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6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 id="574" r:id="rId321"/>
    <p:sldId id="575" r:id="rId322"/>
    <p:sldId id="576" r:id="rId323"/>
    <p:sldId id="577" r:id="rId324"/>
    <p:sldId id="578" r:id="rId325"/>
    <p:sldId id="579" r:id="rId326"/>
    <p:sldId id="580" r:id="rId327"/>
    <p:sldId id="581" r:id="rId328"/>
    <p:sldId id="582" r:id="rId329"/>
    <p:sldId id="583" r:id="rId330"/>
    <p:sldId id="584" r:id="rId331"/>
    <p:sldId id="585" r:id="rId332"/>
    <p:sldId id="586" r:id="rId333"/>
    <p:sldId id="587" r:id="rId334"/>
    <p:sldId id="588" r:id="rId335"/>
    <p:sldId id="589" r:id="rId336"/>
    <p:sldId id="590" r:id="rId337"/>
    <p:sldId id="591" r:id="rId338"/>
    <p:sldId id="592" r:id="rId339"/>
    <p:sldId id="593" r:id="rId340"/>
    <p:sldId id="594" r:id="rId341"/>
    <p:sldId id="595" r:id="rId342"/>
    <p:sldId id="596" r:id="rId343"/>
    <p:sldId id="597" r:id="rId344"/>
    <p:sldId id="598" r:id="rId345"/>
    <p:sldId id="599" r:id="rId346"/>
    <p:sldId id="600" r:id="rId347"/>
    <p:sldId id="601" r:id="rId348"/>
    <p:sldId id="602" r:id="rId349"/>
    <p:sldId id="603" r:id="rId350"/>
    <p:sldId id="604" r:id="rId351"/>
    <p:sldId id="605" r:id="rId352"/>
    <p:sldId id="606" r:id="rId353"/>
    <p:sldId id="607" r:id="rId354"/>
    <p:sldId id="608" r:id="rId355"/>
    <p:sldId id="609" r:id="rId356"/>
    <p:sldId id="610" r:id="rId357"/>
    <p:sldId id="611" r:id="rId358"/>
    <p:sldId id="612" r:id="rId359"/>
    <p:sldId id="613" r:id="rId360"/>
    <p:sldId id="614" r:id="rId361"/>
    <p:sldId id="615" r:id="rId362"/>
    <p:sldId id="616" r:id="rId363"/>
    <p:sldId id="617" r:id="rId364"/>
    <p:sldId id="618" r:id="rId365"/>
    <p:sldId id="619" r:id="rId366"/>
    <p:sldId id="620" r:id="rId367"/>
    <p:sldId id="621" r:id="rId368"/>
    <p:sldId id="622" r:id="rId369"/>
    <p:sldId id="623" r:id="rId370"/>
    <p:sldId id="624" r:id="rId371"/>
    <p:sldId id="625" r:id="rId372"/>
    <p:sldId id="626" r:id="rId373"/>
    <p:sldId id="627" r:id="rId374"/>
    <p:sldId id="628" r:id="rId375"/>
    <p:sldId id="629" r:id="rId376"/>
    <p:sldId id="630" r:id="rId377"/>
    <p:sldId id="631" r:id="rId378"/>
    <p:sldId id="632" r:id="rId379"/>
    <p:sldId id="633" r:id="rId380"/>
    <p:sldId id="634" r:id="rId381"/>
    <p:sldId id="635" r:id="rId382"/>
    <p:sldId id="636" r:id="rId383"/>
    <p:sldId id="637" r:id="rId384"/>
    <p:sldId id="638" r:id="rId385"/>
    <p:sldId id="639" r:id="rId386"/>
    <p:sldId id="640" r:id="rId387"/>
    <p:sldId id="641" r:id="rId388"/>
    <p:sldId id="642" r:id="rId389"/>
    <p:sldId id="643" r:id="rId390"/>
    <p:sldId id="644" r:id="rId391"/>
    <p:sldId id="645" r:id="rId392"/>
    <p:sldId id="646" r:id="rId393"/>
    <p:sldId id="647" r:id="rId394"/>
    <p:sldId id="648" r:id="rId395"/>
    <p:sldId id="649" r:id="rId396"/>
    <p:sldId id="650" r:id="rId397"/>
    <p:sldId id="651" r:id="rId398"/>
    <p:sldId id="652" r:id="rId399"/>
    <p:sldId id="653" r:id="rId400"/>
    <p:sldId id="654" r:id="rId401"/>
    <p:sldId id="655" r:id="rId402"/>
    <p:sldId id="656" r:id="rId403"/>
    <p:sldId id="657" r:id="rId404"/>
    <p:sldId id="658" r:id="rId405"/>
    <p:sldId id="659" r:id="rId406"/>
    <p:sldId id="660" r:id="rId407"/>
    <p:sldId id="661" r:id="rId408"/>
    <p:sldId id="662" r:id="rId409"/>
    <p:sldId id="663" r:id="rId410"/>
    <p:sldId id="664" r:id="rId411"/>
    <p:sldId id="665" r:id="rId412"/>
    <p:sldId id="666" r:id="rId413"/>
    <p:sldId id="667" r:id="rId414"/>
    <p:sldId id="668" r:id="rId415"/>
    <p:sldId id="669" r:id="rId416"/>
    <p:sldId id="670" r:id="rId417"/>
    <p:sldId id="671" r:id="rId418"/>
    <p:sldId id="672" r:id="rId419"/>
    <p:sldId id="673" r:id="rId420"/>
    <p:sldId id="674" r:id="rId421"/>
    <p:sldId id="675" r:id="rId422"/>
    <p:sldId id="676" r:id="rId423"/>
    <p:sldId id="677" r:id="rId424"/>
    <p:sldId id="678" r:id="rId425"/>
    <p:sldId id="679" r:id="rId426"/>
    <p:sldId id="680" r:id="rId427"/>
    <p:sldId id="681" r:id="rId428"/>
    <p:sldId id="682" r:id="rId429"/>
    <p:sldId id="683" r:id="rId430"/>
    <p:sldId id="684" r:id="rId431"/>
    <p:sldId id="685" r:id="rId432"/>
    <p:sldId id="686" r:id="rId433"/>
    <p:sldId id="687" r:id="rId434"/>
    <p:sldId id="688" r:id="rId435"/>
    <p:sldId id="689" r:id="rId436"/>
    <p:sldId id="690" r:id="rId437"/>
    <p:sldId id="691" r:id="rId438"/>
    <p:sldId id="692" r:id="rId439"/>
    <p:sldId id="693" r:id="rId440"/>
    <p:sldId id="694" r:id="rId441"/>
    <p:sldId id="695" r:id="rId442"/>
    <p:sldId id="696" r:id="rId443"/>
    <p:sldId id="697" r:id="rId444"/>
    <p:sldId id="698" r:id="rId445"/>
    <p:sldId id="699" r:id="rId446"/>
    <p:sldId id="700" r:id="rId447"/>
    <p:sldId id="701" r:id="rId448"/>
    <p:sldId id="702" r:id="rId449"/>
    <p:sldId id="703" r:id="rId450"/>
    <p:sldId id="704" r:id="rId451"/>
    <p:sldId id="705" r:id="rId452"/>
    <p:sldId id="706" r:id="rId453"/>
    <p:sldId id="707" r:id="rId454"/>
    <p:sldId id="708" r:id="rId455"/>
    <p:sldId id="709" r:id="rId456"/>
    <p:sldId id="710" r:id="rId457"/>
    <p:sldId id="711" r:id="rId458"/>
    <p:sldId id="712" r:id="rId459"/>
    <p:sldId id="713" r:id="rId460"/>
    <p:sldId id="714" r:id="rId461"/>
    <p:sldId id="715" r:id="rId462"/>
    <p:sldId id="716" r:id="rId463"/>
    <p:sldId id="717" r:id="rId464"/>
    <p:sldId id="718" r:id="rId465"/>
    <p:sldId id="719" r:id="rId466"/>
    <p:sldId id="720" r:id="rId467"/>
    <p:sldId id="721" r:id="rId468"/>
    <p:sldId id="722" r:id="rId469"/>
    <p:sldId id="723" r:id="rId470"/>
    <p:sldId id="724" r:id="rId471"/>
    <p:sldId id="725" r:id="rId472"/>
    <p:sldId id="726" r:id="rId473"/>
    <p:sldId id="727" r:id="rId474"/>
    <p:sldId id="728" r:id="rId475"/>
    <p:sldId id="729" r:id="rId476"/>
    <p:sldId id="730" r:id="rId477"/>
    <p:sldId id="731" r:id="rId478"/>
    <p:sldId id="732" r:id="rId479"/>
    <p:sldId id="733" r:id="rId480"/>
    <p:sldId id="734" r:id="rId481"/>
    <p:sldId id="735" r:id="rId482"/>
    <p:sldId id="736" r:id="rId483"/>
    <p:sldId id="737" r:id="rId484"/>
    <p:sldId id="738" r:id="rId485"/>
    <p:sldId id="739" r:id="rId486"/>
    <p:sldId id="740" r:id="rId487"/>
    <p:sldId id="741" r:id="rId488"/>
    <p:sldId id="742" r:id="rId489"/>
    <p:sldId id="743" r:id="rId490"/>
    <p:sldId id="744" r:id="rId491"/>
    <p:sldId id="745" r:id="rId492"/>
    <p:sldId id="746" r:id="rId493"/>
    <p:sldId id="747" r:id="rId494"/>
    <p:sldId id="748" r:id="rId495"/>
    <p:sldId id="749" r:id="rId496"/>
    <p:sldId id="750" r:id="rId497"/>
    <p:sldId id="751" r:id="rId498"/>
    <p:sldId id="752" r:id="rId499"/>
    <p:sldId id="753" r:id="rId500"/>
    <p:sldId id="754" r:id="rId501"/>
    <p:sldId id="755" r:id="rId502"/>
    <p:sldId id="756" r:id="rId503"/>
    <p:sldId id="757" r:id="rId504"/>
    <p:sldId id="758" r:id="rId505"/>
    <p:sldId id="759" r:id="rId506"/>
    <p:sldId id="760" r:id="rId507"/>
    <p:sldId id="761" r:id="rId508"/>
    <p:sldId id="762" r:id="rId509"/>
    <p:sldId id="763" r:id="rId510"/>
    <p:sldId id="764" r:id="rId511"/>
    <p:sldId id="765" r:id="rId512"/>
    <p:sldId id="766" r:id="rId513"/>
    <p:sldId id="767" r:id="rId514"/>
    <p:sldId id="768" r:id="rId515"/>
    <p:sldId id="769" r:id="rId516"/>
    <p:sldId id="770" r:id="rId517"/>
    <p:sldId id="771" r:id="rId518"/>
    <p:sldId id="772" r:id="rId519"/>
    <p:sldId id="773" r:id="rId520"/>
    <p:sldId id="774" r:id="rId521"/>
    <p:sldId id="775" r:id="rId522"/>
    <p:sldId id="776" r:id="rId523"/>
    <p:sldId id="777" r:id="rId524"/>
    <p:sldId id="778" r:id="rId525"/>
    <p:sldId id="779" r:id="rId526"/>
    <p:sldId id="780" r:id="rId527"/>
    <p:sldId id="781" r:id="rId528"/>
    <p:sldId id="782" r:id="rId529"/>
    <p:sldId id="783" r:id="rId530"/>
    <p:sldId id="784" r:id="rId531"/>
    <p:sldId id="785" r:id="rId532"/>
    <p:sldId id="786" r:id="rId533"/>
    <p:sldId id="787" r:id="rId534"/>
    <p:sldId id="788" r:id="rId535"/>
    <p:sldId id="789" r:id="rId536"/>
    <p:sldId id="790" r:id="rId537"/>
    <p:sldId id="791" r:id="rId538"/>
    <p:sldId id="792" r:id="rId539"/>
    <p:sldId id="793" r:id="rId540"/>
    <p:sldId id="794" r:id="rId541"/>
    <p:sldId id="795" r:id="rId542"/>
    <p:sldId id="796" r:id="rId543"/>
    <p:sldId id="797" r:id="rId544"/>
    <p:sldId id="798" r:id="rId545"/>
    <p:sldId id="799" r:id="rId546"/>
    <p:sldId id="800" r:id="rId547"/>
    <p:sldId id="801" r:id="rId548"/>
    <p:sldId id="802" r:id="rId549"/>
    <p:sldId id="803" r:id="rId550"/>
    <p:sldId id="804" r:id="rId551"/>
    <p:sldId id="805" r:id="rId552"/>
    <p:sldId id="806" r:id="rId553"/>
    <p:sldId id="807" r:id="rId554"/>
    <p:sldId id="808" r:id="rId555"/>
    <p:sldId id="809" r:id="rId556"/>
    <p:sldId id="810" r:id="rId557"/>
    <p:sldId id="811" r:id="rId558"/>
    <p:sldId id="812" r:id="rId559"/>
    <p:sldId id="813" r:id="rId560"/>
    <p:sldId id="814" r:id="rId561"/>
    <p:sldId id="815" r:id="rId562"/>
    <p:sldId id="816" r:id="rId563"/>
    <p:sldId id="817" r:id="rId564"/>
    <p:sldId id="818" r:id="rId565"/>
    <p:sldId id="819" r:id="rId566"/>
    <p:sldId id="820" r:id="rId567"/>
    <p:sldId id="821" r:id="rId568"/>
    <p:sldId id="822" r:id="rId569"/>
    <p:sldId id="823" r:id="rId570"/>
    <p:sldId id="824" r:id="rId571"/>
    <p:sldId id="825" r:id="rId572"/>
    <p:sldId id="826" r:id="rId573"/>
    <p:sldId id="827" r:id="rId574"/>
    <p:sldId id="828" r:id="rId575"/>
    <p:sldId id="829" r:id="rId576"/>
    <p:sldId id="830" r:id="rId577"/>
    <p:sldId id="831" r:id="rId578"/>
    <p:sldId id="832" r:id="rId579"/>
    <p:sldId id="833" r:id="rId580"/>
    <p:sldId id="834" r:id="rId581"/>
    <p:sldId id="835" r:id="rId582"/>
    <p:sldId id="836" r:id="rId583"/>
    <p:sldId id="837" r:id="rId584"/>
    <p:sldId id="838" r:id="rId585"/>
    <p:sldId id="839" r:id="rId586"/>
    <p:sldId id="840" r:id="rId587"/>
    <p:sldId id="841" r:id="rId588"/>
    <p:sldId id="842" r:id="rId589"/>
    <p:sldId id="843" r:id="rId590"/>
    <p:sldId id="844" r:id="rId591"/>
    <p:sldId id="845" r:id="rId592"/>
    <p:sldId id="846" r:id="rId593"/>
    <p:sldId id="847" r:id="rId594"/>
    <p:sldId id="848" r:id="rId595"/>
    <p:sldId id="849" r:id="rId596"/>
    <p:sldId id="850" r:id="rId597"/>
    <p:sldId id="851" r:id="rId598"/>
    <p:sldId id="852" r:id="rId599"/>
    <p:sldId id="853" r:id="rId600"/>
    <p:sldId id="854" r:id="rId601"/>
    <p:sldId id="855" r:id="rId602"/>
    <p:sldId id="856" r:id="rId603"/>
    <p:sldId id="857" r:id="rId604"/>
    <p:sldId id="858" r:id="rId605"/>
    <p:sldId id="859" r:id="rId606"/>
    <p:sldId id="860" r:id="rId607"/>
    <p:sldId id="861" r:id="rId608"/>
    <p:sldId id="862" r:id="rId609"/>
    <p:sldId id="863" r:id="rId610"/>
    <p:sldId id="864" r:id="rId611"/>
    <p:sldId id="865" r:id="rId612"/>
    <p:sldId id="866" r:id="rId613"/>
    <p:sldId id="867" r:id="rId614"/>
    <p:sldId id="868" r:id="rId615"/>
    <p:sldId id="869" r:id="rId616"/>
    <p:sldId id="870" r:id="rId617"/>
    <p:sldId id="871" r:id="rId618"/>
    <p:sldId id="872" r:id="rId619"/>
    <p:sldId id="873" r:id="rId620"/>
    <p:sldId id="874" r:id="rId621"/>
    <p:sldId id="875" r:id="rId622"/>
  </p:sldIdLst>
  <p:sldSz cx="9144000" cy="5143500" type="screen16x9"/>
  <p:notesSz cx="6858000" cy="9144000"/>
  <p:embeddedFontLst>
    <p:embeddedFont>
      <p:font typeface="Calibri" panose="020F0502020204030204" pitchFamily="34" charset="0"/>
      <p:regular r:id="rId624"/>
      <p:bold r:id="rId625"/>
      <p:italic r:id="rId626"/>
      <p:boldItalic r:id="rId627"/>
    </p:embeddedFont>
    <p:embeddedFont>
      <p:font typeface="Comfortaa" panose="020B0604020202020204" charset="0"/>
      <p:regular r:id="rId628"/>
      <p:bold r:id="rId629"/>
    </p:embeddedFont>
    <p:embeddedFont>
      <p:font typeface="Roboto" panose="020B0604020202020204" charset="0"/>
      <p:regular r:id="rId630"/>
      <p:bold r:id="rId631"/>
      <p:italic r:id="rId632"/>
      <p:boldItalic r:id="rId633"/>
    </p:embeddedFont>
    <p:embeddedFont>
      <p:font typeface="Montserrat" panose="020B0604020202020204" charset="0"/>
      <p:regular r:id="rId634"/>
      <p:bold r:id="rId635"/>
      <p:italic r:id="rId636"/>
      <p:boldItalic r:id="rId637"/>
    </p:embeddedFont>
    <p:embeddedFont>
      <p:font typeface="Playfair Display" panose="020B0604020202020204" charset="0"/>
      <p:regular r:id="rId638"/>
      <p:bold r:id="rId639"/>
      <p:italic r:id="rId640"/>
      <p:boldItalic r:id="rId6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F719669-7794-4D1D-A49B-9135132BC66C}">
  <a:tblStyle styleId="{9F719669-7794-4D1D-A49B-9135132BC6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C89568C-A450-4143-BD83-40F0EA23FAF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531" Type="http://schemas.openxmlformats.org/officeDocument/2006/relationships/slide" Target="slides/slide529.xml"/><Relationship Id="rId573" Type="http://schemas.openxmlformats.org/officeDocument/2006/relationships/slide" Target="slides/slide571.xml"/><Relationship Id="rId629" Type="http://schemas.openxmlformats.org/officeDocument/2006/relationships/font" Target="fonts/font6.fntdata"/><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475" Type="http://schemas.openxmlformats.org/officeDocument/2006/relationships/slide" Target="slides/slide473.xml"/><Relationship Id="rId640" Type="http://schemas.openxmlformats.org/officeDocument/2006/relationships/font" Target="fonts/font17.fntdata"/><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00" Type="http://schemas.openxmlformats.org/officeDocument/2006/relationships/slide" Target="slides/slide498.xml"/><Relationship Id="rId542" Type="http://schemas.openxmlformats.org/officeDocument/2006/relationships/slide" Target="slides/slide540.xml"/><Relationship Id="rId584" Type="http://schemas.openxmlformats.org/officeDocument/2006/relationships/slide" Target="slides/slide582.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511" Type="http://schemas.openxmlformats.org/officeDocument/2006/relationships/slide" Target="slides/slide509.xml"/><Relationship Id="rId553" Type="http://schemas.openxmlformats.org/officeDocument/2006/relationships/slide" Target="slides/slide551.xml"/><Relationship Id="rId609" Type="http://schemas.openxmlformats.org/officeDocument/2006/relationships/slide" Target="slides/slide607.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595" Type="http://schemas.openxmlformats.org/officeDocument/2006/relationships/slide" Target="slides/slide593.xml"/><Relationship Id="rId248" Type="http://schemas.openxmlformats.org/officeDocument/2006/relationships/slide" Target="slides/slide246.xml"/><Relationship Id="rId455" Type="http://schemas.openxmlformats.org/officeDocument/2006/relationships/slide" Target="slides/slide453.xml"/><Relationship Id="rId497" Type="http://schemas.openxmlformats.org/officeDocument/2006/relationships/slide" Target="slides/slide495.xml"/><Relationship Id="rId620" Type="http://schemas.openxmlformats.org/officeDocument/2006/relationships/slide" Target="slides/slide618.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22" Type="http://schemas.openxmlformats.org/officeDocument/2006/relationships/slide" Target="slides/slide520.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564" Type="http://schemas.openxmlformats.org/officeDocument/2006/relationships/slide" Target="slides/slide562.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631" Type="http://schemas.openxmlformats.org/officeDocument/2006/relationships/font" Target="fonts/font8.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533" Type="http://schemas.openxmlformats.org/officeDocument/2006/relationships/slide" Target="slides/slide531.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477" Type="http://schemas.openxmlformats.org/officeDocument/2006/relationships/slide" Target="slides/slide475.xml"/><Relationship Id="rId600" Type="http://schemas.openxmlformats.org/officeDocument/2006/relationships/slide" Target="slides/slide598.xml"/><Relationship Id="rId642" Type="http://schemas.openxmlformats.org/officeDocument/2006/relationships/presProps" Target="presProps.xml"/><Relationship Id="rId281" Type="http://schemas.openxmlformats.org/officeDocument/2006/relationships/slide" Target="slides/slide279.xml"/><Relationship Id="rId337" Type="http://schemas.openxmlformats.org/officeDocument/2006/relationships/slide" Target="slides/slide335.xml"/><Relationship Id="rId502" Type="http://schemas.openxmlformats.org/officeDocument/2006/relationships/slide" Target="slides/slide500.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44" Type="http://schemas.openxmlformats.org/officeDocument/2006/relationships/slide" Target="slides/slide542.xml"/><Relationship Id="rId586" Type="http://schemas.openxmlformats.org/officeDocument/2006/relationships/slide" Target="slides/slide584.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611" Type="http://schemas.openxmlformats.org/officeDocument/2006/relationships/slide" Target="slides/slide609.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88" Type="http://schemas.openxmlformats.org/officeDocument/2006/relationships/slide" Target="slides/slide486.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513" Type="http://schemas.openxmlformats.org/officeDocument/2006/relationships/slide" Target="slides/slide511.xml"/><Relationship Id="rId555" Type="http://schemas.openxmlformats.org/officeDocument/2006/relationships/slide" Target="slides/slide553.xml"/><Relationship Id="rId597" Type="http://schemas.openxmlformats.org/officeDocument/2006/relationships/slide" Target="slides/slide595.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622" Type="http://schemas.openxmlformats.org/officeDocument/2006/relationships/slide" Target="slides/slide620.xml"/><Relationship Id="rId261" Type="http://schemas.openxmlformats.org/officeDocument/2006/relationships/slide" Target="slides/slide259.xml"/><Relationship Id="rId499" Type="http://schemas.openxmlformats.org/officeDocument/2006/relationships/slide" Target="slides/slide497.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524" Type="http://schemas.openxmlformats.org/officeDocument/2006/relationships/slide" Target="slides/slide522.xml"/><Relationship Id="rId566" Type="http://schemas.openxmlformats.org/officeDocument/2006/relationships/slide" Target="slides/slide564.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633" Type="http://schemas.openxmlformats.org/officeDocument/2006/relationships/font" Target="fonts/font10.fntdata"/><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535" Type="http://schemas.openxmlformats.org/officeDocument/2006/relationships/slide" Target="slides/slide533.xml"/><Relationship Id="rId577" Type="http://schemas.openxmlformats.org/officeDocument/2006/relationships/slide" Target="slides/slide575.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602" Type="http://schemas.openxmlformats.org/officeDocument/2006/relationships/slide" Target="slides/slide600.xml"/><Relationship Id="rId241" Type="http://schemas.openxmlformats.org/officeDocument/2006/relationships/slide" Target="slides/slide239.xml"/><Relationship Id="rId437" Type="http://schemas.openxmlformats.org/officeDocument/2006/relationships/slide" Target="slides/slide435.xml"/><Relationship Id="rId479" Type="http://schemas.openxmlformats.org/officeDocument/2006/relationships/slide" Target="slides/slide477.xml"/><Relationship Id="rId644" Type="http://schemas.openxmlformats.org/officeDocument/2006/relationships/theme" Target="theme/theme1.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490" Type="http://schemas.openxmlformats.org/officeDocument/2006/relationships/slide" Target="slides/slide488.xml"/><Relationship Id="rId504" Type="http://schemas.openxmlformats.org/officeDocument/2006/relationships/slide" Target="slides/slide502.xml"/><Relationship Id="rId546" Type="http://schemas.openxmlformats.org/officeDocument/2006/relationships/slide" Target="slides/slide544.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588" Type="http://schemas.openxmlformats.org/officeDocument/2006/relationships/slide" Target="slides/slide586.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613" Type="http://schemas.openxmlformats.org/officeDocument/2006/relationships/slide" Target="slides/slide611.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557" Type="http://schemas.openxmlformats.org/officeDocument/2006/relationships/slide" Target="slides/slide555.xml"/><Relationship Id="rId599" Type="http://schemas.openxmlformats.org/officeDocument/2006/relationships/slide" Target="slides/slide597.xml"/><Relationship Id="rId196" Type="http://schemas.openxmlformats.org/officeDocument/2006/relationships/slide" Target="slides/slide194.xml"/><Relationship Id="rId417" Type="http://schemas.openxmlformats.org/officeDocument/2006/relationships/slide" Target="slides/slide415.xml"/><Relationship Id="rId459" Type="http://schemas.openxmlformats.org/officeDocument/2006/relationships/slide" Target="slides/slide457.xml"/><Relationship Id="rId624" Type="http://schemas.openxmlformats.org/officeDocument/2006/relationships/font" Target="fonts/font1.fntdata"/><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470" Type="http://schemas.openxmlformats.org/officeDocument/2006/relationships/slide" Target="slides/slide468.xml"/><Relationship Id="rId526" Type="http://schemas.openxmlformats.org/officeDocument/2006/relationships/slide" Target="slides/slide524.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635" Type="http://schemas.openxmlformats.org/officeDocument/2006/relationships/font" Target="fonts/font12.fntdata"/><Relationship Id="rId232" Type="http://schemas.openxmlformats.org/officeDocument/2006/relationships/slide" Target="slides/slide230.xml"/><Relationship Id="rId274" Type="http://schemas.openxmlformats.org/officeDocument/2006/relationships/slide" Target="slides/slide272.xml"/><Relationship Id="rId481" Type="http://schemas.openxmlformats.org/officeDocument/2006/relationships/slide" Target="slides/slide479.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537" Type="http://schemas.openxmlformats.org/officeDocument/2006/relationships/slide" Target="slides/slide535.xml"/><Relationship Id="rId579" Type="http://schemas.openxmlformats.org/officeDocument/2006/relationships/slide" Target="slides/slide577.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590" Type="http://schemas.openxmlformats.org/officeDocument/2006/relationships/slide" Target="slides/slide588.xml"/><Relationship Id="rId604" Type="http://schemas.openxmlformats.org/officeDocument/2006/relationships/slide" Target="slides/slide602.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slide" Target="slides/slide448.xml"/><Relationship Id="rId506" Type="http://schemas.openxmlformats.org/officeDocument/2006/relationships/slide" Target="slides/slide504.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492" Type="http://schemas.openxmlformats.org/officeDocument/2006/relationships/slide" Target="slides/slide490.xml"/><Relationship Id="rId548" Type="http://schemas.openxmlformats.org/officeDocument/2006/relationships/slide" Target="slides/slide546.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615" Type="http://schemas.openxmlformats.org/officeDocument/2006/relationships/slide" Target="slides/slide613.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slide" Target="slides/slide459.xml"/><Relationship Id="rId482" Type="http://schemas.openxmlformats.org/officeDocument/2006/relationships/slide" Target="slides/slide480.xml"/><Relationship Id="rId517" Type="http://schemas.openxmlformats.org/officeDocument/2006/relationships/slide" Target="slides/slide515.xml"/><Relationship Id="rId538" Type="http://schemas.openxmlformats.org/officeDocument/2006/relationships/slide" Target="slides/slide536.xml"/><Relationship Id="rId559" Type="http://schemas.openxmlformats.org/officeDocument/2006/relationships/slide" Target="slides/slide557.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570" Type="http://schemas.openxmlformats.org/officeDocument/2006/relationships/slide" Target="slides/slide568.xml"/><Relationship Id="rId591" Type="http://schemas.openxmlformats.org/officeDocument/2006/relationships/slide" Target="slides/slide589.xml"/><Relationship Id="rId605" Type="http://schemas.openxmlformats.org/officeDocument/2006/relationships/slide" Target="slides/slide603.xml"/><Relationship Id="rId626" Type="http://schemas.openxmlformats.org/officeDocument/2006/relationships/font" Target="fonts/font3.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slide" Target="slides/slide449.xml"/><Relationship Id="rId472" Type="http://schemas.openxmlformats.org/officeDocument/2006/relationships/slide" Target="slides/slide470.xml"/><Relationship Id="rId493" Type="http://schemas.openxmlformats.org/officeDocument/2006/relationships/slide" Target="slides/slide491.xml"/><Relationship Id="rId507" Type="http://schemas.openxmlformats.org/officeDocument/2006/relationships/slide" Target="slides/slide505.xml"/><Relationship Id="rId528" Type="http://schemas.openxmlformats.org/officeDocument/2006/relationships/slide" Target="slides/slide526.xml"/><Relationship Id="rId549" Type="http://schemas.openxmlformats.org/officeDocument/2006/relationships/slide" Target="slides/slide54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581" Type="http://schemas.openxmlformats.org/officeDocument/2006/relationships/slide" Target="slides/slide57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616" Type="http://schemas.openxmlformats.org/officeDocument/2006/relationships/slide" Target="slides/slide614.xml"/><Relationship Id="rId637"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62" Type="http://schemas.openxmlformats.org/officeDocument/2006/relationships/slide" Target="slides/slide460.xml"/><Relationship Id="rId483" Type="http://schemas.openxmlformats.org/officeDocument/2006/relationships/slide" Target="slides/slide481.xml"/><Relationship Id="rId518" Type="http://schemas.openxmlformats.org/officeDocument/2006/relationships/slide" Target="slides/slide516.xml"/><Relationship Id="rId539" Type="http://schemas.openxmlformats.org/officeDocument/2006/relationships/slide" Target="slides/slide53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550" Type="http://schemas.openxmlformats.org/officeDocument/2006/relationships/slide" Target="slides/slide548.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571" Type="http://schemas.openxmlformats.org/officeDocument/2006/relationships/slide" Target="slides/slide569.xml"/><Relationship Id="rId592" Type="http://schemas.openxmlformats.org/officeDocument/2006/relationships/slide" Target="slides/slide590.xml"/><Relationship Id="rId606" Type="http://schemas.openxmlformats.org/officeDocument/2006/relationships/slide" Target="slides/slide604.xml"/><Relationship Id="rId627" Type="http://schemas.openxmlformats.org/officeDocument/2006/relationships/font" Target="fonts/font4.fntdata"/><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473" Type="http://schemas.openxmlformats.org/officeDocument/2006/relationships/slide" Target="slides/slide471.xml"/><Relationship Id="rId494" Type="http://schemas.openxmlformats.org/officeDocument/2006/relationships/slide" Target="slides/slide492.xml"/><Relationship Id="rId508" Type="http://schemas.openxmlformats.org/officeDocument/2006/relationships/slide" Target="slides/slide506.xml"/><Relationship Id="rId529" Type="http://schemas.openxmlformats.org/officeDocument/2006/relationships/slide" Target="slides/slide52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40" Type="http://schemas.openxmlformats.org/officeDocument/2006/relationships/slide" Target="slides/slide538.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561" Type="http://schemas.openxmlformats.org/officeDocument/2006/relationships/slide" Target="slides/slide559.xml"/><Relationship Id="rId582" Type="http://schemas.openxmlformats.org/officeDocument/2006/relationships/slide" Target="slides/slide580.xml"/><Relationship Id="rId617" Type="http://schemas.openxmlformats.org/officeDocument/2006/relationships/slide" Target="slides/slide615.xml"/><Relationship Id="rId638" Type="http://schemas.openxmlformats.org/officeDocument/2006/relationships/font" Target="fonts/font15.fntdata"/><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slide" Target="slides/slide461.xml"/><Relationship Id="rId484" Type="http://schemas.openxmlformats.org/officeDocument/2006/relationships/slide" Target="slides/slide482.xml"/><Relationship Id="rId519" Type="http://schemas.openxmlformats.org/officeDocument/2006/relationships/slide" Target="slides/slide517.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530" Type="http://schemas.openxmlformats.org/officeDocument/2006/relationships/slide" Target="slides/slide528.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551" Type="http://schemas.openxmlformats.org/officeDocument/2006/relationships/slide" Target="slides/slide549.xml"/><Relationship Id="rId572" Type="http://schemas.openxmlformats.org/officeDocument/2006/relationships/slide" Target="slides/slide570.xml"/><Relationship Id="rId593" Type="http://schemas.openxmlformats.org/officeDocument/2006/relationships/slide" Target="slides/slide591.xml"/><Relationship Id="rId607" Type="http://schemas.openxmlformats.org/officeDocument/2006/relationships/slide" Target="slides/slide605.xml"/><Relationship Id="rId628" Type="http://schemas.openxmlformats.org/officeDocument/2006/relationships/font" Target="fonts/font5.fntdata"/><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474" Type="http://schemas.openxmlformats.org/officeDocument/2006/relationships/slide" Target="slides/slide472.xml"/><Relationship Id="rId509" Type="http://schemas.openxmlformats.org/officeDocument/2006/relationships/slide" Target="slides/slide507.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520" Type="http://schemas.openxmlformats.org/officeDocument/2006/relationships/slide" Target="slides/slide518.xml"/><Relationship Id="rId541" Type="http://schemas.openxmlformats.org/officeDocument/2006/relationships/slide" Target="slides/slide539.xml"/><Relationship Id="rId562" Type="http://schemas.openxmlformats.org/officeDocument/2006/relationships/slide" Target="slides/slide560.xml"/><Relationship Id="rId583" Type="http://schemas.openxmlformats.org/officeDocument/2006/relationships/slide" Target="slides/slide581.xml"/><Relationship Id="rId618" Type="http://schemas.openxmlformats.org/officeDocument/2006/relationships/slide" Target="slides/slide616.xml"/><Relationship Id="rId639" Type="http://schemas.openxmlformats.org/officeDocument/2006/relationships/font" Target="fonts/font16.fntdata"/><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slide" Target="slides/slide462.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552" Type="http://schemas.openxmlformats.org/officeDocument/2006/relationships/slide" Target="slides/slide550.xml"/><Relationship Id="rId594" Type="http://schemas.openxmlformats.org/officeDocument/2006/relationships/slide" Target="slides/slide592.xml"/><Relationship Id="rId608" Type="http://schemas.openxmlformats.org/officeDocument/2006/relationships/slide" Target="slides/slide60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563" Type="http://schemas.openxmlformats.org/officeDocument/2006/relationships/slide" Target="slides/slide561.xml"/><Relationship Id="rId619" Type="http://schemas.openxmlformats.org/officeDocument/2006/relationships/slide" Target="slides/slide61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630" Type="http://schemas.openxmlformats.org/officeDocument/2006/relationships/font" Target="fonts/font7.fntdata"/><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574" Type="http://schemas.openxmlformats.org/officeDocument/2006/relationships/slide" Target="slides/slide572.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641" Type="http://schemas.openxmlformats.org/officeDocument/2006/relationships/font" Target="fonts/font18.fntdata"/><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585" Type="http://schemas.openxmlformats.org/officeDocument/2006/relationships/slide" Target="slides/slide583.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610" Type="http://schemas.openxmlformats.org/officeDocument/2006/relationships/slide" Target="slides/slide608.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596" Type="http://schemas.openxmlformats.org/officeDocument/2006/relationships/slide" Target="slides/slide594.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621" Type="http://schemas.openxmlformats.org/officeDocument/2006/relationships/slide" Target="slides/slide619.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632" Type="http://schemas.openxmlformats.org/officeDocument/2006/relationships/font" Target="fonts/font9.fntdata"/><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601" Type="http://schemas.openxmlformats.org/officeDocument/2006/relationships/slide" Target="slides/slide599.xml"/><Relationship Id="rId643" Type="http://schemas.openxmlformats.org/officeDocument/2006/relationships/viewProps" Target="viewProps.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587" Type="http://schemas.openxmlformats.org/officeDocument/2006/relationships/slide" Target="slides/slide585.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612" Type="http://schemas.openxmlformats.org/officeDocument/2006/relationships/slide" Target="slides/slide610.xml"/><Relationship Id="rId251" Type="http://schemas.openxmlformats.org/officeDocument/2006/relationships/slide" Target="slides/slide249.xml"/><Relationship Id="rId489" Type="http://schemas.openxmlformats.org/officeDocument/2006/relationships/slide" Target="slides/slide487.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598" Type="http://schemas.openxmlformats.org/officeDocument/2006/relationships/slide" Target="slides/slide596.xml"/><Relationship Id="rId220" Type="http://schemas.openxmlformats.org/officeDocument/2006/relationships/slide" Target="slides/slide218.xml"/><Relationship Id="rId458" Type="http://schemas.openxmlformats.org/officeDocument/2006/relationships/slide" Target="slides/slide456.xml"/><Relationship Id="rId623" Type="http://schemas.openxmlformats.org/officeDocument/2006/relationships/notesMaster" Target="notesMasters/notesMaster1.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634" Type="http://schemas.openxmlformats.org/officeDocument/2006/relationships/font" Target="fonts/font11.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603" Type="http://schemas.openxmlformats.org/officeDocument/2006/relationships/slide" Target="slides/slide601.xml"/><Relationship Id="rId645" Type="http://schemas.openxmlformats.org/officeDocument/2006/relationships/tableStyles" Target="tableStyles.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547" Type="http://schemas.openxmlformats.org/officeDocument/2006/relationships/slide" Target="slides/slide545.xml"/><Relationship Id="rId589" Type="http://schemas.openxmlformats.org/officeDocument/2006/relationships/slide" Target="slides/slide587.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614" Type="http://schemas.openxmlformats.org/officeDocument/2006/relationships/slide" Target="slides/slide612.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625" Type="http://schemas.openxmlformats.org/officeDocument/2006/relationships/font" Target="fonts/font2.fntdata"/><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slide" Target="slides/slide525.xml"/><Relationship Id="rId569" Type="http://schemas.openxmlformats.org/officeDocument/2006/relationships/slide" Target="slides/slide567.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580" Type="http://schemas.openxmlformats.org/officeDocument/2006/relationships/slide" Target="slides/slide578.xml"/><Relationship Id="rId636"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928224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5d3884a9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5d3884a9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a1c66f5ad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a1c66f5ad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a1c66f5ad5_0_1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ga1c66f5ad5_0_15: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a4527303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a4527303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1c66f5ad5_0_2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ga1c66f5ad5_0_2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ab91045ad1_0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ab91045ad1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ab91045ad1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ab91045ad1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ab91045ad1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ab91045ad1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a1c66f5ad5_0_3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9" name="Google Shape;859;ga1c66f5ad5_0_3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ab91045ad1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ab91045ad1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a45273031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a45273031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aec508ede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aec508ed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a45273031b_0_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5" name="Google Shape;875;ga45273031b_0_3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a1c66f5ad5_0_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0" name="Google Shape;880;ga1c66f5ad5_0_3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ab91045ad1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ab91045ad1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b0509ea127_0_1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1" name="Google Shape;901;gb0509ea127_0_1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a45273031b_0_6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6" name="Google Shape;916;ga45273031b_0_6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a1c66f5ad5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a1c66f5ad5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9ebca9f5e4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9ebca9f5e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9ebca9f5e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9ebca9f5e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b0509ea12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b0509ea1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ab91045ad1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ab91045ad1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a3c2f6f0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a3c2f6f0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c21031d2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c21031d2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c21031d20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c21031d20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c21031d20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c21031d20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c21031d20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c21031d20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c21031d20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c21031d20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c21031d20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c21031d20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c21031d20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c21031d20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c21031d20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c21031d2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c21031d20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c21031d20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c21031d20a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c21031d20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c53c203b60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c53c203b6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c21031d20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c21031d20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c21031d20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c21031d20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a45273031b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a45273031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a7c2982c8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a7c2982c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9ebca9f5e4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9ebca9f5e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a1c66f5ad5_0_5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7" name="Google Shape;1067;ga1c66f5ad5_0_55: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a45273031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a4527303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a1c66f5ad5_0_6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9" name="Google Shape;1089;ga1c66f5ad5_0_69: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a54be5b7f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a54be5b7f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a1c66f5ad5_0_8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5" name="Google Shape;1115;ga1c66f5ad5_0_8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53c203b6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c53c203b6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a7c2982c8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a7c2982c8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a643a58e3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a643a58e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a643a58e36_0_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5" name="Google Shape;1135;ga643a58e36_0_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a643a58e3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a643a58e3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a45273031b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a45273031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a54be5b7f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a54be5b7f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c9fe5d269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c9fe5d269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c9fe5d269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c9fe5d269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c9fe5d269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c9fe5d269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c9fe5d26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c9fe5d2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d0481ff0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d0481ff0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a1c66f5ad5_0_9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1" name="Google Shape;1191;ga1c66f5ad5_0_9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a54be5b7f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a54be5b7f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a1c66f5ad5_0_9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1" name="Google Shape;1201;ga1c66f5ad5_0_9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a1c66f5ad5_0_10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4" name="Google Shape;1214;ga1c66f5ad5_0_10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a45273031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a45273031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a1c66f5ad5_0_10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5" name="Google Shape;1225;ga1c66f5ad5_0_10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a568074289_0_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0" name="Google Shape;1230;ga568074289_0_4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c9fe5d2699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c9fe5d269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786b32ee3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786b32ee3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786b32ee3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786b32ee3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a3c2f6f0c3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a3c2f6f0c3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786b32ee3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786b32ee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a56807428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a5680742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786b32ee3c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786b32ee3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786b32ee3c_0_8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9" name="Google Shape;1349;g786b32ee3c_0_8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a45273031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a45273031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a1c66f5ad5_0_1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9" name="Google Shape;1359;ga1c66f5ad5_0_12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a568074289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a568074289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a568074289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a568074289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a568074289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a568074289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a568074289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a568074289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d0481ff0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d0481ff0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a568074289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a568074289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b10ea0c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b10ea0cb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a45273031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a45273031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a1c66f5ad5_0_1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3" name="Google Shape;1473;ga1c66f5ad5_0_14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a568074289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a56807428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b10ea0cb6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b10ea0cb6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b10ea0cb6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b10ea0cb6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b10ea0cb6b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b10ea0cb6b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a568074289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a568074289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b10ea0cb6b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b10ea0cb6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d0481ff06_0_9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9d0481ff06_0_9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a45273031b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6" name="Google Shape;1606;ga45273031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a1c66f5ad5_0_16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1" name="Google Shape;1611;ga1c66f5ad5_0_16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a643a58e3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a643a58e3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a643a58e36_1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2" name="Google Shape;1622;ga643a58e36_1_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a1c66f5ad5_0_2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7" name="Google Shape;1627;ga1c66f5ad5_0_22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a84bc409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a84bc409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a1c66f5ad5_0_2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0" name="Google Shape;1640;ga1c66f5ad5_0_22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a643a58e36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a643a58e36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a1c66f5ad5_0_23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6" name="Google Shape;1656;ga1c66f5ad5_0_235: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a1c66f5ad5_0_2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1" name="Google Shape;1661;ga1c66f5ad5_0_24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53c203b6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53c203b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a647c5f35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a647c5f35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a643a58e36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a643a58e36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a643a58e36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4" name="Google Shape;1684;ga643a58e36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ab91045ad1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ab91045ad1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a643a58e36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a643a58e3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a647c5f359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 name="Google Shape;1706;ga647c5f359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a1c66f5ad5_0_2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1" name="Google Shape;1721;ga1c66f5ad5_0_26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647c5f359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647c5f35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a647c5f359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a647c5f359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a647c5f359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a647c5f359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c34e58d27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c34e58d2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c53c203b60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53c203b6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ab91045ad1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ab91045ad1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ab91045ad1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ab91045ad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ab91045ad1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ab91045ad1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a1c66f5ad5_0_27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0" name="Google Shape;1810;ga1c66f5ad5_0_27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a69fc7fd27_2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6" name="Google Shape;1816;ga69fc7fd27_2_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a647c5f359_0_35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1" name="Google Shape;1831;ga647c5f359_0_35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a647c5f359_0_33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7" name="Google Shape;1847;ga647c5f359_0_33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a647c5f359_0_3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5" name="Google Shape;1865;ga647c5f359_0_36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a647c5f359_0_42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a647c5f359_0_42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a647c5f359_0_4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2" name="Google Shape;1912;ga647c5f359_0_45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53c203b60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53c203b6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a647c5f359_0_48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1" name="Google Shape;1941;ga647c5f359_0_48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a69fc7fd27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a69fc7fd27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a84bc4095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a84bc4095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a84bc4095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a84bc4095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a647c5f359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 name="Google Shape;1973;ga647c5f359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a1c66f5ad5_0_3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8" name="Google Shape;1978;ga1c66f5ad5_0_33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a84bc4095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3" name="Google Shape;1983;ga84bc4095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a1c66f5ad5_0_34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8" name="Google Shape;1988;ga1c66f5ad5_0_34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a84bc4095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a84bc4095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b145441d2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b145441d2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d0481ff06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9d0481ff0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a69ac135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a69ac135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a1c66f5ad5_0_46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9" name="Google Shape;2009;ga1c66f5ad5_0_46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a69ac135e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4" name="Google Shape;2014;ga69ac135e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a1c66f5ad5_0_46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9" name="Google Shape;2019;ga1c66f5ad5_0_46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gab91045ad1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5" name="Google Shape;2025;gab91045ad1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a69ac135e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a69ac135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a1c66f5ad5_0_49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5" name="Google Shape;2035;ga1c66f5ad5_0_49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a1c66f5ad5_0_50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2" name="Google Shape;2042;ga1c66f5ad5_0_50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ab91045ad1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ab91045ad1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b10ea0cb6b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b10ea0cb6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4d414066b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a4d414066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d514bdddb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d514bdddb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d514bddd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d514bddd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a69ac135e9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a69ac135e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b145441d28_0_1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3" name="Google Shape;2073;gb145441d28_0_15: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a69ac135e9_0_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0" name="Google Shape;2080;ga69ac135e9_0_4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b145441d28_0_2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1" name="Google Shape;2091;gb145441d28_0_2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a69ac135e9_0_5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4" name="Google Shape;2104;ga69ac135e9_0_5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a69ac135e9_0_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09" name="Google Shape;2109;ga69ac135e9_0_5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b145441d28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b145441d2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a69ac135e9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a69ac135e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d0481ff06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d0481ff06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a69ac135e9_0_1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4" name="Google Shape;2124;ga69ac135e9_0_10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a69ac135e9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a69ac135e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b6fc20ca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b6fc20c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b6fc20ca4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b6fc20ca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a919e84ac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a919e84a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a69ac135e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a69ac135e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b145441d28_0_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4" name="Google Shape;2164;gb145441d28_0_4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a69ac135e9_0_1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0" name="Google Shape;2170;ga69ac135e9_0_12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a69ac135e9_0_12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5" name="Google Shape;2175;ga69ac135e9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a69ac135e9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a69ac135e9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a1c66f5ad5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a1c66f5ad5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a69ac135e9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a69ac135e9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p:cNvGrpSpPr/>
        <p:nvPr/>
      </p:nvGrpSpPr>
      <p:grpSpPr>
        <a:xfrm>
          <a:off x="0" y="0"/>
          <a:ext cx="0" cy="0"/>
          <a:chOff x="0" y="0"/>
          <a:chExt cx="0" cy="0"/>
        </a:xfrm>
      </p:grpSpPr>
      <p:sp>
        <p:nvSpPr>
          <p:cNvPr id="2193" name="Google Shape;2193;ga919e84acf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4" name="Google Shape;2194;ga919e84ac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a919e84ac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a919e84ac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a919e84acf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4" name="Google Shape;2204;ga919e84ac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a919e84ac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a919e84ac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919e84ac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919e84ac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a919e84ac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9" name="Google Shape;2219;ga919e84ac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ga919e84ac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6" name="Google Shape;2236;ga919e84ac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a919e84ac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a919e84ac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a69ac135e9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a69ac135e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9d0481ff06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9d0481ff0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ga919e84acf_0_1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5" name="Google Shape;2265;ga919e84acf_0_15: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a919e84ac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0" name="Google Shape;2270;ga919e84ac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b10ea0cb6b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b10ea0cb6b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a69ac135e9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a69ac135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a69ac135e9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a69ac135e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a121c023dc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a121c023dc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gb23805729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0" name="Google Shape;2300;gb2380572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a69ac135e9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a69ac135e9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a121c023dc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a121c023d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a121c023dc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a121c023d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d0481ff06_0_1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9d0481ff06_0_15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a121c023dc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a121c023dc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a121c023dc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a121c023dc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a121c023dc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a121c023d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a121c023dc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a121c023d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a121c023dc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a121c023dc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9f69f70739_0_2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8" name="Google Shape;2448;g9f69f70739_0_2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9f69f70739_0_3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7" name="Google Shape;2457;g9f69f70739_0_3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a919e84acf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a919e84ac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a69ac135e9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8" name="Google Shape;2468;ga69ac135e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9f69f70739_0_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3" name="Google Shape;2473;g9f69f70739_0_5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1c66f5ad5_0_57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a1c66f5ad5_0_57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a121c023dc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a121c023dc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a121c023dc_0_3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4" name="Google Shape;2484;ga121c023dc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a121c023dc_0_35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9" name="Google Shape;2489;ga121c023dc_0_35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a12c9b318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a12c9b318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ga12c9b318d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8" name="Google Shape;2508;ga12c9b318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ga12c9b31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7" name="Google Shape;2527;ga12c9b31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6"/>
        <p:cNvGrpSpPr/>
        <p:nvPr/>
      </p:nvGrpSpPr>
      <p:grpSpPr>
        <a:xfrm>
          <a:off x="0" y="0"/>
          <a:ext cx="0" cy="0"/>
          <a:chOff x="0" y="0"/>
          <a:chExt cx="0" cy="0"/>
        </a:xfrm>
      </p:grpSpPr>
      <p:sp>
        <p:nvSpPr>
          <p:cNvPr id="2547" name="Google Shape;2547;ga12c9b318d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8" name="Google Shape;2548;ga12c9b318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b23805729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b23805729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5"/>
        <p:cNvGrpSpPr/>
        <p:nvPr/>
      </p:nvGrpSpPr>
      <p:grpSpPr>
        <a:xfrm>
          <a:off x="0" y="0"/>
          <a:ext cx="0" cy="0"/>
          <a:chOff x="0" y="0"/>
          <a:chExt cx="0" cy="0"/>
        </a:xfrm>
      </p:grpSpPr>
      <p:sp>
        <p:nvSpPr>
          <p:cNvPr id="2576" name="Google Shape;2576;ga69ac135e9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7" name="Google Shape;2577;ga69ac135e9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9f69f70739_0_5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2" name="Google Shape;2582;g9f69f70739_0_5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4d414066b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4d414066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a12c9b318d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a12c9b318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9f69f70739_0_8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4" name="Google Shape;2614;g9f69f70739_0_8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9f69f70739_0_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0" name="Google Shape;2620;g9f69f70739_0_89: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b238057291_0_6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0" name="Google Shape;2630;gb238057291_0_6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7"/>
        <p:cNvGrpSpPr/>
        <p:nvPr/>
      </p:nvGrpSpPr>
      <p:grpSpPr>
        <a:xfrm>
          <a:off x="0" y="0"/>
          <a:ext cx="0" cy="0"/>
          <a:chOff x="0" y="0"/>
          <a:chExt cx="0" cy="0"/>
        </a:xfrm>
      </p:grpSpPr>
      <p:sp>
        <p:nvSpPr>
          <p:cNvPr id="2638" name="Google Shape;2638;gb23805729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9" name="Google Shape;2639;gb23805729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b2380572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4" name="Google Shape;2644;gb2380572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a69ac135e9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a69ac135e9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2"/>
        <p:cNvGrpSpPr/>
        <p:nvPr/>
      </p:nvGrpSpPr>
      <p:grpSpPr>
        <a:xfrm>
          <a:off x="0" y="0"/>
          <a:ext cx="0" cy="0"/>
          <a:chOff x="0" y="0"/>
          <a:chExt cx="0" cy="0"/>
        </a:xfrm>
      </p:grpSpPr>
      <p:sp>
        <p:nvSpPr>
          <p:cNvPr id="2653" name="Google Shape;2653;gb4490f0e0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4" name="Google Shape;2654;gb4490f0e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9f69f70739_0_11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9" name="Google Shape;2659;g9f69f70739_0_11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9f69f70739_0_1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4" name="Google Shape;2664;g9f69f70739_0_13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a4d414066b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a4d414066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1c66f5ad5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1c66f5ad5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g9f69f70739_0_1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1" name="Google Shape;2671;g9f69f70739_0_12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gb238057291_0_4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7" name="Google Shape;2677;gb238057291_0_4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ga12c9b318d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3" name="Google Shape;2683;ga12c9b318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a12c9b318d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a12c9b318d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a12c9b318d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a12c9b318d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a12c9b318d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a12c9b318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a12c9b318d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8" name="Google Shape;2758;ga12c9b318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b23805729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b2380572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
        <p:cNvGrpSpPr/>
        <p:nvPr/>
      </p:nvGrpSpPr>
      <p:grpSpPr>
        <a:xfrm>
          <a:off x="0" y="0"/>
          <a:ext cx="0" cy="0"/>
          <a:chOff x="0" y="0"/>
          <a:chExt cx="0" cy="0"/>
        </a:xfrm>
      </p:grpSpPr>
      <p:sp>
        <p:nvSpPr>
          <p:cNvPr id="2789" name="Google Shape;2789;ga9c47c0957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0" name="Google Shape;2790;ga9c47c0957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3"/>
        <p:cNvGrpSpPr/>
        <p:nvPr/>
      </p:nvGrpSpPr>
      <p:grpSpPr>
        <a:xfrm>
          <a:off x="0" y="0"/>
          <a:ext cx="0" cy="0"/>
          <a:chOff x="0" y="0"/>
          <a:chExt cx="0" cy="0"/>
        </a:xfrm>
      </p:grpSpPr>
      <p:sp>
        <p:nvSpPr>
          <p:cNvPr id="2794" name="Google Shape;2794;ga9c47c0957_0_23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5" name="Google Shape;2795;ga9c47c0957_0_239: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a1c66f5ad5_0_6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a1c66f5ad5_0_63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b238057291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0" name="Google Shape;2800;gb23805729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a9c47c0957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5" name="Google Shape;2805;ga9c47c0957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a9db151e39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0" name="Google Shape;2810;ga9db151e39_0_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3"/>
        <p:cNvGrpSpPr/>
        <p:nvPr/>
      </p:nvGrpSpPr>
      <p:grpSpPr>
        <a:xfrm>
          <a:off x="0" y="0"/>
          <a:ext cx="0" cy="0"/>
          <a:chOff x="0" y="0"/>
          <a:chExt cx="0" cy="0"/>
        </a:xfrm>
      </p:grpSpPr>
      <p:sp>
        <p:nvSpPr>
          <p:cNvPr id="2814" name="Google Shape;2814;ga9db151e3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5" name="Google Shape;2815;ga9db151e3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a9c47c0957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a9c47c095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c8552db194_0_1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7" name="Google Shape;2827;gc8552db194_0_1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a9db151e39_0_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2" name="Google Shape;2832;ga9db151e39_0_3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5"/>
        <p:cNvGrpSpPr/>
        <p:nvPr/>
      </p:nvGrpSpPr>
      <p:grpSpPr>
        <a:xfrm>
          <a:off x="0" y="0"/>
          <a:ext cx="0" cy="0"/>
          <a:chOff x="0" y="0"/>
          <a:chExt cx="0" cy="0"/>
        </a:xfrm>
      </p:grpSpPr>
      <p:sp>
        <p:nvSpPr>
          <p:cNvPr id="2836" name="Google Shape;2836;ga9c47c0957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7" name="Google Shape;2837;ga9c47c0957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0"/>
        <p:cNvGrpSpPr/>
        <p:nvPr/>
      </p:nvGrpSpPr>
      <p:grpSpPr>
        <a:xfrm>
          <a:off x="0" y="0"/>
          <a:ext cx="0" cy="0"/>
          <a:chOff x="0" y="0"/>
          <a:chExt cx="0" cy="0"/>
        </a:xfrm>
      </p:grpSpPr>
      <p:sp>
        <p:nvSpPr>
          <p:cNvPr id="2841" name="Google Shape;2841;ga9c47c0957_0_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2" name="Google Shape;2842;ga9c47c0957_0_4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5"/>
        <p:cNvGrpSpPr/>
        <p:nvPr/>
      </p:nvGrpSpPr>
      <p:grpSpPr>
        <a:xfrm>
          <a:off x="0" y="0"/>
          <a:ext cx="0" cy="0"/>
          <a:chOff x="0" y="0"/>
          <a:chExt cx="0" cy="0"/>
        </a:xfrm>
      </p:grpSpPr>
      <p:sp>
        <p:nvSpPr>
          <p:cNvPr id="2846" name="Google Shape;2846;ga9c47c0957_0_5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7" name="Google Shape;2847;ga9c47c0957_0_5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a1c66f5ad5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a1c66f5ad5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541b24bbb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541b24bbb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541b24bbb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541b24bbb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541b24bbb4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2" name="Google Shape;2872;g541b24bbb4_0_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gb23805729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7" name="Google Shape;2877;gb23805729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0"/>
        <p:cNvGrpSpPr/>
        <p:nvPr/>
      </p:nvGrpSpPr>
      <p:grpSpPr>
        <a:xfrm>
          <a:off x="0" y="0"/>
          <a:ext cx="0" cy="0"/>
          <a:chOff x="0" y="0"/>
          <a:chExt cx="0" cy="0"/>
        </a:xfrm>
      </p:grpSpPr>
      <p:sp>
        <p:nvSpPr>
          <p:cNvPr id="2881" name="Google Shape;2881;ga9c47c0957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2" name="Google Shape;2882;ga9c47c0957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5"/>
        <p:cNvGrpSpPr/>
        <p:nvPr/>
      </p:nvGrpSpPr>
      <p:grpSpPr>
        <a:xfrm>
          <a:off x="0" y="0"/>
          <a:ext cx="0" cy="0"/>
          <a:chOff x="0" y="0"/>
          <a:chExt cx="0" cy="0"/>
        </a:xfrm>
      </p:grpSpPr>
      <p:sp>
        <p:nvSpPr>
          <p:cNvPr id="2886" name="Google Shape;2886;ga9c47c0957_0_10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7" name="Google Shape;2887;ga9c47c0957_0_10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1"/>
        <p:cNvGrpSpPr/>
        <p:nvPr/>
      </p:nvGrpSpPr>
      <p:grpSpPr>
        <a:xfrm>
          <a:off x="0" y="0"/>
          <a:ext cx="0" cy="0"/>
          <a:chOff x="0" y="0"/>
          <a:chExt cx="0" cy="0"/>
        </a:xfrm>
      </p:grpSpPr>
      <p:sp>
        <p:nvSpPr>
          <p:cNvPr id="2892" name="Google Shape;2892;g541b24bbb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3" name="Google Shape;2893;g541b24bbb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6"/>
        <p:cNvGrpSpPr/>
        <p:nvPr/>
      </p:nvGrpSpPr>
      <p:grpSpPr>
        <a:xfrm>
          <a:off x="0" y="0"/>
          <a:ext cx="0" cy="0"/>
          <a:chOff x="0" y="0"/>
          <a:chExt cx="0" cy="0"/>
        </a:xfrm>
      </p:grpSpPr>
      <p:sp>
        <p:nvSpPr>
          <p:cNvPr id="2897" name="Google Shape;2897;ga9c47c0957_0_11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8" name="Google Shape;2898;ga9c47c0957_0_11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3"/>
        <p:cNvGrpSpPr/>
        <p:nvPr/>
      </p:nvGrpSpPr>
      <p:grpSpPr>
        <a:xfrm>
          <a:off x="0" y="0"/>
          <a:ext cx="0" cy="0"/>
          <a:chOff x="0" y="0"/>
          <a:chExt cx="0" cy="0"/>
        </a:xfrm>
      </p:grpSpPr>
      <p:sp>
        <p:nvSpPr>
          <p:cNvPr id="2904" name="Google Shape;2904;gb238057291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5" name="Google Shape;2905;gb23805729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8"/>
        <p:cNvGrpSpPr/>
        <p:nvPr/>
      </p:nvGrpSpPr>
      <p:grpSpPr>
        <a:xfrm>
          <a:off x="0" y="0"/>
          <a:ext cx="0" cy="0"/>
          <a:chOff x="0" y="0"/>
          <a:chExt cx="0" cy="0"/>
        </a:xfrm>
      </p:grpSpPr>
      <p:sp>
        <p:nvSpPr>
          <p:cNvPr id="2909" name="Google Shape;2909;ga2221452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0" name="Google Shape;2910;ga2221452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d0481ff06_0_20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9d0481ff06_0_20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3"/>
        <p:cNvGrpSpPr/>
        <p:nvPr/>
      </p:nvGrpSpPr>
      <p:grpSpPr>
        <a:xfrm>
          <a:off x="0" y="0"/>
          <a:ext cx="0" cy="0"/>
          <a:chOff x="0" y="0"/>
          <a:chExt cx="0" cy="0"/>
        </a:xfrm>
      </p:grpSpPr>
      <p:sp>
        <p:nvSpPr>
          <p:cNvPr id="2914" name="Google Shape;2914;g54347af0fd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5" name="Google Shape;2915;g54347af0f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8"/>
        <p:cNvGrpSpPr/>
        <p:nvPr/>
      </p:nvGrpSpPr>
      <p:grpSpPr>
        <a:xfrm>
          <a:off x="0" y="0"/>
          <a:ext cx="0" cy="0"/>
          <a:chOff x="0" y="0"/>
          <a:chExt cx="0" cy="0"/>
        </a:xfrm>
      </p:grpSpPr>
      <p:sp>
        <p:nvSpPr>
          <p:cNvPr id="2919" name="Google Shape;2919;gadcd418a88_0_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0" name="Google Shape;2920;gadcd418a88_0_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p:cNvGrpSpPr/>
        <p:nvPr/>
      </p:nvGrpSpPr>
      <p:grpSpPr>
        <a:xfrm>
          <a:off x="0" y="0"/>
          <a:ext cx="0" cy="0"/>
          <a:chOff x="0" y="0"/>
          <a:chExt cx="0" cy="0"/>
        </a:xfrm>
      </p:grpSpPr>
      <p:sp>
        <p:nvSpPr>
          <p:cNvPr id="2925" name="Google Shape;2925;gadcd418a88_0_1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6" name="Google Shape;2926;gadcd418a88_0_1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0"/>
        <p:cNvGrpSpPr/>
        <p:nvPr/>
      </p:nvGrpSpPr>
      <p:grpSpPr>
        <a:xfrm>
          <a:off x="0" y="0"/>
          <a:ext cx="0" cy="0"/>
          <a:chOff x="0" y="0"/>
          <a:chExt cx="0" cy="0"/>
        </a:xfrm>
      </p:grpSpPr>
      <p:sp>
        <p:nvSpPr>
          <p:cNvPr id="2931" name="Google Shape;2931;gadcd418a88_0_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2" name="Google Shape;2932;gadcd418a88_0_1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6"/>
        <p:cNvGrpSpPr/>
        <p:nvPr/>
      </p:nvGrpSpPr>
      <p:grpSpPr>
        <a:xfrm>
          <a:off x="0" y="0"/>
          <a:ext cx="0" cy="0"/>
          <a:chOff x="0" y="0"/>
          <a:chExt cx="0" cy="0"/>
        </a:xfrm>
      </p:grpSpPr>
      <p:sp>
        <p:nvSpPr>
          <p:cNvPr id="2937" name="Google Shape;2937;g54347af0f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8" name="Google Shape;2938;g54347af0f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a2221452a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3" name="Google Shape;2943;ga2221452a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6"/>
        <p:cNvGrpSpPr/>
        <p:nvPr/>
      </p:nvGrpSpPr>
      <p:grpSpPr>
        <a:xfrm>
          <a:off x="0" y="0"/>
          <a:ext cx="0" cy="0"/>
          <a:chOff x="0" y="0"/>
          <a:chExt cx="0" cy="0"/>
        </a:xfrm>
      </p:grpSpPr>
      <p:sp>
        <p:nvSpPr>
          <p:cNvPr id="2947" name="Google Shape;2947;gad15dc72f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8" name="Google Shape;2948;gad15dc72f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1"/>
        <p:cNvGrpSpPr/>
        <p:nvPr/>
      </p:nvGrpSpPr>
      <p:grpSpPr>
        <a:xfrm>
          <a:off x="0" y="0"/>
          <a:ext cx="0" cy="0"/>
          <a:chOff x="0" y="0"/>
          <a:chExt cx="0" cy="0"/>
        </a:xfrm>
      </p:grpSpPr>
      <p:sp>
        <p:nvSpPr>
          <p:cNvPr id="2952" name="Google Shape;2952;ga2221452ae_0_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3" name="Google Shape;2953;ga2221452ae_0_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ad15dc72f9_0_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1" name="Google Shape;2961;gad15dc72f9_0_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ad15dc72f9_0_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0" name="Google Shape;2970;gad15dc72f9_0_1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3c2f6f0c3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3c2f6f0c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ad15dc72f9_0_3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2" name="Google Shape;2982;gad15dc72f9_0_3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gad15dc72f9_0_1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8" name="Google Shape;2988;gad15dc72f9_0_19: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gad15dc72f9_0_2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4" name="Google Shape;2994;gad15dc72f9_0_2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acfbb9244d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acfbb924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4"/>
        <p:cNvGrpSpPr/>
        <p:nvPr/>
      </p:nvGrpSpPr>
      <p:grpSpPr>
        <a:xfrm>
          <a:off x="0" y="0"/>
          <a:ext cx="0" cy="0"/>
          <a:chOff x="0" y="0"/>
          <a:chExt cx="0" cy="0"/>
        </a:xfrm>
      </p:grpSpPr>
      <p:sp>
        <p:nvSpPr>
          <p:cNvPr id="3005" name="Google Shape;3005;gacfbb9244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6" name="Google Shape;3006;gacfbb9244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acfbb9244d_0_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2" name="Google Shape;3012;gacfbb9244d_0_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2"/>
        <p:cNvGrpSpPr/>
        <p:nvPr/>
      </p:nvGrpSpPr>
      <p:grpSpPr>
        <a:xfrm>
          <a:off x="0" y="0"/>
          <a:ext cx="0" cy="0"/>
          <a:chOff x="0" y="0"/>
          <a:chExt cx="0" cy="0"/>
        </a:xfrm>
      </p:grpSpPr>
      <p:sp>
        <p:nvSpPr>
          <p:cNvPr id="3023" name="Google Shape;3023;gaceff1f0cc_0_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4" name="Google Shape;3024;gaceff1f0cc_0_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acfbb9244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acfbb9244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1"/>
        <p:cNvGrpSpPr/>
        <p:nvPr/>
      </p:nvGrpSpPr>
      <p:grpSpPr>
        <a:xfrm>
          <a:off x="0" y="0"/>
          <a:ext cx="0" cy="0"/>
          <a:chOff x="0" y="0"/>
          <a:chExt cx="0" cy="0"/>
        </a:xfrm>
      </p:grpSpPr>
      <p:sp>
        <p:nvSpPr>
          <p:cNvPr id="3042" name="Google Shape;3042;gacfbb9244d_0_1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3" name="Google Shape;3043;gacfbb9244d_0_1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9"/>
        <p:cNvGrpSpPr/>
        <p:nvPr/>
      </p:nvGrpSpPr>
      <p:grpSpPr>
        <a:xfrm>
          <a:off x="0" y="0"/>
          <a:ext cx="0" cy="0"/>
          <a:chOff x="0" y="0"/>
          <a:chExt cx="0" cy="0"/>
        </a:xfrm>
      </p:grpSpPr>
      <p:sp>
        <p:nvSpPr>
          <p:cNvPr id="3060" name="Google Shape;3060;ga2221452ae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1" name="Google Shape;3061;ga2221452a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a1c66f5ad5_0_6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a1c66f5ad5_0_64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ga2221452ae_0_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6" name="Google Shape;3066;ga2221452ae_0_7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0"/>
        <p:cNvGrpSpPr/>
        <p:nvPr/>
      </p:nvGrpSpPr>
      <p:grpSpPr>
        <a:xfrm>
          <a:off x="0" y="0"/>
          <a:ext cx="0" cy="0"/>
          <a:chOff x="0" y="0"/>
          <a:chExt cx="0" cy="0"/>
        </a:xfrm>
      </p:grpSpPr>
      <p:sp>
        <p:nvSpPr>
          <p:cNvPr id="3071" name="Google Shape;3071;ga2221452ae_0_6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2" name="Google Shape;3072;ga2221452ae_0_6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ad15dc72f9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8" name="Google Shape;3078;gad15dc72f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2"/>
        <p:cNvGrpSpPr/>
        <p:nvPr/>
      </p:nvGrpSpPr>
      <p:grpSpPr>
        <a:xfrm>
          <a:off x="0" y="0"/>
          <a:ext cx="0" cy="0"/>
          <a:chOff x="0" y="0"/>
          <a:chExt cx="0" cy="0"/>
        </a:xfrm>
      </p:grpSpPr>
      <p:sp>
        <p:nvSpPr>
          <p:cNvPr id="3083" name="Google Shape;3083;ga2221452ae_0_7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4" name="Google Shape;3084;ga2221452ae_0_75: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a2221452ae_0_10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1" name="Google Shape;3091;ga2221452ae_0_10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6"/>
        <p:cNvGrpSpPr/>
        <p:nvPr/>
      </p:nvGrpSpPr>
      <p:grpSpPr>
        <a:xfrm>
          <a:off x="0" y="0"/>
          <a:ext cx="0" cy="0"/>
          <a:chOff x="0" y="0"/>
          <a:chExt cx="0" cy="0"/>
        </a:xfrm>
      </p:grpSpPr>
      <p:sp>
        <p:nvSpPr>
          <p:cNvPr id="3097" name="Google Shape;3097;ga2221452ae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8" name="Google Shape;3098;ga2221452a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1"/>
        <p:cNvGrpSpPr/>
        <p:nvPr/>
      </p:nvGrpSpPr>
      <p:grpSpPr>
        <a:xfrm>
          <a:off x="0" y="0"/>
          <a:ext cx="0" cy="0"/>
          <a:chOff x="0" y="0"/>
          <a:chExt cx="0" cy="0"/>
        </a:xfrm>
      </p:grpSpPr>
      <p:sp>
        <p:nvSpPr>
          <p:cNvPr id="3102" name="Google Shape;3102;gc21031d20a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3" name="Google Shape;3103;gc21031d20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6"/>
        <p:cNvGrpSpPr/>
        <p:nvPr/>
      </p:nvGrpSpPr>
      <p:grpSpPr>
        <a:xfrm>
          <a:off x="0" y="0"/>
          <a:ext cx="0" cy="0"/>
          <a:chOff x="0" y="0"/>
          <a:chExt cx="0" cy="0"/>
        </a:xfrm>
      </p:grpSpPr>
      <p:sp>
        <p:nvSpPr>
          <p:cNvPr id="3107" name="Google Shape;3107;g54347af0f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8" name="Google Shape;3108;g54347af0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a2221452ae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a2221452a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6"/>
        <p:cNvGrpSpPr/>
        <p:nvPr/>
      </p:nvGrpSpPr>
      <p:grpSpPr>
        <a:xfrm>
          <a:off x="0" y="0"/>
          <a:ext cx="0" cy="0"/>
          <a:chOff x="0" y="0"/>
          <a:chExt cx="0" cy="0"/>
        </a:xfrm>
      </p:grpSpPr>
      <p:sp>
        <p:nvSpPr>
          <p:cNvPr id="3117" name="Google Shape;3117;gc21031d20a_0_34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8" name="Google Shape;3118;gc21031d20a_0_34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1c66f5ad5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1c66f5ad5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2"/>
        <p:cNvGrpSpPr/>
        <p:nvPr/>
      </p:nvGrpSpPr>
      <p:grpSpPr>
        <a:xfrm>
          <a:off x="0" y="0"/>
          <a:ext cx="0" cy="0"/>
          <a:chOff x="0" y="0"/>
          <a:chExt cx="0" cy="0"/>
        </a:xfrm>
      </p:grpSpPr>
      <p:sp>
        <p:nvSpPr>
          <p:cNvPr id="3123" name="Google Shape;3123;gc21031d20a_0_34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4" name="Google Shape;3124;gc21031d20a_0_34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8"/>
        <p:cNvGrpSpPr/>
        <p:nvPr/>
      </p:nvGrpSpPr>
      <p:grpSpPr>
        <a:xfrm>
          <a:off x="0" y="0"/>
          <a:ext cx="0" cy="0"/>
          <a:chOff x="0" y="0"/>
          <a:chExt cx="0" cy="0"/>
        </a:xfrm>
      </p:grpSpPr>
      <p:sp>
        <p:nvSpPr>
          <p:cNvPr id="3129" name="Google Shape;3129;g54347af0f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0" name="Google Shape;3130;g54347af0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3"/>
        <p:cNvGrpSpPr/>
        <p:nvPr/>
      </p:nvGrpSpPr>
      <p:grpSpPr>
        <a:xfrm>
          <a:off x="0" y="0"/>
          <a:ext cx="0" cy="0"/>
          <a:chOff x="0" y="0"/>
          <a:chExt cx="0" cy="0"/>
        </a:xfrm>
      </p:grpSpPr>
      <p:sp>
        <p:nvSpPr>
          <p:cNvPr id="3134" name="Google Shape;3134;gad15dc72f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5" name="Google Shape;3135;gad15dc72f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9"/>
        <p:cNvGrpSpPr/>
        <p:nvPr/>
      </p:nvGrpSpPr>
      <p:grpSpPr>
        <a:xfrm>
          <a:off x="0" y="0"/>
          <a:ext cx="0" cy="0"/>
          <a:chOff x="0" y="0"/>
          <a:chExt cx="0" cy="0"/>
        </a:xfrm>
      </p:grpSpPr>
      <p:sp>
        <p:nvSpPr>
          <p:cNvPr id="3140" name="Google Shape;3140;g54347af0f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1" name="Google Shape;3141;g54347af0f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7"/>
        <p:cNvGrpSpPr/>
        <p:nvPr/>
      </p:nvGrpSpPr>
      <p:grpSpPr>
        <a:xfrm>
          <a:off x="0" y="0"/>
          <a:ext cx="0" cy="0"/>
          <a:chOff x="0" y="0"/>
          <a:chExt cx="0" cy="0"/>
        </a:xfrm>
      </p:grpSpPr>
      <p:sp>
        <p:nvSpPr>
          <p:cNvPr id="3158" name="Google Shape;3158;gc21031d20a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9" name="Google Shape;3159;gc21031d20a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5"/>
        <p:cNvGrpSpPr/>
        <p:nvPr/>
      </p:nvGrpSpPr>
      <p:grpSpPr>
        <a:xfrm>
          <a:off x="0" y="0"/>
          <a:ext cx="0" cy="0"/>
          <a:chOff x="0" y="0"/>
          <a:chExt cx="0" cy="0"/>
        </a:xfrm>
      </p:grpSpPr>
      <p:sp>
        <p:nvSpPr>
          <p:cNvPr id="3176" name="Google Shape;3176;ga2221452ae_0_11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7" name="Google Shape;3177;ga2221452ae_0_11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ad15dc72f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ad15dc72f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9"/>
        <p:cNvGrpSpPr/>
        <p:nvPr/>
      </p:nvGrpSpPr>
      <p:grpSpPr>
        <a:xfrm>
          <a:off x="0" y="0"/>
          <a:ext cx="0" cy="0"/>
          <a:chOff x="0" y="0"/>
          <a:chExt cx="0" cy="0"/>
        </a:xfrm>
      </p:grpSpPr>
      <p:sp>
        <p:nvSpPr>
          <p:cNvPr id="3200" name="Google Shape;3200;ga2221452ae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1" name="Google Shape;3201;ga2221452a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4"/>
        <p:cNvGrpSpPr/>
        <p:nvPr/>
      </p:nvGrpSpPr>
      <p:grpSpPr>
        <a:xfrm>
          <a:off x="0" y="0"/>
          <a:ext cx="0" cy="0"/>
          <a:chOff x="0" y="0"/>
          <a:chExt cx="0" cy="0"/>
        </a:xfrm>
      </p:grpSpPr>
      <p:sp>
        <p:nvSpPr>
          <p:cNvPr id="3205" name="Google Shape;3205;ga2221452ae_0_12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6" name="Google Shape;3206;ga2221452ae_0_12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2"/>
        <p:cNvGrpSpPr/>
        <p:nvPr/>
      </p:nvGrpSpPr>
      <p:grpSpPr>
        <a:xfrm>
          <a:off x="0" y="0"/>
          <a:ext cx="0" cy="0"/>
          <a:chOff x="0" y="0"/>
          <a:chExt cx="0" cy="0"/>
        </a:xfrm>
      </p:grpSpPr>
      <p:sp>
        <p:nvSpPr>
          <p:cNvPr id="3213" name="Google Shape;3213;ga2221452ae_0_13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4" name="Google Shape;3214;ga2221452ae_0_13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21031d20a_0_8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c21031d20a_0_8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9"/>
        <p:cNvGrpSpPr/>
        <p:nvPr/>
      </p:nvGrpSpPr>
      <p:grpSpPr>
        <a:xfrm>
          <a:off x="0" y="0"/>
          <a:ext cx="0" cy="0"/>
          <a:chOff x="0" y="0"/>
          <a:chExt cx="0" cy="0"/>
        </a:xfrm>
      </p:grpSpPr>
      <p:sp>
        <p:nvSpPr>
          <p:cNvPr id="3220" name="Google Shape;3220;ga2221452ae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1" name="Google Shape;3221;ga2221452a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6"/>
        <p:cNvGrpSpPr/>
        <p:nvPr/>
      </p:nvGrpSpPr>
      <p:grpSpPr>
        <a:xfrm>
          <a:off x="0" y="0"/>
          <a:ext cx="0" cy="0"/>
          <a:chOff x="0" y="0"/>
          <a:chExt cx="0" cy="0"/>
        </a:xfrm>
      </p:grpSpPr>
      <p:sp>
        <p:nvSpPr>
          <p:cNvPr id="3227" name="Google Shape;3227;ga2221452ae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8" name="Google Shape;3228;ga2221452a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p:cNvGrpSpPr/>
        <p:nvPr/>
      </p:nvGrpSpPr>
      <p:grpSpPr>
        <a:xfrm>
          <a:off x="0" y="0"/>
          <a:ext cx="0" cy="0"/>
          <a:chOff x="0" y="0"/>
          <a:chExt cx="0" cy="0"/>
        </a:xfrm>
      </p:grpSpPr>
      <p:sp>
        <p:nvSpPr>
          <p:cNvPr id="3242" name="Google Shape;3242;ga2221452ae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a2221452ae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0"/>
        <p:cNvGrpSpPr/>
        <p:nvPr/>
      </p:nvGrpSpPr>
      <p:grpSpPr>
        <a:xfrm>
          <a:off x="0" y="0"/>
          <a:ext cx="0" cy="0"/>
          <a:chOff x="0" y="0"/>
          <a:chExt cx="0" cy="0"/>
        </a:xfrm>
      </p:grpSpPr>
      <p:sp>
        <p:nvSpPr>
          <p:cNvPr id="3261" name="Google Shape;3261;ga2221452ae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2" name="Google Shape;3262;ga2221452ae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8"/>
        <p:cNvGrpSpPr/>
        <p:nvPr/>
      </p:nvGrpSpPr>
      <p:grpSpPr>
        <a:xfrm>
          <a:off x="0" y="0"/>
          <a:ext cx="0" cy="0"/>
          <a:chOff x="0" y="0"/>
          <a:chExt cx="0" cy="0"/>
        </a:xfrm>
      </p:grpSpPr>
      <p:sp>
        <p:nvSpPr>
          <p:cNvPr id="3279" name="Google Shape;3279;gad15dc72f9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0" name="Google Shape;3280;gad15dc72f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6"/>
        <p:cNvGrpSpPr/>
        <p:nvPr/>
      </p:nvGrpSpPr>
      <p:grpSpPr>
        <a:xfrm>
          <a:off x="0" y="0"/>
          <a:ext cx="0" cy="0"/>
          <a:chOff x="0" y="0"/>
          <a:chExt cx="0" cy="0"/>
        </a:xfrm>
      </p:grpSpPr>
      <p:sp>
        <p:nvSpPr>
          <p:cNvPr id="3297" name="Google Shape;3297;ga2221452ae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8" name="Google Shape;3298;ga2221452ae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c21031d20a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0" name="Google Shape;3320;gc21031d20a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a2221452ae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a2221452a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8"/>
        <p:cNvGrpSpPr/>
        <p:nvPr/>
      </p:nvGrpSpPr>
      <p:grpSpPr>
        <a:xfrm>
          <a:off x="0" y="0"/>
          <a:ext cx="0" cy="0"/>
          <a:chOff x="0" y="0"/>
          <a:chExt cx="0" cy="0"/>
        </a:xfrm>
      </p:grpSpPr>
      <p:sp>
        <p:nvSpPr>
          <p:cNvPr id="3329" name="Google Shape;3329;ga2221452ae_0_27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0" name="Google Shape;3330;ga2221452ae_0_27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a2221452ae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a2221452ae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9d0481ff06_0_20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g9d0481ff06_0_20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a2221452ae_0_27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3" name="Google Shape;3343;ga2221452ae_0_27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a2221452ae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a2221452ae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a2221452ae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a2221452ae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6"/>
        <p:cNvGrpSpPr/>
        <p:nvPr/>
      </p:nvGrpSpPr>
      <p:grpSpPr>
        <a:xfrm>
          <a:off x="0" y="0"/>
          <a:ext cx="0" cy="0"/>
          <a:chOff x="0" y="0"/>
          <a:chExt cx="0" cy="0"/>
        </a:xfrm>
      </p:grpSpPr>
      <p:sp>
        <p:nvSpPr>
          <p:cNvPr id="3367" name="Google Shape;3367;ga2221452ae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8" name="Google Shape;3368;ga2221452a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2"/>
        <p:cNvGrpSpPr/>
        <p:nvPr/>
      </p:nvGrpSpPr>
      <p:grpSpPr>
        <a:xfrm>
          <a:off x="0" y="0"/>
          <a:ext cx="0" cy="0"/>
          <a:chOff x="0" y="0"/>
          <a:chExt cx="0" cy="0"/>
        </a:xfrm>
      </p:grpSpPr>
      <p:sp>
        <p:nvSpPr>
          <p:cNvPr id="3383" name="Google Shape;3383;ga2221452ae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4" name="Google Shape;3384;ga2221452ae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1"/>
        <p:cNvGrpSpPr/>
        <p:nvPr/>
      </p:nvGrpSpPr>
      <p:grpSpPr>
        <a:xfrm>
          <a:off x="0" y="0"/>
          <a:ext cx="0" cy="0"/>
          <a:chOff x="0" y="0"/>
          <a:chExt cx="0" cy="0"/>
        </a:xfrm>
      </p:grpSpPr>
      <p:sp>
        <p:nvSpPr>
          <p:cNvPr id="3402" name="Google Shape;3402;ga2221452ae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3" name="Google Shape;3403;ga2221452ae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7"/>
        <p:cNvGrpSpPr/>
        <p:nvPr/>
      </p:nvGrpSpPr>
      <p:grpSpPr>
        <a:xfrm>
          <a:off x="0" y="0"/>
          <a:ext cx="0" cy="0"/>
          <a:chOff x="0" y="0"/>
          <a:chExt cx="0" cy="0"/>
        </a:xfrm>
      </p:grpSpPr>
      <p:sp>
        <p:nvSpPr>
          <p:cNvPr id="3418" name="Google Shape;3418;ga2221452ae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9" name="Google Shape;3419;ga2221452a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5"/>
        <p:cNvGrpSpPr/>
        <p:nvPr/>
      </p:nvGrpSpPr>
      <p:grpSpPr>
        <a:xfrm>
          <a:off x="0" y="0"/>
          <a:ext cx="0" cy="0"/>
          <a:chOff x="0" y="0"/>
          <a:chExt cx="0" cy="0"/>
        </a:xfrm>
      </p:grpSpPr>
      <p:sp>
        <p:nvSpPr>
          <p:cNvPr id="3436" name="Google Shape;3436;gc21031d20a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7" name="Google Shape;3437;gc21031d20a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c21031d20a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c21031d20a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a2221452ae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a2221452a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c21031d20a_0_10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gc21031d20a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3"/>
        <p:cNvGrpSpPr/>
        <p:nvPr/>
      </p:nvGrpSpPr>
      <p:grpSpPr>
        <a:xfrm>
          <a:off x="0" y="0"/>
          <a:ext cx="0" cy="0"/>
          <a:chOff x="0" y="0"/>
          <a:chExt cx="0" cy="0"/>
        </a:xfrm>
      </p:grpSpPr>
      <p:sp>
        <p:nvSpPr>
          <p:cNvPr id="3464" name="Google Shape;3464;gc21031d20a_0_30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5" name="Google Shape;3465;gc21031d20a_0_30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9"/>
        <p:cNvGrpSpPr/>
        <p:nvPr/>
      </p:nvGrpSpPr>
      <p:grpSpPr>
        <a:xfrm>
          <a:off x="0" y="0"/>
          <a:ext cx="0" cy="0"/>
          <a:chOff x="0" y="0"/>
          <a:chExt cx="0" cy="0"/>
        </a:xfrm>
      </p:grpSpPr>
      <p:sp>
        <p:nvSpPr>
          <p:cNvPr id="3470" name="Google Shape;3470;gc21031d20a_0_30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1" name="Google Shape;3471;gc21031d20a_0_30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5"/>
        <p:cNvGrpSpPr/>
        <p:nvPr/>
      </p:nvGrpSpPr>
      <p:grpSpPr>
        <a:xfrm>
          <a:off x="0" y="0"/>
          <a:ext cx="0" cy="0"/>
          <a:chOff x="0" y="0"/>
          <a:chExt cx="0" cy="0"/>
        </a:xfrm>
      </p:grpSpPr>
      <p:sp>
        <p:nvSpPr>
          <p:cNvPr id="3476" name="Google Shape;3476;ga2c721c9ca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7" name="Google Shape;3477;ga2c721c9ca_0_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1"/>
        <p:cNvGrpSpPr/>
        <p:nvPr/>
      </p:nvGrpSpPr>
      <p:grpSpPr>
        <a:xfrm>
          <a:off x="0" y="0"/>
          <a:ext cx="0" cy="0"/>
          <a:chOff x="0" y="0"/>
          <a:chExt cx="0" cy="0"/>
        </a:xfrm>
      </p:grpSpPr>
      <p:sp>
        <p:nvSpPr>
          <p:cNvPr id="3482" name="Google Shape;3482;ga2c721c9ca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3" name="Google Shape;3483;ga2c721c9c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a2c721c9ca_0_2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1" name="Google Shape;3491;ga2c721c9ca_0_2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5"/>
        <p:cNvGrpSpPr/>
        <p:nvPr/>
      </p:nvGrpSpPr>
      <p:grpSpPr>
        <a:xfrm>
          <a:off x="0" y="0"/>
          <a:ext cx="0" cy="0"/>
          <a:chOff x="0" y="0"/>
          <a:chExt cx="0" cy="0"/>
        </a:xfrm>
      </p:grpSpPr>
      <p:sp>
        <p:nvSpPr>
          <p:cNvPr id="3496" name="Google Shape;3496;gc21031d20a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7" name="Google Shape;3497;gc21031d20a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0"/>
        <p:cNvGrpSpPr/>
        <p:nvPr/>
      </p:nvGrpSpPr>
      <p:grpSpPr>
        <a:xfrm>
          <a:off x="0" y="0"/>
          <a:ext cx="0" cy="0"/>
          <a:chOff x="0" y="0"/>
          <a:chExt cx="0" cy="0"/>
        </a:xfrm>
      </p:grpSpPr>
      <p:sp>
        <p:nvSpPr>
          <p:cNvPr id="3501" name="Google Shape;3501;ga2221452ae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2" name="Google Shape;3502;ga2221452ae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5"/>
        <p:cNvGrpSpPr/>
        <p:nvPr/>
      </p:nvGrpSpPr>
      <p:grpSpPr>
        <a:xfrm>
          <a:off x="0" y="0"/>
          <a:ext cx="0" cy="0"/>
          <a:chOff x="0" y="0"/>
          <a:chExt cx="0" cy="0"/>
        </a:xfrm>
      </p:grpSpPr>
      <p:sp>
        <p:nvSpPr>
          <p:cNvPr id="3506" name="Google Shape;3506;gada718c8cb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7" name="Google Shape;3507;gada718c8cb_0_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1"/>
        <p:cNvGrpSpPr/>
        <p:nvPr/>
      </p:nvGrpSpPr>
      <p:grpSpPr>
        <a:xfrm>
          <a:off x="0" y="0"/>
          <a:ext cx="0" cy="0"/>
          <a:chOff x="0" y="0"/>
          <a:chExt cx="0" cy="0"/>
        </a:xfrm>
      </p:grpSpPr>
      <p:sp>
        <p:nvSpPr>
          <p:cNvPr id="3512" name="Google Shape;3512;ga2c721c9ca_0_1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3" name="Google Shape;3513;ga2c721c9ca_0_19: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7"/>
        <p:cNvGrpSpPr/>
        <p:nvPr/>
      </p:nvGrpSpPr>
      <p:grpSpPr>
        <a:xfrm>
          <a:off x="0" y="0"/>
          <a:ext cx="0" cy="0"/>
          <a:chOff x="0" y="0"/>
          <a:chExt cx="0" cy="0"/>
        </a:xfrm>
      </p:grpSpPr>
      <p:sp>
        <p:nvSpPr>
          <p:cNvPr id="3518" name="Google Shape;3518;gada718c8cb_0_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9" name="Google Shape;3519;gada718c8cb_0_5: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53c203b60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53c203b6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c21031d20a_0_10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c21031d20a_0_105: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5"/>
        <p:cNvGrpSpPr/>
        <p:nvPr/>
      </p:nvGrpSpPr>
      <p:grpSpPr>
        <a:xfrm>
          <a:off x="0" y="0"/>
          <a:ext cx="0" cy="0"/>
          <a:chOff x="0" y="0"/>
          <a:chExt cx="0" cy="0"/>
        </a:xfrm>
      </p:grpSpPr>
      <p:sp>
        <p:nvSpPr>
          <p:cNvPr id="3526" name="Google Shape;3526;gada718c8c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7" name="Google Shape;3527;gada718c8c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1"/>
        <p:cNvGrpSpPr/>
        <p:nvPr/>
      </p:nvGrpSpPr>
      <p:grpSpPr>
        <a:xfrm>
          <a:off x="0" y="0"/>
          <a:ext cx="0" cy="0"/>
          <a:chOff x="0" y="0"/>
          <a:chExt cx="0" cy="0"/>
        </a:xfrm>
      </p:grpSpPr>
      <p:sp>
        <p:nvSpPr>
          <p:cNvPr id="3532" name="Google Shape;3532;gada718c8cb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3" name="Google Shape;3533;gada718c8c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2"/>
        <p:cNvGrpSpPr/>
        <p:nvPr/>
      </p:nvGrpSpPr>
      <p:grpSpPr>
        <a:xfrm>
          <a:off x="0" y="0"/>
          <a:ext cx="0" cy="0"/>
          <a:chOff x="0" y="0"/>
          <a:chExt cx="0" cy="0"/>
        </a:xfrm>
      </p:grpSpPr>
      <p:sp>
        <p:nvSpPr>
          <p:cNvPr id="3543" name="Google Shape;3543;gada718c8cb_0_1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4" name="Google Shape;3544;gada718c8cb_0_1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9"/>
        <p:cNvGrpSpPr/>
        <p:nvPr/>
      </p:nvGrpSpPr>
      <p:grpSpPr>
        <a:xfrm>
          <a:off x="0" y="0"/>
          <a:ext cx="0" cy="0"/>
          <a:chOff x="0" y="0"/>
          <a:chExt cx="0" cy="0"/>
        </a:xfrm>
      </p:grpSpPr>
      <p:sp>
        <p:nvSpPr>
          <p:cNvPr id="3550" name="Google Shape;3550;gada718c8cb_0_3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1" name="Google Shape;3551;gada718c8cb_0_3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gada718c8cb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9" name="Google Shape;3559;gada718c8c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1"/>
        <p:cNvGrpSpPr/>
        <p:nvPr/>
      </p:nvGrpSpPr>
      <p:grpSpPr>
        <a:xfrm>
          <a:off x="0" y="0"/>
          <a:ext cx="0" cy="0"/>
          <a:chOff x="0" y="0"/>
          <a:chExt cx="0" cy="0"/>
        </a:xfrm>
      </p:grpSpPr>
      <p:sp>
        <p:nvSpPr>
          <p:cNvPr id="3572" name="Google Shape;3572;gada718c8cb_0_4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3" name="Google Shape;3573;gada718c8cb_0_4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9"/>
        <p:cNvGrpSpPr/>
        <p:nvPr/>
      </p:nvGrpSpPr>
      <p:grpSpPr>
        <a:xfrm>
          <a:off x="0" y="0"/>
          <a:ext cx="0" cy="0"/>
          <a:chOff x="0" y="0"/>
          <a:chExt cx="0" cy="0"/>
        </a:xfrm>
      </p:grpSpPr>
      <p:sp>
        <p:nvSpPr>
          <p:cNvPr id="3580" name="Google Shape;3580;gada718c8cb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1" name="Google Shape;3581;gada718c8c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9"/>
        <p:cNvGrpSpPr/>
        <p:nvPr/>
      </p:nvGrpSpPr>
      <p:grpSpPr>
        <a:xfrm>
          <a:off x="0" y="0"/>
          <a:ext cx="0" cy="0"/>
          <a:chOff x="0" y="0"/>
          <a:chExt cx="0" cy="0"/>
        </a:xfrm>
      </p:grpSpPr>
      <p:sp>
        <p:nvSpPr>
          <p:cNvPr id="3600" name="Google Shape;3600;gada718c8cb_0_1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1" name="Google Shape;3601;gada718c8cb_0_11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ada718c8cb_0_12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9" name="Google Shape;3609;gada718c8cb_0_12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5"/>
        <p:cNvGrpSpPr/>
        <p:nvPr/>
      </p:nvGrpSpPr>
      <p:grpSpPr>
        <a:xfrm>
          <a:off x="0" y="0"/>
          <a:ext cx="0" cy="0"/>
          <a:chOff x="0" y="0"/>
          <a:chExt cx="0" cy="0"/>
        </a:xfrm>
      </p:grpSpPr>
      <p:sp>
        <p:nvSpPr>
          <p:cNvPr id="3616" name="Google Shape;3616;gc21031d20a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7" name="Google Shape;3617;gc21031d20a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21031d20a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21031d20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0"/>
        <p:cNvGrpSpPr/>
        <p:nvPr/>
      </p:nvGrpSpPr>
      <p:grpSpPr>
        <a:xfrm>
          <a:off x="0" y="0"/>
          <a:ext cx="0" cy="0"/>
          <a:chOff x="0" y="0"/>
          <a:chExt cx="0" cy="0"/>
        </a:xfrm>
      </p:grpSpPr>
      <p:sp>
        <p:nvSpPr>
          <p:cNvPr id="3621" name="Google Shape;3621;gc21031d20a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2" name="Google Shape;3622;gc21031d20a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5"/>
        <p:cNvGrpSpPr/>
        <p:nvPr/>
      </p:nvGrpSpPr>
      <p:grpSpPr>
        <a:xfrm>
          <a:off x="0" y="0"/>
          <a:ext cx="0" cy="0"/>
          <a:chOff x="0" y="0"/>
          <a:chExt cx="0" cy="0"/>
        </a:xfrm>
      </p:grpSpPr>
      <p:sp>
        <p:nvSpPr>
          <p:cNvPr id="3626" name="Google Shape;3626;gc21031d20a_0_37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7" name="Google Shape;3627;gc21031d20a_0_37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2"/>
        <p:cNvGrpSpPr/>
        <p:nvPr/>
      </p:nvGrpSpPr>
      <p:grpSpPr>
        <a:xfrm>
          <a:off x="0" y="0"/>
          <a:ext cx="0" cy="0"/>
          <a:chOff x="0" y="0"/>
          <a:chExt cx="0" cy="0"/>
        </a:xfrm>
      </p:grpSpPr>
      <p:sp>
        <p:nvSpPr>
          <p:cNvPr id="3633" name="Google Shape;3633;gc21031d20a_0_38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4" name="Google Shape;3634;gc21031d20a_0_38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3"/>
        <p:cNvGrpSpPr/>
        <p:nvPr/>
      </p:nvGrpSpPr>
      <p:grpSpPr>
        <a:xfrm>
          <a:off x="0" y="0"/>
          <a:ext cx="0" cy="0"/>
          <a:chOff x="0" y="0"/>
          <a:chExt cx="0" cy="0"/>
        </a:xfrm>
      </p:grpSpPr>
      <p:sp>
        <p:nvSpPr>
          <p:cNvPr id="3644" name="Google Shape;3644;gc21031d20a_0_3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5" name="Google Shape;3645;gc21031d20a_0_36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8"/>
        <p:cNvGrpSpPr/>
        <p:nvPr/>
      </p:nvGrpSpPr>
      <p:grpSpPr>
        <a:xfrm>
          <a:off x="0" y="0"/>
          <a:ext cx="0" cy="0"/>
          <a:chOff x="0" y="0"/>
          <a:chExt cx="0" cy="0"/>
        </a:xfrm>
      </p:grpSpPr>
      <p:sp>
        <p:nvSpPr>
          <p:cNvPr id="3649" name="Google Shape;3649;gc53c203b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0" name="Google Shape;3650;gc53c203b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6"/>
        <p:cNvGrpSpPr/>
        <p:nvPr/>
      </p:nvGrpSpPr>
      <p:grpSpPr>
        <a:xfrm>
          <a:off x="0" y="0"/>
          <a:ext cx="0" cy="0"/>
          <a:chOff x="0" y="0"/>
          <a:chExt cx="0" cy="0"/>
        </a:xfrm>
      </p:grpSpPr>
      <p:sp>
        <p:nvSpPr>
          <p:cNvPr id="3657" name="Google Shape;3657;gc53c203b6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8" name="Google Shape;3658;gc53c203b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6"/>
        <p:cNvGrpSpPr/>
        <p:nvPr/>
      </p:nvGrpSpPr>
      <p:grpSpPr>
        <a:xfrm>
          <a:off x="0" y="0"/>
          <a:ext cx="0" cy="0"/>
          <a:chOff x="0" y="0"/>
          <a:chExt cx="0" cy="0"/>
        </a:xfrm>
      </p:grpSpPr>
      <p:sp>
        <p:nvSpPr>
          <p:cNvPr id="3667" name="Google Shape;3667;gc53c203b6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8" name="Google Shape;3668;gc53c203b6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c21031d20a_0_37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5" name="Google Shape;3685;gc21031d20a_0_37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8"/>
        <p:cNvGrpSpPr/>
        <p:nvPr/>
      </p:nvGrpSpPr>
      <p:grpSpPr>
        <a:xfrm>
          <a:off x="0" y="0"/>
          <a:ext cx="0" cy="0"/>
          <a:chOff x="0" y="0"/>
          <a:chExt cx="0" cy="0"/>
        </a:xfrm>
      </p:grpSpPr>
      <p:sp>
        <p:nvSpPr>
          <p:cNvPr id="3689" name="Google Shape;3689;gc21031d20a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0" name="Google Shape;3690;gc21031d20a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3"/>
        <p:cNvGrpSpPr/>
        <p:nvPr/>
      </p:nvGrpSpPr>
      <p:grpSpPr>
        <a:xfrm>
          <a:off x="0" y="0"/>
          <a:ext cx="0" cy="0"/>
          <a:chOff x="0" y="0"/>
          <a:chExt cx="0" cy="0"/>
        </a:xfrm>
      </p:grpSpPr>
      <p:sp>
        <p:nvSpPr>
          <p:cNvPr id="3694" name="Google Shape;3694;gc21031d20a_0_38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5" name="Google Shape;3695;gc21031d20a_0_38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c21031d20a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c21031d20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8"/>
        <p:cNvGrpSpPr/>
        <p:nvPr/>
      </p:nvGrpSpPr>
      <p:grpSpPr>
        <a:xfrm>
          <a:off x="0" y="0"/>
          <a:ext cx="0" cy="0"/>
          <a:chOff x="0" y="0"/>
          <a:chExt cx="0" cy="0"/>
        </a:xfrm>
      </p:grpSpPr>
      <p:sp>
        <p:nvSpPr>
          <p:cNvPr id="3699" name="Google Shape;3699;gc53c203b6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0" name="Google Shape;3700;gc53c203b6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3"/>
        <p:cNvGrpSpPr/>
        <p:nvPr/>
      </p:nvGrpSpPr>
      <p:grpSpPr>
        <a:xfrm>
          <a:off x="0" y="0"/>
          <a:ext cx="0" cy="0"/>
          <a:chOff x="0" y="0"/>
          <a:chExt cx="0" cy="0"/>
        </a:xfrm>
      </p:grpSpPr>
      <p:sp>
        <p:nvSpPr>
          <p:cNvPr id="3704" name="Google Shape;3704;gb4490f0e0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5" name="Google Shape;3705;gb4490f0e0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8"/>
        <p:cNvGrpSpPr/>
        <p:nvPr/>
      </p:nvGrpSpPr>
      <p:grpSpPr>
        <a:xfrm>
          <a:off x="0" y="0"/>
          <a:ext cx="0" cy="0"/>
          <a:chOff x="0" y="0"/>
          <a:chExt cx="0" cy="0"/>
        </a:xfrm>
      </p:grpSpPr>
      <p:sp>
        <p:nvSpPr>
          <p:cNvPr id="3709" name="Google Shape;3709;gadcd418a8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0" name="Google Shape;3710;gadcd418a8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3"/>
        <p:cNvGrpSpPr/>
        <p:nvPr/>
      </p:nvGrpSpPr>
      <p:grpSpPr>
        <a:xfrm>
          <a:off x="0" y="0"/>
          <a:ext cx="0" cy="0"/>
          <a:chOff x="0" y="0"/>
          <a:chExt cx="0" cy="0"/>
        </a:xfrm>
      </p:grpSpPr>
      <p:sp>
        <p:nvSpPr>
          <p:cNvPr id="3714" name="Google Shape;3714;gb323959267_0_39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5" name="Google Shape;3715;gb323959267_0_39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9"/>
        <p:cNvGrpSpPr/>
        <p:nvPr/>
      </p:nvGrpSpPr>
      <p:grpSpPr>
        <a:xfrm>
          <a:off x="0" y="0"/>
          <a:ext cx="0" cy="0"/>
          <a:chOff x="0" y="0"/>
          <a:chExt cx="0" cy="0"/>
        </a:xfrm>
      </p:grpSpPr>
      <p:sp>
        <p:nvSpPr>
          <p:cNvPr id="3720" name="Google Shape;3720;gb323959267_0_40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1" name="Google Shape;3721;gb323959267_0_40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5"/>
        <p:cNvGrpSpPr/>
        <p:nvPr/>
      </p:nvGrpSpPr>
      <p:grpSpPr>
        <a:xfrm>
          <a:off x="0" y="0"/>
          <a:ext cx="0" cy="0"/>
          <a:chOff x="0" y="0"/>
          <a:chExt cx="0" cy="0"/>
        </a:xfrm>
      </p:grpSpPr>
      <p:sp>
        <p:nvSpPr>
          <p:cNvPr id="3726" name="Google Shape;3726;gb323959267_0_4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7" name="Google Shape;3727;gb323959267_0_40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0"/>
        <p:cNvGrpSpPr/>
        <p:nvPr/>
      </p:nvGrpSpPr>
      <p:grpSpPr>
        <a:xfrm>
          <a:off x="0" y="0"/>
          <a:ext cx="0" cy="0"/>
          <a:chOff x="0" y="0"/>
          <a:chExt cx="0" cy="0"/>
        </a:xfrm>
      </p:grpSpPr>
      <p:sp>
        <p:nvSpPr>
          <p:cNvPr id="3731" name="Google Shape;3731;gb323959267_0_41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2" name="Google Shape;3732;gb323959267_0_41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5"/>
        <p:cNvGrpSpPr/>
        <p:nvPr/>
      </p:nvGrpSpPr>
      <p:grpSpPr>
        <a:xfrm>
          <a:off x="0" y="0"/>
          <a:ext cx="0" cy="0"/>
          <a:chOff x="0" y="0"/>
          <a:chExt cx="0" cy="0"/>
        </a:xfrm>
      </p:grpSpPr>
      <p:sp>
        <p:nvSpPr>
          <p:cNvPr id="3736" name="Google Shape;3736;gb25645b6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7" name="Google Shape;3737;gb25645b6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0"/>
        <p:cNvGrpSpPr/>
        <p:nvPr/>
      </p:nvGrpSpPr>
      <p:grpSpPr>
        <a:xfrm>
          <a:off x="0" y="0"/>
          <a:ext cx="0" cy="0"/>
          <a:chOff x="0" y="0"/>
          <a:chExt cx="0" cy="0"/>
        </a:xfrm>
      </p:grpSpPr>
      <p:sp>
        <p:nvSpPr>
          <p:cNvPr id="3741" name="Google Shape;3741;gb25645b6c9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2" name="Google Shape;3742;gb25645b6c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5"/>
        <p:cNvGrpSpPr/>
        <p:nvPr/>
      </p:nvGrpSpPr>
      <p:grpSpPr>
        <a:xfrm>
          <a:off x="0" y="0"/>
          <a:ext cx="0" cy="0"/>
          <a:chOff x="0" y="0"/>
          <a:chExt cx="0" cy="0"/>
        </a:xfrm>
      </p:grpSpPr>
      <p:sp>
        <p:nvSpPr>
          <p:cNvPr id="3746" name="Google Shape;3746;gb25645b6c9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7" name="Google Shape;3747;gb25645b6c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c21031d20a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c21031d20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0"/>
        <p:cNvGrpSpPr/>
        <p:nvPr/>
      </p:nvGrpSpPr>
      <p:grpSpPr>
        <a:xfrm>
          <a:off x="0" y="0"/>
          <a:ext cx="0" cy="0"/>
          <a:chOff x="0" y="0"/>
          <a:chExt cx="0" cy="0"/>
        </a:xfrm>
      </p:grpSpPr>
      <p:sp>
        <p:nvSpPr>
          <p:cNvPr id="3751" name="Google Shape;3751;gb25645b6c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2" name="Google Shape;3752;gb25645b6c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9"/>
        <p:cNvGrpSpPr/>
        <p:nvPr/>
      </p:nvGrpSpPr>
      <p:grpSpPr>
        <a:xfrm>
          <a:off x="0" y="0"/>
          <a:ext cx="0" cy="0"/>
          <a:chOff x="0" y="0"/>
          <a:chExt cx="0" cy="0"/>
        </a:xfrm>
      </p:grpSpPr>
      <p:sp>
        <p:nvSpPr>
          <p:cNvPr id="3770" name="Google Shape;3770;gb25645b6c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1" name="Google Shape;3771;gb25645b6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b25645b6c9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b25645b6c9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b25645b6c9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b25645b6c9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5"/>
        <p:cNvGrpSpPr/>
        <p:nvPr/>
      </p:nvGrpSpPr>
      <p:grpSpPr>
        <a:xfrm>
          <a:off x="0" y="0"/>
          <a:ext cx="0" cy="0"/>
          <a:chOff x="0" y="0"/>
          <a:chExt cx="0" cy="0"/>
        </a:xfrm>
      </p:grpSpPr>
      <p:sp>
        <p:nvSpPr>
          <p:cNvPr id="3836" name="Google Shape;3836;gb25645b6c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7" name="Google Shape;3837;gb25645b6c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9"/>
        <p:cNvGrpSpPr/>
        <p:nvPr/>
      </p:nvGrpSpPr>
      <p:grpSpPr>
        <a:xfrm>
          <a:off x="0" y="0"/>
          <a:ext cx="0" cy="0"/>
          <a:chOff x="0" y="0"/>
          <a:chExt cx="0" cy="0"/>
        </a:xfrm>
      </p:grpSpPr>
      <p:sp>
        <p:nvSpPr>
          <p:cNvPr id="3860" name="Google Shape;3860;gb25645b6c9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1" name="Google Shape;3861;gb25645b6c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2"/>
        <p:cNvGrpSpPr/>
        <p:nvPr/>
      </p:nvGrpSpPr>
      <p:grpSpPr>
        <a:xfrm>
          <a:off x="0" y="0"/>
          <a:ext cx="0" cy="0"/>
          <a:chOff x="0" y="0"/>
          <a:chExt cx="0" cy="0"/>
        </a:xfrm>
      </p:grpSpPr>
      <p:sp>
        <p:nvSpPr>
          <p:cNvPr id="3883" name="Google Shape;3883;gb4490f0e0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4" name="Google Shape;3884;gb4490f0e0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7"/>
        <p:cNvGrpSpPr/>
        <p:nvPr/>
      </p:nvGrpSpPr>
      <p:grpSpPr>
        <a:xfrm>
          <a:off x="0" y="0"/>
          <a:ext cx="0" cy="0"/>
          <a:chOff x="0" y="0"/>
          <a:chExt cx="0" cy="0"/>
        </a:xfrm>
      </p:grpSpPr>
      <p:sp>
        <p:nvSpPr>
          <p:cNvPr id="3888" name="Google Shape;3888;gb25645b6c9_0_21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9" name="Google Shape;3889;gb25645b6c9_0_21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2"/>
        <p:cNvGrpSpPr/>
        <p:nvPr/>
      </p:nvGrpSpPr>
      <p:grpSpPr>
        <a:xfrm>
          <a:off x="0" y="0"/>
          <a:ext cx="0" cy="0"/>
          <a:chOff x="0" y="0"/>
          <a:chExt cx="0" cy="0"/>
        </a:xfrm>
      </p:grpSpPr>
      <p:sp>
        <p:nvSpPr>
          <p:cNvPr id="3893" name="Google Shape;3893;gb25645b6c9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4" name="Google Shape;3894;gb25645b6c9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7"/>
        <p:cNvGrpSpPr/>
        <p:nvPr/>
      </p:nvGrpSpPr>
      <p:grpSpPr>
        <a:xfrm>
          <a:off x="0" y="0"/>
          <a:ext cx="0" cy="0"/>
          <a:chOff x="0" y="0"/>
          <a:chExt cx="0" cy="0"/>
        </a:xfrm>
      </p:grpSpPr>
      <p:sp>
        <p:nvSpPr>
          <p:cNvPr id="3898" name="Google Shape;3898;gab91045ad1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9" name="Google Shape;3899;gab91045ad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9d0481ff06_0_2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9d0481ff06_0_21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2"/>
        <p:cNvGrpSpPr/>
        <p:nvPr/>
      </p:nvGrpSpPr>
      <p:grpSpPr>
        <a:xfrm>
          <a:off x="0" y="0"/>
          <a:ext cx="0" cy="0"/>
          <a:chOff x="0" y="0"/>
          <a:chExt cx="0" cy="0"/>
        </a:xfrm>
      </p:grpSpPr>
      <p:sp>
        <p:nvSpPr>
          <p:cNvPr id="3903" name="Google Shape;3903;gb323959267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4" name="Google Shape;3904;gb323959267_0_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7"/>
        <p:cNvGrpSpPr/>
        <p:nvPr/>
      </p:nvGrpSpPr>
      <p:grpSpPr>
        <a:xfrm>
          <a:off x="0" y="0"/>
          <a:ext cx="0" cy="0"/>
          <a:chOff x="0" y="0"/>
          <a:chExt cx="0" cy="0"/>
        </a:xfrm>
      </p:grpSpPr>
      <p:sp>
        <p:nvSpPr>
          <p:cNvPr id="3908" name="Google Shape;3908;gb323959267_0_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9" name="Google Shape;3909;gb323959267_0_4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2"/>
        <p:cNvGrpSpPr/>
        <p:nvPr/>
      </p:nvGrpSpPr>
      <p:grpSpPr>
        <a:xfrm>
          <a:off x="0" y="0"/>
          <a:ext cx="0" cy="0"/>
          <a:chOff x="0" y="0"/>
          <a:chExt cx="0" cy="0"/>
        </a:xfrm>
      </p:grpSpPr>
      <p:sp>
        <p:nvSpPr>
          <p:cNvPr id="3913" name="Google Shape;3913;gb323959267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4" name="Google Shape;3914;gb32395926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7"/>
        <p:cNvGrpSpPr/>
        <p:nvPr/>
      </p:nvGrpSpPr>
      <p:grpSpPr>
        <a:xfrm>
          <a:off x="0" y="0"/>
          <a:ext cx="0" cy="0"/>
          <a:chOff x="0" y="0"/>
          <a:chExt cx="0" cy="0"/>
        </a:xfrm>
      </p:grpSpPr>
      <p:sp>
        <p:nvSpPr>
          <p:cNvPr id="3938" name="Google Shape;3938;gadcd418a8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9" name="Google Shape;3939;gadcd418a8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3"/>
        <p:cNvGrpSpPr/>
        <p:nvPr/>
      </p:nvGrpSpPr>
      <p:grpSpPr>
        <a:xfrm>
          <a:off x="0" y="0"/>
          <a:ext cx="0" cy="0"/>
          <a:chOff x="0" y="0"/>
          <a:chExt cx="0" cy="0"/>
        </a:xfrm>
      </p:grpSpPr>
      <p:sp>
        <p:nvSpPr>
          <p:cNvPr id="3944" name="Google Shape;3944;gadcd418a88_0_6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5" name="Google Shape;3945;gadcd418a88_0_6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8"/>
        <p:cNvGrpSpPr/>
        <p:nvPr/>
      </p:nvGrpSpPr>
      <p:grpSpPr>
        <a:xfrm>
          <a:off x="0" y="0"/>
          <a:ext cx="0" cy="0"/>
          <a:chOff x="0" y="0"/>
          <a:chExt cx="0" cy="0"/>
        </a:xfrm>
      </p:grpSpPr>
      <p:sp>
        <p:nvSpPr>
          <p:cNvPr id="3949" name="Google Shape;3949;gb323959267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0" name="Google Shape;3950;gb323959267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3"/>
        <p:cNvGrpSpPr/>
        <p:nvPr/>
      </p:nvGrpSpPr>
      <p:grpSpPr>
        <a:xfrm>
          <a:off x="0" y="0"/>
          <a:ext cx="0" cy="0"/>
          <a:chOff x="0" y="0"/>
          <a:chExt cx="0" cy="0"/>
        </a:xfrm>
      </p:grpSpPr>
      <p:sp>
        <p:nvSpPr>
          <p:cNvPr id="3954" name="Google Shape;3954;gb323959267_0_20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5" name="Google Shape;3955;gb323959267_0_20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gadcd418a88_0_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3" name="Google Shape;3963;gadcd418a88_0_8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9"/>
        <p:cNvGrpSpPr/>
        <p:nvPr/>
      </p:nvGrpSpPr>
      <p:grpSpPr>
        <a:xfrm>
          <a:off x="0" y="0"/>
          <a:ext cx="0" cy="0"/>
          <a:chOff x="0" y="0"/>
          <a:chExt cx="0" cy="0"/>
        </a:xfrm>
      </p:grpSpPr>
      <p:sp>
        <p:nvSpPr>
          <p:cNvPr id="3980" name="Google Shape;3980;gab91045ad1_0_1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1" name="Google Shape;3981;gab91045ad1_0_18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5"/>
        <p:cNvGrpSpPr/>
        <p:nvPr/>
      </p:nvGrpSpPr>
      <p:grpSpPr>
        <a:xfrm>
          <a:off x="0" y="0"/>
          <a:ext cx="0" cy="0"/>
          <a:chOff x="0" y="0"/>
          <a:chExt cx="0" cy="0"/>
        </a:xfrm>
      </p:grpSpPr>
      <p:sp>
        <p:nvSpPr>
          <p:cNvPr id="3986" name="Google Shape;3986;gb323959267_0_21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7" name="Google Shape;3987;gb323959267_0_21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1c66f5ad5_0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a1c66f5ad5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1"/>
        <p:cNvGrpSpPr/>
        <p:nvPr/>
      </p:nvGrpSpPr>
      <p:grpSpPr>
        <a:xfrm>
          <a:off x="0" y="0"/>
          <a:ext cx="0" cy="0"/>
          <a:chOff x="0" y="0"/>
          <a:chExt cx="0" cy="0"/>
        </a:xfrm>
      </p:grpSpPr>
      <p:sp>
        <p:nvSpPr>
          <p:cNvPr id="3992" name="Google Shape;3992;gb323959267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3" name="Google Shape;3993;gb323959267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0"/>
        <p:cNvGrpSpPr/>
        <p:nvPr/>
      </p:nvGrpSpPr>
      <p:grpSpPr>
        <a:xfrm>
          <a:off x="0" y="0"/>
          <a:ext cx="0" cy="0"/>
          <a:chOff x="0" y="0"/>
          <a:chExt cx="0" cy="0"/>
        </a:xfrm>
      </p:grpSpPr>
      <p:sp>
        <p:nvSpPr>
          <p:cNvPr id="4001" name="Google Shape;4001;gb323959267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2" name="Google Shape;4002;gb323959267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4"/>
        <p:cNvGrpSpPr/>
        <p:nvPr/>
      </p:nvGrpSpPr>
      <p:grpSpPr>
        <a:xfrm>
          <a:off x="0" y="0"/>
          <a:ext cx="0" cy="0"/>
          <a:chOff x="0" y="0"/>
          <a:chExt cx="0" cy="0"/>
        </a:xfrm>
      </p:grpSpPr>
      <p:sp>
        <p:nvSpPr>
          <p:cNvPr id="4015" name="Google Shape;4015;gb323959267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6" name="Google Shape;4016;gb323959267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1"/>
        <p:cNvGrpSpPr/>
        <p:nvPr/>
      </p:nvGrpSpPr>
      <p:grpSpPr>
        <a:xfrm>
          <a:off x="0" y="0"/>
          <a:ext cx="0" cy="0"/>
          <a:chOff x="0" y="0"/>
          <a:chExt cx="0" cy="0"/>
        </a:xfrm>
      </p:grpSpPr>
      <p:sp>
        <p:nvSpPr>
          <p:cNvPr id="4032" name="Google Shape;4032;gb323959267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3" name="Google Shape;4033;gb32395926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6"/>
        <p:cNvGrpSpPr/>
        <p:nvPr/>
      </p:nvGrpSpPr>
      <p:grpSpPr>
        <a:xfrm>
          <a:off x="0" y="0"/>
          <a:ext cx="0" cy="0"/>
          <a:chOff x="0" y="0"/>
          <a:chExt cx="0" cy="0"/>
        </a:xfrm>
      </p:grpSpPr>
      <p:sp>
        <p:nvSpPr>
          <p:cNvPr id="4037" name="Google Shape;4037;gb323959267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8" name="Google Shape;4038;gb323959267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1"/>
        <p:cNvGrpSpPr/>
        <p:nvPr/>
      </p:nvGrpSpPr>
      <p:grpSpPr>
        <a:xfrm>
          <a:off x="0" y="0"/>
          <a:ext cx="0" cy="0"/>
          <a:chOff x="0" y="0"/>
          <a:chExt cx="0" cy="0"/>
        </a:xfrm>
      </p:grpSpPr>
      <p:sp>
        <p:nvSpPr>
          <p:cNvPr id="4042" name="Google Shape;4042;gab91045ad1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3" name="Google Shape;4043;gab91045ad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ab91045ad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ab91045ad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9"/>
        <p:cNvGrpSpPr/>
        <p:nvPr/>
      </p:nvGrpSpPr>
      <p:grpSpPr>
        <a:xfrm>
          <a:off x="0" y="0"/>
          <a:ext cx="0" cy="0"/>
          <a:chOff x="0" y="0"/>
          <a:chExt cx="0" cy="0"/>
        </a:xfrm>
      </p:grpSpPr>
      <p:sp>
        <p:nvSpPr>
          <p:cNvPr id="4070" name="Google Shape;4070;gab91045ad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1" name="Google Shape;4071;gab91045ad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0"/>
        <p:cNvGrpSpPr/>
        <p:nvPr/>
      </p:nvGrpSpPr>
      <p:grpSpPr>
        <a:xfrm>
          <a:off x="0" y="0"/>
          <a:ext cx="0" cy="0"/>
          <a:chOff x="0" y="0"/>
          <a:chExt cx="0" cy="0"/>
        </a:xfrm>
      </p:grpSpPr>
      <p:sp>
        <p:nvSpPr>
          <p:cNvPr id="4091" name="Google Shape;4091;gb323959267_0_41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2" name="Google Shape;4092;gb323959267_0_41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6"/>
        <p:cNvGrpSpPr/>
        <p:nvPr/>
      </p:nvGrpSpPr>
      <p:grpSpPr>
        <a:xfrm>
          <a:off x="0" y="0"/>
          <a:ext cx="0" cy="0"/>
          <a:chOff x="0" y="0"/>
          <a:chExt cx="0" cy="0"/>
        </a:xfrm>
      </p:grpSpPr>
      <p:sp>
        <p:nvSpPr>
          <p:cNvPr id="4097" name="Google Shape;4097;gb323959267_0_37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8" name="Google Shape;4098;gb323959267_0_37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d0481ff06_0_22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9d0481ff06_0_22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1"/>
        <p:cNvGrpSpPr/>
        <p:nvPr/>
      </p:nvGrpSpPr>
      <p:grpSpPr>
        <a:xfrm>
          <a:off x="0" y="0"/>
          <a:ext cx="0" cy="0"/>
          <a:chOff x="0" y="0"/>
          <a:chExt cx="0" cy="0"/>
        </a:xfrm>
      </p:grpSpPr>
      <p:sp>
        <p:nvSpPr>
          <p:cNvPr id="4102" name="Google Shape;4102;gb323959267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3" name="Google Shape;4103;gb323959267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7"/>
        <p:cNvGrpSpPr/>
        <p:nvPr/>
      </p:nvGrpSpPr>
      <p:grpSpPr>
        <a:xfrm>
          <a:off x="0" y="0"/>
          <a:ext cx="0" cy="0"/>
          <a:chOff x="0" y="0"/>
          <a:chExt cx="0" cy="0"/>
        </a:xfrm>
      </p:grpSpPr>
      <p:sp>
        <p:nvSpPr>
          <p:cNvPr id="4108" name="Google Shape;4108;gb323959267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9" name="Google Shape;4109;gb323959267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3"/>
        <p:cNvGrpSpPr/>
        <p:nvPr/>
      </p:nvGrpSpPr>
      <p:grpSpPr>
        <a:xfrm>
          <a:off x="0" y="0"/>
          <a:ext cx="0" cy="0"/>
          <a:chOff x="0" y="0"/>
          <a:chExt cx="0" cy="0"/>
        </a:xfrm>
      </p:grpSpPr>
      <p:sp>
        <p:nvSpPr>
          <p:cNvPr id="4114" name="Google Shape;4114;gb323959267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5" name="Google Shape;4115;gb323959267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9"/>
        <p:cNvGrpSpPr/>
        <p:nvPr/>
      </p:nvGrpSpPr>
      <p:grpSpPr>
        <a:xfrm>
          <a:off x="0" y="0"/>
          <a:ext cx="0" cy="0"/>
          <a:chOff x="0" y="0"/>
          <a:chExt cx="0" cy="0"/>
        </a:xfrm>
      </p:grpSpPr>
      <p:sp>
        <p:nvSpPr>
          <p:cNvPr id="4120" name="Google Shape;4120;gb323959267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1" name="Google Shape;4121;gb323959267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5"/>
        <p:cNvGrpSpPr/>
        <p:nvPr/>
      </p:nvGrpSpPr>
      <p:grpSpPr>
        <a:xfrm>
          <a:off x="0" y="0"/>
          <a:ext cx="0" cy="0"/>
          <a:chOff x="0" y="0"/>
          <a:chExt cx="0" cy="0"/>
        </a:xfrm>
      </p:grpSpPr>
      <p:sp>
        <p:nvSpPr>
          <p:cNvPr id="4126" name="Google Shape;4126;gb323959267_0_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7" name="Google Shape;4127;gb323959267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1"/>
        <p:cNvGrpSpPr/>
        <p:nvPr/>
      </p:nvGrpSpPr>
      <p:grpSpPr>
        <a:xfrm>
          <a:off x="0" y="0"/>
          <a:ext cx="0" cy="0"/>
          <a:chOff x="0" y="0"/>
          <a:chExt cx="0" cy="0"/>
        </a:xfrm>
      </p:grpSpPr>
      <p:sp>
        <p:nvSpPr>
          <p:cNvPr id="4132" name="Google Shape;4132;gb323959267_0_42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3" name="Google Shape;4133;gb323959267_0_42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7"/>
        <p:cNvGrpSpPr/>
        <p:nvPr/>
      </p:nvGrpSpPr>
      <p:grpSpPr>
        <a:xfrm>
          <a:off x="0" y="0"/>
          <a:ext cx="0" cy="0"/>
          <a:chOff x="0" y="0"/>
          <a:chExt cx="0" cy="0"/>
        </a:xfrm>
      </p:grpSpPr>
      <p:sp>
        <p:nvSpPr>
          <p:cNvPr id="4138" name="Google Shape;4138;gb32395926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9" name="Google Shape;4139;gb32395926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3"/>
        <p:cNvGrpSpPr/>
        <p:nvPr/>
      </p:nvGrpSpPr>
      <p:grpSpPr>
        <a:xfrm>
          <a:off x="0" y="0"/>
          <a:ext cx="0" cy="0"/>
          <a:chOff x="0" y="0"/>
          <a:chExt cx="0" cy="0"/>
        </a:xfrm>
      </p:grpSpPr>
      <p:sp>
        <p:nvSpPr>
          <p:cNvPr id="4144" name="Google Shape;4144;gb323959267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5" name="Google Shape;4145;gb323959267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8"/>
        <p:cNvGrpSpPr/>
        <p:nvPr/>
      </p:nvGrpSpPr>
      <p:grpSpPr>
        <a:xfrm>
          <a:off x="0" y="0"/>
          <a:ext cx="0" cy="0"/>
          <a:chOff x="0" y="0"/>
          <a:chExt cx="0" cy="0"/>
        </a:xfrm>
      </p:grpSpPr>
      <p:sp>
        <p:nvSpPr>
          <p:cNvPr id="4149" name="Google Shape;4149;gab91045ad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0" name="Google Shape;4150;gab91045a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1"/>
        <p:cNvGrpSpPr/>
        <p:nvPr/>
      </p:nvGrpSpPr>
      <p:grpSpPr>
        <a:xfrm>
          <a:off x="0" y="0"/>
          <a:ext cx="0" cy="0"/>
          <a:chOff x="0" y="0"/>
          <a:chExt cx="0" cy="0"/>
        </a:xfrm>
      </p:grpSpPr>
      <p:sp>
        <p:nvSpPr>
          <p:cNvPr id="4162" name="Google Shape;4162;gab91045ad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3" name="Google Shape;4163;gab91045ad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9d0481ff06_0_34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9d0481ff06_0_34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6"/>
        <p:cNvGrpSpPr/>
        <p:nvPr/>
      </p:nvGrpSpPr>
      <p:grpSpPr>
        <a:xfrm>
          <a:off x="0" y="0"/>
          <a:ext cx="0" cy="0"/>
          <a:chOff x="0" y="0"/>
          <a:chExt cx="0" cy="0"/>
        </a:xfrm>
      </p:grpSpPr>
      <p:sp>
        <p:nvSpPr>
          <p:cNvPr id="4177" name="Google Shape;4177;gb323959267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8" name="Google Shape;4178;gb323959267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7"/>
        <p:cNvGrpSpPr/>
        <p:nvPr/>
      </p:nvGrpSpPr>
      <p:grpSpPr>
        <a:xfrm>
          <a:off x="0" y="0"/>
          <a:ext cx="0" cy="0"/>
          <a:chOff x="0" y="0"/>
          <a:chExt cx="0" cy="0"/>
        </a:xfrm>
      </p:grpSpPr>
      <p:sp>
        <p:nvSpPr>
          <p:cNvPr id="4198" name="Google Shape;4198;gb323959267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9" name="Google Shape;4199;gb323959267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adcd418a8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adcd418a8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7"/>
        <p:cNvGrpSpPr/>
        <p:nvPr/>
      </p:nvGrpSpPr>
      <p:grpSpPr>
        <a:xfrm>
          <a:off x="0" y="0"/>
          <a:ext cx="0" cy="0"/>
          <a:chOff x="0" y="0"/>
          <a:chExt cx="0" cy="0"/>
        </a:xfrm>
      </p:grpSpPr>
      <p:sp>
        <p:nvSpPr>
          <p:cNvPr id="4208" name="Google Shape;4208;gadcd418a88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9" name="Google Shape;4209;gadcd418a8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2"/>
        <p:cNvGrpSpPr/>
        <p:nvPr/>
      </p:nvGrpSpPr>
      <p:grpSpPr>
        <a:xfrm>
          <a:off x="0" y="0"/>
          <a:ext cx="0" cy="0"/>
          <a:chOff x="0" y="0"/>
          <a:chExt cx="0" cy="0"/>
        </a:xfrm>
      </p:grpSpPr>
      <p:sp>
        <p:nvSpPr>
          <p:cNvPr id="4213" name="Google Shape;4213;gadcd418a88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4" name="Google Shape;4214;gadcd418a88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ab91045ad1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ab91045ad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2"/>
        <p:cNvGrpSpPr/>
        <p:nvPr/>
      </p:nvGrpSpPr>
      <p:grpSpPr>
        <a:xfrm>
          <a:off x="0" y="0"/>
          <a:ext cx="0" cy="0"/>
          <a:chOff x="0" y="0"/>
          <a:chExt cx="0" cy="0"/>
        </a:xfrm>
      </p:grpSpPr>
      <p:sp>
        <p:nvSpPr>
          <p:cNvPr id="4223" name="Google Shape;4223;gab91045ad1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4" name="Google Shape;4224;gab91045ad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7"/>
        <p:cNvGrpSpPr/>
        <p:nvPr/>
      </p:nvGrpSpPr>
      <p:grpSpPr>
        <a:xfrm>
          <a:off x="0" y="0"/>
          <a:ext cx="0" cy="0"/>
          <a:chOff x="0" y="0"/>
          <a:chExt cx="0" cy="0"/>
        </a:xfrm>
      </p:grpSpPr>
      <p:sp>
        <p:nvSpPr>
          <p:cNvPr id="4228" name="Google Shape;4228;gadcd418a88_0_3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9" name="Google Shape;4229;gadcd418a88_0_3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3"/>
        <p:cNvGrpSpPr/>
        <p:nvPr/>
      </p:nvGrpSpPr>
      <p:grpSpPr>
        <a:xfrm>
          <a:off x="0" y="0"/>
          <a:ext cx="0" cy="0"/>
          <a:chOff x="0" y="0"/>
          <a:chExt cx="0" cy="0"/>
        </a:xfrm>
      </p:grpSpPr>
      <p:sp>
        <p:nvSpPr>
          <p:cNvPr id="4234" name="Google Shape;4234;gab91045ad1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5" name="Google Shape;4235;gab91045ad1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8"/>
        <p:cNvGrpSpPr/>
        <p:nvPr/>
      </p:nvGrpSpPr>
      <p:grpSpPr>
        <a:xfrm>
          <a:off x="0" y="0"/>
          <a:ext cx="0" cy="0"/>
          <a:chOff x="0" y="0"/>
          <a:chExt cx="0" cy="0"/>
        </a:xfrm>
      </p:grpSpPr>
      <p:sp>
        <p:nvSpPr>
          <p:cNvPr id="4239" name="Google Shape;4239;gab91045ad1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0" name="Google Shape;4240;gab91045ad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4d414066b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4d414066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3"/>
        <p:cNvGrpSpPr/>
        <p:nvPr/>
      </p:nvGrpSpPr>
      <p:grpSpPr>
        <a:xfrm>
          <a:off x="0" y="0"/>
          <a:ext cx="0" cy="0"/>
          <a:chOff x="0" y="0"/>
          <a:chExt cx="0" cy="0"/>
        </a:xfrm>
      </p:grpSpPr>
      <p:sp>
        <p:nvSpPr>
          <p:cNvPr id="4244" name="Google Shape;4244;gaec508eded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5" name="Google Shape;4245;gaec508ede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9"/>
        <p:cNvGrpSpPr/>
        <p:nvPr/>
      </p:nvGrpSpPr>
      <p:grpSpPr>
        <a:xfrm>
          <a:off x="0" y="0"/>
          <a:ext cx="0" cy="0"/>
          <a:chOff x="0" y="0"/>
          <a:chExt cx="0" cy="0"/>
        </a:xfrm>
      </p:grpSpPr>
      <p:sp>
        <p:nvSpPr>
          <p:cNvPr id="4250" name="Google Shape;4250;gab91045ad1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1" name="Google Shape;4251;gab91045ad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4"/>
        <p:cNvGrpSpPr/>
        <p:nvPr/>
      </p:nvGrpSpPr>
      <p:grpSpPr>
        <a:xfrm>
          <a:off x="0" y="0"/>
          <a:ext cx="0" cy="0"/>
          <a:chOff x="0" y="0"/>
          <a:chExt cx="0" cy="0"/>
        </a:xfrm>
      </p:grpSpPr>
      <p:sp>
        <p:nvSpPr>
          <p:cNvPr id="4255" name="Google Shape;4255;gab91045ad1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6" name="Google Shape;4256;gab91045ad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5"/>
        <p:cNvGrpSpPr/>
        <p:nvPr/>
      </p:nvGrpSpPr>
      <p:grpSpPr>
        <a:xfrm>
          <a:off x="0" y="0"/>
          <a:ext cx="0" cy="0"/>
          <a:chOff x="0" y="0"/>
          <a:chExt cx="0" cy="0"/>
        </a:xfrm>
      </p:grpSpPr>
      <p:sp>
        <p:nvSpPr>
          <p:cNvPr id="4266" name="Google Shape;4266;gab91045ad1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7" name="Google Shape;4267;gab91045ad1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8"/>
        <p:cNvGrpSpPr/>
        <p:nvPr/>
      </p:nvGrpSpPr>
      <p:grpSpPr>
        <a:xfrm>
          <a:off x="0" y="0"/>
          <a:ext cx="0" cy="0"/>
          <a:chOff x="0" y="0"/>
          <a:chExt cx="0" cy="0"/>
        </a:xfrm>
      </p:grpSpPr>
      <p:sp>
        <p:nvSpPr>
          <p:cNvPr id="4279" name="Google Shape;4279;gadcd418a88_0_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0" name="Google Shape;4280;gadcd418a88_0_3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4"/>
        <p:cNvGrpSpPr/>
        <p:nvPr/>
      </p:nvGrpSpPr>
      <p:grpSpPr>
        <a:xfrm>
          <a:off x="0" y="0"/>
          <a:ext cx="0" cy="0"/>
          <a:chOff x="0" y="0"/>
          <a:chExt cx="0" cy="0"/>
        </a:xfrm>
      </p:grpSpPr>
      <p:sp>
        <p:nvSpPr>
          <p:cNvPr id="4285" name="Google Shape;4285;gaec508ede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6" name="Google Shape;4286;gaec508ede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3"/>
        <p:cNvGrpSpPr/>
        <p:nvPr/>
      </p:nvGrpSpPr>
      <p:grpSpPr>
        <a:xfrm>
          <a:off x="0" y="0"/>
          <a:ext cx="0" cy="0"/>
          <a:chOff x="0" y="0"/>
          <a:chExt cx="0" cy="0"/>
        </a:xfrm>
      </p:grpSpPr>
      <p:sp>
        <p:nvSpPr>
          <p:cNvPr id="4314" name="Google Shape;4314;gaec508eded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5" name="Google Shape;4315;gaec508ede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9"/>
        <p:cNvGrpSpPr/>
        <p:nvPr/>
      </p:nvGrpSpPr>
      <p:grpSpPr>
        <a:xfrm>
          <a:off x="0" y="0"/>
          <a:ext cx="0" cy="0"/>
          <a:chOff x="0" y="0"/>
          <a:chExt cx="0" cy="0"/>
        </a:xfrm>
      </p:grpSpPr>
      <p:sp>
        <p:nvSpPr>
          <p:cNvPr id="4320" name="Google Shape;4320;gadcd418a8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1" name="Google Shape;4321;gadcd418a8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8"/>
        <p:cNvGrpSpPr/>
        <p:nvPr/>
      </p:nvGrpSpPr>
      <p:grpSpPr>
        <a:xfrm>
          <a:off x="0" y="0"/>
          <a:ext cx="0" cy="0"/>
          <a:chOff x="0" y="0"/>
          <a:chExt cx="0" cy="0"/>
        </a:xfrm>
      </p:grpSpPr>
      <p:sp>
        <p:nvSpPr>
          <p:cNvPr id="4349" name="Google Shape;4349;gaec508eded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0" name="Google Shape;4350;gaec508eded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4"/>
        <p:cNvGrpSpPr/>
        <p:nvPr/>
      </p:nvGrpSpPr>
      <p:grpSpPr>
        <a:xfrm>
          <a:off x="0" y="0"/>
          <a:ext cx="0" cy="0"/>
          <a:chOff x="0" y="0"/>
          <a:chExt cx="0" cy="0"/>
        </a:xfrm>
      </p:grpSpPr>
      <p:sp>
        <p:nvSpPr>
          <p:cNvPr id="4355" name="Google Shape;4355;gcc34e58d2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6" name="Google Shape;4356;gcc34e58d2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a3c2f6f0c3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a3c2f6f0c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9"/>
        <p:cNvGrpSpPr/>
        <p:nvPr/>
      </p:nvGrpSpPr>
      <p:grpSpPr>
        <a:xfrm>
          <a:off x="0" y="0"/>
          <a:ext cx="0" cy="0"/>
          <a:chOff x="0" y="0"/>
          <a:chExt cx="0" cy="0"/>
        </a:xfrm>
      </p:grpSpPr>
      <p:sp>
        <p:nvSpPr>
          <p:cNvPr id="4380" name="Google Shape;4380;gcc34e58d2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1" name="Google Shape;4381;gcc34e58d2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5"/>
        <p:cNvGrpSpPr/>
        <p:nvPr/>
      </p:nvGrpSpPr>
      <p:grpSpPr>
        <a:xfrm>
          <a:off x="0" y="0"/>
          <a:ext cx="0" cy="0"/>
          <a:chOff x="0" y="0"/>
          <a:chExt cx="0" cy="0"/>
        </a:xfrm>
      </p:grpSpPr>
      <p:sp>
        <p:nvSpPr>
          <p:cNvPr id="4386" name="Google Shape;4386;gcc34e58d27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7" name="Google Shape;4387;gcc34e58d2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0"/>
        <p:cNvGrpSpPr/>
        <p:nvPr/>
      </p:nvGrpSpPr>
      <p:grpSpPr>
        <a:xfrm>
          <a:off x="0" y="0"/>
          <a:ext cx="0" cy="0"/>
          <a:chOff x="0" y="0"/>
          <a:chExt cx="0" cy="0"/>
        </a:xfrm>
      </p:grpSpPr>
      <p:sp>
        <p:nvSpPr>
          <p:cNvPr id="4411" name="Google Shape;4411;gcc34e58d27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2" name="Google Shape;4412;gcc34e58d2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6"/>
        <p:cNvGrpSpPr/>
        <p:nvPr/>
      </p:nvGrpSpPr>
      <p:grpSpPr>
        <a:xfrm>
          <a:off x="0" y="0"/>
          <a:ext cx="0" cy="0"/>
          <a:chOff x="0" y="0"/>
          <a:chExt cx="0" cy="0"/>
        </a:xfrm>
      </p:grpSpPr>
      <p:sp>
        <p:nvSpPr>
          <p:cNvPr id="4417" name="Google Shape;4417;gaf0ca5754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8" name="Google Shape;4418;gaf0ca5754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1"/>
        <p:cNvGrpSpPr/>
        <p:nvPr/>
      </p:nvGrpSpPr>
      <p:grpSpPr>
        <a:xfrm>
          <a:off x="0" y="0"/>
          <a:ext cx="0" cy="0"/>
          <a:chOff x="0" y="0"/>
          <a:chExt cx="0" cy="0"/>
        </a:xfrm>
      </p:grpSpPr>
      <p:sp>
        <p:nvSpPr>
          <p:cNvPr id="4422" name="Google Shape;4422;gb323959267_0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3" name="Google Shape;4423;gb323959267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7"/>
        <p:cNvGrpSpPr/>
        <p:nvPr/>
      </p:nvGrpSpPr>
      <p:grpSpPr>
        <a:xfrm>
          <a:off x="0" y="0"/>
          <a:ext cx="0" cy="0"/>
          <a:chOff x="0" y="0"/>
          <a:chExt cx="0" cy="0"/>
        </a:xfrm>
      </p:grpSpPr>
      <p:sp>
        <p:nvSpPr>
          <p:cNvPr id="4428" name="Google Shape;4428;gcc34e58d2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9" name="Google Shape;4429;gcc34e58d2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2"/>
        <p:cNvGrpSpPr/>
        <p:nvPr/>
      </p:nvGrpSpPr>
      <p:grpSpPr>
        <a:xfrm>
          <a:off x="0" y="0"/>
          <a:ext cx="0" cy="0"/>
          <a:chOff x="0" y="0"/>
          <a:chExt cx="0" cy="0"/>
        </a:xfrm>
      </p:grpSpPr>
      <p:sp>
        <p:nvSpPr>
          <p:cNvPr id="4433" name="Google Shape;4433;gcc34e58d27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4" name="Google Shape;4434;gcc34e58d2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7"/>
        <p:cNvGrpSpPr/>
        <p:nvPr/>
      </p:nvGrpSpPr>
      <p:grpSpPr>
        <a:xfrm>
          <a:off x="0" y="0"/>
          <a:ext cx="0" cy="0"/>
          <a:chOff x="0" y="0"/>
          <a:chExt cx="0" cy="0"/>
        </a:xfrm>
      </p:grpSpPr>
      <p:sp>
        <p:nvSpPr>
          <p:cNvPr id="4438" name="Google Shape;4438;gcc34e58d2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9" name="Google Shape;4439;gcc34e58d2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2"/>
        <p:cNvGrpSpPr/>
        <p:nvPr/>
      </p:nvGrpSpPr>
      <p:grpSpPr>
        <a:xfrm>
          <a:off x="0" y="0"/>
          <a:ext cx="0" cy="0"/>
          <a:chOff x="0" y="0"/>
          <a:chExt cx="0" cy="0"/>
        </a:xfrm>
      </p:grpSpPr>
      <p:sp>
        <p:nvSpPr>
          <p:cNvPr id="4443" name="Google Shape;4443;gcc34e58d27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4" name="Google Shape;4444;gcc34e58d27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1"/>
        <p:cNvGrpSpPr/>
        <p:nvPr/>
      </p:nvGrpSpPr>
      <p:grpSpPr>
        <a:xfrm>
          <a:off x="0" y="0"/>
          <a:ext cx="0" cy="0"/>
          <a:chOff x="0" y="0"/>
          <a:chExt cx="0" cy="0"/>
        </a:xfrm>
      </p:grpSpPr>
      <p:sp>
        <p:nvSpPr>
          <p:cNvPr id="4472" name="Google Shape;4472;gcc34e58d27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3" name="Google Shape;4473;gcc34e58d2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53c203b60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53c203b6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4d414066b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4d414066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0"/>
        <p:cNvGrpSpPr/>
        <p:nvPr/>
      </p:nvGrpSpPr>
      <p:grpSpPr>
        <a:xfrm>
          <a:off x="0" y="0"/>
          <a:ext cx="0" cy="0"/>
          <a:chOff x="0" y="0"/>
          <a:chExt cx="0" cy="0"/>
        </a:xfrm>
      </p:grpSpPr>
      <p:sp>
        <p:nvSpPr>
          <p:cNvPr id="4501" name="Google Shape;4501;gcc34e58d27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2" name="Google Shape;4502;gcc34e58d2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5"/>
        <p:cNvGrpSpPr/>
        <p:nvPr/>
      </p:nvGrpSpPr>
      <p:grpSpPr>
        <a:xfrm>
          <a:off x="0" y="0"/>
          <a:ext cx="0" cy="0"/>
          <a:chOff x="0" y="0"/>
          <a:chExt cx="0" cy="0"/>
        </a:xfrm>
      </p:grpSpPr>
      <p:sp>
        <p:nvSpPr>
          <p:cNvPr id="4526" name="Google Shape;4526;gcc34e58d27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7" name="Google Shape;4527;gcc34e58d2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1"/>
        <p:cNvGrpSpPr/>
        <p:nvPr/>
      </p:nvGrpSpPr>
      <p:grpSpPr>
        <a:xfrm>
          <a:off x="0" y="0"/>
          <a:ext cx="0" cy="0"/>
          <a:chOff x="0" y="0"/>
          <a:chExt cx="0" cy="0"/>
        </a:xfrm>
      </p:grpSpPr>
      <p:sp>
        <p:nvSpPr>
          <p:cNvPr id="4532" name="Google Shape;4532;g79a3ccd9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3" name="Google Shape;4533;g79a3ccd9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7"/>
        <p:cNvGrpSpPr/>
        <p:nvPr/>
      </p:nvGrpSpPr>
      <p:grpSpPr>
        <a:xfrm>
          <a:off x="0" y="0"/>
          <a:ext cx="0" cy="0"/>
          <a:chOff x="0" y="0"/>
          <a:chExt cx="0" cy="0"/>
        </a:xfrm>
      </p:grpSpPr>
      <p:sp>
        <p:nvSpPr>
          <p:cNvPr id="4538" name="Google Shape;4538;g79a3ccd93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9" name="Google Shape;4539;g79a3ccd93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2"/>
        <p:cNvGrpSpPr/>
        <p:nvPr/>
      </p:nvGrpSpPr>
      <p:grpSpPr>
        <a:xfrm>
          <a:off x="0" y="0"/>
          <a:ext cx="0" cy="0"/>
          <a:chOff x="0" y="0"/>
          <a:chExt cx="0" cy="0"/>
        </a:xfrm>
      </p:grpSpPr>
      <p:sp>
        <p:nvSpPr>
          <p:cNvPr id="4543" name="Google Shape;4543;gbe62d6a7d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4" name="Google Shape;4544;gbe62d6a7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7"/>
        <p:cNvGrpSpPr/>
        <p:nvPr/>
      </p:nvGrpSpPr>
      <p:grpSpPr>
        <a:xfrm>
          <a:off x="0" y="0"/>
          <a:ext cx="0" cy="0"/>
          <a:chOff x="0" y="0"/>
          <a:chExt cx="0" cy="0"/>
        </a:xfrm>
      </p:grpSpPr>
      <p:sp>
        <p:nvSpPr>
          <p:cNvPr id="4548" name="Google Shape;4548;gbe62d6a7d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9" name="Google Shape;4549;gbe62d6a7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2"/>
        <p:cNvGrpSpPr/>
        <p:nvPr/>
      </p:nvGrpSpPr>
      <p:grpSpPr>
        <a:xfrm>
          <a:off x="0" y="0"/>
          <a:ext cx="0" cy="0"/>
          <a:chOff x="0" y="0"/>
          <a:chExt cx="0" cy="0"/>
        </a:xfrm>
      </p:grpSpPr>
      <p:sp>
        <p:nvSpPr>
          <p:cNvPr id="4553" name="Google Shape;4553;gbe62d6a7d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4" name="Google Shape;4554;gbe62d6a7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8"/>
        <p:cNvGrpSpPr/>
        <p:nvPr/>
      </p:nvGrpSpPr>
      <p:grpSpPr>
        <a:xfrm>
          <a:off x="0" y="0"/>
          <a:ext cx="0" cy="0"/>
          <a:chOff x="0" y="0"/>
          <a:chExt cx="0" cy="0"/>
        </a:xfrm>
      </p:grpSpPr>
      <p:sp>
        <p:nvSpPr>
          <p:cNvPr id="4559" name="Google Shape;4559;gc92cbc7cc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0" name="Google Shape;4560;gc92cbc7cc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3"/>
        <p:cNvGrpSpPr/>
        <p:nvPr/>
      </p:nvGrpSpPr>
      <p:grpSpPr>
        <a:xfrm>
          <a:off x="0" y="0"/>
          <a:ext cx="0" cy="0"/>
          <a:chOff x="0" y="0"/>
          <a:chExt cx="0" cy="0"/>
        </a:xfrm>
      </p:grpSpPr>
      <p:sp>
        <p:nvSpPr>
          <p:cNvPr id="4564" name="Google Shape;4564;gbe62d6a7d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5" name="Google Shape;4565;gbe62d6a7d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9"/>
        <p:cNvGrpSpPr/>
        <p:nvPr/>
      </p:nvGrpSpPr>
      <p:grpSpPr>
        <a:xfrm>
          <a:off x="0" y="0"/>
          <a:ext cx="0" cy="0"/>
          <a:chOff x="0" y="0"/>
          <a:chExt cx="0" cy="0"/>
        </a:xfrm>
      </p:grpSpPr>
      <p:sp>
        <p:nvSpPr>
          <p:cNvPr id="4570" name="Google Shape;4570;gc92cbc7cc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1" name="Google Shape;4571;gc92cbc7cc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a1c66f5ad5_0_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a1c66f5ad5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4"/>
        <p:cNvGrpSpPr/>
        <p:nvPr/>
      </p:nvGrpSpPr>
      <p:grpSpPr>
        <a:xfrm>
          <a:off x="0" y="0"/>
          <a:ext cx="0" cy="0"/>
          <a:chOff x="0" y="0"/>
          <a:chExt cx="0" cy="0"/>
        </a:xfrm>
      </p:grpSpPr>
      <p:sp>
        <p:nvSpPr>
          <p:cNvPr id="4575" name="Google Shape;4575;gc92cbc7cc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6" name="Google Shape;4576;gc92cbc7cc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9"/>
        <p:cNvGrpSpPr/>
        <p:nvPr/>
      </p:nvGrpSpPr>
      <p:grpSpPr>
        <a:xfrm>
          <a:off x="0" y="0"/>
          <a:ext cx="0" cy="0"/>
          <a:chOff x="0" y="0"/>
          <a:chExt cx="0" cy="0"/>
        </a:xfrm>
      </p:grpSpPr>
      <p:sp>
        <p:nvSpPr>
          <p:cNvPr id="4580" name="Google Shape;4580;gc92cbc7cc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1" name="Google Shape;4581;gc92cbc7cc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4"/>
        <p:cNvGrpSpPr/>
        <p:nvPr/>
      </p:nvGrpSpPr>
      <p:grpSpPr>
        <a:xfrm>
          <a:off x="0" y="0"/>
          <a:ext cx="0" cy="0"/>
          <a:chOff x="0" y="0"/>
          <a:chExt cx="0" cy="0"/>
        </a:xfrm>
      </p:grpSpPr>
      <p:sp>
        <p:nvSpPr>
          <p:cNvPr id="4585" name="Google Shape;4585;gc92cbc7cc8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6" name="Google Shape;4586;gc92cbc7c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0"/>
        <p:cNvGrpSpPr/>
        <p:nvPr/>
      </p:nvGrpSpPr>
      <p:grpSpPr>
        <a:xfrm>
          <a:off x="0" y="0"/>
          <a:ext cx="0" cy="0"/>
          <a:chOff x="0" y="0"/>
          <a:chExt cx="0" cy="0"/>
        </a:xfrm>
      </p:grpSpPr>
      <p:sp>
        <p:nvSpPr>
          <p:cNvPr id="4611" name="Google Shape;4611;gc92cbc7cc8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2" name="Google Shape;4612;gc92cbc7cc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6"/>
        <p:cNvGrpSpPr/>
        <p:nvPr/>
      </p:nvGrpSpPr>
      <p:grpSpPr>
        <a:xfrm>
          <a:off x="0" y="0"/>
          <a:ext cx="0" cy="0"/>
          <a:chOff x="0" y="0"/>
          <a:chExt cx="0" cy="0"/>
        </a:xfrm>
      </p:grpSpPr>
      <p:sp>
        <p:nvSpPr>
          <p:cNvPr id="4617" name="Google Shape;4617;gc92cbc7cc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8" name="Google Shape;4618;gc92cbc7cc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0"/>
        <p:cNvGrpSpPr/>
        <p:nvPr/>
      </p:nvGrpSpPr>
      <p:grpSpPr>
        <a:xfrm>
          <a:off x="0" y="0"/>
          <a:ext cx="0" cy="0"/>
          <a:chOff x="0" y="0"/>
          <a:chExt cx="0" cy="0"/>
        </a:xfrm>
      </p:grpSpPr>
      <p:sp>
        <p:nvSpPr>
          <p:cNvPr id="4621" name="Google Shape;4621;gaf0ca5754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2" name="Google Shape;4622;gaf0ca5754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5"/>
        <p:cNvGrpSpPr/>
        <p:nvPr/>
      </p:nvGrpSpPr>
      <p:grpSpPr>
        <a:xfrm>
          <a:off x="0" y="0"/>
          <a:ext cx="0" cy="0"/>
          <a:chOff x="0" y="0"/>
          <a:chExt cx="0" cy="0"/>
        </a:xfrm>
      </p:grpSpPr>
      <p:sp>
        <p:nvSpPr>
          <p:cNvPr id="4626" name="Google Shape;4626;gc1a831a51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7" name="Google Shape;4627;gc1a831a51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1"/>
        <p:cNvGrpSpPr/>
        <p:nvPr/>
      </p:nvGrpSpPr>
      <p:grpSpPr>
        <a:xfrm>
          <a:off x="0" y="0"/>
          <a:ext cx="0" cy="0"/>
          <a:chOff x="0" y="0"/>
          <a:chExt cx="0" cy="0"/>
        </a:xfrm>
      </p:grpSpPr>
      <p:sp>
        <p:nvSpPr>
          <p:cNvPr id="4632" name="Google Shape;4632;gc1a831a5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3" name="Google Shape;4633;gc1a831a51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6"/>
        <p:cNvGrpSpPr/>
        <p:nvPr/>
      </p:nvGrpSpPr>
      <p:grpSpPr>
        <a:xfrm>
          <a:off x="0" y="0"/>
          <a:ext cx="0" cy="0"/>
          <a:chOff x="0" y="0"/>
          <a:chExt cx="0" cy="0"/>
        </a:xfrm>
      </p:grpSpPr>
      <p:sp>
        <p:nvSpPr>
          <p:cNvPr id="4637" name="Google Shape;4637;gc1a831a51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8" name="Google Shape;4638;gc1a831a5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c1a831a51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c1a831a5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9d0481ff06_0_22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g9d0481ff06_0_228: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6"/>
        <p:cNvGrpSpPr/>
        <p:nvPr/>
      </p:nvGrpSpPr>
      <p:grpSpPr>
        <a:xfrm>
          <a:off x="0" y="0"/>
          <a:ext cx="0" cy="0"/>
          <a:chOff x="0" y="0"/>
          <a:chExt cx="0" cy="0"/>
        </a:xfrm>
      </p:grpSpPr>
      <p:sp>
        <p:nvSpPr>
          <p:cNvPr id="4647" name="Google Shape;4647;gc1a831a51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8" name="Google Shape;4648;gc1a831a51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1"/>
        <p:cNvGrpSpPr/>
        <p:nvPr/>
      </p:nvGrpSpPr>
      <p:grpSpPr>
        <a:xfrm>
          <a:off x="0" y="0"/>
          <a:ext cx="0" cy="0"/>
          <a:chOff x="0" y="0"/>
          <a:chExt cx="0" cy="0"/>
        </a:xfrm>
      </p:grpSpPr>
      <p:sp>
        <p:nvSpPr>
          <p:cNvPr id="4652" name="Google Shape;4652;gc1a831a51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3" name="Google Shape;4653;gc1a831a51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6"/>
        <p:cNvGrpSpPr/>
        <p:nvPr/>
      </p:nvGrpSpPr>
      <p:grpSpPr>
        <a:xfrm>
          <a:off x="0" y="0"/>
          <a:ext cx="0" cy="0"/>
          <a:chOff x="0" y="0"/>
          <a:chExt cx="0" cy="0"/>
        </a:xfrm>
      </p:grpSpPr>
      <p:sp>
        <p:nvSpPr>
          <p:cNvPr id="4657" name="Google Shape;4657;gc1d513ab0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8" name="Google Shape;4658;gc1d513ab0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1"/>
        <p:cNvGrpSpPr/>
        <p:nvPr/>
      </p:nvGrpSpPr>
      <p:grpSpPr>
        <a:xfrm>
          <a:off x="0" y="0"/>
          <a:ext cx="0" cy="0"/>
          <a:chOff x="0" y="0"/>
          <a:chExt cx="0" cy="0"/>
        </a:xfrm>
      </p:grpSpPr>
      <p:sp>
        <p:nvSpPr>
          <p:cNvPr id="4662" name="Google Shape;4662;gc1d513ab0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3" name="Google Shape;4663;gc1d513ab0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6"/>
        <p:cNvGrpSpPr/>
        <p:nvPr/>
      </p:nvGrpSpPr>
      <p:grpSpPr>
        <a:xfrm>
          <a:off x="0" y="0"/>
          <a:ext cx="0" cy="0"/>
          <a:chOff x="0" y="0"/>
          <a:chExt cx="0" cy="0"/>
        </a:xfrm>
      </p:grpSpPr>
      <p:sp>
        <p:nvSpPr>
          <p:cNvPr id="4667" name="Google Shape;4667;gc1d513ab0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8" name="Google Shape;4668;gc1d513ab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1"/>
        <p:cNvGrpSpPr/>
        <p:nvPr/>
      </p:nvGrpSpPr>
      <p:grpSpPr>
        <a:xfrm>
          <a:off x="0" y="0"/>
          <a:ext cx="0" cy="0"/>
          <a:chOff x="0" y="0"/>
          <a:chExt cx="0" cy="0"/>
        </a:xfrm>
      </p:grpSpPr>
      <p:sp>
        <p:nvSpPr>
          <p:cNvPr id="4672" name="Google Shape;4672;gc1d513ab0b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3" name="Google Shape;4673;gc1d513ab0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0"/>
        <p:cNvGrpSpPr/>
        <p:nvPr/>
      </p:nvGrpSpPr>
      <p:grpSpPr>
        <a:xfrm>
          <a:off x="0" y="0"/>
          <a:ext cx="0" cy="0"/>
          <a:chOff x="0" y="0"/>
          <a:chExt cx="0" cy="0"/>
        </a:xfrm>
      </p:grpSpPr>
      <p:sp>
        <p:nvSpPr>
          <p:cNvPr id="4681" name="Google Shape;4681;gc1d513ab0b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2" name="Google Shape;4682;gc1d513ab0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5"/>
        <p:cNvGrpSpPr/>
        <p:nvPr/>
      </p:nvGrpSpPr>
      <p:grpSpPr>
        <a:xfrm>
          <a:off x="0" y="0"/>
          <a:ext cx="0" cy="0"/>
          <a:chOff x="0" y="0"/>
          <a:chExt cx="0" cy="0"/>
        </a:xfrm>
      </p:grpSpPr>
      <p:sp>
        <p:nvSpPr>
          <p:cNvPr id="4686" name="Google Shape;4686;gc1d513ab0b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7" name="Google Shape;4687;gc1d513ab0b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4"/>
        <p:cNvGrpSpPr/>
        <p:nvPr/>
      </p:nvGrpSpPr>
      <p:grpSpPr>
        <a:xfrm>
          <a:off x="0" y="0"/>
          <a:ext cx="0" cy="0"/>
          <a:chOff x="0" y="0"/>
          <a:chExt cx="0" cy="0"/>
        </a:xfrm>
      </p:grpSpPr>
      <p:sp>
        <p:nvSpPr>
          <p:cNvPr id="4705" name="Google Shape;4705;gc1d513ab0b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6" name="Google Shape;4706;gc1d513ab0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5"/>
        <p:cNvGrpSpPr/>
        <p:nvPr/>
      </p:nvGrpSpPr>
      <p:grpSpPr>
        <a:xfrm>
          <a:off x="0" y="0"/>
          <a:ext cx="0" cy="0"/>
          <a:chOff x="0" y="0"/>
          <a:chExt cx="0" cy="0"/>
        </a:xfrm>
      </p:grpSpPr>
      <p:sp>
        <p:nvSpPr>
          <p:cNvPr id="4726" name="Google Shape;4726;gc1d513ab0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7" name="Google Shape;4727;gc1d513ab0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53cbe0524c_0_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53cbe0524c_0_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1"/>
        <p:cNvGrpSpPr/>
        <p:nvPr/>
      </p:nvGrpSpPr>
      <p:grpSpPr>
        <a:xfrm>
          <a:off x="0" y="0"/>
          <a:ext cx="0" cy="0"/>
          <a:chOff x="0" y="0"/>
          <a:chExt cx="0" cy="0"/>
        </a:xfrm>
      </p:grpSpPr>
      <p:sp>
        <p:nvSpPr>
          <p:cNvPr id="4732" name="Google Shape;4732;gc1d513ab0b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3" name="Google Shape;4733;gc1d513ab0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6"/>
        <p:cNvGrpSpPr/>
        <p:nvPr/>
      </p:nvGrpSpPr>
      <p:grpSpPr>
        <a:xfrm>
          <a:off x="0" y="0"/>
          <a:ext cx="0" cy="0"/>
          <a:chOff x="0" y="0"/>
          <a:chExt cx="0" cy="0"/>
        </a:xfrm>
      </p:grpSpPr>
      <p:sp>
        <p:nvSpPr>
          <p:cNvPr id="4737" name="Google Shape;4737;gc1d513ab0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8" name="Google Shape;4738;gc1d513ab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1"/>
        <p:cNvGrpSpPr/>
        <p:nvPr/>
      </p:nvGrpSpPr>
      <p:grpSpPr>
        <a:xfrm>
          <a:off x="0" y="0"/>
          <a:ext cx="0" cy="0"/>
          <a:chOff x="0" y="0"/>
          <a:chExt cx="0" cy="0"/>
        </a:xfrm>
      </p:grpSpPr>
      <p:sp>
        <p:nvSpPr>
          <p:cNvPr id="4742" name="Google Shape;4742;gc1d513ab0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3" name="Google Shape;4743;gc1d513ab0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6"/>
        <p:cNvGrpSpPr/>
        <p:nvPr/>
      </p:nvGrpSpPr>
      <p:grpSpPr>
        <a:xfrm>
          <a:off x="0" y="0"/>
          <a:ext cx="0" cy="0"/>
          <a:chOff x="0" y="0"/>
          <a:chExt cx="0" cy="0"/>
        </a:xfrm>
      </p:grpSpPr>
      <p:sp>
        <p:nvSpPr>
          <p:cNvPr id="4747" name="Google Shape;4747;gc1d513ab0b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8" name="Google Shape;4748;gc1d513ab0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1"/>
        <p:cNvGrpSpPr/>
        <p:nvPr/>
      </p:nvGrpSpPr>
      <p:grpSpPr>
        <a:xfrm>
          <a:off x="0" y="0"/>
          <a:ext cx="0" cy="0"/>
          <a:chOff x="0" y="0"/>
          <a:chExt cx="0" cy="0"/>
        </a:xfrm>
      </p:grpSpPr>
      <p:sp>
        <p:nvSpPr>
          <p:cNvPr id="4752" name="Google Shape;4752;gc1d513ab0b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3" name="Google Shape;4753;gc1d513ab0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6"/>
        <p:cNvGrpSpPr/>
        <p:nvPr/>
      </p:nvGrpSpPr>
      <p:grpSpPr>
        <a:xfrm>
          <a:off x="0" y="0"/>
          <a:ext cx="0" cy="0"/>
          <a:chOff x="0" y="0"/>
          <a:chExt cx="0" cy="0"/>
        </a:xfrm>
      </p:grpSpPr>
      <p:sp>
        <p:nvSpPr>
          <p:cNvPr id="4757" name="Google Shape;4757;gc1d513ab0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8" name="Google Shape;4758;gc1d513ab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2"/>
        <p:cNvGrpSpPr/>
        <p:nvPr/>
      </p:nvGrpSpPr>
      <p:grpSpPr>
        <a:xfrm>
          <a:off x="0" y="0"/>
          <a:ext cx="0" cy="0"/>
          <a:chOff x="0" y="0"/>
          <a:chExt cx="0" cy="0"/>
        </a:xfrm>
      </p:grpSpPr>
      <p:sp>
        <p:nvSpPr>
          <p:cNvPr id="4763" name="Google Shape;4763;gc1d513ab0b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4" name="Google Shape;4764;gc1d513ab0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7"/>
        <p:cNvGrpSpPr/>
        <p:nvPr/>
      </p:nvGrpSpPr>
      <p:grpSpPr>
        <a:xfrm>
          <a:off x="0" y="0"/>
          <a:ext cx="0" cy="0"/>
          <a:chOff x="0" y="0"/>
          <a:chExt cx="0" cy="0"/>
        </a:xfrm>
      </p:grpSpPr>
      <p:sp>
        <p:nvSpPr>
          <p:cNvPr id="4768" name="Google Shape;4768;gc1d513ab0b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9" name="Google Shape;4769;gc1d513ab0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2"/>
        <p:cNvGrpSpPr/>
        <p:nvPr/>
      </p:nvGrpSpPr>
      <p:grpSpPr>
        <a:xfrm>
          <a:off x="0" y="0"/>
          <a:ext cx="0" cy="0"/>
          <a:chOff x="0" y="0"/>
          <a:chExt cx="0" cy="0"/>
        </a:xfrm>
      </p:grpSpPr>
      <p:sp>
        <p:nvSpPr>
          <p:cNvPr id="4773" name="Google Shape;4773;gbb850f4a9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4" name="Google Shape;4774;gbb850f4a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8"/>
        <p:cNvGrpSpPr/>
        <p:nvPr/>
      </p:nvGrpSpPr>
      <p:grpSpPr>
        <a:xfrm>
          <a:off x="0" y="0"/>
          <a:ext cx="0" cy="0"/>
          <a:chOff x="0" y="0"/>
          <a:chExt cx="0" cy="0"/>
        </a:xfrm>
      </p:grpSpPr>
      <p:sp>
        <p:nvSpPr>
          <p:cNvPr id="4779" name="Google Shape;4779;gab91045ad1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0" name="Google Shape;4780;gab91045ad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3c2f6f0c3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3c2f6f0c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3"/>
        <p:cNvGrpSpPr/>
        <p:nvPr/>
      </p:nvGrpSpPr>
      <p:grpSpPr>
        <a:xfrm>
          <a:off x="0" y="0"/>
          <a:ext cx="0" cy="0"/>
          <a:chOff x="0" y="0"/>
          <a:chExt cx="0" cy="0"/>
        </a:xfrm>
      </p:grpSpPr>
      <p:sp>
        <p:nvSpPr>
          <p:cNvPr id="4784" name="Google Shape;4784;gc35455049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5" name="Google Shape;4785;gc35455049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8"/>
        <p:cNvGrpSpPr/>
        <p:nvPr/>
      </p:nvGrpSpPr>
      <p:grpSpPr>
        <a:xfrm>
          <a:off x="0" y="0"/>
          <a:ext cx="0" cy="0"/>
          <a:chOff x="0" y="0"/>
          <a:chExt cx="0" cy="0"/>
        </a:xfrm>
      </p:grpSpPr>
      <p:sp>
        <p:nvSpPr>
          <p:cNvPr id="4789" name="Google Shape;4789;gc1d513ab0b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0" name="Google Shape;4790;gc1d513ab0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Google Shape;4795;gbd412b1f1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bd412b1f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0"/>
        <p:cNvGrpSpPr/>
        <p:nvPr/>
      </p:nvGrpSpPr>
      <p:grpSpPr>
        <a:xfrm>
          <a:off x="0" y="0"/>
          <a:ext cx="0" cy="0"/>
          <a:chOff x="0" y="0"/>
          <a:chExt cx="0" cy="0"/>
        </a:xfrm>
      </p:grpSpPr>
      <p:sp>
        <p:nvSpPr>
          <p:cNvPr id="4801" name="Google Shape;4801;gaf0ca5754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2" name="Google Shape;4802;gaf0ca5754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5"/>
        <p:cNvGrpSpPr/>
        <p:nvPr/>
      </p:nvGrpSpPr>
      <p:grpSpPr>
        <a:xfrm>
          <a:off x="0" y="0"/>
          <a:ext cx="0" cy="0"/>
          <a:chOff x="0" y="0"/>
          <a:chExt cx="0" cy="0"/>
        </a:xfrm>
      </p:grpSpPr>
      <p:sp>
        <p:nvSpPr>
          <p:cNvPr id="4806" name="Google Shape;4806;gbd412b1f1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7" name="Google Shape;4807;gbd412b1f1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0"/>
        <p:cNvGrpSpPr/>
        <p:nvPr/>
      </p:nvGrpSpPr>
      <p:grpSpPr>
        <a:xfrm>
          <a:off x="0" y="0"/>
          <a:ext cx="0" cy="0"/>
          <a:chOff x="0" y="0"/>
          <a:chExt cx="0" cy="0"/>
        </a:xfrm>
      </p:grpSpPr>
      <p:sp>
        <p:nvSpPr>
          <p:cNvPr id="4811" name="Google Shape;4811;gc1a831a5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2" name="Google Shape;4812;gc1a831a5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5"/>
        <p:cNvGrpSpPr/>
        <p:nvPr/>
      </p:nvGrpSpPr>
      <p:grpSpPr>
        <a:xfrm>
          <a:off x="0" y="0"/>
          <a:ext cx="0" cy="0"/>
          <a:chOff x="0" y="0"/>
          <a:chExt cx="0" cy="0"/>
        </a:xfrm>
      </p:grpSpPr>
      <p:sp>
        <p:nvSpPr>
          <p:cNvPr id="4816" name="Google Shape;4816;gbf1162623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7" name="Google Shape;4817;gbf116262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0"/>
        <p:cNvGrpSpPr/>
        <p:nvPr/>
      </p:nvGrpSpPr>
      <p:grpSpPr>
        <a:xfrm>
          <a:off x="0" y="0"/>
          <a:ext cx="0" cy="0"/>
          <a:chOff x="0" y="0"/>
          <a:chExt cx="0" cy="0"/>
        </a:xfrm>
      </p:grpSpPr>
      <p:sp>
        <p:nvSpPr>
          <p:cNvPr id="4821" name="Google Shape;4821;gbf1162623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2" name="Google Shape;4822;gbf116262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5"/>
        <p:cNvGrpSpPr/>
        <p:nvPr/>
      </p:nvGrpSpPr>
      <p:grpSpPr>
        <a:xfrm>
          <a:off x="0" y="0"/>
          <a:ext cx="0" cy="0"/>
          <a:chOff x="0" y="0"/>
          <a:chExt cx="0" cy="0"/>
        </a:xfrm>
      </p:grpSpPr>
      <p:sp>
        <p:nvSpPr>
          <p:cNvPr id="4826" name="Google Shape;4826;gc1a831a51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7" name="Google Shape;4827;gc1a831a51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0"/>
        <p:cNvGrpSpPr/>
        <p:nvPr/>
      </p:nvGrpSpPr>
      <p:grpSpPr>
        <a:xfrm>
          <a:off x="0" y="0"/>
          <a:ext cx="0" cy="0"/>
          <a:chOff x="0" y="0"/>
          <a:chExt cx="0" cy="0"/>
        </a:xfrm>
      </p:grpSpPr>
      <p:sp>
        <p:nvSpPr>
          <p:cNvPr id="4831" name="Google Shape;4831;gc21031d20a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2" name="Google Shape;4832;gc21031d20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32f064c1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32f064c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5"/>
        <p:cNvGrpSpPr/>
        <p:nvPr/>
      </p:nvGrpSpPr>
      <p:grpSpPr>
        <a:xfrm>
          <a:off x="0" y="0"/>
          <a:ext cx="0" cy="0"/>
          <a:chOff x="0" y="0"/>
          <a:chExt cx="0" cy="0"/>
        </a:xfrm>
      </p:grpSpPr>
      <p:sp>
        <p:nvSpPr>
          <p:cNvPr id="4836" name="Google Shape;4836;gc21031d20a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7" name="Google Shape;4837;gc21031d20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0"/>
        <p:cNvGrpSpPr/>
        <p:nvPr/>
      </p:nvGrpSpPr>
      <p:grpSpPr>
        <a:xfrm>
          <a:off x="0" y="0"/>
          <a:ext cx="0" cy="0"/>
          <a:chOff x="0" y="0"/>
          <a:chExt cx="0" cy="0"/>
        </a:xfrm>
      </p:grpSpPr>
      <p:sp>
        <p:nvSpPr>
          <p:cNvPr id="4841" name="Google Shape;4841;gc21031d20a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2" name="Google Shape;4842;gc21031d20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5"/>
        <p:cNvGrpSpPr/>
        <p:nvPr/>
      </p:nvGrpSpPr>
      <p:grpSpPr>
        <a:xfrm>
          <a:off x="0" y="0"/>
          <a:ext cx="0" cy="0"/>
          <a:chOff x="0" y="0"/>
          <a:chExt cx="0" cy="0"/>
        </a:xfrm>
      </p:grpSpPr>
      <p:sp>
        <p:nvSpPr>
          <p:cNvPr id="4846" name="Google Shape;4846;gc21031d20a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7" name="Google Shape;4847;gc21031d20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2"/>
        <p:cNvGrpSpPr/>
        <p:nvPr/>
      </p:nvGrpSpPr>
      <p:grpSpPr>
        <a:xfrm>
          <a:off x="0" y="0"/>
          <a:ext cx="0" cy="0"/>
          <a:chOff x="0" y="0"/>
          <a:chExt cx="0" cy="0"/>
        </a:xfrm>
      </p:grpSpPr>
      <p:sp>
        <p:nvSpPr>
          <p:cNvPr id="4853" name="Google Shape;4853;gc21031d20a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4" name="Google Shape;4854;gc21031d20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c21031d20a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c21031d20a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2"/>
        <p:cNvGrpSpPr/>
        <p:nvPr/>
      </p:nvGrpSpPr>
      <p:grpSpPr>
        <a:xfrm>
          <a:off x="0" y="0"/>
          <a:ext cx="0" cy="0"/>
          <a:chOff x="0" y="0"/>
          <a:chExt cx="0" cy="0"/>
        </a:xfrm>
      </p:grpSpPr>
      <p:sp>
        <p:nvSpPr>
          <p:cNvPr id="4863" name="Google Shape;4863;gc21031d20a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4" name="Google Shape;4864;gc21031d20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7"/>
        <p:cNvGrpSpPr/>
        <p:nvPr/>
      </p:nvGrpSpPr>
      <p:grpSpPr>
        <a:xfrm>
          <a:off x="0" y="0"/>
          <a:ext cx="0" cy="0"/>
          <a:chOff x="0" y="0"/>
          <a:chExt cx="0" cy="0"/>
        </a:xfrm>
      </p:grpSpPr>
      <p:sp>
        <p:nvSpPr>
          <p:cNvPr id="4868" name="Google Shape;4868;gc21031d20a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9" name="Google Shape;4869;gc21031d20a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4"/>
        <p:cNvGrpSpPr/>
        <p:nvPr/>
      </p:nvGrpSpPr>
      <p:grpSpPr>
        <a:xfrm>
          <a:off x="0" y="0"/>
          <a:ext cx="0" cy="0"/>
          <a:chOff x="0" y="0"/>
          <a:chExt cx="0" cy="0"/>
        </a:xfrm>
      </p:grpSpPr>
      <p:sp>
        <p:nvSpPr>
          <p:cNvPr id="4875" name="Google Shape;4875;gc8552db19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6" name="Google Shape;4876;gc8552db19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21031d20a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21031d20a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4"/>
        <p:cNvGrpSpPr/>
        <p:nvPr/>
      </p:nvGrpSpPr>
      <p:grpSpPr>
        <a:xfrm>
          <a:off x="0" y="0"/>
          <a:ext cx="0" cy="0"/>
          <a:chOff x="0" y="0"/>
          <a:chExt cx="0" cy="0"/>
        </a:xfrm>
      </p:grpSpPr>
      <p:sp>
        <p:nvSpPr>
          <p:cNvPr id="4885" name="Google Shape;4885;gc21031d20a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6" name="Google Shape;4886;gc21031d20a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9d0481ff06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9d0481ff0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9"/>
        <p:cNvGrpSpPr/>
        <p:nvPr/>
      </p:nvGrpSpPr>
      <p:grpSpPr>
        <a:xfrm>
          <a:off x="0" y="0"/>
          <a:ext cx="0" cy="0"/>
          <a:chOff x="0" y="0"/>
          <a:chExt cx="0" cy="0"/>
        </a:xfrm>
      </p:grpSpPr>
      <p:sp>
        <p:nvSpPr>
          <p:cNvPr id="4890" name="Google Shape;4890;gc21031d20a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1" name="Google Shape;4891;gc21031d20a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4"/>
        <p:cNvGrpSpPr/>
        <p:nvPr/>
      </p:nvGrpSpPr>
      <p:grpSpPr>
        <a:xfrm>
          <a:off x="0" y="0"/>
          <a:ext cx="0" cy="0"/>
          <a:chOff x="0" y="0"/>
          <a:chExt cx="0" cy="0"/>
        </a:xfrm>
      </p:grpSpPr>
      <p:sp>
        <p:nvSpPr>
          <p:cNvPr id="4895" name="Google Shape;4895;gc21031d20a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6" name="Google Shape;4896;gc21031d20a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9"/>
        <p:cNvGrpSpPr/>
        <p:nvPr/>
      </p:nvGrpSpPr>
      <p:grpSpPr>
        <a:xfrm>
          <a:off x="0" y="0"/>
          <a:ext cx="0" cy="0"/>
          <a:chOff x="0" y="0"/>
          <a:chExt cx="0" cy="0"/>
        </a:xfrm>
      </p:grpSpPr>
      <p:sp>
        <p:nvSpPr>
          <p:cNvPr id="4900" name="Google Shape;4900;gc21031d20a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1" name="Google Shape;4901;gc21031d20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2"/>
        <p:cNvGrpSpPr/>
        <p:nvPr/>
      </p:nvGrpSpPr>
      <p:grpSpPr>
        <a:xfrm>
          <a:off x="0" y="0"/>
          <a:ext cx="0" cy="0"/>
          <a:chOff x="0" y="0"/>
          <a:chExt cx="0" cy="0"/>
        </a:xfrm>
      </p:grpSpPr>
      <p:sp>
        <p:nvSpPr>
          <p:cNvPr id="4913" name="Google Shape;4913;gc21031d20a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4" name="Google Shape;4914;gc21031d20a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5"/>
        <p:cNvGrpSpPr/>
        <p:nvPr/>
      </p:nvGrpSpPr>
      <p:grpSpPr>
        <a:xfrm>
          <a:off x="0" y="0"/>
          <a:ext cx="0" cy="0"/>
          <a:chOff x="0" y="0"/>
          <a:chExt cx="0" cy="0"/>
        </a:xfrm>
      </p:grpSpPr>
      <p:sp>
        <p:nvSpPr>
          <p:cNvPr id="4926" name="Google Shape;4926;gc21031d20a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7" name="Google Shape;4927;gc21031d20a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0"/>
        <p:cNvGrpSpPr/>
        <p:nvPr/>
      </p:nvGrpSpPr>
      <p:grpSpPr>
        <a:xfrm>
          <a:off x="0" y="0"/>
          <a:ext cx="0" cy="0"/>
          <a:chOff x="0" y="0"/>
          <a:chExt cx="0" cy="0"/>
        </a:xfrm>
      </p:grpSpPr>
      <p:sp>
        <p:nvSpPr>
          <p:cNvPr id="4931" name="Google Shape;4931;gc21031d20a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2" name="Google Shape;4932;gc21031d20a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6"/>
        <p:cNvGrpSpPr/>
        <p:nvPr/>
      </p:nvGrpSpPr>
      <p:grpSpPr>
        <a:xfrm>
          <a:off x="0" y="0"/>
          <a:ext cx="0" cy="0"/>
          <a:chOff x="0" y="0"/>
          <a:chExt cx="0" cy="0"/>
        </a:xfrm>
      </p:grpSpPr>
      <p:sp>
        <p:nvSpPr>
          <p:cNvPr id="4937" name="Google Shape;4937;gc21031d20a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8" name="Google Shape;4938;gc21031d20a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c21031d20a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c21031d20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7"/>
        <p:cNvGrpSpPr/>
        <p:nvPr/>
      </p:nvGrpSpPr>
      <p:grpSpPr>
        <a:xfrm>
          <a:off x="0" y="0"/>
          <a:ext cx="0" cy="0"/>
          <a:chOff x="0" y="0"/>
          <a:chExt cx="0" cy="0"/>
        </a:xfrm>
      </p:grpSpPr>
      <p:sp>
        <p:nvSpPr>
          <p:cNvPr id="4948" name="Google Shape;4948;gc21031d20a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9" name="Google Shape;4949;gc21031d20a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2"/>
        <p:cNvGrpSpPr/>
        <p:nvPr/>
      </p:nvGrpSpPr>
      <p:grpSpPr>
        <a:xfrm>
          <a:off x="0" y="0"/>
          <a:ext cx="0" cy="0"/>
          <a:chOff x="0" y="0"/>
          <a:chExt cx="0" cy="0"/>
        </a:xfrm>
      </p:grpSpPr>
      <p:sp>
        <p:nvSpPr>
          <p:cNvPr id="4953" name="Google Shape;4953;gc9fe5d269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4" name="Google Shape;4954;gc9fe5d269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3cbe0524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3cbe0524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7"/>
        <p:cNvGrpSpPr/>
        <p:nvPr/>
      </p:nvGrpSpPr>
      <p:grpSpPr>
        <a:xfrm>
          <a:off x="0" y="0"/>
          <a:ext cx="0" cy="0"/>
          <a:chOff x="0" y="0"/>
          <a:chExt cx="0" cy="0"/>
        </a:xfrm>
      </p:grpSpPr>
      <p:sp>
        <p:nvSpPr>
          <p:cNvPr id="4958" name="Google Shape;4958;gc9fe5d2699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9" name="Google Shape;4959;gc9fe5d269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3"/>
        <p:cNvGrpSpPr/>
        <p:nvPr/>
      </p:nvGrpSpPr>
      <p:grpSpPr>
        <a:xfrm>
          <a:off x="0" y="0"/>
          <a:ext cx="0" cy="0"/>
          <a:chOff x="0" y="0"/>
          <a:chExt cx="0" cy="0"/>
        </a:xfrm>
      </p:grpSpPr>
      <p:sp>
        <p:nvSpPr>
          <p:cNvPr id="4964" name="Google Shape;4964;gc53c203b60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5" name="Google Shape;4965;gc53c203b6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9"/>
        <p:cNvGrpSpPr/>
        <p:nvPr/>
      </p:nvGrpSpPr>
      <p:grpSpPr>
        <a:xfrm>
          <a:off x="0" y="0"/>
          <a:ext cx="0" cy="0"/>
          <a:chOff x="0" y="0"/>
          <a:chExt cx="0" cy="0"/>
        </a:xfrm>
      </p:grpSpPr>
      <p:sp>
        <p:nvSpPr>
          <p:cNvPr id="4970" name="Google Shape;4970;gc9fe5d2699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1" name="Google Shape;4971;gc9fe5d269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4"/>
        <p:cNvGrpSpPr/>
        <p:nvPr/>
      </p:nvGrpSpPr>
      <p:grpSpPr>
        <a:xfrm>
          <a:off x="0" y="0"/>
          <a:ext cx="0" cy="0"/>
          <a:chOff x="0" y="0"/>
          <a:chExt cx="0" cy="0"/>
        </a:xfrm>
      </p:grpSpPr>
      <p:sp>
        <p:nvSpPr>
          <p:cNvPr id="4975" name="Google Shape;4975;gc9fe5d2699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6" name="Google Shape;4976;gc9fe5d269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0"/>
        <p:cNvGrpSpPr/>
        <p:nvPr/>
      </p:nvGrpSpPr>
      <p:grpSpPr>
        <a:xfrm>
          <a:off x="0" y="0"/>
          <a:ext cx="0" cy="0"/>
          <a:chOff x="0" y="0"/>
          <a:chExt cx="0" cy="0"/>
        </a:xfrm>
      </p:grpSpPr>
      <p:sp>
        <p:nvSpPr>
          <p:cNvPr id="4981" name="Google Shape;4981;gc9fe5d2699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2" name="Google Shape;4982;gc9fe5d2699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5"/>
        <p:cNvGrpSpPr/>
        <p:nvPr/>
      </p:nvGrpSpPr>
      <p:grpSpPr>
        <a:xfrm>
          <a:off x="0" y="0"/>
          <a:ext cx="0" cy="0"/>
          <a:chOff x="0" y="0"/>
          <a:chExt cx="0" cy="0"/>
        </a:xfrm>
      </p:grpSpPr>
      <p:sp>
        <p:nvSpPr>
          <p:cNvPr id="4986" name="Google Shape;4986;gc9fe5d2699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7" name="Google Shape;4987;gc9fe5d269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1"/>
        <p:cNvGrpSpPr/>
        <p:nvPr/>
      </p:nvGrpSpPr>
      <p:grpSpPr>
        <a:xfrm>
          <a:off x="0" y="0"/>
          <a:ext cx="0" cy="0"/>
          <a:chOff x="0" y="0"/>
          <a:chExt cx="0" cy="0"/>
        </a:xfrm>
      </p:grpSpPr>
      <p:sp>
        <p:nvSpPr>
          <p:cNvPr id="4992" name="Google Shape;4992;gc9fe5d2699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3" name="Google Shape;4993;gc9fe5d2699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9"/>
        <p:cNvGrpSpPr/>
        <p:nvPr/>
      </p:nvGrpSpPr>
      <p:grpSpPr>
        <a:xfrm>
          <a:off x="0" y="0"/>
          <a:ext cx="0" cy="0"/>
          <a:chOff x="0" y="0"/>
          <a:chExt cx="0" cy="0"/>
        </a:xfrm>
      </p:grpSpPr>
      <p:sp>
        <p:nvSpPr>
          <p:cNvPr id="5010" name="Google Shape;5010;gd8ad03771c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1" name="Google Shape;5011;gd8ad03771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4"/>
        <p:cNvGrpSpPr/>
        <p:nvPr/>
      </p:nvGrpSpPr>
      <p:grpSpPr>
        <a:xfrm>
          <a:off x="0" y="0"/>
          <a:ext cx="0" cy="0"/>
          <a:chOff x="0" y="0"/>
          <a:chExt cx="0" cy="0"/>
        </a:xfrm>
      </p:grpSpPr>
      <p:sp>
        <p:nvSpPr>
          <p:cNvPr id="5015" name="Google Shape;5015;gd8ad03771c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6" name="Google Shape;5016;gd8ad03771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9"/>
        <p:cNvGrpSpPr/>
        <p:nvPr/>
      </p:nvGrpSpPr>
      <p:grpSpPr>
        <a:xfrm>
          <a:off x="0" y="0"/>
          <a:ext cx="0" cy="0"/>
          <a:chOff x="0" y="0"/>
          <a:chExt cx="0" cy="0"/>
        </a:xfrm>
      </p:grpSpPr>
      <p:sp>
        <p:nvSpPr>
          <p:cNvPr id="5020" name="Google Shape;5020;gd8ad03771c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1" name="Google Shape;5021;gd8ad03771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9d0481ff06_0_28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g9d0481ff06_0_28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2"/>
        <p:cNvGrpSpPr/>
        <p:nvPr/>
      </p:nvGrpSpPr>
      <p:grpSpPr>
        <a:xfrm>
          <a:off x="0" y="0"/>
          <a:ext cx="0" cy="0"/>
          <a:chOff x="0" y="0"/>
          <a:chExt cx="0" cy="0"/>
        </a:xfrm>
      </p:grpSpPr>
      <p:sp>
        <p:nvSpPr>
          <p:cNvPr id="5033" name="Google Shape;5033;gd8ad03771c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4" name="Google Shape;5034;gd8ad03771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8"/>
        <p:cNvGrpSpPr/>
        <p:nvPr/>
      </p:nvGrpSpPr>
      <p:grpSpPr>
        <a:xfrm>
          <a:off x="0" y="0"/>
          <a:ext cx="0" cy="0"/>
          <a:chOff x="0" y="0"/>
          <a:chExt cx="0" cy="0"/>
        </a:xfrm>
      </p:grpSpPr>
      <p:sp>
        <p:nvSpPr>
          <p:cNvPr id="5039" name="Google Shape;5039;gd8ad03771c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0" name="Google Shape;5040;gd8ad03771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8ad03771c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8ad03771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9"/>
        <p:cNvGrpSpPr/>
        <p:nvPr/>
      </p:nvGrpSpPr>
      <p:grpSpPr>
        <a:xfrm>
          <a:off x="0" y="0"/>
          <a:ext cx="0" cy="0"/>
          <a:chOff x="0" y="0"/>
          <a:chExt cx="0" cy="0"/>
        </a:xfrm>
      </p:grpSpPr>
      <p:sp>
        <p:nvSpPr>
          <p:cNvPr id="5050" name="Google Shape;5050;gd2cf70c9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1" name="Google Shape;5051;gd2cf70c9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4"/>
        <p:cNvGrpSpPr/>
        <p:nvPr/>
      </p:nvGrpSpPr>
      <p:grpSpPr>
        <a:xfrm>
          <a:off x="0" y="0"/>
          <a:ext cx="0" cy="0"/>
          <a:chOff x="0" y="0"/>
          <a:chExt cx="0" cy="0"/>
        </a:xfrm>
      </p:grpSpPr>
      <p:sp>
        <p:nvSpPr>
          <p:cNvPr id="5055" name="Google Shape;5055;gd2cf70c9e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6" name="Google Shape;5056;gd2cf70c9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9"/>
        <p:cNvGrpSpPr/>
        <p:nvPr/>
      </p:nvGrpSpPr>
      <p:grpSpPr>
        <a:xfrm>
          <a:off x="0" y="0"/>
          <a:ext cx="0" cy="0"/>
          <a:chOff x="0" y="0"/>
          <a:chExt cx="0" cy="0"/>
        </a:xfrm>
      </p:grpSpPr>
      <p:sp>
        <p:nvSpPr>
          <p:cNvPr id="5060" name="Google Shape;5060;gd2cf70c9e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1" name="Google Shape;5061;gd2cf70c9e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5"/>
        <p:cNvGrpSpPr/>
        <p:nvPr/>
      </p:nvGrpSpPr>
      <p:grpSpPr>
        <a:xfrm>
          <a:off x="0" y="0"/>
          <a:ext cx="0" cy="0"/>
          <a:chOff x="0" y="0"/>
          <a:chExt cx="0" cy="0"/>
        </a:xfrm>
      </p:grpSpPr>
      <p:sp>
        <p:nvSpPr>
          <p:cNvPr id="5066" name="Google Shape;5066;gd00890c0d2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7" name="Google Shape;5067;gd00890c0d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0"/>
        <p:cNvGrpSpPr/>
        <p:nvPr/>
      </p:nvGrpSpPr>
      <p:grpSpPr>
        <a:xfrm>
          <a:off x="0" y="0"/>
          <a:ext cx="0" cy="0"/>
          <a:chOff x="0" y="0"/>
          <a:chExt cx="0" cy="0"/>
        </a:xfrm>
      </p:grpSpPr>
      <p:sp>
        <p:nvSpPr>
          <p:cNvPr id="5071" name="Google Shape;5071;gd00890c0d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2" name="Google Shape;5072;gd00890c0d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5"/>
        <p:cNvGrpSpPr/>
        <p:nvPr/>
      </p:nvGrpSpPr>
      <p:grpSpPr>
        <a:xfrm>
          <a:off x="0" y="0"/>
          <a:ext cx="0" cy="0"/>
          <a:chOff x="0" y="0"/>
          <a:chExt cx="0" cy="0"/>
        </a:xfrm>
      </p:grpSpPr>
      <p:sp>
        <p:nvSpPr>
          <p:cNvPr id="5076" name="Google Shape;5076;gd2cf70c9e3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7" name="Google Shape;5077;gd2cf70c9e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4"/>
        <p:cNvGrpSpPr/>
        <p:nvPr/>
      </p:nvGrpSpPr>
      <p:grpSpPr>
        <a:xfrm>
          <a:off x="0" y="0"/>
          <a:ext cx="0" cy="0"/>
          <a:chOff x="0" y="0"/>
          <a:chExt cx="0" cy="0"/>
        </a:xfrm>
      </p:grpSpPr>
      <p:sp>
        <p:nvSpPr>
          <p:cNvPr id="5085" name="Google Shape;5085;gd2cf70c9e3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6" name="Google Shape;5086;gd2cf70c9e3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3cbe0524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3cbe0524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9"/>
        <p:cNvGrpSpPr/>
        <p:nvPr/>
      </p:nvGrpSpPr>
      <p:grpSpPr>
        <a:xfrm>
          <a:off x="0" y="0"/>
          <a:ext cx="0" cy="0"/>
          <a:chOff x="0" y="0"/>
          <a:chExt cx="0" cy="0"/>
        </a:xfrm>
      </p:grpSpPr>
      <p:sp>
        <p:nvSpPr>
          <p:cNvPr id="5090" name="Google Shape;5090;gd2cf70c9e3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1" name="Google Shape;5091;gd2cf70c9e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4"/>
        <p:cNvGrpSpPr/>
        <p:nvPr/>
      </p:nvGrpSpPr>
      <p:grpSpPr>
        <a:xfrm>
          <a:off x="0" y="0"/>
          <a:ext cx="0" cy="0"/>
          <a:chOff x="0" y="0"/>
          <a:chExt cx="0" cy="0"/>
        </a:xfrm>
      </p:grpSpPr>
      <p:sp>
        <p:nvSpPr>
          <p:cNvPr id="5095" name="Google Shape;5095;gd2cf70c9e3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6" name="Google Shape;5096;gd2cf70c9e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4"/>
        <p:cNvGrpSpPr/>
        <p:nvPr/>
      </p:nvGrpSpPr>
      <p:grpSpPr>
        <a:xfrm>
          <a:off x="0" y="0"/>
          <a:ext cx="0" cy="0"/>
          <a:chOff x="0" y="0"/>
          <a:chExt cx="0" cy="0"/>
        </a:xfrm>
      </p:grpSpPr>
      <p:sp>
        <p:nvSpPr>
          <p:cNvPr id="5105" name="Google Shape;5105;gd2cf70c9e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6" name="Google Shape;5106;gd2cf70c9e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9"/>
        <p:cNvGrpSpPr/>
        <p:nvPr/>
      </p:nvGrpSpPr>
      <p:grpSpPr>
        <a:xfrm>
          <a:off x="0" y="0"/>
          <a:ext cx="0" cy="0"/>
          <a:chOff x="0" y="0"/>
          <a:chExt cx="0" cy="0"/>
        </a:xfrm>
      </p:grpSpPr>
      <p:sp>
        <p:nvSpPr>
          <p:cNvPr id="5120" name="Google Shape;5120;gd2cf70c9e3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1" name="Google Shape;5121;gd2cf70c9e3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7"/>
        <p:cNvGrpSpPr/>
        <p:nvPr/>
      </p:nvGrpSpPr>
      <p:grpSpPr>
        <a:xfrm>
          <a:off x="0" y="0"/>
          <a:ext cx="0" cy="0"/>
          <a:chOff x="0" y="0"/>
          <a:chExt cx="0" cy="0"/>
        </a:xfrm>
      </p:grpSpPr>
      <p:sp>
        <p:nvSpPr>
          <p:cNvPr id="5138" name="Google Shape;5138;gd2cf70c9e3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9" name="Google Shape;5139;gd2cf70c9e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5"/>
        <p:cNvGrpSpPr/>
        <p:nvPr/>
      </p:nvGrpSpPr>
      <p:grpSpPr>
        <a:xfrm>
          <a:off x="0" y="0"/>
          <a:ext cx="0" cy="0"/>
          <a:chOff x="0" y="0"/>
          <a:chExt cx="0" cy="0"/>
        </a:xfrm>
      </p:grpSpPr>
      <p:sp>
        <p:nvSpPr>
          <p:cNvPr id="5156" name="Google Shape;5156;gd2cf70c9e3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7" name="Google Shape;5157;gd2cf70c9e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6"/>
        <p:cNvGrpSpPr/>
        <p:nvPr/>
      </p:nvGrpSpPr>
      <p:grpSpPr>
        <a:xfrm>
          <a:off x="0" y="0"/>
          <a:ext cx="0" cy="0"/>
          <a:chOff x="0" y="0"/>
          <a:chExt cx="0" cy="0"/>
        </a:xfrm>
      </p:grpSpPr>
      <p:sp>
        <p:nvSpPr>
          <p:cNvPr id="5177" name="Google Shape;5177;gd2cf70c9e3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8" name="Google Shape;5178;gd2cf70c9e3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1"/>
        <p:cNvGrpSpPr/>
        <p:nvPr/>
      </p:nvGrpSpPr>
      <p:grpSpPr>
        <a:xfrm>
          <a:off x="0" y="0"/>
          <a:ext cx="0" cy="0"/>
          <a:chOff x="0" y="0"/>
          <a:chExt cx="0" cy="0"/>
        </a:xfrm>
      </p:grpSpPr>
      <p:sp>
        <p:nvSpPr>
          <p:cNvPr id="5182" name="Google Shape;5182;gd00890c0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3" name="Google Shape;5183;gd00890c0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d00890c0d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d00890c0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1"/>
        <p:cNvGrpSpPr/>
        <p:nvPr/>
      </p:nvGrpSpPr>
      <p:grpSpPr>
        <a:xfrm>
          <a:off x="0" y="0"/>
          <a:ext cx="0" cy="0"/>
          <a:chOff x="0" y="0"/>
          <a:chExt cx="0" cy="0"/>
        </a:xfrm>
      </p:grpSpPr>
      <p:sp>
        <p:nvSpPr>
          <p:cNvPr id="5192" name="Google Shape;5192;gd00890c0d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3" name="Google Shape;5193;gd00890c0d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53c203b60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53c203b6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3c2f6f0c3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3c2f6f0c3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6"/>
        <p:cNvGrpSpPr/>
        <p:nvPr/>
      </p:nvGrpSpPr>
      <p:grpSpPr>
        <a:xfrm>
          <a:off x="0" y="0"/>
          <a:ext cx="0" cy="0"/>
          <a:chOff x="0" y="0"/>
          <a:chExt cx="0" cy="0"/>
        </a:xfrm>
      </p:grpSpPr>
      <p:sp>
        <p:nvSpPr>
          <p:cNvPr id="5197" name="Google Shape;5197;gd00890c0d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8" name="Google Shape;5198;gd00890c0d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4"/>
        <p:cNvGrpSpPr/>
        <p:nvPr/>
      </p:nvGrpSpPr>
      <p:grpSpPr>
        <a:xfrm>
          <a:off x="0" y="0"/>
          <a:ext cx="0" cy="0"/>
          <a:chOff x="0" y="0"/>
          <a:chExt cx="0" cy="0"/>
        </a:xfrm>
      </p:grpSpPr>
      <p:sp>
        <p:nvSpPr>
          <p:cNvPr id="5205" name="Google Shape;5205;gd00890c0d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6" name="Google Shape;5206;gd00890c0d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9"/>
        <p:cNvGrpSpPr/>
        <p:nvPr/>
      </p:nvGrpSpPr>
      <p:grpSpPr>
        <a:xfrm>
          <a:off x="0" y="0"/>
          <a:ext cx="0" cy="0"/>
          <a:chOff x="0" y="0"/>
          <a:chExt cx="0" cy="0"/>
        </a:xfrm>
      </p:grpSpPr>
      <p:sp>
        <p:nvSpPr>
          <p:cNvPr id="5210" name="Google Shape;5210;gd00890c0d2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1" name="Google Shape;5211;gd00890c0d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0"/>
        <p:cNvGrpSpPr/>
        <p:nvPr/>
      </p:nvGrpSpPr>
      <p:grpSpPr>
        <a:xfrm>
          <a:off x="0" y="0"/>
          <a:ext cx="0" cy="0"/>
          <a:chOff x="0" y="0"/>
          <a:chExt cx="0" cy="0"/>
        </a:xfrm>
      </p:grpSpPr>
      <p:sp>
        <p:nvSpPr>
          <p:cNvPr id="5221" name="Google Shape;5221;gd00890c0d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2" name="Google Shape;5222;gd00890c0d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5"/>
        <p:cNvGrpSpPr/>
        <p:nvPr/>
      </p:nvGrpSpPr>
      <p:grpSpPr>
        <a:xfrm>
          <a:off x="0" y="0"/>
          <a:ext cx="0" cy="0"/>
          <a:chOff x="0" y="0"/>
          <a:chExt cx="0" cy="0"/>
        </a:xfrm>
      </p:grpSpPr>
      <p:sp>
        <p:nvSpPr>
          <p:cNvPr id="5226" name="Google Shape;5226;gd00890c0d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7" name="Google Shape;5227;gd00890c0d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0"/>
        <p:cNvGrpSpPr/>
        <p:nvPr/>
      </p:nvGrpSpPr>
      <p:grpSpPr>
        <a:xfrm>
          <a:off x="0" y="0"/>
          <a:ext cx="0" cy="0"/>
          <a:chOff x="0" y="0"/>
          <a:chExt cx="0" cy="0"/>
        </a:xfrm>
      </p:grpSpPr>
      <p:sp>
        <p:nvSpPr>
          <p:cNvPr id="5231" name="Google Shape;5231;gd00890c0d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2" name="Google Shape;5232;gd00890c0d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5"/>
        <p:cNvGrpSpPr/>
        <p:nvPr/>
      </p:nvGrpSpPr>
      <p:grpSpPr>
        <a:xfrm>
          <a:off x="0" y="0"/>
          <a:ext cx="0" cy="0"/>
          <a:chOff x="0" y="0"/>
          <a:chExt cx="0" cy="0"/>
        </a:xfrm>
      </p:grpSpPr>
      <p:sp>
        <p:nvSpPr>
          <p:cNvPr id="5236" name="Google Shape;5236;gd00890c0d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7" name="Google Shape;5237;gd00890c0d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0"/>
        <p:cNvGrpSpPr/>
        <p:nvPr/>
      </p:nvGrpSpPr>
      <p:grpSpPr>
        <a:xfrm>
          <a:off x="0" y="0"/>
          <a:ext cx="0" cy="0"/>
          <a:chOff x="0" y="0"/>
          <a:chExt cx="0" cy="0"/>
        </a:xfrm>
      </p:grpSpPr>
      <p:sp>
        <p:nvSpPr>
          <p:cNvPr id="5241" name="Google Shape;5241;gd00890c0d2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2" name="Google Shape;5242;gd00890c0d2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5"/>
        <p:cNvGrpSpPr/>
        <p:nvPr/>
      </p:nvGrpSpPr>
      <p:grpSpPr>
        <a:xfrm>
          <a:off x="0" y="0"/>
          <a:ext cx="0" cy="0"/>
          <a:chOff x="0" y="0"/>
          <a:chExt cx="0" cy="0"/>
        </a:xfrm>
      </p:grpSpPr>
      <p:sp>
        <p:nvSpPr>
          <p:cNvPr id="5246" name="Google Shape;5246;gd8ad0377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7" name="Google Shape;5247;gd8ad0377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0"/>
        <p:cNvGrpSpPr/>
        <p:nvPr/>
      </p:nvGrpSpPr>
      <p:grpSpPr>
        <a:xfrm>
          <a:off x="0" y="0"/>
          <a:ext cx="0" cy="0"/>
          <a:chOff x="0" y="0"/>
          <a:chExt cx="0" cy="0"/>
        </a:xfrm>
      </p:grpSpPr>
      <p:sp>
        <p:nvSpPr>
          <p:cNvPr id="5251" name="Google Shape;5251;gd8ad03771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2" name="Google Shape;5252;gd8ad03771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a3c2f6f0c3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a3c2f6f0c3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0"/>
        <p:cNvGrpSpPr/>
        <p:nvPr/>
      </p:nvGrpSpPr>
      <p:grpSpPr>
        <a:xfrm>
          <a:off x="0" y="0"/>
          <a:ext cx="0" cy="0"/>
          <a:chOff x="0" y="0"/>
          <a:chExt cx="0" cy="0"/>
        </a:xfrm>
      </p:grpSpPr>
      <p:sp>
        <p:nvSpPr>
          <p:cNvPr id="5261" name="Google Shape;5261;gd8ad03771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2" name="Google Shape;5262;gd8ad03771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5"/>
        <p:cNvGrpSpPr/>
        <p:nvPr/>
      </p:nvGrpSpPr>
      <p:grpSpPr>
        <a:xfrm>
          <a:off x="0" y="0"/>
          <a:ext cx="0" cy="0"/>
          <a:chOff x="0" y="0"/>
          <a:chExt cx="0" cy="0"/>
        </a:xfrm>
      </p:grpSpPr>
      <p:sp>
        <p:nvSpPr>
          <p:cNvPr id="5266" name="Google Shape;5266;gd8ad03771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7" name="Google Shape;5267;gd8ad0377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0"/>
        <p:cNvGrpSpPr/>
        <p:nvPr/>
      </p:nvGrpSpPr>
      <p:grpSpPr>
        <a:xfrm>
          <a:off x="0" y="0"/>
          <a:ext cx="0" cy="0"/>
          <a:chOff x="0" y="0"/>
          <a:chExt cx="0" cy="0"/>
        </a:xfrm>
      </p:grpSpPr>
      <p:sp>
        <p:nvSpPr>
          <p:cNvPr id="5271" name="Google Shape;5271;gd8ad03771c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2" name="Google Shape;5272;gd8ad0377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7"/>
        <p:cNvGrpSpPr/>
        <p:nvPr/>
      </p:nvGrpSpPr>
      <p:grpSpPr>
        <a:xfrm>
          <a:off x="0" y="0"/>
          <a:ext cx="0" cy="0"/>
          <a:chOff x="0" y="0"/>
          <a:chExt cx="0" cy="0"/>
        </a:xfrm>
      </p:grpSpPr>
      <p:sp>
        <p:nvSpPr>
          <p:cNvPr id="5298" name="Google Shape;5298;gd8ad03771c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9" name="Google Shape;5299;gd8ad03771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2"/>
        <p:cNvGrpSpPr/>
        <p:nvPr/>
      </p:nvGrpSpPr>
      <p:grpSpPr>
        <a:xfrm>
          <a:off x="0" y="0"/>
          <a:ext cx="0" cy="0"/>
          <a:chOff x="0" y="0"/>
          <a:chExt cx="0" cy="0"/>
        </a:xfrm>
      </p:grpSpPr>
      <p:sp>
        <p:nvSpPr>
          <p:cNvPr id="5303" name="Google Shape;5303;gd8e0b003b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4" name="Google Shape;5304;gd8e0b003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d8e0b003b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d8e0b003b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4"/>
        <p:cNvGrpSpPr/>
        <p:nvPr/>
      </p:nvGrpSpPr>
      <p:grpSpPr>
        <a:xfrm>
          <a:off x="0" y="0"/>
          <a:ext cx="0" cy="0"/>
          <a:chOff x="0" y="0"/>
          <a:chExt cx="0" cy="0"/>
        </a:xfrm>
      </p:grpSpPr>
      <p:sp>
        <p:nvSpPr>
          <p:cNvPr id="5335" name="Google Shape;5335;gd686939a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6" name="Google Shape;5336;gd686939a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9"/>
        <p:cNvGrpSpPr/>
        <p:nvPr/>
      </p:nvGrpSpPr>
      <p:grpSpPr>
        <a:xfrm>
          <a:off x="0" y="0"/>
          <a:ext cx="0" cy="0"/>
          <a:chOff x="0" y="0"/>
          <a:chExt cx="0" cy="0"/>
        </a:xfrm>
      </p:grpSpPr>
      <p:sp>
        <p:nvSpPr>
          <p:cNvPr id="5340" name="Google Shape;5340;gd686939a2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1" name="Google Shape;5341;gd686939a2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4"/>
        <p:cNvGrpSpPr/>
        <p:nvPr/>
      </p:nvGrpSpPr>
      <p:grpSpPr>
        <a:xfrm>
          <a:off x="0" y="0"/>
          <a:ext cx="0" cy="0"/>
          <a:chOff x="0" y="0"/>
          <a:chExt cx="0" cy="0"/>
        </a:xfrm>
      </p:grpSpPr>
      <p:sp>
        <p:nvSpPr>
          <p:cNvPr id="5345" name="Google Shape;5345;gd686939a2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6" name="Google Shape;5346;gd686939a2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9"/>
        <p:cNvGrpSpPr/>
        <p:nvPr/>
      </p:nvGrpSpPr>
      <p:grpSpPr>
        <a:xfrm>
          <a:off x="0" y="0"/>
          <a:ext cx="0" cy="0"/>
          <a:chOff x="0" y="0"/>
          <a:chExt cx="0" cy="0"/>
        </a:xfrm>
      </p:grpSpPr>
      <p:sp>
        <p:nvSpPr>
          <p:cNvPr id="5350" name="Google Shape;5350;gd686939a2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1" name="Google Shape;5351;gd686939a2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3c2f6f0c3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3c2f6f0c3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4"/>
        <p:cNvGrpSpPr/>
        <p:nvPr/>
      </p:nvGrpSpPr>
      <p:grpSpPr>
        <a:xfrm>
          <a:off x="0" y="0"/>
          <a:ext cx="0" cy="0"/>
          <a:chOff x="0" y="0"/>
          <a:chExt cx="0" cy="0"/>
        </a:xfrm>
      </p:grpSpPr>
      <p:sp>
        <p:nvSpPr>
          <p:cNvPr id="5355" name="Google Shape;5355;gd8e0b003b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6" name="Google Shape;5356;gd8e0b003b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4d414066b_0_8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ga4d414066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3c2f6f0c3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3c2f6f0c3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a3c2f6f0c3_0_3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2" name="Google Shape;562;ga3c2f6f0c3_0_353: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ab91045ad1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ab91045ad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a4d414066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a4d414066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9d0481ff06_0_28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9d0481ff06_0_28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b91045ad1_0_24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gab91045ad1_0_24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53c203b60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53c203b6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a4d414066b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a4d414066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a4d414066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a4d414066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3cbe0524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3cbe0524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ab91045ad1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ab91045ad1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d0481ff06_0_29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g9d0481ff06_0_29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3c2f6f0c3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a3c2f6f0c3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a3c2f6f0c3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a3c2f6f0c3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a3c2f6f0c3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a3c2f6f0c3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a3c2f6f0c3_0_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a3c2f6f0c3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a3c2f6f0c3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a3c2f6f0c3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53c203b60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53c203b6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9d0481ff06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9d0481ff06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a3c2f6f0c3_0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a3c2f6f0c3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3cbe0524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3cbe0524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9d0481ff06_0_35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g9d0481ff06_0_35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9d0481ff06_0_40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5" name="Google Shape;695;g9d0481ff06_0_40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1c66f5a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1c66f5a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a3c2f6f0c3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a3c2f6f0c3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9d0481ff06_0_41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2" name="Google Shape;712;g9d0481ff06_0_41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a45273031b_0_8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7" name="Google Shape;717;ga45273031b_0_84: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ab91045ad1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ab91045ad1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53c203b60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53c203b6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ab91045ad1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ab91045ad1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53cbe0524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53cbe0524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9d0481ff06_0_42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g9d0481ff06_0_42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9d0481ff06_0_43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g9d0481ff06_0_432: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9d0481ff06_0_4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g9d0481ff06_0_42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9d0481ff06_0_43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g9d0481ff06_0_437: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3c2f6f0c3_0_46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2" name="Google Shape;772;ga3c2f6f0c3_0_460: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9d0481ff06_0_45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6" name="Google Shape;786;g9d0481ff06_0_455: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9d0481ff06_0_46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3" name="Google Shape;793;g9d0481ff06_0_461: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9d0481ff06_0_46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9" name="Google Shape;799;g9d0481ff06_0_466:notes"/>
          <p:cNvSpPr>
            <a:spLocks noGrp="1" noRot="1" noChangeAspect="1"/>
          </p:cNvSpPr>
          <p:nvPr>
            <p:ph type="sldImg" idx="2"/>
          </p:nvPr>
        </p:nvSpPr>
        <p:spPr>
          <a:xfrm>
            <a:off x="1143225" y="685778"/>
            <a:ext cx="4572300" cy="34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129407" y="1547530"/>
            <a:ext cx="6885300" cy="22182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sz="7200" b="1" i="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47675" y="2187599"/>
            <a:ext cx="3923700" cy="27255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b="0" i="0">
                <a:solidFill>
                  <a:schemeClr val="dk1"/>
                </a:solidFill>
              </a:defRPr>
            </a:lvl1pPr>
            <a:lvl2pPr marL="914400" lvl="1" indent="-228600" algn="l" rtl="0">
              <a:spcBef>
                <a:spcPts val="1600"/>
              </a:spcBef>
              <a:spcAft>
                <a:spcPts val="0"/>
              </a:spcAft>
              <a:buSzPts val="1400"/>
              <a:buNone/>
              <a:defRPr/>
            </a:lvl2pPr>
            <a:lvl3pPr marL="1371600" lvl="2" indent="-228600" algn="l" rtl="0">
              <a:spcBef>
                <a:spcPts val="1600"/>
              </a:spcBef>
              <a:spcAft>
                <a:spcPts val="0"/>
              </a:spcAft>
              <a:buSzPts val="1400"/>
              <a:buNone/>
              <a:defRPr/>
            </a:lvl3pPr>
            <a:lvl4pPr marL="1828800" lvl="3" indent="-228600" algn="l" rtl="0">
              <a:spcBef>
                <a:spcPts val="1600"/>
              </a:spcBef>
              <a:spcAft>
                <a:spcPts val="0"/>
              </a:spcAft>
              <a:buSzPts val="1400"/>
              <a:buNone/>
              <a:defRPr/>
            </a:lvl4pPr>
            <a:lvl5pPr marL="2286000" lvl="4" indent="-228600" algn="l" rtl="0">
              <a:spcBef>
                <a:spcPts val="1600"/>
              </a:spcBef>
              <a:spcAft>
                <a:spcPts val="0"/>
              </a:spcAft>
              <a:buSzPts val="1400"/>
              <a:buNone/>
              <a:defRPr/>
            </a:lvl5pPr>
            <a:lvl6pPr marL="2743200" lvl="5" indent="-228600" algn="l" rtl="0">
              <a:spcBef>
                <a:spcPts val="1600"/>
              </a:spcBef>
              <a:spcAft>
                <a:spcPts val="0"/>
              </a:spcAft>
              <a:buSzPts val="1400"/>
              <a:buNone/>
              <a:defRPr/>
            </a:lvl6pPr>
            <a:lvl7pPr marL="3200400" lvl="6" indent="-228600" algn="l" rtl="0">
              <a:spcBef>
                <a:spcPts val="1600"/>
              </a:spcBef>
              <a:spcAft>
                <a:spcPts val="0"/>
              </a:spcAft>
              <a:buSzPts val="1400"/>
              <a:buNone/>
              <a:defRPr/>
            </a:lvl7pPr>
            <a:lvl8pPr marL="3657600" lvl="7" indent="-228600" algn="l" rtl="0">
              <a:spcBef>
                <a:spcPts val="1600"/>
              </a:spcBef>
              <a:spcAft>
                <a:spcPts val="0"/>
              </a:spcAft>
              <a:buSzPts val="1400"/>
              <a:buNone/>
              <a:defRPr/>
            </a:lvl8pPr>
            <a:lvl9pPr marL="4114800" lvl="8" indent="-228600" algn="l" rtl="0">
              <a:spcBef>
                <a:spcPts val="1600"/>
              </a:spcBef>
              <a:spcAft>
                <a:spcPts val="1600"/>
              </a:spcAft>
              <a:buSzPts val="1400"/>
              <a:buNone/>
              <a:defRPr/>
            </a:lvl9pPr>
          </a:lstStyle>
          <a:p>
            <a:endParaRPr/>
          </a:p>
        </p:txBody>
      </p:sp>
      <p:sp>
        <p:nvSpPr>
          <p:cNvPr id="53" name="Google Shape;53;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1129407" y="1547530"/>
            <a:ext cx="6885300" cy="22182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sz="7200" b="1" i="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4"/>
          <p:cNvSpPr txBox="1">
            <a:spLocks noGrp="1"/>
          </p:cNvSpPr>
          <p:nvPr>
            <p:ph type="body" idx="1"/>
          </p:nvPr>
        </p:nvSpPr>
        <p:spPr>
          <a:xfrm>
            <a:off x="1654499" y="1554731"/>
            <a:ext cx="2687400" cy="33114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rgbClr val="1155CC"/>
                </a:solidFill>
                <a:latin typeface="Arial"/>
                <a:ea typeface="Arial"/>
                <a:cs typeface="Arial"/>
                <a:sym typeface="Arial"/>
              </a:defRPr>
            </a:lvl1pPr>
            <a:lvl2pPr marL="914400" lvl="1" indent="-228600" algn="l" rtl="0">
              <a:spcBef>
                <a:spcPts val="1600"/>
              </a:spcBef>
              <a:spcAft>
                <a:spcPts val="0"/>
              </a:spcAft>
              <a:buSzPts val="1400"/>
              <a:buNone/>
              <a:defRPr/>
            </a:lvl2pPr>
            <a:lvl3pPr marL="1371600" lvl="2" indent="-228600" algn="l" rtl="0">
              <a:spcBef>
                <a:spcPts val="1600"/>
              </a:spcBef>
              <a:spcAft>
                <a:spcPts val="0"/>
              </a:spcAft>
              <a:buSzPts val="1400"/>
              <a:buNone/>
              <a:defRPr/>
            </a:lvl3pPr>
            <a:lvl4pPr marL="1828800" lvl="3" indent="-228600" algn="l" rtl="0">
              <a:spcBef>
                <a:spcPts val="1600"/>
              </a:spcBef>
              <a:spcAft>
                <a:spcPts val="0"/>
              </a:spcAft>
              <a:buSzPts val="1400"/>
              <a:buNone/>
              <a:defRPr/>
            </a:lvl4pPr>
            <a:lvl5pPr marL="2286000" lvl="4" indent="-228600" algn="l" rtl="0">
              <a:spcBef>
                <a:spcPts val="1600"/>
              </a:spcBef>
              <a:spcAft>
                <a:spcPts val="0"/>
              </a:spcAft>
              <a:buSzPts val="1400"/>
              <a:buNone/>
              <a:defRPr/>
            </a:lvl5pPr>
            <a:lvl6pPr marL="2743200" lvl="5" indent="-228600" algn="l" rtl="0">
              <a:spcBef>
                <a:spcPts val="1600"/>
              </a:spcBef>
              <a:spcAft>
                <a:spcPts val="0"/>
              </a:spcAft>
              <a:buSzPts val="1400"/>
              <a:buNone/>
              <a:defRPr/>
            </a:lvl6pPr>
            <a:lvl7pPr marL="3200400" lvl="6" indent="-228600" algn="l" rtl="0">
              <a:spcBef>
                <a:spcPts val="1600"/>
              </a:spcBef>
              <a:spcAft>
                <a:spcPts val="0"/>
              </a:spcAft>
              <a:buSzPts val="1400"/>
              <a:buNone/>
              <a:defRPr/>
            </a:lvl7pPr>
            <a:lvl8pPr marL="3657600" lvl="7" indent="-228600" algn="l" rtl="0">
              <a:spcBef>
                <a:spcPts val="1600"/>
              </a:spcBef>
              <a:spcAft>
                <a:spcPts val="0"/>
              </a:spcAft>
              <a:buSzPts val="1400"/>
              <a:buNone/>
              <a:defRPr/>
            </a:lvl8pPr>
            <a:lvl9pPr marL="4114800" lvl="8" indent="-228600" algn="l" rtl="0">
              <a:spcBef>
                <a:spcPts val="1600"/>
              </a:spcBef>
              <a:spcAft>
                <a:spcPts val="1600"/>
              </a:spcAft>
              <a:buSzPts val="1400"/>
              <a:buNone/>
              <a:defRPr/>
            </a:lvl9pPr>
          </a:lstStyle>
          <a:p>
            <a:endParaRPr/>
          </a:p>
        </p:txBody>
      </p:sp>
      <p:sp>
        <p:nvSpPr>
          <p:cNvPr id="59" name="Google Shape;59;p14"/>
          <p:cNvSpPr txBox="1">
            <a:spLocks noGrp="1"/>
          </p:cNvSpPr>
          <p:nvPr>
            <p:ph type="body" idx="2"/>
          </p:nvPr>
        </p:nvSpPr>
        <p:spPr>
          <a:xfrm>
            <a:off x="5086774" y="1554731"/>
            <a:ext cx="2573100" cy="27858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800"/>
              <a:buNone/>
              <a:defRPr sz="1800" b="0" i="0">
                <a:solidFill>
                  <a:schemeClr val="dk1"/>
                </a:solidFill>
                <a:latin typeface="Arial"/>
                <a:ea typeface="Arial"/>
                <a:cs typeface="Arial"/>
                <a:sym typeface="Arial"/>
              </a:defRPr>
            </a:lvl1pPr>
            <a:lvl2pPr marL="914400" lvl="1" indent="-228600" algn="l" rtl="0">
              <a:spcBef>
                <a:spcPts val="1600"/>
              </a:spcBef>
              <a:spcAft>
                <a:spcPts val="0"/>
              </a:spcAft>
              <a:buSzPts val="1400"/>
              <a:buNone/>
              <a:defRPr/>
            </a:lvl2pPr>
            <a:lvl3pPr marL="1371600" lvl="2" indent="-228600" algn="l" rtl="0">
              <a:spcBef>
                <a:spcPts val="1600"/>
              </a:spcBef>
              <a:spcAft>
                <a:spcPts val="0"/>
              </a:spcAft>
              <a:buSzPts val="1400"/>
              <a:buNone/>
              <a:defRPr/>
            </a:lvl3pPr>
            <a:lvl4pPr marL="1828800" lvl="3" indent="-228600" algn="l" rtl="0">
              <a:spcBef>
                <a:spcPts val="1600"/>
              </a:spcBef>
              <a:spcAft>
                <a:spcPts val="0"/>
              </a:spcAft>
              <a:buSzPts val="1400"/>
              <a:buNone/>
              <a:defRPr/>
            </a:lvl4pPr>
            <a:lvl5pPr marL="2286000" lvl="4" indent="-228600" algn="l" rtl="0">
              <a:spcBef>
                <a:spcPts val="1600"/>
              </a:spcBef>
              <a:spcAft>
                <a:spcPts val="0"/>
              </a:spcAft>
              <a:buSzPts val="1400"/>
              <a:buNone/>
              <a:defRPr/>
            </a:lvl5pPr>
            <a:lvl6pPr marL="2743200" lvl="5" indent="-228600" algn="l" rtl="0">
              <a:spcBef>
                <a:spcPts val="1600"/>
              </a:spcBef>
              <a:spcAft>
                <a:spcPts val="0"/>
              </a:spcAft>
              <a:buSzPts val="1400"/>
              <a:buNone/>
              <a:defRPr/>
            </a:lvl6pPr>
            <a:lvl7pPr marL="3200400" lvl="6" indent="-228600" algn="l" rtl="0">
              <a:spcBef>
                <a:spcPts val="1600"/>
              </a:spcBef>
              <a:spcAft>
                <a:spcPts val="0"/>
              </a:spcAft>
              <a:buSzPts val="1400"/>
              <a:buNone/>
              <a:defRPr/>
            </a:lvl7pPr>
            <a:lvl8pPr marL="3657600" lvl="7" indent="-228600" algn="l" rtl="0">
              <a:spcBef>
                <a:spcPts val="1600"/>
              </a:spcBef>
              <a:spcAft>
                <a:spcPts val="0"/>
              </a:spcAft>
              <a:buSzPts val="1400"/>
              <a:buNone/>
              <a:defRPr/>
            </a:lvl8pPr>
            <a:lvl9pPr marL="4114800" lvl="8" indent="-228600" algn="l" rtl="0">
              <a:spcBef>
                <a:spcPts val="1600"/>
              </a:spcBef>
              <a:spcAft>
                <a:spcPts val="1600"/>
              </a:spcAft>
              <a:buSzPts val="1400"/>
              <a:buNone/>
              <a:defRPr/>
            </a:lvl9pPr>
          </a:lstStyle>
          <a:p>
            <a:endParaRPr/>
          </a:p>
        </p:txBody>
      </p:sp>
      <p:sp>
        <p:nvSpPr>
          <p:cNvPr id="60" name="Google Shape;60;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1" type="obj">
  <p:cSld name="OBJECT">
    <p:bg>
      <p:bgPr>
        <a:solidFill>
          <a:schemeClr val="lt1"/>
        </a:solid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5"/>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67"/>
        <p:cNvGrpSpPr/>
        <p:nvPr/>
      </p:nvGrpSpPr>
      <p:grpSpPr>
        <a:xfrm>
          <a:off x="0" y="0"/>
          <a:ext cx="0" cy="0"/>
          <a:chOff x="0" y="0"/>
          <a:chExt cx="0" cy="0"/>
        </a:xfrm>
      </p:grpSpPr>
      <p:sp>
        <p:nvSpPr>
          <p:cNvPr id="68" name="Google Shape;68;p16"/>
          <p:cNvSpPr/>
          <p:nvPr/>
        </p:nvSpPr>
        <p:spPr>
          <a:xfrm>
            <a:off x="0" y="0"/>
            <a:ext cx="9144000" cy="5143500"/>
          </a:xfrm>
          <a:custGeom>
            <a:avLst/>
            <a:gdLst/>
            <a:ahLst/>
            <a:cxnLst/>
            <a:rect l="l" t="t" r="r" b="b"/>
            <a:pathLst>
              <a:path w="9144000" h="5143500" extrusionOk="0">
                <a:moveTo>
                  <a:pt x="9143999" y="5143499"/>
                </a:moveTo>
                <a:lnTo>
                  <a:pt x="0" y="5143499"/>
                </a:lnTo>
                <a:lnTo>
                  <a:pt x="0" y="0"/>
                </a:lnTo>
                <a:lnTo>
                  <a:pt x="9143999" y="0"/>
                </a:lnTo>
                <a:lnTo>
                  <a:pt x="9143999" y="5143499"/>
                </a:lnTo>
                <a:close/>
              </a:path>
            </a:pathLst>
          </a:custGeom>
          <a:solidFill>
            <a:srgbClr val="2388D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9" name="Google Shape;69;p16"/>
          <p:cNvPicPr preferRelativeResize="0"/>
          <p:nvPr/>
        </p:nvPicPr>
        <p:blipFill rotWithShape="1">
          <a:blip r:embed="rId2">
            <a:alphaModFix/>
          </a:blip>
          <a:srcRect/>
          <a:stretch/>
        </p:blipFill>
        <p:spPr>
          <a:xfrm>
            <a:off x="183925" y="0"/>
            <a:ext cx="8776151" cy="5143499"/>
          </a:xfrm>
          <a:prstGeom prst="rect">
            <a:avLst/>
          </a:prstGeom>
          <a:noFill/>
          <a:ln>
            <a:noFill/>
          </a:ln>
        </p:spPr>
      </p:pic>
      <p:sp>
        <p:nvSpPr>
          <p:cNvPr id="70" name="Google Shape;70;p16"/>
          <p:cNvSpPr txBox="1">
            <a:spLocks noGrp="1"/>
          </p:cNvSpPr>
          <p:nvPr>
            <p:ph type="title"/>
          </p:nvPr>
        </p:nvSpPr>
        <p:spPr>
          <a:xfrm>
            <a:off x="1129407" y="1547530"/>
            <a:ext cx="6885300" cy="22182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sz="7200" b="1" i="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16"/>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a:off x="382625" y="178240"/>
            <a:ext cx="8378700" cy="2997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b="0" i="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7"/>
          <p:cNvSpPr txBox="1">
            <a:spLocks noGrp="1"/>
          </p:cNvSpPr>
          <p:nvPr>
            <p:ph type="subTitle" idx="1"/>
          </p:nvPr>
        </p:nvSpPr>
        <p:spPr>
          <a:xfrm>
            <a:off x="596114" y="2751787"/>
            <a:ext cx="7951800" cy="5739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800"/>
              <a:buNone/>
              <a:defRPr b="0" i="0">
                <a:solidFill>
                  <a:schemeClr val="dk1"/>
                </a:solidFill>
              </a:defRPr>
            </a:lvl1pPr>
            <a:lvl2pPr lvl="1" algn="l" rtl="0">
              <a:spcBef>
                <a:spcPts val="1600"/>
              </a:spcBef>
              <a:spcAft>
                <a:spcPts val="0"/>
              </a:spcAft>
              <a:buSzPts val="1400"/>
              <a:buNone/>
              <a:defRPr/>
            </a:lvl2pPr>
            <a:lvl3pPr lvl="2" algn="l" rtl="0">
              <a:spcBef>
                <a:spcPts val="1600"/>
              </a:spcBef>
              <a:spcAft>
                <a:spcPts val="0"/>
              </a:spcAft>
              <a:buSzPts val="1400"/>
              <a:buNone/>
              <a:defRPr/>
            </a:lvl3pPr>
            <a:lvl4pPr lvl="3" algn="l" rtl="0">
              <a:spcBef>
                <a:spcPts val="1600"/>
              </a:spcBef>
              <a:spcAft>
                <a:spcPts val="0"/>
              </a:spcAft>
              <a:buSzPts val="1400"/>
              <a:buNone/>
              <a:defRPr/>
            </a:lvl4pPr>
            <a:lvl5pPr lvl="4" algn="l" rtl="0">
              <a:spcBef>
                <a:spcPts val="1600"/>
              </a:spcBef>
              <a:spcAft>
                <a:spcPts val="0"/>
              </a:spcAft>
              <a:buSzPts val="1400"/>
              <a:buNone/>
              <a:defRPr/>
            </a:lvl5pPr>
            <a:lvl6pPr lvl="5" algn="l" rtl="0">
              <a:spcBef>
                <a:spcPts val="1600"/>
              </a:spcBef>
              <a:spcAft>
                <a:spcPts val="0"/>
              </a:spcAft>
              <a:buSzPts val="1400"/>
              <a:buNone/>
              <a:defRPr/>
            </a:lvl6pPr>
            <a:lvl7pPr lvl="6" algn="l" rtl="0">
              <a:spcBef>
                <a:spcPts val="1600"/>
              </a:spcBef>
              <a:spcAft>
                <a:spcPts val="0"/>
              </a:spcAft>
              <a:buSzPts val="1400"/>
              <a:buNone/>
              <a:defRPr/>
            </a:lvl7pPr>
            <a:lvl8pPr lvl="7" algn="l" rtl="0">
              <a:spcBef>
                <a:spcPts val="1600"/>
              </a:spcBef>
              <a:spcAft>
                <a:spcPts val="0"/>
              </a:spcAft>
              <a:buSzPts val="1400"/>
              <a:buNone/>
              <a:defRPr/>
            </a:lvl8pPr>
            <a:lvl9pPr lvl="8" algn="l" rtl="0">
              <a:spcBef>
                <a:spcPts val="1600"/>
              </a:spcBef>
              <a:spcAft>
                <a:spcPts val="1600"/>
              </a:spcAft>
              <a:buSzPts val="1400"/>
              <a:buNone/>
              <a:defRPr/>
            </a:lvl9pPr>
          </a:lstStyle>
          <a:p>
            <a:endParaRPr/>
          </a:p>
        </p:txBody>
      </p:sp>
      <p:sp>
        <p:nvSpPr>
          <p:cNvPr id="77" name="Google Shape;77;p17"/>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17"/>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sz="1800">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8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5.xml"/><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jp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6.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3.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4.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5.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hyperlink" Target="https://www.merriam-webster.com/dictionary/attractive" TargetMode="External"/><Relationship Id="rId2" Type="http://schemas.openxmlformats.org/officeDocument/2006/relationships/notesSlide" Target="../notesSlides/notesSlide246.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2.xml"/></Relationships>
</file>

<file path=ppt/slides/_rels/slide261.xml.rels><?xml version="1.0" encoding="UTF-8" standalone="yes"?>
<Relationships xmlns="http://schemas.openxmlformats.org/package/2006/relationships"><Relationship Id="rId3" Type="http://schemas.openxmlformats.org/officeDocument/2006/relationships/hyperlink" Target="https://kubernetes.io/docs/tasks/extend-kubernetes/configure-multiple-schedulers/" TargetMode="External"/><Relationship Id="rId2" Type="http://schemas.openxmlformats.org/officeDocument/2006/relationships/notesSlide" Target="../notesSlides/notesSlide261.xml"/><Relationship Id="rId1" Type="http://schemas.openxmlformats.org/officeDocument/2006/relationships/slideLayout" Target="../slideLayouts/slideLayout7.xml"/><Relationship Id="rId4" Type="http://schemas.openxmlformats.org/officeDocument/2006/relationships/hyperlink" Target="https://kubernetes.io/docs/reference/generated/kube-scheduler/" TargetMode="Externa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2.xml"/></Relationships>
</file>

<file path=ppt/slides/_rels/slide2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4.xml"/><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3.xml"/><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4.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8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5.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8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6.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kubernetes.io/docs/reference/kubectl/overview/#resource-types"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1.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0.xml.rels><?xml version="1.0" encoding="UTF-8" standalone="yes"?>
<Relationships xmlns="http://schemas.openxmlformats.org/package/2006/relationships"><Relationship Id="rId3" Type="http://schemas.openxmlformats.org/officeDocument/2006/relationships/hyperlink" Target="https://kubernetes.io/docs/concepts/storage/storage-classes/" TargetMode="External"/><Relationship Id="rId2" Type="http://schemas.openxmlformats.org/officeDocument/2006/relationships/notesSlide" Target="../notesSlides/notesSlide300.xml"/><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3.xml"/></Relationships>
</file>

<file path=ppt/slides/_rels/slide3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2.xml"/><Relationship Id="rId1" Type="http://schemas.openxmlformats.org/officeDocument/2006/relationships/slideLayout" Target="../slideLayouts/slideLayout11.xml"/></Relationships>
</file>

<file path=ppt/slides/_rels/slide3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3.xml"/><Relationship Id="rId1" Type="http://schemas.openxmlformats.org/officeDocument/2006/relationships/slideLayout" Target="../slideLayouts/slideLayout11.xml"/><Relationship Id="rId4" Type="http://schemas.openxmlformats.org/officeDocument/2006/relationships/image" Target="../media/image25.jpg"/></Relationships>
</file>

<file path=ppt/slides/_rels/slide3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4.xml"/><Relationship Id="rId1" Type="http://schemas.openxmlformats.org/officeDocument/2006/relationships/slideLayout" Target="../slideLayouts/slideLayout11.xml"/><Relationship Id="rId4" Type="http://schemas.openxmlformats.org/officeDocument/2006/relationships/image" Target="../media/image25.jpg"/></Relationships>
</file>

<file path=ppt/slides/_rels/slide3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5.xml"/><Relationship Id="rId1" Type="http://schemas.openxmlformats.org/officeDocument/2006/relationships/slideLayout" Target="../slideLayouts/slideLayout11.xml"/><Relationship Id="rId4" Type="http://schemas.openxmlformats.org/officeDocument/2006/relationships/image" Target="../media/image25.jpg"/></Relationships>
</file>

<file path=ppt/slides/_rels/slide3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6.xml"/><Relationship Id="rId1" Type="http://schemas.openxmlformats.org/officeDocument/2006/relationships/slideLayout" Target="../slideLayouts/slideLayout11.xml"/><Relationship Id="rId4" Type="http://schemas.openxmlformats.org/officeDocument/2006/relationships/image" Target="../media/image25.jpg"/></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1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3" Type="http://schemas.openxmlformats.org/officeDocument/2006/relationships/hyperlink" Target="https://kubernetes.io/docs/concepts/overview/working-with-objects/names#dns-subdomain-names" TargetMode="External"/><Relationship Id="rId2" Type="http://schemas.openxmlformats.org/officeDocument/2006/relationships/notesSlide" Target="../notesSlides/notesSlide3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2.xml"/></Relationships>
</file>

<file path=ppt/slides/_rels/slide326.xml.rels><?xml version="1.0" encoding="UTF-8" standalone="yes"?>
<Relationships xmlns="http://schemas.openxmlformats.org/package/2006/relationships"><Relationship Id="rId3" Type="http://schemas.openxmlformats.org/officeDocument/2006/relationships/hyperlink" Target="https://kubernetes.io/docs/tasks/administer-cluster/encrypt-data/" TargetMode="External"/><Relationship Id="rId2" Type="http://schemas.openxmlformats.org/officeDocument/2006/relationships/notesSlide" Target="../notesSlides/notesSlide326.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7.xml"/><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8.xml"/><Relationship Id="rId1" Type="http://schemas.openxmlformats.org/officeDocument/2006/relationships/slideLayout" Target="../slideLayouts/slideLayout12.xml"/></Relationships>
</file>

<file path=ppt/slides/_rels/slide3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39.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4.xml"/></Relationships>
</file>

<file path=ppt/slides/_rels/slide344.xml.rels><?xml version="1.0" encoding="UTF-8" standalone="yes"?>
<Relationships xmlns="http://schemas.openxmlformats.org/package/2006/relationships"><Relationship Id="rId3" Type="http://schemas.openxmlformats.org/officeDocument/2006/relationships/hyperlink" Target="https://kubernetes.io/docs/reference/command-line-tools-reference/kube-apiserver" TargetMode="External"/><Relationship Id="rId2" Type="http://schemas.openxmlformats.org/officeDocument/2006/relationships/notesSlide" Target="../notesSlides/notesSlide344.xml"/><Relationship Id="rId1" Type="http://schemas.openxmlformats.org/officeDocument/2006/relationships/slideLayout" Target="../slideLayouts/slideLayout12.xml"/></Relationships>
</file>

<file path=ppt/slides/_rels/slide3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5.xml"/><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6.xml"/><Relationship Id="rId1" Type="http://schemas.openxmlformats.org/officeDocument/2006/relationships/slideLayout" Target="../slideLayouts/slideLayout1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8.xml"/><Relationship Id="rId1" Type="http://schemas.openxmlformats.org/officeDocument/2006/relationships/slideLayout" Target="../slideLayouts/slideLayout1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4.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hyperlink" Target="https://kubernetes.io/docs/reference/access-authn-authz/authorization/" TargetMode="External"/><Relationship Id="rId2" Type="http://schemas.openxmlformats.org/officeDocument/2006/relationships/notesSlide" Target="../notesSlides/notesSlide362.xml"/><Relationship Id="rId1" Type="http://schemas.openxmlformats.org/officeDocument/2006/relationships/slideLayout" Target="../slideLayouts/slideLayout14.xml"/></Relationships>
</file>

<file path=ppt/slides/_rels/slide36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3.xml"/><Relationship Id="rId1" Type="http://schemas.openxmlformats.org/officeDocument/2006/relationships/slideLayout" Target="../slideLayouts/slideLayout9.xml"/><Relationship Id="rId4" Type="http://schemas.openxmlformats.org/officeDocument/2006/relationships/image" Target="../media/image25.jpg"/></Relationships>
</file>

<file path=ppt/slides/_rels/slide36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4.xml"/><Relationship Id="rId1" Type="http://schemas.openxmlformats.org/officeDocument/2006/relationships/slideLayout" Target="../slideLayouts/slideLayout9.xml"/><Relationship Id="rId4" Type="http://schemas.openxmlformats.org/officeDocument/2006/relationships/image" Target="../media/image25.jpg"/></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2.xml"/></Relationships>
</file>

<file path=ppt/slides/_rels/slide36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6.xml"/><Relationship Id="rId1" Type="http://schemas.openxmlformats.org/officeDocument/2006/relationships/slideLayout" Target="../slideLayouts/slideLayout9.xml"/><Relationship Id="rId4" Type="http://schemas.openxmlformats.org/officeDocument/2006/relationships/image" Target="../media/image25.jpg"/></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1.xml"/><Relationship Id="rId1" Type="http://schemas.openxmlformats.org/officeDocument/2006/relationships/slideLayout" Target="../slideLayouts/slideLayout14.xml"/></Relationships>
</file>

<file path=ppt/slides/_rels/slide37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2.xml"/><Relationship Id="rId1" Type="http://schemas.openxmlformats.org/officeDocument/2006/relationships/slideLayout" Target="../slideLayouts/slideLayout14.xml"/></Relationships>
</file>

<file path=ppt/slides/_rels/slide37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3.xml"/><Relationship Id="rId1" Type="http://schemas.openxmlformats.org/officeDocument/2006/relationships/slideLayout" Target="../slideLayouts/slideLayout14.xml"/></Relationships>
</file>

<file path=ppt/slides/_rels/slide3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4.xml"/><Relationship Id="rId1" Type="http://schemas.openxmlformats.org/officeDocument/2006/relationships/slideLayout" Target="../slideLayouts/slideLayout14.xml"/></Relationships>
</file>

<file path=ppt/slides/_rels/slide37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75.xml"/><Relationship Id="rId1" Type="http://schemas.openxmlformats.org/officeDocument/2006/relationships/slideLayout" Target="../slideLayouts/slideLayout14.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1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4.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4.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4.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4.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4.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4.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14.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3" Type="http://schemas.openxmlformats.org/officeDocument/2006/relationships/hyperlink" Target="https://github.com/torvalds/linux/blob/master/include/uapi/linux/capability.h" TargetMode="External"/><Relationship Id="rId2" Type="http://schemas.openxmlformats.org/officeDocument/2006/relationships/notesSlide" Target="../notesSlides/notesSlide395.xml"/><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1.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1.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1.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11.xml"/><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2.xml"/><Relationship Id="rId1" Type="http://schemas.openxmlformats.org/officeDocument/2006/relationships/slideLayout" Target="../slideLayouts/slideLayout1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12.xml"/></Relationships>
</file>

<file path=ppt/slides/_rels/slide4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4.xml"/><Relationship Id="rId1" Type="http://schemas.openxmlformats.org/officeDocument/2006/relationships/slideLayout" Target="../slideLayouts/slideLayout14.xml"/></Relationships>
</file>

<file path=ppt/slides/_rels/slide4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5.xml"/><Relationship Id="rId1" Type="http://schemas.openxmlformats.org/officeDocument/2006/relationships/slideLayout" Target="../slideLayouts/slideLayout14.xml"/></Relationships>
</file>

<file path=ppt/slides/_rels/slide4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6.xml"/><Relationship Id="rId1" Type="http://schemas.openxmlformats.org/officeDocument/2006/relationships/slideLayout" Target="../slideLayouts/slideLayout14.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1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1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1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14.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14.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14.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14.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14.xml"/></Relationships>
</file>

<file path=ppt/slides/_rels/slide4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5.xml"/><Relationship Id="rId1" Type="http://schemas.openxmlformats.org/officeDocument/2006/relationships/slideLayout" Target="../slideLayouts/slideLayout14.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3" Type="http://schemas.openxmlformats.org/officeDocument/2006/relationships/hyperlink" Target="https://www.karlrupp.net/en/computer/nat_tutorial" TargetMode="External"/><Relationship Id="rId2" Type="http://schemas.openxmlformats.org/officeDocument/2006/relationships/notesSlide" Target="../notesSlides/notesSlide437.xml"/><Relationship Id="rId1" Type="http://schemas.openxmlformats.org/officeDocument/2006/relationships/slideLayout" Target="../slideLayouts/slideLayout12.xml"/><Relationship Id="rId4" Type="http://schemas.openxmlformats.org/officeDocument/2006/relationships/hyperlink" Target="https://man7.org/linux/man-pages/man1/nsenter.1.html" TargetMode="Externa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42.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4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3" Type="http://schemas.openxmlformats.org/officeDocument/2006/relationships/hyperlink" Target="http://man7.org/linux/man-pages/man7/namespaces.7.html" TargetMode="External"/><Relationship Id="rId2" Type="http://schemas.openxmlformats.org/officeDocument/2006/relationships/notesSlide" Target="../notesSlides/notesSlide445.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6.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44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jp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447.xml"/><Relationship Id="rId1" Type="http://schemas.openxmlformats.org/officeDocument/2006/relationships/slideLayout" Target="../slideLayouts/slideLayout13.xml"/><Relationship Id="rId6" Type="http://schemas.openxmlformats.org/officeDocument/2006/relationships/image" Target="../media/image39.jpg"/><Relationship Id="rId11" Type="http://schemas.openxmlformats.org/officeDocument/2006/relationships/image" Target="../media/image44.jpg"/><Relationship Id="rId5" Type="http://schemas.openxmlformats.org/officeDocument/2006/relationships/image" Target="../media/image38.png"/><Relationship Id="rId10" Type="http://schemas.openxmlformats.org/officeDocument/2006/relationships/image" Target="../media/image43.jpg"/><Relationship Id="rId4" Type="http://schemas.openxmlformats.org/officeDocument/2006/relationships/image" Target="../media/image37.png"/><Relationship Id="rId9" Type="http://schemas.openxmlformats.org/officeDocument/2006/relationships/image" Target="../media/image42.png"/></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1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0.xml"/><Relationship Id="rId1" Type="http://schemas.openxmlformats.org/officeDocument/2006/relationships/slideLayout" Target="../slideLayouts/slideLayout14.xml"/></Relationships>
</file>

<file path=ppt/slides/_rels/slide4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1.xml"/><Relationship Id="rId1" Type="http://schemas.openxmlformats.org/officeDocument/2006/relationships/slideLayout" Target="../slideLayouts/slideLayout14.xml"/></Relationships>
</file>

<file path=ppt/slides/_rels/slide4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2.xml"/><Relationship Id="rId1" Type="http://schemas.openxmlformats.org/officeDocument/2006/relationships/slideLayout" Target="../slideLayouts/slideLayout14.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hyperlink" Target="https://github.com/containernetworking/cni" TargetMode="External"/><Relationship Id="rId2" Type="http://schemas.openxmlformats.org/officeDocument/2006/relationships/notesSlide" Target="../notesSlides/notesSlide454.xml"/><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14.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14.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14.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14.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6.xml"/><Relationship Id="rId1" Type="http://schemas.openxmlformats.org/officeDocument/2006/relationships/slideLayout" Target="../slideLayouts/slideLayout14.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1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1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14.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14.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12.xml"/></Relationships>
</file>

<file path=ppt/slides/_rels/slide48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85.xml"/><Relationship Id="rId1" Type="http://schemas.openxmlformats.org/officeDocument/2006/relationships/slideLayout" Target="../slideLayouts/slideLayout14.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11.xml"/></Relationships>
</file>

<file path=ppt/slides/_rels/slide48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87.xml"/><Relationship Id="rId1" Type="http://schemas.openxmlformats.org/officeDocument/2006/relationships/slideLayout" Target="../slideLayouts/slideLayout14.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11.xml"/></Relationships>
</file>

<file path=ppt/slides/_rels/slide48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8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11.xml"/></Relationships>
</file>

<file path=ppt/slides/_rels/slide49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91.xml"/><Relationship Id="rId1" Type="http://schemas.openxmlformats.org/officeDocument/2006/relationships/slideLayout" Target="../slideLayouts/slideLayout14.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11.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94.xml"/><Relationship Id="rId1" Type="http://schemas.openxmlformats.org/officeDocument/2006/relationships/slideLayout" Target="../slideLayouts/slideLayout14.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hyperlink" Target="https://cloud.google.com/kubernetes-engine/docs/concepts/ingress-xlb" TargetMode="External"/><Relationship Id="rId2" Type="http://schemas.openxmlformats.org/officeDocument/2006/relationships/notesSlide" Target="../notesSlides/notesSlide496.xml"/><Relationship Id="rId1" Type="http://schemas.openxmlformats.org/officeDocument/2006/relationships/slideLayout" Target="../slideLayouts/slideLayout7.xml"/><Relationship Id="rId4" Type="http://schemas.openxmlformats.org/officeDocument/2006/relationships/hyperlink" Target="https://cloud.google.com/kubernetes-engine/docs/concepts/ingress-ilb" TargetMode="Externa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98.xml"/><Relationship Id="rId1" Type="http://schemas.openxmlformats.org/officeDocument/2006/relationships/slideLayout" Target="../slideLayouts/slideLayout14.xml"/></Relationships>
</file>

<file path=ppt/slides/_rels/slide49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9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00.xml"/><Relationship Id="rId1" Type="http://schemas.openxmlformats.org/officeDocument/2006/relationships/slideLayout" Target="../slideLayouts/slideLayout14.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11.xml"/></Relationships>
</file>

<file path=ppt/slides/_rels/slide5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2.xm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3" Type="http://schemas.openxmlformats.org/officeDocument/2006/relationships/hyperlink" Target="https://github.com/flannel-io/flannel" TargetMode="External"/><Relationship Id="rId2" Type="http://schemas.openxmlformats.org/officeDocument/2006/relationships/notesSlide" Target="../notesSlides/notesSlide503.xml"/><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06.xm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3" Type="http://schemas.openxmlformats.org/officeDocument/2006/relationships/hyperlink" Target="https://www.weave.works/blog/weave-net-kubernetes-integration/" TargetMode="External"/><Relationship Id="rId2" Type="http://schemas.openxmlformats.org/officeDocument/2006/relationships/notesSlide" Target="../notesSlides/notesSlide507.xml"/><Relationship Id="rId1" Type="http://schemas.openxmlformats.org/officeDocument/2006/relationships/slideLayout" Target="../slideLayouts/slideLayout2.xml"/><Relationship Id="rId5" Type="http://schemas.openxmlformats.org/officeDocument/2006/relationships/hyperlink" Target="https://cloud.weave.works/k8s/net?k8s-version=$(kubectl" TargetMode="External"/><Relationship Id="rId4" Type="http://schemas.openxmlformats.org/officeDocument/2006/relationships/hyperlink" Target="https://kubernetes.io/docs/setup/production-environment/tools/kubeadm/high-availability/" TargetMode="External"/></Relationships>
</file>

<file path=ppt/slides/_rels/slide50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08.xml"/><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3" Type="http://schemas.openxmlformats.org/officeDocument/2006/relationships/hyperlink" Target="https://docs.projectcalico.org/getting-started/kubernetes/" TargetMode="External"/><Relationship Id="rId2" Type="http://schemas.openxmlformats.org/officeDocument/2006/relationships/notesSlide" Target="../notesSlides/notesSlide50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511.xml"/><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2.xml"/><Relationship Id="rId1" Type="http://schemas.openxmlformats.org/officeDocument/2006/relationships/slideLayout" Target="../slideLayouts/slideLayout14.xml"/><Relationship Id="rId5" Type="http://schemas.openxmlformats.org/officeDocument/2006/relationships/image" Target="../media/image53.jpg"/><Relationship Id="rId4" Type="http://schemas.openxmlformats.org/officeDocument/2006/relationships/image" Target="../media/image36.png"/></Relationships>
</file>

<file path=ppt/slides/_rels/slide51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3.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514.xml"/><Relationship Id="rId1" Type="http://schemas.openxmlformats.org/officeDocument/2006/relationships/slideLayout" Target="../slideLayouts/slideLayout14.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6.xm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518.xml"/><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1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524.xml"/><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3" Type="http://schemas.openxmlformats.org/officeDocument/2006/relationships/hyperlink" Target="https://github.com/kubernetes/community/blob/master/contributors/devel/sig-release/release.md#tldr" TargetMode="External"/><Relationship Id="rId2" Type="http://schemas.openxmlformats.org/officeDocument/2006/relationships/notesSlide" Target="../notesSlides/notesSlide525.xml"/><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3" Type="http://schemas.openxmlformats.org/officeDocument/2006/relationships/hyperlink" Target="https://github.com/kubernetes/sig-release/blob/master/releases/patch-releases.md" TargetMode="External"/><Relationship Id="rId2" Type="http://schemas.openxmlformats.org/officeDocument/2006/relationships/notesSlide" Target="../notesSlides/notesSlide526.xml"/><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14.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14.xml"/></Relationships>
</file>

<file path=ppt/slides/_rels/slide529.xml.rels><?xml version="1.0" encoding="UTF-8" standalone="yes"?>
<Relationships xmlns="http://schemas.openxmlformats.org/package/2006/relationships"><Relationship Id="rId3" Type="http://schemas.openxmlformats.org/officeDocument/2006/relationships/hyperlink" Target="https://github.com/kubernetes/community/blob/master/contributors/devel/sig-release/release-lifecycle.png" TargetMode="External"/><Relationship Id="rId2" Type="http://schemas.openxmlformats.org/officeDocument/2006/relationships/notesSlide" Target="../notesSlides/notesSlide529.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3" Type="http://schemas.openxmlformats.org/officeDocument/2006/relationships/hyperlink" Target="https://kubernetes.io/docs/concepts/workloads/pods/disruptions/#voluntary-and-involuntary-disruptions" TargetMode="External"/><Relationship Id="rId2" Type="http://schemas.openxmlformats.org/officeDocument/2006/relationships/notesSlide" Target="../notesSlides/notesSlide532.xml"/><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533.xml"/><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34.xml"/><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35.xml"/><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8.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1.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2.xm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43.xm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544.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hyperlink" Target="https://www.vagrantup.com/" TargetMode="External"/><Relationship Id="rId2" Type="http://schemas.openxmlformats.org/officeDocument/2006/relationships/notesSlide" Target="../notesSlides/notesSlide546.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hyperlink" Target="https://www.virtualbox.org/wiki/Downloads" TargetMode="External"/><Relationship Id="rId2" Type="http://schemas.openxmlformats.org/officeDocument/2006/relationships/notesSlide" Target="../notesSlides/notesSlide547.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3" Type="http://schemas.openxmlformats.org/officeDocument/2006/relationships/hyperlink" Target="https://github.com/chkp-dhouari/Mastering-Kubernetes" TargetMode="External"/><Relationship Id="rId2" Type="http://schemas.openxmlformats.org/officeDocument/2006/relationships/notesSlide" Target="../notesSlides/notesSlide548.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550.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51.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52.xml"/><Relationship Id="rId1" Type="http://schemas.openxmlformats.org/officeDocument/2006/relationships/slideLayout" Target="../slideLayouts/slideLayout7.xml"/><Relationship Id="rId4" Type="http://schemas.openxmlformats.org/officeDocument/2006/relationships/image" Target="../media/image58.jpg"/></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553.xml"/><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554.xml"/><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555.xml"/><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56.xml"/><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557.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558.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55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560.xm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561.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563.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564.xml"/><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65.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66.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7.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568.xml"/><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56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70.xml"/><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71.xml"/><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572.xml"/><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73.xml"/><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75.xml"/><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76.xml"/><Relationship Id="rId1" Type="http://schemas.openxmlformats.org/officeDocument/2006/relationships/slideLayout" Target="../slideLayouts/slideLayout11.xml"/><Relationship Id="rId4" Type="http://schemas.openxmlformats.org/officeDocument/2006/relationships/image" Target="../media/image66.jpg"/></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578.xml"/><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579.xml"/><Relationship Id="rId1" Type="http://schemas.openxmlformats.org/officeDocument/2006/relationships/slideLayout" Target="../slideLayouts/slideLayout1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8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80.xml"/><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82.xml"/><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583.xml"/><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85.xml"/><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586.xml"/><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3" Type="http://schemas.openxmlformats.org/officeDocument/2006/relationships/hyperlink" Target="https://sre.google/sre-book/monitoring-distributed-systems/" TargetMode="External"/><Relationship Id="rId2" Type="http://schemas.openxmlformats.org/officeDocument/2006/relationships/notesSlide" Target="../notesSlides/notesSlide587.xml"/><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8.xml"/><Relationship Id="rId1" Type="http://schemas.openxmlformats.org/officeDocument/2006/relationships/slideLayout" Target="../slideLayouts/slideLayout7.xml"/><Relationship Id="rId5" Type="http://schemas.openxmlformats.org/officeDocument/2006/relationships/image" Target="../media/image77.jpg"/><Relationship Id="rId4" Type="http://schemas.openxmlformats.org/officeDocument/2006/relationships/image" Target="../media/image76.png"/></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8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3" Type="http://schemas.openxmlformats.org/officeDocument/2006/relationships/hyperlink" Target="https://github.com/kubernetes/metrics" TargetMode="External"/><Relationship Id="rId2" Type="http://schemas.openxmlformats.org/officeDocument/2006/relationships/notesSlide" Target="../notesSlides/notesSlide590.xml"/><Relationship Id="rId1" Type="http://schemas.openxmlformats.org/officeDocument/2006/relationships/slideLayout" Target="../slideLayouts/slideLayout7.xml"/><Relationship Id="rId6" Type="http://schemas.openxmlformats.org/officeDocument/2006/relationships/hyperlink" Target="https://github.com/kubernetes-sigs/metrics-server" TargetMode="External"/><Relationship Id="rId5" Type="http://schemas.openxmlformats.org/officeDocument/2006/relationships/hyperlink" Target="https://github.com/kubernetes/autoscaler/tree/master/vertical-pod-autoscaler" TargetMode="External"/><Relationship Id="rId4" Type="http://schemas.openxmlformats.org/officeDocument/2006/relationships/hyperlink" Target="https://kubernetes.io/docs/tasks/run-application/horizontal-pod-autoscale/" TargetMode="External"/></Relationships>
</file>

<file path=ppt/slides/_rels/slide5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1.xml"/><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2.xml"/><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3.xml"/><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4.xml"/><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5.xml"/><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596.xml"/><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597.xml"/><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98.xml"/><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59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600.xml"/><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601.xml"/><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602.xml"/><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603.xml"/><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604.xml"/><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605.xml"/><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606.xml"/><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607.xml"/><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608.xml"/><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9.xml"/><Relationship Id="rId1" Type="http://schemas.openxmlformats.org/officeDocument/2006/relationships/slideLayout" Target="../slideLayouts/slideLayout14.xml"/><Relationship Id="rId5" Type="http://schemas.openxmlformats.org/officeDocument/2006/relationships/image" Target="../media/image80.png"/><Relationship Id="rId4" Type="http://schemas.openxmlformats.org/officeDocument/2006/relationships/image" Target="../media/image77.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610.xml"/><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611.xml"/><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1.png"/><Relationship Id="rId7" Type="http://schemas.openxmlformats.org/officeDocument/2006/relationships/image" Target="../media/image79.png"/><Relationship Id="rId2" Type="http://schemas.openxmlformats.org/officeDocument/2006/relationships/notesSlide" Target="../notesSlides/notesSlide612.xml"/><Relationship Id="rId1" Type="http://schemas.openxmlformats.org/officeDocument/2006/relationships/slideLayout" Target="../slideLayouts/slideLayout14.xml"/><Relationship Id="rId6" Type="http://schemas.openxmlformats.org/officeDocument/2006/relationships/image" Target="../media/image77.jpg"/><Relationship Id="rId5" Type="http://schemas.openxmlformats.org/officeDocument/2006/relationships/image" Target="../media/image82.png"/><Relationship Id="rId10" Type="http://schemas.openxmlformats.org/officeDocument/2006/relationships/image" Target="../media/image84.jpg"/><Relationship Id="rId4" Type="http://schemas.openxmlformats.org/officeDocument/2006/relationships/image" Target="../media/image81.png"/><Relationship Id="rId9" Type="http://schemas.openxmlformats.org/officeDocument/2006/relationships/image" Target="../media/image80.png"/></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613.xml"/><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1.png"/><Relationship Id="rId7" Type="http://schemas.openxmlformats.org/officeDocument/2006/relationships/image" Target="../media/image79.png"/><Relationship Id="rId2" Type="http://schemas.openxmlformats.org/officeDocument/2006/relationships/notesSlide" Target="../notesSlides/notesSlide614.xml"/><Relationship Id="rId1" Type="http://schemas.openxmlformats.org/officeDocument/2006/relationships/slideLayout" Target="../slideLayouts/slideLayout14.xml"/><Relationship Id="rId6" Type="http://schemas.openxmlformats.org/officeDocument/2006/relationships/image" Target="../media/image77.jpg"/><Relationship Id="rId5" Type="http://schemas.openxmlformats.org/officeDocument/2006/relationships/image" Target="../media/image82.png"/><Relationship Id="rId10" Type="http://schemas.openxmlformats.org/officeDocument/2006/relationships/image" Target="../media/image84.jpg"/><Relationship Id="rId4" Type="http://schemas.openxmlformats.org/officeDocument/2006/relationships/image" Target="../media/image81.png"/><Relationship Id="rId9" Type="http://schemas.openxmlformats.org/officeDocument/2006/relationships/image" Target="../media/image80.png"/></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615.xml"/><Relationship Id="rId1" Type="http://schemas.openxmlformats.org/officeDocument/2006/relationships/slideLayout" Target="../slideLayouts/slideLayout7.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616.xml"/><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617.xml"/><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618.xml"/><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61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62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kubernetes/kubernetes/blob/242a97307b34076d5d8f5bbeb154fa4d97c9ef1d/docs/devel/container-runtime-interface.md" TargetMode="External"/><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Uniform_Resource_Identifier"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lipart-library.com/clipart/390635.htm" TargetMode="External"/><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0.xml"/><Relationship Id="rId1" Type="http://schemas.openxmlformats.org/officeDocument/2006/relationships/slideLayout" Target="../slideLayouts/slideLayout14.xml"/><Relationship Id="rId4" Type="http://schemas.openxmlformats.org/officeDocument/2006/relationships/hyperlink" Target="https://kubernetes.io/docs/reference/generated/kubernetes-api/v1.19"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0"/>
          <p:cNvSpPr txBox="1">
            <a:spLocks noGrp="1"/>
          </p:cNvSpPr>
          <p:nvPr>
            <p:ph type="subTitle" idx="1"/>
          </p:nvPr>
        </p:nvSpPr>
        <p:spPr>
          <a:xfrm>
            <a:off x="73150" y="3312250"/>
            <a:ext cx="9864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b="1" dirty="0">
                <a:solidFill>
                  <a:schemeClr val="dk1"/>
                </a:solidFill>
                <a:latin typeface="Comfortaa"/>
                <a:ea typeface="Comfortaa"/>
                <a:cs typeface="Comfortaa"/>
                <a:sym typeface="Comfortaa"/>
              </a:rPr>
              <a:t>The Certified Kubernetes Administrator</a:t>
            </a:r>
            <a:endParaRPr sz="3300" b="1" dirty="0">
              <a:solidFill>
                <a:schemeClr val="dk1"/>
              </a:solidFill>
              <a:latin typeface="Comfortaa"/>
              <a:ea typeface="Comfortaa"/>
              <a:cs typeface="Comfortaa"/>
              <a:sym typeface="Comfortaa"/>
            </a:endParaRPr>
          </a:p>
          <a:p>
            <a:pPr marL="0" lvl="0" indent="0" algn="l" rtl="0">
              <a:spcBef>
                <a:spcPts val="0"/>
              </a:spcBef>
              <a:spcAft>
                <a:spcPts val="0"/>
              </a:spcAft>
              <a:buNone/>
            </a:pPr>
            <a:r>
              <a:rPr lang="en" sz="3300" b="1">
                <a:solidFill>
                  <a:schemeClr val="dk1"/>
                </a:solidFill>
                <a:latin typeface="Comfortaa"/>
                <a:ea typeface="Comfortaa"/>
                <a:cs typeface="Comfortaa"/>
                <a:sym typeface="Comfortaa"/>
              </a:rPr>
              <a:t>                  </a:t>
            </a:r>
            <a:r>
              <a:rPr lang="en" sz="3300" smtClean="0">
                <a:solidFill>
                  <a:schemeClr val="dk1"/>
                </a:solidFill>
                <a:latin typeface="Comfortaa"/>
                <a:ea typeface="Comfortaa"/>
                <a:cs typeface="Comfortaa"/>
                <a:sym typeface="Comfortaa"/>
              </a:rPr>
              <a:t>  </a:t>
            </a:r>
            <a:r>
              <a:rPr lang="en" sz="3300">
                <a:solidFill>
                  <a:schemeClr val="dk1"/>
                </a:solidFill>
                <a:latin typeface="Comfortaa"/>
                <a:ea typeface="Comfortaa"/>
                <a:cs typeface="Comfortaa"/>
                <a:sym typeface="Comfortaa"/>
              </a:rPr>
              <a:t>　</a:t>
            </a:r>
            <a:endParaRPr sz="3300" dirty="0">
              <a:solidFill>
                <a:schemeClr val="dk1"/>
              </a:solidFill>
              <a:latin typeface="Comfortaa"/>
              <a:ea typeface="Comfortaa"/>
              <a:cs typeface="Comfortaa"/>
              <a:sym typeface="Comfortaa"/>
            </a:endParaRPr>
          </a:p>
        </p:txBody>
      </p:sp>
      <p:pic>
        <p:nvPicPr>
          <p:cNvPr id="87" name="Google Shape;87;p20"/>
          <p:cNvPicPr preferRelativeResize="0"/>
          <p:nvPr/>
        </p:nvPicPr>
        <p:blipFill>
          <a:blip r:embed="rId3">
            <a:alphaModFix/>
          </a:blip>
          <a:stretch>
            <a:fillRect/>
          </a:stretch>
        </p:blipFill>
        <p:spPr>
          <a:xfrm>
            <a:off x="2481900" y="261675"/>
            <a:ext cx="3503600" cy="2901400"/>
          </a:xfrm>
          <a:prstGeom prst="rect">
            <a:avLst/>
          </a:prstGeom>
          <a:noFill/>
          <a:ln w="114300" cap="flat" cmpd="sng">
            <a:solidFill>
              <a:srgbClr val="4A86E8"/>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Exam Tips</a:t>
            </a:r>
            <a:endParaRPr b="1">
              <a:latin typeface="Comfortaa"/>
              <a:ea typeface="Comfortaa"/>
              <a:cs typeface="Comfortaa"/>
              <a:sym typeface="Comfortaa"/>
            </a:endParaRPr>
          </a:p>
          <a:p>
            <a:pPr marL="0" lvl="0" indent="0" algn="l" rtl="0">
              <a:spcBef>
                <a:spcPts val="0"/>
              </a:spcBef>
              <a:spcAft>
                <a:spcPts val="0"/>
              </a:spcAft>
              <a:buNone/>
            </a:pPr>
            <a:endParaRPr b="1"/>
          </a:p>
          <a:p>
            <a:pPr marL="0" lvl="0" indent="0" algn="l" rtl="0">
              <a:spcBef>
                <a:spcPts val="0"/>
              </a:spcBef>
              <a:spcAft>
                <a:spcPts val="0"/>
              </a:spcAft>
              <a:buNone/>
            </a:pPr>
            <a:r>
              <a:rPr lang="en" b="1"/>
              <a:t>add kubectl cheat link on k8s doc </a:t>
            </a:r>
            <a:endParaRPr b="1"/>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Kubernetes </a:t>
            </a:r>
            <a:r>
              <a:rPr lang="en" sz="3800" b="1">
                <a:solidFill>
                  <a:srgbClr val="00FF00"/>
                </a:solidFill>
                <a:latin typeface="Comfortaa"/>
                <a:ea typeface="Comfortaa"/>
                <a:cs typeface="Comfortaa"/>
                <a:sym typeface="Comfortaa"/>
              </a:rPr>
              <a:t>Core</a:t>
            </a:r>
            <a:r>
              <a:rPr lang="en" sz="3800" b="1">
                <a:latin typeface="Comfortaa"/>
                <a:ea typeface="Comfortaa"/>
                <a:cs typeface="Comfortaa"/>
                <a:sym typeface="Comfortaa"/>
              </a:rPr>
              <a:t> Concepts</a:t>
            </a:r>
            <a:endParaRPr sz="3800" b="1">
              <a:latin typeface="Comfortaa"/>
              <a:ea typeface="Comfortaa"/>
              <a:cs typeface="Comfortaa"/>
              <a:sym typeface="Comforta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20"/>
          <p:cNvSpPr txBox="1">
            <a:spLocks noGrp="1"/>
          </p:cNvSpPr>
          <p:nvPr>
            <p:ph type="title"/>
          </p:nvPr>
        </p:nvSpPr>
        <p:spPr>
          <a:xfrm>
            <a:off x="530225" y="394215"/>
            <a:ext cx="32760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Core Concepts</a:t>
            </a:r>
            <a:endParaRPr sz="3600"/>
          </a:p>
        </p:txBody>
      </p:sp>
      <p:sp>
        <p:nvSpPr>
          <p:cNvPr id="814" name="Google Shape;814;p120"/>
          <p:cNvSpPr txBox="1"/>
          <p:nvPr/>
        </p:nvSpPr>
        <p:spPr>
          <a:xfrm>
            <a:off x="290150" y="394225"/>
            <a:ext cx="8463000" cy="4372500"/>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None/>
            </a:pPr>
            <a:r>
              <a:rPr lang="en" sz="2700">
                <a:solidFill>
                  <a:schemeClr val="dk1"/>
                </a:solidFill>
                <a:latin typeface="Comfortaa"/>
                <a:ea typeface="Comfortaa"/>
                <a:cs typeface="Comfortaa"/>
                <a:sym typeface="Comfortaa"/>
              </a:rPr>
              <a:t>Kubernetes has several core building blocks  that make up the foundation of their higher  level components.</a:t>
            </a:r>
            <a:endParaRPr sz="2700">
              <a:solidFill>
                <a:schemeClr val="dk1"/>
              </a:solidFill>
              <a:latin typeface="Comfortaa"/>
              <a:ea typeface="Comfortaa"/>
              <a:cs typeface="Comfortaa"/>
              <a:sym typeface="Comfortaa"/>
            </a:endParaRPr>
          </a:p>
          <a:p>
            <a:pPr marL="12700" marR="5080" lvl="0" indent="0" algn="l" rtl="0">
              <a:lnSpc>
                <a:spcPct val="100000"/>
              </a:lnSpc>
              <a:spcBef>
                <a:spcPts val="0"/>
              </a:spcBef>
              <a:spcAft>
                <a:spcPts val="0"/>
              </a:spcAft>
              <a:buNone/>
            </a:pPr>
            <a:endParaRPr sz="2700">
              <a:solidFill>
                <a:schemeClr val="dk1"/>
              </a:solidFill>
              <a:latin typeface="Comfortaa"/>
              <a:ea typeface="Comfortaa"/>
              <a:cs typeface="Comfortaa"/>
              <a:sym typeface="Comfortaa"/>
            </a:endParaRPr>
          </a:p>
          <a:p>
            <a:pPr marL="457200" marR="0" lvl="0" indent="-387350" algn="l" rtl="0">
              <a:lnSpc>
                <a:spcPct val="100000"/>
              </a:lnSpc>
              <a:spcBef>
                <a:spcPts val="1714"/>
              </a:spcBef>
              <a:spcAft>
                <a:spcPts val="0"/>
              </a:spcAft>
              <a:buClr>
                <a:schemeClr val="dk1"/>
              </a:buClr>
              <a:buSzPts val="2500"/>
              <a:buFont typeface="Comfortaa"/>
              <a:buChar char="●"/>
            </a:pPr>
            <a:r>
              <a:rPr lang="en" sz="2500" b="1">
                <a:solidFill>
                  <a:schemeClr val="dk1"/>
                </a:solidFill>
                <a:latin typeface="Comfortaa"/>
                <a:ea typeface="Comfortaa"/>
                <a:cs typeface="Comfortaa"/>
                <a:sym typeface="Comfortaa"/>
              </a:rPr>
              <a:t>Contexts</a:t>
            </a:r>
            <a:endParaRPr sz="2500" b="1">
              <a:solidFill>
                <a:schemeClr val="dk1"/>
              </a:solidFill>
              <a:latin typeface="Comfortaa"/>
              <a:ea typeface="Comfortaa"/>
              <a:cs typeface="Comfortaa"/>
              <a:sym typeface="Comfortaa"/>
            </a:endParaRPr>
          </a:p>
          <a:p>
            <a:pPr marL="457200" marR="0" lvl="0" indent="-387350" algn="l" rtl="0">
              <a:lnSpc>
                <a:spcPct val="100000"/>
              </a:lnSpc>
              <a:spcBef>
                <a:spcPts val="0"/>
              </a:spcBef>
              <a:spcAft>
                <a:spcPts val="0"/>
              </a:spcAft>
              <a:buClr>
                <a:schemeClr val="dk1"/>
              </a:buClr>
              <a:buSzPts val="2500"/>
              <a:buFont typeface="Comfortaa"/>
              <a:buChar char="●"/>
            </a:pPr>
            <a:r>
              <a:rPr lang="en" sz="2500" b="1">
                <a:solidFill>
                  <a:schemeClr val="dk1"/>
                </a:solidFill>
                <a:latin typeface="Comfortaa"/>
                <a:ea typeface="Comfortaa"/>
                <a:cs typeface="Comfortaa"/>
                <a:sym typeface="Comfortaa"/>
              </a:rPr>
              <a:t>Namespaces</a:t>
            </a:r>
            <a:endParaRPr sz="2500" b="1">
              <a:solidFill>
                <a:schemeClr val="dk1"/>
              </a:solidFill>
              <a:latin typeface="Comfortaa"/>
              <a:ea typeface="Comfortaa"/>
              <a:cs typeface="Comfortaa"/>
              <a:sym typeface="Comfortaa"/>
            </a:endParaRPr>
          </a:p>
          <a:p>
            <a:pPr marL="457200" marR="0" lvl="0" indent="-387350" algn="l" rtl="0">
              <a:lnSpc>
                <a:spcPct val="100000"/>
              </a:lnSpc>
              <a:spcBef>
                <a:spcPts val="0"/>
              </a:spcBef>
              <a:spcAft>
                <a:spcPts val="0"/>
              </a:spcAft>
              <a:buClr>
                <a:schemeClr val="dk1"/>
              </a:buClr>
              <a:buSzPts val="2500"/>
              <a:buFont typeface="Comfortaa"/>
              <a:buChar char="●"/>
            </a:pPr>
            <a:r>
              <a:rPr lang="en" sz="2500" b="1">
                <a:solidFill>
                  <a:schemeClr val="dk1"/>
                </a:solidFill>
                <a:latin typeface="Comfortaa"/>
                <a:ea typeface="Comfortaa"/>
                <a:cs typeface="Comfortaa"/>
                <a:sym typeface="Comfortaa"/>
              </a:rPr>
              <a:t>Pods</a:t>
            </a:r>
            <a:endParaRPr sz="2500" b="1">
              <a:solidFill>
                <a:schemeClr val="dk1"/>
              </a:solidFill>
              <a:latin typeface="Comfortaa"/>
              <a:ea typeface="Comfortaa"/>
              <a:cs typeface="Comfortaa"/>
              <a:sym typeface="Comfortaa"/>
            </a:endParaRPr>
          </a:p>
          <a:p>
            <a:pPr marL="457200" marR="0" lvl="0" indent="-387350" algn="l" rtl="0">
              <a:lnSpc>
                <a:spcPct val="100000"/>
              </a:lnSpc>
              <a:spcBef>
                <a:spcPts val="0"/>
              </a:spcBef>
              <a:spcAft>
                <a:spcPts val="0"/>
              </a:spcAft>
              <a:buClr>
                <a:schemeClr val="dk1"/>
              </a:buClr>
              <a:buSzPts val="2500"/>
              <a:buFont typeface="Comfortaa"/>
              <a:buChar char="●"/>
            </a:pPr>
            <a:r>
              <a:rPr lang="en" sz="2500" b="1">
                <a:solidFill>
                  <a:schemeClr val="dk1"/>
                </a:solidFill>
                <a:latin typeface="Comfortaa"/>
                <a:ea typeface="Comfortaa"/>
                <a:cs typeface="Comfortaa"/>
                <a:sym typeface="Comfortaa"/>
              </a:rPr>
              <a:t>Labels</a:t>
            </a:r>
            <a:endParaRPr sz="2500" b="1">
              <a:solidFill>
                <a:schemeClr val="dk1"/>
              </a:solidFill>
              <a:latin typeface="Comfortaa"/>
              <a:ea typeface="Comfortaa"/>
              <a:cs typeface="Comfortaa"/>
              <a:sym typeface="Comfortaa"/>
            </a:endParaRPr>
          </a:p>
          <a:p>
            <a:pPr marL="457200" marR="0" lvl="0" indent="-387350" algn="l" rtl="0">
              <a:lnSpc>
                <a:spcPct val="100000"/>
              </a:lnSpc>
              <a:spcBef>
                <a:spcPts val="0"/>
              </a:spcBef>
              <a:spcAft>
                <a:spcPts val="0"/>
              </a:spcAft>
              <a:buClr>
                <a:schemeClr val="dk1"/>
              </a:buClr>
              <a:buSzPts val="2500"/>
              <a:buFont typeface="Comfortaa"/>
              <a:buChar char="●"/>
            </a:pPr>
            <a:r>
              <a:rPr lang="en" sz="2500" b="1">
                <a:solidFill>
                  <a:schemeClr val="dk1"/>
                </a:solidFill>
                <a:latin typeface="Comfortaa"/>
                <a:ea typeface="Comfortaa"/>
                <a:cs typeface="Comfortaa"/>
                <a:sym typeface="Comfortaa"/>
              </a:rPr>
              <a:t>Selectors</a:t>
            </a:r>
            <a:endParaRPr sz="2500" b="1">
              <a:solidFill>
                <a:schemeClr val="dk1"/>
              </a:solidFill>
              <a:latin typeface="Comfortaa"/>
              <a:ea typeface="Comfortaa"/>
              <a:cs typeface="Comfortaa"/>
              <a:sym typeface="Comfortaa"/>
            </a:endParaRPr>
          </a:p>
          <a:p>
            <a:pPr marL="0" marR="0" lvl="0" indent="0" algn="l" rtl="0">
              <a:lnSpc>
                <a:spcPct val="100000"/>
              </a:lnSpc>
              <a:spcBef>
                <a:spcPts val="1714"/>
              </a:spcBef>
              <a:spcAft>
                <a:spcPts val="0"/>
              </a:spcAft>
              <a:buNone/>
            </a:pPr>
            <a:endParaRPr sz="4000" b="1">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1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Namespaces</a:t>
            </a:r>
            <a:endParaRPr sz="3800" b="1">
              <a:latin typeface="Comfortaa"/>
              <a:ea typeface="Comfortaa"/>
              <a:cs typeface="Comfortaa"/>
              <a:sym typeface="Comforta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22"/>
          <p:cNvSpPr txBox="1"/>
          <p:nvPr/>
        </p:nvSpPr>
        <p:spPr>
          <a:xfrm>
            <a:off x="191250" y="241100"/>
            <a:ext cx="8777100" cy="47412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r>
              <a:rPr lang="en" sz="2300">
                <a:solidFill>
                  <a:schemeClr val="dk1"/>
                </a:solidFill>
                <a:latin typeface="Comfortaa"/>
                <a:ea typeface="Comfortaa"/>
                <a:cs typeface="Comfortaa"/>
                <a:sym typeface="Comfortaa"/>
              </a:rPr>
              <a:t>N</a:t>
            </a:r>
            <a:r>
              <a:rPr lang="en" sz="2300" b="1">
                <a:solidFill>
                  <a:schemeClr val="dk1"/>
                </a:solidFill>
                <a:latin typeface="Comfortaa"/>
                <a:ea typeface="Comfortaa"/>
                <a:cs typeface="Comfortaa"/>
                <a:sym typeface="Comfortaa"/>
              </a:rPr>
              <a:t>amespaces are a mechanism of partitioning resources in a cluster into distinct groups. </a:t>
            </a:r>
            <a:endParaRPr sz="23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3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300" b="1">
                <a:solidFill>
                  <a:schemeClr val="dk1"/>
                </a:solidFill>
                <a:latin typeface="Comfortaa"/>
                <a:ea typeface="Comfortaa"/>
                <a:cs typeface="Comfortaa"/>
                <a:sym typeface="Comfortaa"/>
              </a:rPr>
              <a:t>A single cluster should provide concept of multi tenancy by providing logically isolated environments for users or group of users to run their applications on the same cluster.</a:t>
            </a:r>
            <a:endParaRPr sz="23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3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300" b="1">
                <a:solidFill>
                  <a:schemeClr val="dk1"/>
                </a:solidFill>
                <a:latin typeface="Comfortaa"/>
                <a:ea typeface="Comfortaa"/>
                <a:cs typeface="Comfortaa"/>
                <a:sym typeface="Comfortaa"/>
              </a:rPr>
              <a:t>ie ...Dev vs QA vs Production running same applications but with different configurations based on their environment.</a:t>
            </a:r>
            <a:endParaRPr sz="23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5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5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5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4">
                                            <p:txEl>
                                              <p:pRg st="0" end="0"/>
                                            </p:txEl>
                                          </p:spTgt>
                                        </p:tgtEl>
                                        <p:attrNameLst>
                                          <p:attrName>style.visibility</p:attrName>
                                        </p:attrNameLst>
                                      </p:cBhvr>
                                      <p:to>
                                        <p:strVal val="visible"/>
                                      </p:to>
                                    </p:set>
                                    <p:animEffect transition="in" filter="fade">
                                      <p:cBhvr>
                                        <p:cTn id="7" dur="1000"/>
                                        <p:tgtEl>
                                          <p:spTgt spid="8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4">
                                            <p:txEl>
                                              <p:pRg st="1" end="1"/>
                                            </p:txEl>
                                          </p:spTgt>
                                        </p:tgtEl>
                                        <p:attrNameLst>
                                          <p:attrName>style.visibility</p:attrName>
                                        </p:attrNameLst>
                                      </p:cBhvr>
                                      <p:to>
                                        <p:strVal val="visible"/>
                                      </p:to>
                                    </p:set>
                                    <p:animEffect transition="in" filter="fade">
                                      <p:cBhvr>
                                        <p:cTn id="12" dur="1000"/>
                                        <p:tgtEl>
                                          <p:spTgt spid="8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4">
                                            <p:txEl>
                                              <p:pRg st="2" end="2"/>
                                            </p:txEl>
                                          </p:spTgt>
                                        </p:tgtEl>
                                        <p:attrNameLst>
                                          <p:attrName>style.visibility</p:attrName>
                                        </p:attrNameLst>
                                      </p:cBhvr>
                                      <p:to>
                                        <p:strVal val="visible"/>
                                      </p:to>
                                    </p:set>
                                    <p:animEffect transition="in" filter="fade">
                                      <p:cBhvr>
                                        <p:cTn id="17" dur="1000"/>
                                        <p:tgtEl>
                                          <p:spTgt spid="8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4">
                                            <p:txEl>
                                              <p:pRg st="3" end="3"/>
                                            </p:txEl>
                                          </p:spTgt>
                                        </p:tgtEl>
                                        <p:attrNameLst>
                                          <p:attrName>style.visibility</p:attrName>
                                        </p:attrNameLst>
                                      </p:cBhvr>
                                      <p:to>
                                        <p:strVal val="visible"/>
                                      </p:to>
                                    </p:set>
                                    <p:animEffect transition="in" filter="fade">
                                      <p:cBhvr>
                                        <p:cTn id="22" dur="1000"/>
                                        <p:tgtEl>
                                          <p:spTgt spid="8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24">
                                            <p:txEl>
                                              <p:pRg st="4" end="4"/>
                                            </p:txEl>
                                          </p:spTgt>
                                        </p:tgtEl>
                                        <p:attrNameLst>
                                          <p:attrName>style.visibility</p:attrName>
                                        </p:attrNameLst>
                                      </p:cBhvr>
                                      <p:to>
                                        <p:strVal val="visible"/>
                                      </p:to>
                                    </p:set>
                                    <p:animEffect transition="in" filter="fade">
                                      <p:cBhvr>
                                        <p:cTn id="27" dur="1000"/>
                                        <p:tgtEl>
                                          <p:spTgt spid="82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4">
                                            <p:txEl>
                                              <p:pRg st="5" end="5"/>
                                            </p:txEl>
                                          </p:spTgt>
                                        </p:tgtEl>
                                        <p:attrNameLst>
                                          <p:attrName>style.visibility</p:attrName>
                                        </p:attrNameLst>
                                      </p:cBhvr>
                                      <p:to>
                                        <p:strVal val="visible"/>
                                      </p:to>
                                    </p:set>
                                    <p:animEffect transition="in" filter="fade">
                                      <p:cBhvr>
                                        <p:cTn id="32" dur="1000"/>
                                        <p:tgtEl>
                                          <p:spTgt spid="82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24">
                                            <p:txEl>
                                              <p:pRg st="6" end="6"/>
                                            </p:txEl>
                                          </p:spTgt>
                                        </p:tgtEl>
                                        <p:attrNameLst>
                                          <p:attrName>style.visibility</p:attrName>
                                        </p:attrNameLst>
                                      </p:cBhvr>
                                      <p:to>
                                        <p:strVal val="visible"/>
                                      </p:to>
                                    </p:set>
                                    <p:animEffect transition="in" filter="fade">
                                      <p:cBhvr>
                                        <p:cTn id="37" dur="1000"/>
                                        <p:tgtEl>
                                          <p:spTgt spid="82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24">
                                            <p:txEl>
                                              <p:pRg st="7" end="7"/>
                                            </p:txEl>
                                          </p:spTgt>
                                        </p:tgtEl>
                                        <p:attrNameLst>
                                          <p:attrName>style.visibility</p:attrName>
                                        </p:attrNameLst>
                                      </p:cBhvr>
                                      <p:to>
                                        <p:strVal val="visible"/>
                                      </p:to>
                                    </p:set>
                                    <p:animEffect transition="in" filter="fade">
                                      <p:cBhvr>
                                        <p:cTn id="42" dur="1000"/>
                                        <p:tgtEl>
                                          <p:spTgt spid="82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24">
                                            <p:txEl>
                                              <p:pRg st="8" end="8"/>
                                            </p:txEl>
                                          </p:spTgt>
                                        </p:tgtEl>
                                        <p:attrNameLst>
                                          <p:attrName>style.visibility</p:attrName>
                                        </p:attrNameLst>
                                      </p:cBhvr>
                                      <p:to>
                                        <p:strVal val="visible"/>
                                      </p:to>
                                    </p:set>
                                    <p:animEffect transition="in" filter="fade">
                                      <p:cBhvr>
                                        <p:cTn id="47" dur="1000"/>
                                        <p:tgtEl>
                                          <p:spTgt spid="82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24">
                                            <p:txEl>
                                              <p:pRg st="9" end="9"/>
                                            </p:txEl>
                                          </p:spTgt>
                                        </p:tgtEl>
                                        <p:attrNameLst>
                                          <p:attrName>style.visibility</p:attrName>
                                        </p:attrNameLst>
                                      </p:cBhvr>
                                      <p:to>
                                        <p:strVal val="visible"/>
                                      </p:to>
                                    </p:set>
                                    <p:animEffect transition="in" filter="fade">
                                      <p:cBhvr>
                                        <p:cTn id="52" dur="1000"/>
                                        <p:tgtEl>
                                          <p:spTgt spid="82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24">
                                            <p:txEl>
                                              <p:pRg st="10" end="10"/>
                                            </p:txEl>
                                          </p:spTgt>
                                        </p:tgtEl>
                                        <p:attrNameLst>
                                          <p:attrName>style.visibility</p:attrName>
                                        </p:attrNameLst>
                                      </p:cBhvr>
                                      <p:to>
                                        <p:strVal val="visible"/>
                                      </p:to>
                                    </p:set>
                                    <p:animEffect transition="in" filter="fade">
                                      <p:cBhvr>
                                        <p:cTn id="57" dur="1000"/>
                                        <p:tgtEl>
                                          <p:spTgt spid="82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24">
                                            <p:txEl>
                                              <p:pRg st="11" end="11"/>
                                            </p:txEl>
                                          </p:spTgt>
                                        </p:tgtEl>
                                        <p:attrNameLst>
                                          <p:attrName>style.visibility</p:attrName>
                                        </p:attrNameLst>
                                      </p:cBhvr>
                                      <p:to>
                                        <p:strVal val="visible"/>
                                      </p:to>
                                    </p:set>
                                    <p:animEffect transition="in" filter="fade">
                                      <p:cBhvr>
                                        <p:cTn id="62" dur="1000"/>
                                        <p:tgtEl>
                                          <p:spTgt spid="82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24">
                                            <p:txEl>
                                              <p:pRg st="12" end="12"/>
                                            </p:txEl>
                                          </p:spTgt>
                                        </p:tgtEl>
                                        <p:attrNameLst>
                                          <p:attrName>style.visibility</p:attrName>
                                        </p:attrNameLst>
                                      </p:cBhvr>
                                      <p:to>
                                        <p:strVal val="visible"/>
                                      </p:to>
                                    </p:set>
                                    <p:animEffect transition="in" filter="fade">
                                      <p:cBhvr>
                                        <p:cTn id="67" dur="1000"/>
                                        <p:tgtEl>
                                          <p:spTgt spid="82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24">
                                            <p:txEl>
                                              <p:pRg st="13" end="13"/>
                                            </p:txEl>
                                          </p:spTgt>
                                        </p:tgtEl>
                                        <p:attrNameLst>
                                          <p:attrName>style.visibility</p:attrName>
                                        </p:attrNameLst>
                                      </p:cBhvr>
                                      <p:to>
                                        <p:strVal val="visible"/>
                                      </p:to>
                                    </p:set>
                                    <p:animEffect transition="in" filter="fade">
                                      <p:cBhvr>
                                        <p:cTn id="72" dur="1000"/>
                                        <p:tgtEl>
                                          <p:spTgt spid="824">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24">
                                            <p:txEl>
                                              <p:pRg st="14" end="14"/>
                                            </p:txEl>
                                          </p:spTgt>
                                        </p:tgtEl>
                                        <p:attrNameLst>
                                          <p:attrName>style.visibility</p:attrName>
                                        </p:attrNameLst>
                                      </p:cBhvr>
                                      <p:to>
                                        <p:strVal val="visible"/>
                                      </p:to>
                                    </p:set>
                                    <p:animEffect transition="in" filter="fade">
                                      <p:cBhvr>
                                        <p:cTn id="77" dur="1000"/>
                                        <p:tgtEl>
                                          <p:spTgt spid="824">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24">
                                            <p:txEl>
                                              <p:pRg st="15" end="15"/>
                                            </p:txEl>
                                          </p:spTgt>
                                        </p:tgtEl>
                                        <p:attrNameLst>
                                          <p:attrName>style.visibility</p:attrName>
                                        </p:attrNameLst>
                                      </p:cBhvr>
                                      <p:to>
                                        <p:strVal val="visible"/>
                                      </p:to>
                                    </p:set>
                                    <p:animEffect transition="in" filter="fade">
                                      <p:cBhvr>
                                        <p:cTn id="82" dur="1000"/>
                                        <p:tgtEl>
                                          <p:spTgt spid="824">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24">
                                            <p:txEl>
                                              <p:pRg st="16" end="16"/>
                                            </p:txEl>
                                          </p:spTgt>
                                        </p:tgtEl>
                                        <p:attrNameLst>
                                          <p:attrName>style.visibility</p:attrName>
                                        </p:attrNameLst>
                                      </p:cBhvr>
                                      <p:to>
                                        <p:strVal val="visible"/>
                                      </p:to>
                                    </p:set>
                                    <p:animEffect transition="in" filter="fade">
                                      <p:cBhvr>
                                        <p:cTn id="87" dur="1000"/>
                                        <p:tgtEl>
                                          <p:spTgt spid="824">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824">
                                            <p:txEl>
                                              <p:pRg st="17" end="17"/>
                                            </p:txEl>
                                          </p:spTgt>
                                        </p:tgtEl>
                                        <p:attrNameLst>
                                          <p:attrName>style.visibility</p:attrName>
                                        </p:attrNameLst>
                                      </p:cBhvr>
                                      <p:to>
                                        <p:strVal val="visible"/>
                                      </p:to>
                                    </p:set>
                                    <p:animEffect transition="in" filter="fade">
                                      <p:cBhvr>
                                        <p:cTn id="92" dur="1000"/>
                                        <p:tgtEl>
                                          <p:spTgt spid="82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23"/>
          <p:cNvSpPr txBox="1"/>
          <p:nvPr/>
        </p:nvSpPr>
        <p:spPr>
          <a:xfrm>
            <a:off x="391175" y="524325"/>
            <a:ext cx="8539200" cy="4302900"/>
          </a:xfrm>
          <a:prstGeom prst="rect">
            <a:avLst/>
          </a:prstGeom>
          <a:noFill/>
          <a:ln w="38100"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0" name="Google Shape;830;p123"/>
          <p:cNvSpPr/>
          <p:nvPr/>
        </p:nvSpPr>
        <p:spPr>
          <a:xfrm>
            <a:off x="582575" y="699125"/>
            <a:ext cx="2804700" cy="2288700"/>
          </a:xfrm>
          <a:prstGeom prst="pentagon">
            <a:avLst>
              <a:gd name="hf" fmla="val 105146"/>
              <a:gd name="vf" fmla="val 11055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23"/>
          <p:cNvSpPr/>
          <p:nvPr/>
        </p:nvSpPr>
        <p:spPr>
          <a:xfrm>
            <a:off x="5797875" y="699125"/>
            <a:ext cx="2804700" cy="2288700"/>
          </a:xfrm>
          <a:prstGeom prst="pentagon">
            <a:avLst>
              <a:gd name="hf" fmla="val 105146"/>
              <a:gd name="vf" fmla="val 11055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23"/>
          <p:cNvSpPr/>
          <p:nvPr/>
        </p:nvSpPr>
        <p:spPr>
          <a:xfrm>
            <a:off x="1165175" y="1639600"/>
            <a:ext cx="798900" cy="798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APP1</a:t>
            </a:r>
            <a:endParaRPr b="1">
              <a:latin typeface="Comfortaa"/>
              <a:ea typeface="Comfortaa"/>
              <a:cs typeface="Comfortaa"/>
              <a:sym typeface="Comfortaa"/>
            </a:endParaRPr>
          </a:p>
        </p:txBody>
      </p:sp>
      <p:sp>
        <p:nvSpPr>
          <p:cNvPr id="833" name="Google Shape;833;p123"/>
          <p:cNvSpPr/>
          <p:nvPr/>
        </p:nvSpPr>
        <p:spPr>
          <a:xfrm>
            <a:off x="2108250" y="1639600"/>
            <a:ext cx="798900" cy="798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APP2</a:t>
            </a:r>
            <a:endParaRPr b="1">
              <a:latin typeface="Comfortaa"/>
              <a:ea typeface="Comfortaa"/>
              <a:cs typeface="Comfortaa"/>
              <a:sym typeface="Comfortaa"/>
            </a:endParaRPr>
          </a:p>
        </p:txBody>
      </p:sp>
      <p:sp>
        <p:nvSpPr>
          <p:cNvPr id="834" name="Google Shape;834;p123"/>
          <p:cNvSpPr/>
          <p:nvPr/>
        </p:nvSpPr>
        <p:spPr>
          <a:xfrm>
            <a:off x="6369600" y="1685375"/>
            <a:ext cx="798900" cy="798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APP1</a:t>
            </a:r>
            <a:endParaRPr b="1">
              <a:latin typeface="Comfortaa"/>
              <a:ea typeface="Comfortaa"/>
              <a:cs typeface="Comfortaa"/>
              <a:sym typeface="Comfortaa"/>
            </a:endParaRPr>
          </a:p>
        </p:txBody>
      </p:sp>
      <p:sp>
        <p:nvSpPr>
          <p:cNvPr id="835" name="Google Shape;835;p123"/>
          <p:cNvSpPr/>
          <p:nvPr/>
        </p:nvSpPr>
        <p:spPr>
          <a:xfrm>
            <a:off x="7373500" y="1685375"/>
            <a:ext cx="798900" cy="798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APP2</a:t>
            </a:r>
            <a:endParaRPr b="1">
              <a:latin typeface="Comfortaa"/>
              <a:ea typeface="Comfortaa"/>
              <a:cs typeface="Comfortaa"/>
              <a:sym typeface="Comfortaa"/>
            </a:endParaRPr>
          </a:p>
        </p:txBody>
      </p:sp>
      <p:sp>
        <p:nvSpPr>
          <p:cNvPr id="836" name="Google Shape;836;p123"/>
          <p:cNvSpPr txBox="1"/>
          <p:nvPr/>
        </p:nvSpPr>
        <p:spPr>
          <a:xfrm>
            <a:off x="1348300" y="940500"/>
            <a:ext cx="14397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fortaa"/>
                <a:ea typeface="Comfortaa"/>
                <a:cs typeface="Comfortaa"/>
                <a:sym typeface="Comfortaa"/>
              </a:rPr>
              <a:t>namespace     DEV</a:t>
            </a:r>
            <a:endParaRPr b="1">
              <a:latin typeface="Comfortaa"/>
              <a:ea typeface="Comfortaa"/>
              <a:cs typeface="Comfortaa"/>
              <a:sym typeface="Comfortaa"/>
            </a:endParaRPr>
          </a:p>
        </p:txBody>
      </p:sp>
      <p:sp>
        <p:nvSpPr>
          <p:cNvPr id="837" name="Google Shape;837;p123"/>
          <p:cNvSpPr txBox="1"/>
          <p:nvPr/>
        </p:nvSpPr>
        <p:spPr>
          <a:xfrm>
            <a:off x="6569275" y="940500"/>
            <a:ext cx="14397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fortaa"/>
                <a:ea typeface="Comfortaa"/>
                <a:cs typeface="Comfortaa"/>
                <a:sym typeface="Comfortaa"/>
              </a:rPr>
              <a:t>namespace     QA</a:t>
            </a:r>
            <a:endParaRPr b="1">
              <a:latin typeface="Comfortaa"/>
              <a:ea typeface="Comfortaa"/>
              <a:cs typeface="Comfortaa"/>
              <a:sym typeface="Comfortaa"/>
            </a:endParaRPr>
          </a:p>
        </p:txBody>
      </p:sp>
      <p:grpSp>
        <p:nvGrpSpPr>
          <p:cNvPr id="838" name="Google Shape;838;p123"/>
          <p:cNvGrpSpPr/>
          <p:nvPr/>
        </p:nvGrpSpPr>
        <p:grpSpPr>
          <a:xfrm>
            <a:off x="3236013" y="2122325"/>
            <a:ext cx="2804700" cy="2288700"/>
            <a:chOff x="3236013" y="2122325"/>
            <a:chExt cx="2804700" cy="2288700"/>
          </a:xfrm>
        </p:grpSpPr>
        <p:sp>
          <p:nvSpPr>
            <p:cNvPr id="839" name="Google Shape;839;p123"/>
            <p:cNvSpPr/>
            <p:nvPr/>
          </p:nvSpPr>
          <p:spPr>
            <a:xfrm>
              <a:off x="3236013" y="2122325"/>
              <a:ext cx="2804700" cy="2288700"/>
            </a:xfrm>
            <a:prstGeom prst="pentagon">
              <a:avLst>
                <a:gd name="hf" fmla="val 105146"/>
                <a:gd name="vf" fmla="val 11055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23"/>
            <p:cNvSpPr/>
            <p:nvPr/>
          </p:nvSpPr>
          <p:spPr>
            <a:xfrm>
              <a:off x="3589125" y="2940550"/>
              <a:ext cx="798900" cy="798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APP1</a:t>
              </a:r>
              <a:endParaRPr b="1">
                <a:latin typeface="Comfortaa"/>
                <a:ea typeface="Comfortaa"/>
                <a:cs typeface="Comfortaa"/>
                <a:sym typeface="Comfortaa"/>
              </a:endParaRPr>
            </a:p>
          </p:txBody>
        </p:sp>
        <p:sp>
          <p:nvSpPr>
            <p:cNvPr id="841" name="Google Shape;841;p123"/>
            <p:cNvSpPr/>
            <p:nvPr/>
          </p:nvSpPr>
          <p:spPr>
            <a:xfrm>
              <a:off x="4851625" y="2940550"/>
              <a:ext cx="798900" cy="798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APP2</a:t>
              </a:r>
              <a:endParaRPr b="1">
                <a:latin typeface="Comfortaa"/>
                <a:ea typeface="Comfortaa"/>
                <a:cs typeface="Comfortaa"/>
                <a:sym typeface="Comfortaa"/>
              </a:endParaRPr>
            </a:p>
          </p:txBody>
        </p:sp>
        <p:sp>
          <p:nvSpPr>
            <p:cNvPr id="842" name="Google Shape;842;p123"/>
            <p:cNvSpPr/>
            <p:nvPr/>
          </p:nvSpPr>
          <p:spPr>
            <a:xfrm>
              <a:off x="4238925" y="3548025"/>
              <a:ext cx="798900" cy="798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APP3</a:t>
              </a:r>
              <a:endParaRPr b="1">
                <a:latin typeface="Comfortaa"/>
                <a:ea typeface="Comfortaa"/>
                <a:cs typeface="Comfortaa"/>
                <a:sym typeface="Comfortaa"/>
              </a:endParaRPr>
            </a:p>
          </p:txBody>
        </p:sp>
        <p:sp>
          <p:nvSpPr>
            <p:cNvPr id="843" name="Google Shape;843;p123"/>
            <p:cNvSpPr txBox="1"/>
            <p:nvPr/>
          </p:nvSpPr>
          <p:spPr>
            <a:xfrm>
              <a:off x="4008450" y="2381350"/>
              <a:ext cx="14397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fortaa"/>
                  <a:ea typeface="Comfortaa"/>
                  <a:cs typeface="Comfortaa"/>
                  <a:sym typeface="Comfortaa"/>
                </a:rPr>
                <a:t>namespace     PROD</a:t>
              </a:r>
              <a:endParaRPr b="1">
                <a:latin typeface="Comfortaa"/>
                <a:ea typeface="Comfortaa"/>
                <a:cs typeface="Comfortaa"/>
                <a:sym typeface="Comfortaa"/>
              </a:endParaRPr>
            </a:p>
          </p:txBody>
        </p:sp>
      </p:grpSp>
      <p:sp>
        <p:nvSpPr>
          <p:cNvPr id="844" name="Google Shape;844;p123"/>
          <p:cNvSpPr txBox="1"/>
          <p:nvPr/>
        </p:nvSpPr>
        <p:spPr>
          <a:xfrm>
            <a:off x="3606625" y="624225"/>
            <a:ext cx="24342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KUBERNETES</a:t>
            </a:r>
            <a:endParaRPr sz="20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CLUSTER</a:t>
            </a:r>
            <a:endParaRPr sz="2000" b="1">
              <a:solidFill>
                <a:schemeClr val="dk1"/>
              </a:solidFill>
              <a:latin typeface="Comfortaa"/>
              <a:ea typeface="Comfortaa"/>
              <a:cs typeface="Comfortaa"/>
              <a:sym typeface="Comfortaa"/>
            </a:endParaRPr>
          </a:p>
        </p:txBody>
      </p:sp>
      <p:pic>
        <p:nvPicPr>
          <p:cNvPr id="845" name="Google Shape;845;p123"/>
          <p:cNvPicPr preferRelativeResize="0"/>
          <p:nvPr/>
        </p:nvPicPr>
        <p:blipFill>
          <a:blip r:embed="rId3">
            <a:alphaModFix/>
          </a:blip>
          <a:stretch>
            <a:fillRect/>
          </a:stretch>
        </p:blipFill>
        <p:spPr>
          <a:xfrm>
            <a:off x="391175" y="3899479"/>
            <a:ext cx="957125" cy="92774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24"/>
          <p:cNvSpPr txBox="1">
            <a:spLocks noGrp="1"/>
          </p:cNvSpPr>
          <p:nvPr>
            <p:ph type="title"/>
          </p:nvPr>
        </p:nvSpPr>
        <p:spPr>
          <a:xfrm>
            <a:off x="490250" y="175450"/>
            <a:ext cx="7982400" cy="4747500"/>
          </a:xfrm>
          <a:prstGeom prst="rect">
            <a:avLst/>
          </a:prstGeom>
        </p:spPr>
        <p:txBody>
          <a:bodyPr spcFirstLastPara="1" wrap="square" lIns="91425" tIns="91425" rIns="91425" bIns="91425" anchor="ctr" anchorCtr="0">
            <a:noAutofit/>
          </a:bodyPr>
          <a:lstStyle/>
          <a:p>
            <a:pPr marL="0" marR="5080" lvl="0" indent="0" algn="l" rtl="0">
              <a:lnSpc>
                <a:spcPct val="118750"/>
              </a:lnSpc>
              <a:spcBef>
                <a:spcPts val="0"/>
              </a:spcBef>
              <a:spcAft>
                <a:spcPts val="0"/>
              </a:spcAft>
              <a:buClr>
                <a:srgbClr val="000000"/>
              </a:buClr>
              <a:buFont typeface="Arial"/>
              <a:buNone/>
            </a:pPr>
            <a:r>
              <a:rPr lang="en" sz="2500" b="1">
                <a:latin typeface="Comfortaa"/>
                <a:ea typeface="Comfortaa"/>
                <a:cs typeface="Comfortaa"/>
                <a:sym typeface="Comfortaa"/>
              </a:rPr>
              <a:t>Provides a </a:t>
            </a:r>
            <a:r>
              <a:rPr lang="en" sz="2500" b="1">
                <a:solidFill>
                  <a:srgbClr val="00FF00"/>
                </a:solidFill>
                <a:latin typeface="Comfortaa"/>
                <a:ea typeface="Comfortaa"/>
                <a:cs typeface="Comfortaa"/>
                <a:sym typeface="Comfortaa"/>
              </a:rPr>
              <a:t>scope</a:t>
            </a:r>
            <a:r>
              <a:rPr lang="en" sz="2500" b="1">
                <a:latin typeface="Comfortaa"/>
                <a:ea typeface="Comfortaa"/>
                <a:cs typeface="Comfortaa"/>
                <a:sym typeface="Comfortaa"/>
              </a:rPr>
              <a:t> for resources</a:t>
            </a:r>
            <a:r>
              <a:rPr lang="en" sz="2500" b="1">
                <a:solidFill>
                  <a:srgbClr val="00FF00"/>
                </a:solidFill>
                <a:latin typeface="Comfortaa"/>
                <a:ea typeface="Comfortaa"/>
                <a:cs typeface="Comfortaa"/>
                <a:sym typeface="Comfortaa"/>
              </a:rPr>
              <a:t>:</a:t>
            </a:r>
            <a:endParaRPr sz="2500" b="1">
              <a:solidFill>
                <a:srgbClr val="00FF00"/>
              </a:solidFill>
              <a:latin typeface="Comfortaa"/>
              <a:ea typeface="Comfortaa"/>
              <a:cs typeface="Comfortaa"/>
              <a:sym typeface="Comfortaa"/>
            </a:endParaRPr>
          </a:p>
          <a:p>
            <a:pPr marL="457200" marR="5080" lvl="0" indent="-387350" algn="l" rtl="0">
              <a:lnSpc>
                <a:spcPct val="118750"/>
              </a:lnSpc>
              <a:spcBef>
                <a:spcPts val="0"/>
              </a:spcBef>
              <a:spcAft>
                <a:spcPts val="0"/>
              </a:spcAft>
              <a:buClr>
                <a:schemeClr val="dk1"/>
              </a:buClr>
              <a:buSzPts val="2500"/>
              <a:buFont typeface="Comfortaa"/>
              <a:buChar char="●"/>
            </a:pPr>
            <a:r>
              <a:rPr lang="en" sz="2500" b="1">
                <a:latin typeface="Comfortaa"/>
                <a:ea typeface="Comfortaa"/>
                <a:cs typeface="Comfortaa"/>
                <a:sym typeface="Comfortaa"/>
              </a:rPr>
              <a:t>namespaces</a:t>
            </a:r>
            <a:endParaRPr sz="2500" b="1">
              <a:latin typeface="Comfortaa"/>
              <a:ea typeface="Comfortaa"/>
              <a:cs typeface="Comfortaa"/>
              <a:sym typeface="Comfortaa"/>
            </a:endParaRPr>
          </a:p>
          <a:p>
            <a:pPr marL="457200" marR="5080" lvl="0" indent="-387350" algn="l" rtl="0">
              <a:lnSpc>
                <a:spcPct val="118750"/>
              </a:lnSpc>
              <a:spcBef>
                <a:spcPts val="0"/>
              </a:spcBef>
              <a:spcAft>
                <a:spcPts val="0"/>
              </a:spcAft>
              <a:buClr>
                <a:schemeClr val="dk1"/>
              </a:buClr>
              <a:buSzPts val="2500"/>
              <a:buFont typeface="Comfortaa"/>
              <a:buChar char="●"/>
            </a:pPr>
            <a:r>
              <a:rPr lang="en" sz="2500" b="1">
                <a:latin typeface="Comfortaa"/>
                <a:ea typeface="Comfortaa"/>
                <a:cs typeface="Comfortaa"/>
                <a:sym typeface="Comfortaa"/>
              </a:rPr>
              <a:t>cluster</a:t>
            </a:r>
            <a:endParaRPr sz="2500" b="1">
              <a:latin typeface="Comfortaa"/>
              <a:ea typeface="Comfortaa"/>
              <a:cs typeface="Comfortaa"/>
              <a:sym typeface="Comfortaa"/>
            </a:endParaRPr>
          </a:p>
          <a:p>
            <a:pPr marL="0" marR="5080" lvl="0" indent="0" algn="l" rtl="0">
              <a:lnSpc>
                <a:spcPct val="118750"/>
              </a:lnSpc>
              <a:spcBef>
                <a:spcPts val="0"/>
              </a:spcBef>
              <a:spcAft>
                <a:spcPts val="0"/>
              </a:spcAft>
              <a:buNone/>
            </a:pPr>
            <a:endParaRPr sz="2500" b="1">
              <a:latin typeface="Comfortaa"/>
              <a:ea typeface="Comfortaa"/>
              <a:cs typeface="Comfortaa"/>
              <a:sym typeface="Comfortaa"/>
            </a:endParaRPr>
          </a:p>
          <a:p>
            <a:pPr marL="0" marR="5080" lvl="0" indent="0" algn="l" rtl="0">
              <a:lnSpc>
                <a:spcPct val="118750"/>
              </a:lnSpc>
              <a:spcBef>
                <a:spcPts val="0"/>
              </a:spcBef>
              <a:spcAft>
                <a:spcPts val="0"/>
              </a:spcAft>
              <a:buNone/>
            </a:pPr>
            <a:r>
              <a:rPr lang="en" sz="2500" b="1">
                <a:latin typeface="Comfortaa"/>
                <a:ea typeface="Comfortaa"/>
                <a:cs typeface="Comfortaa"/>
                <a:sym typeface="Comfortaa"/>
              </a:rPr>
              <a:t>Some things to watch out for..</a:t>
            </a:r>
            <a:endParaRPr sz="2500" b="1">
              <a:latin typeface="Comfortaa"/>
              <a:ea typeface="Comfortaa"/>
              <a:cs typeface="Comfortaa"/>
              <a:sym typeface="Comfortaa"/>
            </a:endParaRPr>
          </a:p>
          <a:p>
            <a:pPr marL="457200" lvl="0" indent="-381000" algn="l" rtl="0">
              <a:lnSpc>
                <a:spcPct val="115000"/>
              </a:lnSpc>
              <a:spcBef>
                <a:spcPts val="0"/>
              </a:spcBef>
              <a:spcAft>
                <a:spcPts val="0"/>
              </a:spcAft>
              <a:buSzPts val="2400"/>
              <a:buFont typeface="Comfortaa"/>
              <a:buChar char="●"/>
            </a:pPr>
            <a:r>
              <a:rPr lang="en" sz="2400" b="1">
                <a:latin typeface="Comfortaa"/>
                <a:ea typeface="Comfortaa"/>
                <a:cs typeface="Comfortaa"/>
                <a:sym typeface="Comfortaa"/>
              </a:rPr>
              <a:t>a Namespace name is a DNS compatible label.</a:t>
            </a:r>
            <a:endParaRPr sz="2400" b="1">
              <a:latin typeface="Comfortaa"/>
              <a:ea typeface="Comfortaa"/>
              <a:cs typeface="Comfortaa"/>
              <a:sym typeface="Comfortaa"/>
            </a:endParaRPr>
          </a:p>
          <a:p>
            <a:pPr marL="457200" lvl="0" indent="-381000" algn="l" rtl="0">
              <a:lnSpc>
                <a:spcPct val="115000"/>
              </a:lnSpc>
              <a:spcBef>
                <a:spcPts val="0"/>
              </a:spcBef>
              <a:spcAft>
                <a:spcPts val="0"/>
              </a:spcAft>
              <a:buSzPts val="2400"/>
              <a:buFont typeface="Comfortaa"/>
              <a:buChar char="●"/>
            </a:pPr>
            <a:r>
              <a:rPr lang="en" sz="2400" b="1">
                <a:latin typeface="Comfortaa"/>
                <a:ea typeface="Comfortaa"/>
                <a:cs typeface="Comfortaa"/>
                <a:sym typeface="Comfortaa"/>
              </a:rPr>
              <a:t>should be created before adding objects to it</a:t>
            </a:r>
            <a:endParaRPr sz="2400" b="1">
              <a:latin typeface="Comfortaa"/>
              <a:ea typeface="Comfortaa"/>
              <a:cs typeface="Comfortaa"/>
              <a:sym typeface="Comfortaa"/>
            </a:endParaRPr>
          </a:p>
          <a:p>
            <a:pPr marL="457200" lvl="0" indent="-381000" algn="l" rtl="0">
              <a:lnSpc>
                <a:spcPct val="115000"/>
              </a:lnSpc>
              <a:spcBef>
                <a:spcPts val="0"/>
              </a:spcBef>
              <a:spcAft>
                <a:spcPts val="0"/>
              </a:spcAft>
              <a:buSzPts val="2400"/>
              <a:buFont typeface="Comfortaa"/>
              <a:buChar char="●"/>
            </a:pPr>
            <a:r>
              <a:rPr lang="en" sz="2400" b="1">
                <a:latin typeface="Comfortaa"/>
                <a:ea typeface="Comfortaa"/>
                <a:cs typeface="Comfortaa"/>
                <a:sym typeface="Comfortaa"/>
              </a:rPr>
              <a:t>must not be deleted if there is content associated with it.</a:t>
            </a:r>
            <a:endParaRPr sz="2400" b="1">
              <a:latin typeface="Comfortaa"/>
              <a:ea typeface="Comfortaa"/>
              <a:cs typeface="Comfortaa"/>
              <a:sym typeface="Comfortaa"/>
            </a:endParaRPr>
          </a:p>
          <a:p>
            <a:pPr marL="0" marR="5080" lvl="0" indent="0" algn="l" rtl="0">
              <a:lnSpc>
                <a:spcPct val="118750"/>
              </a:lnSpc>
              <a:spcBef>
                <a:spcPts val="1200"/>
              </a:spcBef>
              <a:spcAft>
                <a:spcPts val="0"/>
              </a:spcAft>
              <a:buNone/>
            </a:pPr>
            <a:endParaRPr sz="25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0">
                                            <p:txEl>
                                              <p:pRg st="0" end="0"/>
                                            </p:txEl>
                                          </p:spTgt>
                                        </p:tgtEl>
                                        <p:attrNameLst>
                                          <p:attrName>style.visibility</p:attrName>
                                        </p:attrNameLst>
                                      </p:cBhvr>
                                      <p:to>
                                        <p:strVal val="visible"/>
                                      </p:to>
                                    </p:set>
                                    <p:animEffect transition="in" filter="fade">
                                      <p:cBhvr>
                                        <p:cTn id="7" dur="1000"/>
                                        <p:tgtEl>
                                          <p:spTgt spid="8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0">
                                            <p:txEl>
                                              <p:pRg st="1" end="1"/>
                                            </p:txEl>
                                          </p:spTgt>
                                        </p:tgtEl>
                                        <p:attrNameLst>
                                          <p:attrName>style.visibility</p:attrName>
                                        </p:attrNameLst>
                                      </p:cBhvr>
                                      <p:to>
                                        <p:strVal val="visible"/>
                                      </p:to>
                                    </p:set>
                                    <p:animEffect transition="in" filter="fade">
                                      <p:cBhvr>
                                        <p:cTn id="12" dur="1000"/>
                                        <p:tgtEl>
                                          <p:spTgt spid="8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0">
                                            <p:txEl>
                                              <p:pRg st="2" end="2"/>
                                            </p:txEl>
                                          </p:spTgt>
                                        </p:tgtEl>
                                        <p:attrNameLst>
                                          <p:attrName>style.visibility</p:attrName>
                                        </p:attrNameLst>
                                      </p:cBhvr>
                                      <p:to>
                                        <p:strVal val="visible"/>
                                      </p:to>
                                    </p:set>
                                    <p:animEffect transition="in" filter="fade">
                                      <p:cBhvr>
                                        <p:cTn id="17" dur="1000"/>
                                        <p:tgtEl>
                                          <p:spTgt spid="8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50">
                                            <p:txEl>
                                              <p:pRg st="3" end="3"/>
                                            </p:txEl>
                                          </p:spTgt>
                                        </p:tgtEl>
                                        <p:attrNameLst>
                                          <p:attrName>style.visibility</p:attrName>
                                        </p:attrNameLst>
                                      </p:cBhvr>
                                      <p:to>
                                        <p:strVal val="visible"/>
                                      </p:to>
                                    </p:set>
                                    <p:animEffect transition="in" filter="fade">
                                      <p:cBhvr>
                                        <p:cTn id="22" dur="1000"/>
                                        <p:tgtEl>
                                          <p:spTgt spid="8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0">
                                            <p:txEl>
                                              <p:pRg st="4" end="4"/>
                                            </p:txEl>
                                          </p:spTgt>
                                        </p:tgtEl>
                                        <p:attrNameLst>
                                          <p:attrName>style.visibility</p:attrName>
                                        </p:attrNameLst>
                                      </p:cBhvr>
                                      <p:to>
                                        <p:strVal val="visible"/>
                                      </p:to>
                                    </p:set>
                                    <p:animEffect transition="in" filter="fade">
                                      <p:cBhvr>
                                        <p:cTn id="27" dur="1000"/>
                                        <p:tgtEl>
                                          <p:spTgt spid="8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50">
                                            <p:txEl>
                                              <p:pRg st="5" end="5"/>
                                            </p:txEl>
                                          </p:spTgt>
                                        </p:tgtEl>
                                        <p:attrNameLst>
                                          <p:attrName>style.visibility</p:attrName>
                                        </p:attrNameLst>
                                      </p:cBhvr>
                                      <p:to>
                                        <p:strVal val="visible"/>
                                      </p:to>
                                    </p:set>
                                    <p:animEffect transition="in" filter="fade">
                                      <p:cBhvr>
                                        <p:cTn id="32" dur="1000"/>
                                        <p:tgtEl>
                                          <p:spTgt spid="8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50">
                                            <p:txEl>
                                              <p:pRg st="6" end="6"/>
                                            </p:txEl>
                                          </p:spTgt>
                                        </p:tgtEl>
                                        <p:attrNameLst>
                                          <p:attrName>style.visibility</p:attrName>
                                        </p:attrNameLst>
                                      </p:cBhvr>
                                      <p:to>
                                        <p:strVal val="visible"/>
                                      </p:to>
                                    </p:set>
                                    <p:animEffect transition="in" filter="fade">
                                      <p:cBhvr>
                                        <p:cTn id="37" dur="1000"/>
                                        <p:tgtEl>
                                          <p:spTgt spid="8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50">
                                            <p:txEl>
                                              <p:pRg st="7" end="7"/>
                                            </p:txEl>
                                          </p:spTgt>
                                        </p:tgtEl>
                                        <p:attrNameLst>
                                          <p:attrName>style.visibility</p:attrName>
                                        </p:attrNameLst>
                                      </p:cBhvr>
                                      <p:to>
                                        <p:strVal val="visible"/>
                                      </p:to>
                                    </p:set>
                                    <p:animEffect transition="in" filter="fade">
                                      <p:cBhvr>
                                        <p:cTn id="42" dur="1000"/>
                                        <p:tgtEl>
                                          <p:spTgt spid="85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50">
                                            <p:txEl>
                                              <p:pRg st="8" end="8"/>
                                            </p:txEl>
                                          </p:spTgt>
                                        </p:tgtEl>
                                        <p:attrNameLst>
                                          <p:attrName>style.visibility</p:attrName>
                                        </p:attrNameLst>
                                      </p:cBhvr>
                                      <p:to>
                                        <p:strVal val="visible"/>
                                      </p:to>
                                    </p:set>
                                    <p:animEffect transition="in" filter="fade">
                                      <p:cBhvr>
                                        <p:cTn id="47" dur="1000"/>
                                        <p:tgtEl>
                                          <p:spTgt spid="85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25"/>
          <p:cNvSpPr txBox="1">
            <a:spLocks noGrp="1"/>
          </p:cNvSpPr>
          <p:nvPr>
            <p:ph type="title"/>
          </p:nvPr>
        </p:nvSpPr>
        <p:spPr>
          <a:xfrm>
            <a:off x="144500" y="175450"/>
            <a:ext cx="8886000" cy="4747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200" b="1">
              <a:latin typeface="Comfortaa"/>
              <a:ea typeface="Comfortaa"/>
              <a:cs typeface="Comfortaa"/>
              <a:sym typeface="Comfortaa"/>
            </a:endParaRPr>
          </a:p>
          <a:p>
            <a:pPr marL="0" lvl="0" indent="0" algn="l" rtl="0">
              <a:lnSpc>
                <a:spcPct val="115000"/>
              </a:lnSpc>
              <a:spcBef>
                <a:spcPts val="1200"/>
              </a:spcBef>
              <a:spcAft>
                <a:spcPts val="0"/>
              </a:spcAft>
              <a:buNone/>
            </a:pPr>
            <a:r>
              <a:rPr lang="en" sz="2200" b="1">
                <a:latin typeface="Comfortaa"/>
                <a:ea typeface="Comfortaa"/>
                <a:cs typeface="Comfortaa"/>
                <a:sym typeface="Comfortaa"/>
              </a:rPr>
              <a:t>Must be added in the K8s API URI to manage objects </a:t>
            </a:r>
            <a:endParaRPr sz="2200" b="1">
              <a:latin typeface="Comfortaa"/>
              <a:ea typeface="Comfortaa"/>
              <a:cs typeface="Comfortaa"/>
              <a:sym typeface="Comfortaa"/>
            </a:endParaRPr>
          </a:p>
          <a:p>
            <a:pPr marL="0" lvl="0" indent="0" algn="l" rtl="0">
              <a:lnSpc>
                <a:spcPct val="115000"/>
              </a:lnSpc>
              <a:spcBef>
                <a:spcPts val="1200"/>
              </a:spcBef>
              <a:spcAft>
                <a:spcPts val="0"/>
              </a:spcAft>
              <a:buNone/>
            </a:pPr>
            <a:r>
              <a:rPr lang="en" sz="2200" b="1">
                <a:latin typeface="Comfortaa"/>
                <a:ea typeface="Comfortaa"/>
                <a:cs typeface="Comfortaa"/>
                <a:sym typeface="Comfortaa"/>
              </a:rPr>
              <a:t>**entrypoint api or apis</a:t>
            </a:r>
            <a:endParaRPr sz="2200" b="1">
              <a:latin typeface="Comfortaa"/>
              <a:ea typeface="Comfortaa"/>
              <a:cs typeface="Comfortaa"/>
              <a:sym typeface="Comfortaa"/>
            </a:endParaRPr>
          </a:p>
          <a:p>
            <a:pPr marL="0" lvl="0" indent="0" algn="l" rtl="0">
              <a:lnSpc>
                <a:spcPct val="115000"/>
              </a:lnSpc>
              <a:spcBef>
                <a:spcPts val="1200"/>
              </a:spcBef>
              <a:spcAft>
                <a:spcPts val="0"/>
              </a:spcAft>
              <a:buNone/>
            </a:pPr>
            <a:endParaRPr sz="2500" b="1">
              <a:latin typeface="Comfortaa"/>
              <a:ea typeface="Comfortaa"/>
              <a:cs typeface="Comfortaa"/>
              <a:sym typeface="Comfortaa"/>
            </a:endParaRPr>
          </a:p>
          <a:p>
            <a:pPr marL="0" lvl="0" indent="0" algn="l" rtl="0">
              <a:lnSpc>
                <a:spcPct val="115000"/>
              </a:lnSpc>
              <a:spcBef>
                <a:spcPts val="1200"/>
              </a:spcBef>
              <a:spcAft>
                <a:spcPts val="0"/>
              </a:spcAft>
              <a:buNone/>
            </a:pPr>
            <a:endParaRPr sz="2500" b="1">
              <a:latin typeface="Comfortaa"/>
              <a:ea typeface="Comfortaa"/>
              <a:cs typeface="Comfortaa"/>
              <a:sym typeface="Comfortaa"/>
            </a:endParaRPr>
          </a:p>
          <a:p>
            <a:pPr marL="0" lvl="0" indent="0" algn="l" rtl="0">
              <a:lnSpc>
                <a:spcPct val="115000"/>
              </a:lnSpc>
              <a:spcBef>
                <a:spcPts val="1200"/>
              </a:spcBef>
              <a:spcAft>
                <a:spcPts val="0"/>
              </a:spcAft>
              <a:buNone/>
            </a:pPr>
            <a:endParaRPr sz="2500" b="1">
              <a:latin typeface="Comfortaa"/>
              <a:ea typeface="Comfortaa"/>
              <a:cs typeface="Comfortaa"/>
              <a:sym typeface="Comfortaa"/>
            </a:endParaRPr>
          </a:p>
          <a:p>
            <a:pPr marL="0" lvl="0" indent="0" algn="l" rtl="0">
              <a:lnSpc>
                <a:spcPct val="115000"/>
              </a:lnSpc>
              <a:spcBef>
                <a:spcPts val="1200"/>
              </a:spcBef>
              <a:spcAft>
                <a:spcPts val="0"/>
              </a:spcAft>
              <a:buNone/>
            </a:pPr>
            <a:endParaRPr sz="2500" b="1">
              <a:latin typeface="Comfortaa"/>
              <a:ea typeface="Comfortaa"/>
              <a:cs typeface="Comfortaa"/>
              <a:sym typeface="Comfortaa"/>
            </a:endParaRPr>
          </a:p>
          <a:p>
            <a:pPr marL="0" lvl="0" indent="0" algn="l" rtl="0">
              <a:lnSpc>
                <a:spcPct val="115000"/>
              </a:lnSpc>
              <a:spcBef>
                <a:spcPts val="1200"/>
              </a:spcBef>
              <a:spcAft>
                <a:spcPts val="0"/>
              </a:spcAft>
              <a:buNone/>
            </a:pPr>
            <a:endParaRPr sz="2500" b="1">
              <a:latin typeface="Comfortaa"/>
              <a:ea typeface="Comfortaa"/>
              <a:cs typeface="Comfortaa"/>
              <a:sym typeface="Comfortaa"/>
            </a:endParaRPr>
          </a:p>
          <a:p>
            <a:pPr marL="0" lvl="0" indent="0" algn="l" rtl="0">
              <a:lnSpc>
                <a:spcPct val="115000"/>
              </a:lnSpc>
              <a:spcBef>
                <a:spcPts val="1200"/>
              </a:spcBef>
              <a:spcAft>
                <a:spcPts val="0"/>
              </a:spcAft>
              <a:buNone/>
            </a:pPr>
            <a:endParaRPr sz="2500" b="1">
              <a:latin typeface="Comfortaa"/>
              <a:ea typeface="Comfortaa"/>
              <a:cs typeface="Comfortaa"/>
              <a:sym typeface="Comfortaa"/>
            </a:endParaRPr>
          </a:p>
          <a:p>
            <a:pPr marL="0" marR="5080" lvl="0" indent="0" algn="l" rtl="0">
              <a:lnSpc>
                <a:spcPct val="118750"/>
              </a:lnSpc>
              <a:spcBef>
                <a:spcPts val="1200"/>
              </a:spcBef>
              <a:spcAft>
                <a:spcPts val="0"/>
              </a:spcAft>
              <a:buNone/>
            </a:pPr>
            <a:endParaRPr sz="2500" b="1">
              <a:latin typeface="Comfortaa"/>
              <a:ea typeface="Comfortaa"/>
              <a:cs typeface="Comfortaa"/>
              <a:sym typeface="Comfortaa"/>
            </a:endParaRPr>
          </a:p>
        </p:txBody>
      </p:sp>
      <p:graphicFrame>
        <p:nvGraphicFramePr>
          <p:cNvPr id="856" name="Google Shape;856;p125"/>
          <p:cNvGraphicFramePr/>
          <p:nvPr/>
        </p:nvGraphicFramePr>
        <p:xfrm>
          <a:off x="245525" y="1386600"/>
          <a:ext cx="8549725" cy="3220125"/>
        </p:xfrm>
        <a:graphic>
          <a:graphicData uri="http://schemas.openxmlformats.org/drawingml/2006/table">
            <a:tbl>
              <a:tblPr>
                <a:noFill/>
                <a:tableStyleId>{9F719669-7794-4D1D-A49B-9135132BC66C}</a:tableStyleId>
              </a:tblPr>
              <a:tblGrid>
                <a:gridCol w="1756825"/>
                <a:gridCol w="6792900"/>
              </a:tblGrid>
              <a:tr h="655200">
                <a:tc>
                  <a:txBody>
                    <a:bodyPr/>
                    <a:lstStyle/>
                    <a:p>
                      <a:pPr marL="0" lvl="0" indent="0" algn="l" rtl="0">
                        <a:spcBef>
                          <a:spcPts val="0"/>
                        </a:spcBef>
                        <a:spcAft>
                          <a:spcPts val="0"/>
                        </a:spcAft>
                        <a:buNone/>
                      </a:pPr>
                      <a:r>
                        <a:rPr lang="en" sz="2500" b="1">
                          <a:solidFill>
                            <a:schemeClr val="dk1"/>
                          </a:solidFill>
                          <a:latin typeface="Comfortaa"/>
                          <a:ea typeface="Comfortaa"/>
                          <a:cs typeface="Comfortaa"/>
                          <a:sym typeface="Comfortaa"/>
                        </a:rPr>
                        <a:t>POST</a:t>
                      </a:r>
                      <a:endParaRPr sz="2500" b="1">
                        <a:solidFill>
                          <a:schemeClr val="dk1"/>
                        </a:solidFill>
                        <a:latin typeface="Comfortaa"/>
                        <a:ea typeface="Comfortaa"/>
                        <a:cs typeface="Comfortaa"/>
                        <a:sym typeface="Comfortaa"/>
                      </a:endParaRPr>
                    </a:p>
                  </a:txBody>
                  <a:tcPr marL="91425" marR="91425" marT="91425" marB="91425"/>
                </a:tc>
                <a:tc>
                  <a:txBody>
                    <a:bodyPr/>
                    <a:lstStyle/>
                    <a:p>
                      <a:pPr marL="0" lvl="0" indent="0" algn="l" rtl="0">
                        <a:spcBef>
                          <a:spcPts val="0"/>
                        </a:spcBef>
                        <a:spcAft>
                          <a:spcPts val="0"/>
                        </a:spcAft>
                        <a:buNone/>
                      </a:pPr>
                      <a:r>
                        <a:rPr lang="en" sz="1600">
                          <a:solidFill>
                            <a:schemeClr val="dk1"/>
                          </a:solidFill>
                        </a:rPr>
                        <a:t>/apigroup/{version}/namespaces/{namespace}/{resourceType}</a:t>
                      </a:r>
                      <a:endParaRPr sz="1800">
                        <a:solidFill>
                          <a:schemeClr val="dk1"/>
                        </a:solidFill>
                      </a:endParaRPr>
                    </a:p>
                  </a:txBody>
                  <a:tcPr marL="91425" marR="91425" marT="91425" marB="91425"/>
                </a:tc>
              </a:tr>
              <a:tr h="854975">
                <a:tc>
                  <a:txBody>
                    <a:bodyPr/>
                    <a:lstStyle/>
                    <a:p>
                      <a:pPr marL="0" lvl="0" indent="0" algn="l" rtl="0">
                        <a:spcBef>
                          <a:spcPts val="0"/>
                        </a:spcBef>
                        <a:spcAft>
                          <a:spcPts val="0"/>
                        </a:spcAft>
                        <a:buNone/>
                      </a:pPr>
                      <a:r>
                        <a:rPr lang="en" sz="2500" b="1">
                          <a:solidFill>
                            <a:schemeClr val="dk1"/>
                          </a:solidFill>
                          <a:latin typeface="Comfortaa"/>
                          <a:ea typeface="Comfortaa"/>
                          <a:cs typeface="Comfortaa"/>
                          <a:sym typeface="Comfortaa"/>
                        </a:rPr>
                        <a:t>GET</a:t>
                      </a:r>
                      <a:endParaRPr sz="2500" b="1">
                        <a:solidFill>
                          <a:schemeClr val="dk1"/>
                        </a:solidFill>
                        <a:latin typeface="Comfortaa"/>
                        <a:ea typeface="Comfortaa"/>
                        <a:cs typeface="Comfortaa"/>
                        <a:sym typeface="Comfortaa"/>
                      </a:endParaRPr>
                    </a:p>
                  </a:txBody>
                  <a:tcPr marL="91425" marR="91425" marT="91425" marB="91425"/>
                </a:tc>
                <a:tc>
                  <a:txBody>
                    <a:bodyPr/>
                    <a:lstStyle/>
                    <a:p>
                      <a:pPr marL="0" lvl="0" indent="0" algn="l" rtl="0">
                        <a:spcBef>
                          <a:spcPts val="0"/>
                        </a:spcBef>
                        <a:spcAft>
                          <a:spcPts val="0"/>
                        </a:spcAft>
                        <a:buNone/>
                      </a:pPr>
                      <a:r>
                        <a:rPr lang="en" sz="1500" b="1">
                          <a:solidFill>
                            <a:schemeClr val="dk1"/>
                          </a:solidFill>
                        </a:rPr>
                        <a:t>/apigroup/{version}/namespaces/{namespace}/{resourceType}/{name}</a:t>
                      </a:r>
                      <a:endParaRPr sz="1700" b="1">
                        <a:solidFill>
                          <a:schemeClr val="dk1"/>
                        </a:solidFill>
                      </a:endParaRPr>
                    </a:p>
                  </a:txBody>
                  <a:tcPr marL="91425" marR="91425" marT="91425" marB="91425"/>
                </a:tc>
              </a:tr>
              <a:tr h="854975">
                <a:tc>
                  <a:txBody>
                    <a:bodyPr/>
                    <a:lstStyle/>
                    <a:p>
                      <a:pPr marL="0" lvl="0" indent="0" algn="l" rtl="0">
                        <a:spcBef>
                          <a:spcPts val="0"/>
                        </a:spcBef>
                        <a:spcAft>
                          <a:spcPts val="0"/>
                        </a:spcAft>
                        <a:buNone/>
                      </a:pPr>
                      <a:r>
                        <a:rPr lang="en" sz="2500" b="1">
                          <a:solidFill>
                            <a:schemeClr val="dk1"/>
                          </a:solidFill>
                          <a:latin typeface="Comfortaa"/>
                          <a:ea typeface="Comfortaa"/>
                          <a:cs typeface="Comfortaa"/>
                          <a:sym typeface="Comfortaa"/>
                        </a:rPr>
                        <a:t>PUT</a:t>
                      </a:r>
                      <a:endParaRPr sz="2500" b="1">
                        <a:solidFill>
                          <a:schemeClr val="dk1"/>
                        </a:solidFill>
                        <a:latin typeface="Comfortaa"/>
                        <a:ea typeface="Comfortaa"/>
                        <a:cs typeface="Comfortaa"/>
                        <a:sym typeface="Comfortaa"/>
                      </a:endParaRPr>
                    </a:p>
                  </a:txBody>
                  <a:tcPr marL="91425" marR="91425" marT="91425" marB="91425"/>
                </a:tc>
                <a:tc>
                  <a:txBody>
                    <a:bodyPr/>
                    <a:lstStyle/>
                    <a:p>
                      <a:pPr marL="0" lvl="0" indent="0" algn="l" rtl="0">
                        <a:spcBef>
                          <a:spcPts val="0"/>
                        </a:spcBef>
                        <a:spcAft>
                          <a:spcPts val="0"/>
                        </a:spcAft>
                        <a:buNone/>
                      </a:pPr>
                      <a:r>
                        <a:rPr lang="en" sz="1600">
                          <a:solidFill>
                            <a:schemeClr val="dk1"/>
                          </a:solidFill>
                        </a:rPr>
                        <a:t>/apigroup/{version}/namespaces/{namespace}/{resourceType}/{name}</a:t>
                      </a:r>
                      <a:endParaRPr sz="1800">
                        <a:solidFill>
                          <a:schemeClr val="dk1"/>
                        </a:solidFill>
                      </a:endParaRPr>
                    </a:p>
                  </a:txBody>
                  <a:tcPr marL="91425" marR="91425" marT="91425" marB="91425"/>
                </a:tc>
              </a:tr>
              <a:tr h="854975">
                <a:tc>
                  <a:txBody>
                    <a:bodyPr/>
                    <a:lstStyle/>
                    <a:p>
                      <a:pPr marL="0" lvl="0" indent="0" algn="l" rtl="0">
                        <a:spcBef>
                          <a:spcPts val="0"/>
                        </a:spcBef>
                        <a:spcAft>
                          <a:spcPts val="0"/>
                        </a:spcAft>
                        <a:buNone/>
                      </a:pPr>
                      <a:r>
                        <a:rPr lang="en" sz="2500" b="1">
                          <a:solidFill>
                            <a:schemeClr val="dk1"/>
                          </a:solidFill>
                          <a:latin typeface="Comfortaa"/>
                          <a:ea typeface="Comfortaa"/>
                          <a:cs typeface="Comfortaa"/>
                          <a:sym typeface="Comfortaa"/>
                        </a:rPr>
                        <a:t>DELETE</a:t>
                      </a:r>
                      <a:endParaRPr sz="2500" b="1">
                        <a:solidFill>
                          <a:schemeClr val="dk1"/>
                        </a:solidFill>
                        <a:latin typeface="Comfortaa"/>
                        <a:ea typeface="Comfortaa"/>
                        <a:cs typeface="Comfortaa"/>
                        <a:sym typeface="Comfortaa"/>
                      </a:endParaRPr>
                    </a:p>
                  </a:txBody>
                  <a:tcPr marL="91425" marR="91425" marT="91425" marB="91425"/>
                </a:tc>
                <a:tc>
                  <a:txBody>
                    <a:bodyPr/>
                    <a:lstStyle/>
                    <a:p>
                      <a:pPr marL="0" lvl="0" indent="0" algn="l" rtl="0">
                        <a:spcBef>
                          <a:spcPts val="0"/>
                        </a:spcBef>
                        <a:spcAft>
                          <a:spcPts val="0"/>
                        </a:spcAft>
                        <a:buNone/>
                      </a:pPr>
                      <a:r>
                        <a:rPr lang="en" sz="1600">
                          <a:solidFill>
                            <a:schemeClr val="dk1"/>
                          </a:solidFill>
                        </a:rPr>
                        <a:t>/apigroup/{version}/namespaces/{namespace}/{resourceType}/{name}</a:t>
                      </a:r>
                      <a:endParaRPr sz="1800">
                        <a:solidFill>
                          <a:schemeClr val="dk1"/>
                        </a:solidFill>
                      </a:endParaRPr>
                    </a:p>
                  </a:txBody>
                  <a:tcPr marL="91425" marR="91425" marT="91425" marB="91425"/>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26"/>
          <p:cNvSpPr txBox="1"/>
          <p:nvPr/>
        </p:nvSpPr>
        <p:spPr>
          <a:xfrm>
            <a:off x="271775" y="803675"/>
            <a:ext cx="8618700" cy="4236000"/>
          </a:xfrm>
          <a:prstGeom prst="rect">
            <a:avLst/>
          </a:prstGeom>
          <a:noFill/>
          <a:ln>
            <a:noFill/>
          </a:ln>
        </p:spPr>
        <p:txBody>
          <a:bodyPr spcFirstLastPara="1" wrap="square" lIns="0" tIns="27925" rIns="0" bIns="0" anchor="t" anchorCtr="0">
            <a:noAutofit/>
          </a:bodyPr>
          <a:lstStyle/>
          <a:p>
            <a:pPr marL="457200" marR="3744595" lvl="0" indent="0" algn="l" rtl="0">
              <a:lnSpc>
                <a:spcPct val="118750"/>
              </a:lnSpc>
              <a:spcBef>
                <a:spcPts val="0"/>
              </a:spcBef>
              <a:spcAft>
                <a:spcPts val="0"/>
              </a:spcAft>
              <a:buNone/>
            </a:pPr>
            <a:r>
              <a:rPr lang="en" sz="2400" b="1">
                <a:solidFill>
                  <a:srgbClr val="00FF00"/>
                </a:solidFill>
                <a:latin typeface="Courier New"/>
                <a:ea typeface="Courier New"/>
                <a:cs typeface="Courier New"/>
                <a:sym typeface="Courier New"/>
              </a:rPr>
              <a:t>default</a:t>
            </a:r>
            <a:r>
              <a:rPr lang="en" sz="2400">
                <a:solidFill>
                  <a:schemeClr val="dk1"/>
                </a:solidFill>
                <a:latin typeface="Arial"/>
                <a:ea typeface="Arial"/>
                <a:cs typeface="Arial"/>
                <a:sym typeface="Arial"/>
              </a:rPr>
              <a:t>: </a:t>
            </a:r>
            <a:r>
              <a:rPr lang="en" sz="2400">
                <a:solidFill>
                  <a:schemeClr val="dk1"/>
                </a:solidFill>
                <a:latin typeface="Comfortaa"/>
                <a:ea typeface="Comfortaa"/>
                <a:cs typeface="Comfortaa"/>
                <a:sym typeface="Comfortaa"/>
              </a:rPr>
              <a:t>The default  namespace for any object  without a namespace.</a:t>
            </a:r>
            <a:endParaRPr sz="2400">
              <a:solidFill>
                <a:schemeClr val="dk1"/>
              </a:solidFill>
              <a:latin typeface="Comfortaa"/>
              <a:ea typeface="Comfortaa"/>
              <a:cs typeface="Comfortaa"/>
              <a:sym typeface="Comfortaa"/>
            </a:endParaRPr>
          </a:p>
          <a:p>
            <a:pPr marL="457200" marR="0" lvl="0" indent="0" algn="l" rtl="0">
              <a:lnSpc>
                <a:spcPct val="100000"/>
              </a:lnSpc>
              <a:spcBef>
                <a:spcPts val="630"/>
              </a:spcBef>
              <a:spcAft>
                <a:spcPts val="0"/>
              </a:spcAft>
              <a:buNone/>
            </a:pPr>
            <a:r>
              <a:rPr lang="en" sz="2400" b="1">
                <a:solidFill>
                  <a:srgbClr val="00FF00"/>
                </a:solidFill>
                <a:latin typeface="Courier New"/>
                <a:ea typeface="Courier New"/>
                <a:cs typeface="Courier New"/>
                <a:sym typeface="Courier New"/>
              </a:rPr>
              <a:t>kube-system</a:t>
            </a:r>
            <a:r>
              <a:rPr lang="en" sz="2400">
                <a:solidFill>
                  <a:schemeClr val="dk1"/>
                </a:solidFill>
                <a:latin typeface="Arial"/>
                <a:ea typeface="Arial"/>
                <a:cs typeface="Arial"/>
                <a:sym typeface="Arial"/>
              </a:rPr>
              <a:t>:</a:t>
            </a:r>
            <a:r>
              <a:rPr lang="en" sz="2400">
                <a:solidFill>
                  <a:schemeClr val="dk1"/>
                </a:solidFill>
                <a:latin typeface="Comfortaa"/>
                <a:ea typeface="Comfortaa"/>
                <a:cs typeface="Comfortaa"/>
                <a:sym typeface="Comfortaa"/>
              </a:rPr>
              <a:t> Acts as</a:t>
            </a:r>
            <a:endParaRPr sz="2400">
              <a:solidFill>
                <a:schemeClr val="dk1"/>
              </a:solidFill>
              <a:latin typeface="Comfortaa"/>
              <a:ea typeface="Comfortaa"/>
              <a:cs typeface="Comfortaa"/>
              <a:sym typeface="Comfortaa"/>
            </a:endParaRPr>
          </a:p>
          <a:p>
            <a:pPr marL="436244" marR="940435" lvl="0" indent="0" algn="l" rtl="0">
              <a:lnSpc>
                <a:spcPct val="118750"/>
              </a:lnSpc>
              <a:spcBef>
                <a:spcPts val="370"/>
              </a:spcBef>
              <a:spcAft>
                <a:spcPts val="0"/>
              </a:spcAft>
              <a:buNone/>
            </a:pPr>
            <a:r>
              <a:rPr lang="en" sz="2400">
                <a:solidFill>
                  <a:schemeClr val="dk1"/>
                </a:solidFill>
                <a:latin typeface="Comfortaa"/>
                <a:ea typeface="Comfortaa"/>
                <a:cs typeface="Comfortaa"/>
                <a:sym typeface="Comfortaa"/>
              </a:rPr>
              <a:t>the home for objects and resources created by Kubernetes itself.</a:t>
            </a:r>
            <a:endParaRPr sz="2400">
              <a:solidFill>
                <a:schemeClr val="dk1"/>
              </a:solidFill>
              <a:latin typeface="Comfortaa"/>
              <a:ea typeface="Comfortaa"/>
              <a:cs typeface="Comfortaa"/>
              <a:sym typeface="Comfortaa"/>
            </a:endParaRPr>
          </a:p>
          <a:p>
            <a:pPr marL="457200" marR="5080" lvl="0" indent="0" algn="l" rtl="0">
              <a:lnSpc>
                <a:spcPct val="118750"/>
              </a:lnSpc>
              <a:spcBef>
                <a:spcPts val="465"/>
              </a:spcBef>
              <a:spcAft>
                <a:spcPts val="0"/>
              </a:spcAft>
              <a:buNone/>
            </a:pPr>
            <a:r>
              <a:rPr lang="en" sz="2400" b="1">
                <a:solidFill>
                  <a:srgbClr val="00FF00"/>
                </a:solidFill>
                <a:latin typeface="Courier New"/>
                <a:ea typeface="Courier New"/>
                <a:cs typeface="Courier New"/>
                <a:sym typeface="Courier New"/>
              </a:rPr>
              <a:t>kube-public</a:t>
            </a:r>
            <a:r>
              <a:rPr lang="en" sz="2400">
                <a:solidFill>
                  <a:schemeClr val="dk1"/>
                </a:solidFill>
                <a:latin typeface="Arial"/>
                <a:ea typeface="Arial"/>
                <a:cs typeface="Arial"/>
                <a:sym typeface="Arial"/>
              </a:rPr>
              <a:t>: </a:t>
            </a:r>
            <a:r>
              <a:rPr lang="en" sz="2400">
                <a:solidFill>
                  <a:schemeClr val="dk1"/>
                </a:solidFill>
                <a:latin typeface="Comfortaa"/>
                <a:ea typeface="Comfortaa"/>
                <a:cs typeface="Comfortaa"/>
                <a:sym typeface="Comfortaa"/>
              </a:rPr>
              <a:t>A special namespace; readable by all users that is reserved for cluster bootstrapping and  configuration.</a:t>
            </a:r>
            <a:endParaRPr sz="2400">
              <a:solidFill>
                <a:schemeClr val="dk1"/>
              </a:solidFill>
              <a:latin typeface="Comfortaa"/>
              <a:ea typeface="Comfortaa"/>
              <a:cs typeface="Comfortaa"/>
              <a:sym typeface="Comfortaa"/>
            </a:endParaRPr>
          </a:p>
        </p:txBody>
      </p:sp>
      <p:sp>
        <p:nvSpPr>
          <p:cNvPr id="862" name="Google Shape;862;p126"/>
          <p:cNvSpPr txBox="1">
            <a:spLocks noGrp="1"/>
          </p:cNvSpPr>
          <p:nvPr>
            <p:ph type="title"/>
          </p:nvPr>
        </p:nvSpPr>
        <p:spPr>
          <a:xfrm>
            <a:off x="540275" y="106250"/>
            <a:ext cx="81294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900">
                <a:solidFill>
                  <a:schemeClr val="dk1"/>
                </a:solidFill>
                <a:latin typeface="Comfortaa"/>
                <a:ea typeface="Comfortaa"/>
                <a:cs typeface="Comfortaa"/>
                <a:sym typeface="Comfortaa"/>
              </a:rPr>
              <a:t>The default K8s namespaces are:</a:t>
            </a:r>
            <a:endParaRPr sz="29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1">
                                            <p:txEl>
                                              <p:pRg st="0" end="0"/>
                                            </p:txEl>
                                          </p:spTgt>
                                        </p:tgtEl>
                                        <p:attrNameLst>
                                          <p:attrName>style.visibility</p:attrName>
                                        </p:attrNameLst>
                                      </p:cBhvr>
                                      <p:to>
                                        <p:strVal val="visible"/>
                                      </p:to>
                                    </p:set>
                                    <p:animEffect transition="in" filter="fade">
                                      <p:cBhvr>
                                        <p:cTn id="7" dur="1000"/>
                                        <p:tgtEl>
                                          <p:spTgt spid="8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1">
                                            <p:txEl>
                                              <p:pRg st="1" end="1"/>
                                            </p:txEl>
                                          </p:spTgt>
                                        </p:tgtEl>
                                        <p:attrNameLst>
                                          <p:attrName>style.visibility</p:attrName>
                                        </p:attrNameLst>
                                      </p:cBhvr>
                                      <p:to>
                                        <p:strVal val="visible"/>
                                      </p:to>
                                    </p:set>
                                    <p:animEffect transition="in" filter="fade">
                                      <p:cBhvr>
                                        <p:cTn id="12" dur="1000"/>
                                        <p:tgtEl>
                                          <p:spTgt spid="8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1">
                                            <p:txEl>
                                              <p:pRg st="2" end="2"/>
                                            </p:txEl>
                                          </p:spTgt>
                                        </p:tgtEl>
                                        <p:attrNameLst>
                                          <p:attrName>style.visibility</p:attrName>
                                        </p:attrNameLst>
                                      </p:cBhvr>
                                      <p:to>
                                        <p:strVal val="visible"/>
                                      </p:to>
                                    </p:set>
                                    <p:animEffect transition="in" filter="fade">
                                      <p:cBhvr>
                                        <p:cTn id="17" dur="1000"/>
                                        <p:tgtEl>
                                          <p:spTgt spid="8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1">
                                            <p:txEl>
                                              <p:pRg st="3" end="3"/>
                                            </p:txEl>
                                          </p:spTgt>
                                        </p:tgtEl>
                                        <p:attrNameLst>
                                          <p:attrName>style.visibility</p:attrName>
                                        </p:attrNameLst>
                                      </p:cBhvr>
                                      <p:to>
                                        <p:strVal val="visible"/>
                                      </p:to>
                                    </p:set>
                                    <p:animEffect transition="in" filter="fade">
                                      <p:cBhvr>
                                        <p:cTn id="22" dur="1000"/>
                                        <p:tgtEl>
                                          <p:spTgt spid="8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100">
                <a:latin typeface="Comfortaa"/>
                <a:ea typeface="Comfortaa"/>
                <a:cs typeface="Comfortaa"/>
                <a:sym typeface="Comfortaa"/>
              </a:rPr>
              <a:t>Namespaces Demo Lab</a:t>
            </a:r>
            <a:r>
              <a:rPr lang="en" sz="3800">
                <a:latin typeface="Comfortaa"/>
                <a:ea typeface="Comfortaa"/>
                <a:cs typeface="Comfortaa"/>
                <a:sym typeface="Comfortaa"/>
              </a:rPr>
              <a:t> </a:t>
            </a:r>
            <a:endParaRPr sz="3800">
              <a:latin typeface="Comfortaa"/>
              <a:ea typeface="Comfortaa"/>
              <a:cs typeface="Comfortaa"/>
              <a:sym typeface="Comforta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100">
                <a:latin typeface="Comfortaa"/>
                <a:ea typeface="Comfortaa"/>
                <a:cs typeface="Comfortaa"/>
                <a:sym typeface="Comfortaa"/>
              </a:rPr>
              <a:t>Pods</a:t>
            </a:r>
            <a:r>
              <a:rPr lang="en" sz="3800">
                <a:latin typeface="Comfortaa"/>
                <a:ea typeface="Comfortaa"/>
                <a:cs typeface="Comfortaa"/>
                <a:sym typeface="Comfortaa"/>
              </a:rPr>
              <a:t> </a:t>
            </a:r>
            <a:endParaRPr sz="3800">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98575" y="123725"/>
            <a:ext cx="8952000" cy="484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Creating command aliases:</a:t>
            </a: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alias k="kubectl"</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You only have 2 hours!! use kubectl autocomplete </a:t>
            </a: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$source &lt;(kubectl completion bash | sed 's/kubectl/k/g')</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$echo "source &lt;(kubectl completion bash)" &gt;&gt; ~/.bashrc</a:t>
            </a:r>
            <a:endParaRPr sz="2400" b="1">
              <a:solidFill>
                <a:srgbClr val="00FF00"/>
              </a:solidFill>
              <a:highlight>
                <a:srgbClr val="F8F8F8"/>
              </a:highlight>
              <a:latin typeface="Comfortaa"/>
              <a:ea typeface="Comfortaa"/>
              <a:cs typeface="Comfortaa"/>
              <a:sym typeface="Comfortaa"/>
            </a:endParaRPr>
          </a:p>
          <a:p>
            <a:pPr marL="0" lvl="0" indent="0" algn="l" rtl="0">
              <a:spcBef>
                <a:spcPts val="0"/>
              </a:spcBef>
              <a:spcAft>
                <a:spcPts val="0"/>
              </a:spcAft>
              <a:buNone/>
            </a:pPr>
            <a:endParaRPr sz="2400" b="1">
              <a:solidFill>
                <a:srgbClr val="00FF00"/>
              </a:solidFill>
              <a:highlight>
                <a:srgbClr val="F8F8F8"/>
              </a:highlight>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Documentation using the cli..</a:t>
            </a: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$kubectl explain &lt;resource_name&gt;</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Switching between multiple clusters</a:t>
            </a: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$kubectl config use-context &lt;context_name&gt;</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29"/>
          <p:cNvSpPr txBox="1"/>
          <p:nvPr/>
        </p:nvSpPr>
        <p:spPr>
          <a:xfrm>
            <a:off x="280950" y="163350"/>
            <a:ext cx="8493300" cy="45795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 </a:t>
            </a:r>
            <a:endParaRPr sz="2400" b="1">
              <a:solidFill>
                <a:schemeClr val="dk1"/>
              </a:solidFill>
              <a:latin typeface="Comfortaa"/>
              <a:ea typeface="Comfortaa"/>
              <a:cs typeface="Comfortaa"/>
              <a:sym typeface="Comfortaa"/>
            </a:endParaRPr>
          </a:p>
          <a:p>
            <a:pPr marL="0" marR="5080"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So..why Pods and not just containers??  </a:t>
            </a:r>
            <a:endParaRPr sz="2400" b="1">
              <a:solidFill>
                <a:schemeClr val="dk1"/>
              </a:solidFill>
              <a:latin typeface="Comfortaa"/>
              <a:ea typeface="Comfortaa"/>
              <a:cs typeface="Comfortaa"/>
              <a:sym typeface="Comfortaa"/>
            </a:endParaRPr>
          </a:p>
          <a:p>
            <a:pPr marL="0" marR="5080"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NO container resource in Kubernetes. Always part of a pod.</a:t>
            </a:r>
            <a:endParaRPr sz="2400">
              <a:solidFill>
                <a:schemeClr val="dk1"/>
              </a:solidFill>
              <a:latin typeface="Comfortaa"/>
              <a:ea typeface="Comfortaa"/>
              <a:cs typeface="Comfortaa"/>
              <a:sym typeface="Comfortaa"/>
            </a:endParaRPr>
          </a:p>
          <a:p>
            <a:pPr marL="0" marR="5080"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Containers should only run one process. </a:t>
            </a:r>
            <a:endParaRPr sz="2400" b="1">
              <a:solidFill>
                <a:schemeClr val="dk1"/>
              </a:solidFill>
              <a:latin typeface="Comfortaa"/>
              <a:ea typeface="Comfortaa"/>
              <a:cs typeface="Comfortaa"/>
              <a:sym typeface="Comfortaa"/>
            </a:endParaRPr>
          </a:p>
          <a:p>
            <a:pPr marL="0" marR="5080"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an application may need to run multiple unrelated processes and Kubernetes uses pods to manage them as a single unit.</a:t>
            </a:r>
            <a:endParaRPr sz="2400" b="1">
              <a:solidFill>
                <a:schemeClr val="dk1"/>
              </a:solidFill>
              <a:latin typeface="Comfortaa"/>
              <a:ea typeface="Comfortaa"/>
              <a:cs typeface="Comfortaa"/>
              <a:sym typeface="Comfortaa"/>
            </a:endParaRPr>
          </a:p>
          <a:p>
            <a:pPr marL="0" marR="5080" lvl="0" indent="0" algn="l" rtl="0">
              <a:lnSpc>
                <a:spcPct val="118750"/>
              </a:lnSpc>
              <a:spcBef>
                <a:spcPts val="1050"/>
              </a:spcBef>
              <a:spcAft>
                <a:spcPts val="0"/>
              </a:spcAft>
              <a:buNone/>
            </a:pPr>
            <a:endParaRPr sz="2800" b="1">
              <a:solidFill>
                <a:schemeClr val="dk1"/>
              </a:solidFill>
              <a:latin typeface="Comfortaa"/>
              <a:ea typeface="Comfortaa"/>
              <a:cs typeface="Comfortaa"/>
              <a:sym typeface="Comfortaa"/>
            </a:endParaRPr>
          </a:p>
          <a:p>
            <a:pPr marL="0" marR="5080" lvl="0" indent="0" algn="l" rtl="0">
              <a:lnSpc>
                <a:spcPct val="118750"/>
              </a:lnSpc>
              <a:spcBef>
                <a:spcPts val="1050"/>
              </a:spcBef>
              <a:spcAft>
                <a:spcPts val="0"/>
              </a:spcAft>
              <a:buNone/>
            </a:pPr>
            <a:endParaRPr sz="2800" b="1">
              <a:solidFill>
                <a:schemeClr val="dk1"/>
              </a:solidFill>
              <a:latin typeface="Comfortaa"/>
              <a:ea typeface="Comfortaa"/>
              <a:cs typeface="Comfortaa"/>
              <a:sym typeface="Comfortaa"/>
            </a:endParaRPr>
          </a:p>
          <a:p>
            <a:pPr marL="0" marR="5080" lvl="0" indent="0" algn="l" rtl="0">
              <a:lnSpc>
                <a:spcPct val="118750"/>
              </a:lnSpc>
              <a:spcBef>
                <a:spcPts val="1050"/>
              </a:spcBef>
              <a:spcAft>
                <a:spcPts val="0"/>
              </a:spcAft>
              <a:buNone/>
            </a:pPr>
            <a:r>
              <a:rPr lang="en" sz="2500" b="1">
                <a:solidFill>
                  <a:schemeClr val="dk1"/>
                </a:solidFill>
                <a:latin typeface="Comfortaa"/>
                <a:ea typeface="Comfortaa"/>
                <a:cs typeface="Comfortaa"/>
                <a:sym typeface="Comfortaa"/>
              </a:rPr>
              <a:t> </a:t>
            </a:r>
            <a:endParaRPr sz="2500" b="1">
              <a:solidFill>
                <a:schemeClr val="dk1"/>
              </a:solidFill>
              <a:latin typeface="Comfortaa"/>
              <a:ea typeface="Comfortaa"/>
              <a:cs typeface="Comfortaa"/>
              <a:sym typeface="Comfortaa"/>
            </a:endParaRPr>
          </a:p>
          <a:p>
            <a:pPr marL="457200" marR="5080" lvl="0" indent="0" algn="l" rtl="0">
              <a:lnSpc>
                <a:spcPct val="118750"/>
              </a:lnSpc>
              <a:spcBef>
                <a:spcPts val="1050"/>
              </a:spcBef>
              <a:spcAft>
                <a:spcPts val="0"/>
              </a:spcAft>
              <a:buNone/>
            </a:pPr>
            <a:endParaRPr sz="2500" b="1">
              <a:solidFill>
                <a:schemeClr val="dk1"/>
              </a:solidFill>
              <a:latin typeface="Comfortaa"/>
              <a:ea typeface="Comfortaa"/>
              <a:cs typeface="Comfortaa"/>
              <a:sym typeface="Comforta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30"/>
          <p:cNvSpPr txBox="1"/>
          <p:nvPr/>
        </p:nvSpPr>
        <p:spPr>
          <a:xfrm>
            <a:off x="280950" y="235975"/>
            <a:ext cx="8493300" cy="4433100"/>
          </a:xfrm>
          <a:prstGeom prst="rect">
            <a:avLst/>
          </a:prstGeom>
          <a:noFill/>
          <a:ln>
            <a:noFill/>
          </a:ln>
        </p:spPr>
        <p:txBody>
          <a:bodyPr spcFirstLastPara="1" wrap="square" lIns="0" tIns="27925" rIns="0" bIns="0" anchor="t" anchorCtr="0">
            <a:noAutofit/>
          </a:bodyPr>
          <a:lstStyle/>
          <a:p>
            <a:pPr marL="0" marR="18923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18923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189230" lvl="0" indent="0" algn="l" rtl="0">
              <a:lnSpc>
                <a:spcPct val="118750"/>
              </a:lnSpc>
              <a:spcBef>
                <a:spcPts val="0"/>
              </a:spcBef>
              <a:spcAft>
                <a:spcPts val="0"/>
              </a:spcAft>
              <a:buNone/>
            </a:pPr>
            <a:r>
              <a:rPr lang="en" sz="2500" b="1">
                <a:solidFill>
                  <a:schemeClr val="dk1"/>
                </a:solidFill>
                <a:latin typeface="Comfortaa"/>
                <a:ea typeface="Comfortaa"/>
                <a:cs typeface="Comfortaa"/>
                <a:sym typeface="Comfortaa"/>
              </a:rPr>
              <a:t>Pods are the Atomic unit or smallest “</a:t>
            </a:r>
            <a:r>
              <a:rPr lang="en" sz="2500" b="1" i="1">
                <a:solidFill>
                  <a:schemeClr val="dk1"/>
                </a:solidFill>
                <a:latin typeface="Comfortaa"/>
                <a:ea typeface="Comfortaa"/>
                <a:cs typeface="Comfortaa"/>
                <a:sym typeface="Comfortaa"/>
              </a:rPr>
              <a:t>unit of  work</a:t>
            </a:r>
            <a:r>
              <a:rPr lang="en" sz="2500" b="1">
                <a:solidFill>
                  <a:schemeClr val="dk1"/>
                </a:solidFill>
                <a:latin typeface="Comfortaa"/>
                <a:ea typeface="Comfortaa"/>
                <a:cs typeface="Comfortaa"/>
                <a:sym typeface="Comfortaa"/>
              </a:rPr>
              <a:t>”of Kubernetes to host </a:t>
            </a:r>
            <a:r>
              <a:rPr lang="en" sz="2500" b="1">
                <a:solidFill>
                  <a:srgbClr val="00FF00"/>
                </a:solidFill>
                <a:latin typeface="Comfortaa"/>
                <a:ea typeface="Comfortaa"/>
                <a:cs typeface="Comfortaa"/>
                <a:sym typeface="Comfortaa"/>
              </a:rPr>
              <a:t>a singular instance </a:t>
            </a:r>
            <a:r>
              <a:rPr lang="en" sz="2500" b="1">
                <a:solidFill>
                  <a:schemeClr val="dk1"/>
                </a:solidFill>
                <a:latin typeface="Comfortaa"/>
                <a:ea typeface="Comfortaa"/>
                <a:cs typeface="Comfortaa"/>
                <a:sym typeface="Comfortaa"/>
              </a:rPr>
              <a:t>of an application</a:t>
            </a:r>
            <a:endParaRPr sz="2500" b="1">
              <a:solidFill>
                <a:schemeClr val="dk1"/>
              </a:solidFill>
              <a:latin typeface="Comfortaa"/>
              <a:ea typeface="Comfortaa"/>
              <a:cs typeface="Comfortaa"/>
              <a:sym typeface="Comfortaa"/>
            </a:endParaRPr>
          </a:p>
          <a:p>
            <a:pPr marL="0" marR="189230" lvl="0" indent="0" algn="l" rtl="0">
              <a:lnSpc>
                <a:spcPct val="118750"/>
              </a:lnSpc>
              <a:spcBef>
                <a:spcPts val="0"/>
              </a:spcBef>
              <a:spcAft>
                <a:spcPts val="0"/>
              </a:spcAft>
              <a:buNone/>
            </a:pPr>
            <a:endParaRPr sz="2500" b="1">
              <a:solidFill>
                <a:schemeClr val="dk1"/>
              </a:solidFill>
              <a:latin typeface="Comfortaa"/>
              <a:ea typeface="Comfortaa"/>
              <a:cs typeface="Comfortaa"/>
              <a:sym typeface="Comfortaa"/>
            </a:endParaRPr>
          </a:p>
          <a:p>
            <a:pPr marL="0" marR="189230" lvl="0" indent="0" algn="l" rtl="0">
              <a:lnSpc>
                <a:spcPct val="118750"/>
              </a:lnSpc>
              <a:spcBef>
                <a:spcPts val="0"/>
              </a:spcBef>
              <a:spcAft>
                <a:spcPts val="0"/>
              </a:spcAft>
              <a:buNone/>
            </a:pPr>
            <a:r>
              <a:rPr lang="en" sz="2500" b="1">
                <a:solidFill>
                  <a:schemeClr val="dk1"/>
                </a:solidFill>
                <a:latin typeface="Comfortaa"/>
                <a:ea typeface="Comfortaa"/>
                <a:cs typeface="Comfortaa"/>
                <a:sym typeface="Comfortaa"/>
              </a:rPr>
              <a:t> Namespaced resource</a:t>
            </a:r>
            <a:endParaRPr sz="2500" b="1">
              <a:solidFill>
                <a:schemeClr val="dk1"/>
              </a:solidFill>
              <a:latin typeface="Comfortaa"/>
              <a:ea typeface="Comfortaa"/>
              <a:cs typeface="Comfortaa"/>
              <a:sym typeface="Comfortaa"/>
            </a:endParaRPr>
          </a:p>
          <a:p>
            <a:pPr marL="0" marR="189230" lvl="0" indent="0" algn="l" rtl="0">
              <a:lnSpc>
                <a:spcPct val="118750"/>
              </a:lnSpc>
              <a:spcBef>
                <a:spcPts val="0"/>
              </a:spcBef>
              <a:spcAft>
                <a:spcPts val="0"/>
              </a:spcAft>
              <a:buNone/>
            </a:pPr>
            <a:endParaRPr sz="2400" b="1">
              <a:solidFill>
                <a:srgbClr val="00FF00"/>
              </a:solidFill>
              <a:latin typeface="Comfortaa"/>
              <a:ea typeface="Comfortaa"/>
              <a:cs typeface="Comfortaa"/>
              <a:sym typeface="Comfortaa"/>
            </a:endParaRPr>
          </a:p>
          <a:p>
            <a:pPr marL="0" marR="5080" lvl="0" indent="0" algn="l"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189230" lvl="0" indent="0" algn="l" rtl="0">
              <a:lnSpc>
                <a:spcPct val="118750"/>
              </a:lnSpc>
              <a:spcBef>
                <a:spcPts val="0"/>
              </a:spcBef>
              <a:spcAft>
                <a:spcPts val="0"/>
              </a:spcAft>
              <a:buNone/>
            </a:pPr>
            <a:endParaRPr sz="2400" b="1">
              <a:solidFill>
                <a:srgbClr val="00FF00"/>
              </a:solidFill>
              <a:latin typeface="Comfortaa"/>
              <a:ea typeface="Comfortaa"/>
              <a:cs typeface="Comfortaa"/>
              <a:sym typeface="Comfortaa"/>
            </a:endParaRPr>
          </a:p>
          <a:p>
            <a:pPr marL="0" marR="5080" lvl="0" indent="0" algn="l" rtl="0">
              <a:lnSpc>
                <a:spcPct val="118750"/>
              </a:lnSpc>
              <a:spcBef>
                <a:spcPts val="1050"/>
              </a:spcBef>
              <a:spcAft>
                <a:spcPts val="0"/>
              </a:spcAft>
              <a:buNone/>
            </a:pPr>
            <a:r>
              <a:rPr lang="en" sz="2400">
                <a:solidFill>
                  <a:schemeClr val="dk1"/>
                </a:solidFill>
                <a:latin typeface="Comfortaa"/>
                <a:ea typeface="Comfortaa"/>
                <a:cs typeface="Comfortaa"/>
                <a:sym typeface="Comfortaa"/>
              </a:rPr>
              <a:t> </a:t>
            </a:r>
            <a:endParaRPr sz="2400">
              <a:solidFill>
                <a:schemeClr val="dk1"/>
              </a:solidFill>
              <a:latin typeface="Comfortaa"/>
              <a:ea typeface="Comfortaa"/>
              <a:cs typeface="Comfortaa"/>
              <a:sym typeface="Comforta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31"/>
          <p:cNvSpPr txBox="1"/>
          <p:nvPr/>
        </p:nvSpPr>
        <p:spPr>
          <a:xfrm>
            <a:off x="391175" y="524325"/>
            <a:ext cx="8539200" cy="4302900"/>
          </a:xfrm>
          <a:prstGeom prst="rect">
            <a:avLst/>
          </a:prstGeom>
          <a:noFill/>
          <a:ln w="38100"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8" name="Google Shape;888;p131"/>
          <p:cNvSpPr/>
          <p:nvPr/>
        </p:nvSpPr>
        <p:spPr>
          <a:xfrm>
            <a:off x="582575" y="699125"/>
            <a:ext cx="2804700" cy="2288700"/>
          </a:xfrm>
          <a:prstGeom prst="pentagon">
            <a:avLst>
              <a:gd name="hf" fmla="val 105146"/>
              <a:gd name="vf" fmla="val 11055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1"/>
          <p:cNvSpPr/>
          <p:nvPr/>
        </p:nvSpPr>
        <p:spPr>
          <a:xfrm>
            <a:off x="3236013" y="2122325"/>
            <a:ext cx="2804700" cy="2288700"/>
          </a:xfrm>
          <a:prstGeom prst="pentagon">
            <a:avLst>
              <a:gd name="hf" fmla="val 105146"/>
              <a:gd name="vf" fmla="val 11055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1"/>
          <p:cNvSpPr/>
          <p:nvPr/>
        </p:nvSpPr>
        <p:spPr>
          <a:xfrm>
            <a:off x="5797875" y="699125"/>
            <a:ext cx="2804700" cy="2288700"/>
          </a:xfrm>
          <a:prstGeom prst="pentagon">
            <a:avLst>
              <a:gd name="hf" fmla="val 105146"/>
              <a:gd name="vf" fmla="val 11055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1"/>
          <p:cNvSpPr/>
          <p:nvPr/>
        </p:nvSpPr>
        <p:spPr>
          <a:xfrm>
            <a:off x="1381475" y="1499700"/>
            <a:ext cx="1206900" cy="9846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APP</a:t>
            </a:r>
            <a:endParaRPr b="1">
              <a:latin typeface="Comfortaa"/>
              <a:ea typeface="Comfortaa"/>
              <a:cs typeface="Comfortaa"/>
              <a:sym typeface="Comfortaa"/>
            </a:endParaRPr>
          </a:p>
        </p:txBody>
      </p:sp>
      <p:sp>
        <p:nvSpPr>
          <p:cNvPr id="892" name="Google Shape;892;p131"/>
          <p:cNvSpPr txBox="1"/>
          <p:nvPr/>
        </p:nvSpPr>
        <p:spPr>
          <a:xfrm>
            <a:off x="1348300" y="940500"/>
            <a:ext cx="14397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fortaa"/>
                <a:ea typeface="Comfortaa"/>
                <a:cs typeface="Comfortaa"/>
                <a:sym typeface="Comfortaa"/>
              </a:rPr>
              <a:t>    POD-A</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p:txBody>
      </p:sp>
      <p:sp>
        <p:nvSpPr>
          <p:cNvPr id="893" name="Google Shape;893;p131"/>
          <p:cNvSpPr txBox="1"/>
          <p:nvPr/>
        </p:nvSpPr>
        <p:spPr>
          <a:xfrm>
            <a:off x="6569275" y="940500"/>
            <a:ext cx="14397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fortaa"/>
                <a:ea typeface="Comfortaa"/>
                <a:cs typeface="Comfortaa"/>
                <a:sym typeface="Comfortaa"/>
              </a:rPr>
              <a:t>    POD-C</a:t>
            </a:r>
            <a:endParaRPr b="1">
              <a:latin typeface="Comfortaa"/>
              <a:ea typeface="Comfortaa"/>
              <a:cs typeface="Comfortaa"/>
              <a:sym typeface="Comfortaa"/>
            </a:endParaRPr>
          </a:p>
        </p:txBody>
      </p:sp>
      <p:sp>
        <p:nvSpPr>
          <p:cNvPr id="894" name="Google Shape;894;p131"/>
          <p:cNvSpPr txBox="1"/>
          <p:nvPr/>
        </p:nvSpPr>
        <p:spPr>
          <a:xfrm>
            <a:off x="4008450" y="2381350"/>
            <a:ext cx="14397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fortaa"/>
                <a:ea typeface="Comfortaa"/>
                <a:cs typeface="Comfortaa"/>
                <a:sym typeface="Comfortaa"/>
              </a:rPr>
              <a:t>   POD-B</a:t>
            </a:r>
            <a:endParaRPr b="1">
              <a:latin typeface="Comfortaa"/>
              <a:ea typeface="Comfortaa"/>
              <a:cs typeface="Comfortaa"/>
              <a:sym typeface="Comfortaa"/>
            </a:endParaRPr>
          </a:p>
        </p:txBody>
      </p:sp>
      <p:sp>
        <p:nvSpPr>
          <p:cNvPr id="895" name="Google Shape;895;p131"/>
          <p:cNvSpPr txBox="1"/>
          <p:nvPr/>
        </p:nvSpPr>
        <p:spPr>
          <a:xfrm>
            <a:off x="3606625" y="624225"/>
            <a:ext cx="24342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NODE-01</a:t>
            </a:r>
            <a:endParaRPr sz="2000" b="1">
              <a:solidFill>
                <a:schemeClr val="dk1"/>
              </a:solidFill>
              <a:latin typeface="Comfortaa"/>
              <a:ea typeface="Comfortaa"/>
              <a:cs typeface="Comfortaa"/>
              <a:sym typeface="Comfortaa"/>
            </a:endParaRPr>
          </a:p>
        </p:txBody>
      </p:sp>
      <p:pic>
        <p:nvPicPr>
          <p:cNvPr id="896" name="Google Shape;896;p131"/>
          <p:cNvPicPr preferRelativeResize="0"/>
          <p:nvPr/>
        </p:nvPicPr>
        <p:blipFill>
          <a:blip r:embed="rId3">
            <a:alphaModFix/>
          </a:blip>
          <a:stretch>
            <a:fillRect/>
          </a:stretch>
        </p:blipFill>
        <p:spPr>
          <a:xfrm>
            <a:off x="391175" y="3899479"/>
            <a:ext cx="957125" cy="927745"/>
          </a:xfrm>
          <a:prstGeom prst="rect">
            <a:avLst/>
          </a:prstGeom>
          <a:noFill/>
          <a:ln>
            <a:noFill/>
          </a:ln>
        </p:spPr>
      </p:pic>
      <p:sp>
        <p:nvSpPr>
          <p:cNvPr id="897" name="Google Shape;897;p131"/>
          <p:cNvSpPr/>
          <p:nvPr/>
        </p:nvSpPr>
        <p:spPr>
          <a:xfrm>
            <a:off x="4057325" y="3058675"/>
            <a:ext cx="1206900" cy="9846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APP</a:t>
            </a:r>
            <a:endParaRPr b="1">
              <a:latin typeface="Comfortaa"/>
              <a:ea typeface="Comfortaa"/>
              <a:cs typeface="Comfortaa"/>
              <a:sym typeface="Comfortaa"/>
            </a:endParaRPr>
          </a:p>
        </p:txBody>
      </p:sp>
      <p:sp>
        <p:nvSpPr>
          <p:cNvPr id="898" name="Google Shape;898;p131"/>
          <p:cNvSpPr/>
          <p:nvPr/>
        </p:nvSpPr>
        <p:spPr>
          <a:xfrm>
            <a:off x="6596775" y="1396750"/>
            <a:ext cx="1206900" cy="9846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APP</a:t>
            </a:r>
            <a:endParaRPr b="1">
              <a:latin typeface="Comfortaa"/>
              <a:ea typeface="Comfortaa"/>
              <a:cs typeface="Comfortaa"/>
              <a:sym typeface="Comforta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32"/>
          <p:cNvSpPr txBox="1"/>
          <p:nvPr/>
        </p:nvSpPr>
        <p:spPr>
          <a:xfrm>
            <a:off x="280950" y="235975"/>
            <a:ext cx="8493300" cy="1420200"/>
          </a:xfrm>
          <a:prstGeom prst="rect">
            <a:avLst/>
          </a:prstGeom>
          <a:noFill/>
          <a:ln>
            <a:noFill/>
          </a:ln>
        </p:spPr>
        <p:txBody>
          <a:bodyPr spcFirstLastPara="1" wrap="square" lIns="0" tIns="27925" rIns="0" bIns="0" anchor="t" anchorCtr="0">
            <a:noAutofit/>
          </a:bodyPr>
          <a:lstStyle/>
          <a:p>
            <a:pPr marL="0" marR="18923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1050"/>
              </a:spcBef>
              <a:spcAft>
                <a:spcPts val="0"/>
              </a:spcAft>
              <a:buNone/>
            </a:pPr>
            <a:r>
              <a:rPr lang="en" sz="2700" b="1">
                <a:solidFill>
                  <a:schemeClr val="dk1"/>
                </a:solidFill>
                <a:latin typeface="Comfortaa"/>
                <a:ea typeface="Comfortaa"/>
                <a:cs typeface="Comfortaa"/>
                <a:sym typeface="Comfortaa"/>
              </a:rPr>
              <a:t>A pod cannot span across nodes. Can only be hosted by one node.</a:t>
            </a:r>
            <a:endParaRPr sz="2700" b="1">
              <a:solidFill>
                <a:schemeClr val="dk1"/>
              </a:solidFill>
              <a:latin typeface="Comfortaa"/>
              <a:ea typeface="Comfortaa"/>
              <a:cs typeface="Comfortaa"/>
              <a:sym typeface="Comfortaa"/>
            </a:endParaRPr>
          </a:p>
          <a:p>
            <a:pPr marL="0" marR="189230" lvl="0" indent="0" algn="l" rtl="0">
              <a:lnSpc>
                <a:spcPct val="118750"/>
              </a:lnSpc>
              <a:spcBef>
                <a:spcPts val="0"/>
              </a:spcBef>
              <a:spcAft>
                <a:spcPts val="0"/>
              </a:spcAft>
              <a:buNone/>
            </a:pPr>
            <a:endParaRPr sz="2400" b="1">
              <a:solidFill>
                <a:srgbClr val="00FF00"/>
              </a:solidFill>
              <a:latin typeface="Comfortaa"/>
              <a:ea typeface="Comfortaa"/>
              <a:cs typeface="Comfortaa"/>
              <a:sym typeface="Comfortaa"/>
            </a:endParaRPr>
          </a:p>
          <a:p>
            <a:pPr marL="0" marR="5080" lvl="0" indent="0" algn="l" rtl="0">
              <a:lnSpc>
                <a:spcPct val="118750"/>
              </a:lnSpc>
              <a:spcBef>
                <a:spcPts val="1050"/>
              </a:spcBef>
              <a:spcAft>
                <a:spcPts val="0"/>
              </a:spcAft>
              <a:buNone/>
            </a:pPr>
            <a:r>
              <a:rPr lang="en" sz="2400">
                <a:solidFill>
                  <a:schemeClr val="dk1"/>
                </a:solidFill>
                <a:latin typeface="Comfortaa"/>
                <a:ea typeface="Comfortaa"/>
                <a:cs typeface="Comfortaa"/>
                <a:sym typeface="Comfortaa"/>
              </a:rPr>
              <a:t> </a:t>
            </a:r>
            <a:endParaRPr sz="2400">
              <a:solidFill>
                <a:schemeClr val="dk1"/>
              </a:solidFill>
              <a:latin typeface="Comfortaa"/>
              <a:ea typeface="Comfortaa"/>
              <a:cs typeface="Comfortaa"/>
              <a:sym typeface="Comfortaa"/>
            </a:endParaRPr>
          </a:p>
        </p:txBody>
      </p:sp>
      <p:grpSp>
        <p:nvGrpSpPr>
          <p:cNvPr id="904" name="Google Shape;904;p132"/>
          <p:cNvGrpSpPr/>
          <p:nvPr/>
        </p:nvGrpSpPr>
        <p:grpSpPr>
          <a:xfrm>
            <a:off x="4202650" y="2571675"/>
            <a:ext cx="3565800" cy="2312559"/>
            <a:chOff x="280950" y="2993075"/>
            <a:chExt cx="3565800" cy="1891200"/>
          </a:xfrm>
        </p:grpSpPr>
        <p:sp>
          <p:nvSpPr>
            <p:cNvPr id="905" name="Google Shape;905;p132"/>
            <p:cNvSpPr txBox="1"/>
            <p:nvPr/>
          </p:nvSpPr>
          <p:spPr>
            <a:xfrm>
              <a:off x="280950" y="2993075"/>
              <a:ext cx="3565800" cy="189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node02</a:t>
              </a:r>
              <a:endParaRPr sz="1600">
                <a:solidFill>
                  <a:schemeClr val="dk1"/>
                </a:solidFill>
              </a:endParaRPr>
            </a:p>
          </p:txBody>
        </p:sp>
        <p:sp>
          <p:nvSpPr>
            <p:cNvPr id="906" name="Google Shape;906;p132"/>
            <p:cNvSpPr/>
            <p:nvPr/>
          </p:nvSpPr>
          <p:spPr>
            <a:xfrm>
              <a:off x="2219750" y="3419965"/>
              <a:ext cx="1165800" cy="1037400"/>
            </a:xfrm>
            <a:prstGeom prst="cube">
              <a:avLst>
                <a:gd name="adj" fmla="val 25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POD-C</a:t>
              </a:r>
              <a:endParaRPr/>
            </a:p>
          </p:txBody>
        </p:sp>
      </p:grpSp>
      <p:grpSp>
        <p:nvGrpSpPr>
          <p:cNvPr id="907" name="Google Shape;907;p132"/>
          <p:cNvGrpSpPr/>
          <p:nvPr/>
        </p:nvGrpSpPr>
        <p:grpSpPr>
          <a:xfrm>
            <a:off x="183325" y="2571667"/>
            <a:ext cx="4388675" cy="2312559"/>
            <a:chOff x="280950" y="2993075"/>
            <a:chExt cx="4388675" cy="1891200"/>
          </a:xfrm>
        </p:grpSpPr>
        <p:sp>
          <p:nvSpPr>
            <p:cNvPr id="908" name="Google Shape;908;p132"/>
            <p:cNvSpPr txBox="1"/>
            <p:nvPr/>
          </p:nvSpPr>
          <p:spPr>
            <a:xfrm>
              <a:off x="280950" y="2993075"/>
              <a:ext cx="3565800" cy="189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node01</a:t>
              </a:r>
              <a:endParaRPr sz="1600">
                <a:solidFill>
                  <a:schemeClr val="dk1"/>
                </a:solidFill>
              </a:endParaRPr>
            </a:p>
          </p:txBody>
        </p:sp>
        <p:sp>
          <p:nvSpPr>
            <p:cNvPr id="909" name="Google Shape;909;p132"/>
            <p:cNvSpPr/>
            <p:nvPr/>
          </p:nvSpPr>
          <p:spPr>
            <a:xfrm>
              <a:off x="540275" y="3419975"/>
              <a:ext cx="1199400" cy="1037400"/>
            </a:xfrm>
            <a:prstGeom prst="cube">
              <a:avLst>
                <a:gd name="adj" fmla="val 25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a:t>
              </a:r>
              <a:endParaRPr/>
            </a:p>
          </p:txBody>
        </p:sp>
        <p:sp>
          <p:nvSpPr>
            <p:cNvPr id="910" name="Google Shape;910;p132"/>
            <p:cNvSpPr/>
            <p:nvPr/>
          </p:nvSpPr>
          <p:spPr>
            <a:xfrm>
              <a:off x="3470225" y="3542849"/>
              <a:ext cx="1199400" cy="1037400"/>
            </a:xfrm>
            <a:prstGeom prst="cube">
              <a:avLst>
                <a:gd name="adj" fmla="val 25000"/>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POD-B</a:t>
              </a:r>
              <a:endParaRPr/>
            </a:p>
          </p:txBody>
        </p:sp>
      </p:grpSp>
      <p:grpSp>
        <p:nvGrpSpPr>
          <p:cNvPr id="911" name="Google Shape;911;p132"/>
          <p:cNvGrpSpPr/>
          <p:nvPr/>
        </p:nvGrpSpPr>
        <p:grpSpPr>
          <a:xfrm>
            <a:off x="2978459" y="3534980"/>
            <a:ext cx="1908570" cy="963247"/>
            <a:chOff x="6899575" y="2513300"/>
            <a:chExt cx="1689000" cy="749375"/>
          </a:xfrm>
        </p:grpSpPr>
        <p:cxnSp>
          <p:nvCxnSpPr>
            <p:cNvPr id="912" name="Google Shape;912;p132"/>
            <p:cNvCxnSpPr/>
            <p:nvPr/>
          </p:nvCxnSpPr>
          <p:spPr>
            <a:xfrm>
              <a:off x="6899575" y="2513300"/>
              <a:ext cx="1689000" cy="672600"/>
            </a:xfrm>
            <a:prstGeom prst="straightConnector1">
              <a:avLst/>
            </a:prstGeom>
            <a:noFill/>
            <a:ln w="38100" cap="flat" cmpd="sng">
              <a:solidFill>
                <a:srgbClr val="FF0000"/>
              </a:solidFill>
              <a:prstDash val="solid"/>
              <a:round/>
              <a:headEnd type="none" w="med" len="med"/>
              <a:tailEnd type="none" w="med" len="med"/>
            </a:ln>
          </p:spPr>
        </p:cxnSp>
        <p:cxnSp>
          <p:nvCxnSpPr>
            <p:cNvPr id="913" name="Google Shape;913;p132"/>
            <p:cNvCxnSpPr/>
            <p:nvPr/>
          </p:nvCxnSpPr>
          <p:spPr>
            <a:xfrm rot="10800000" flipH="1">
              <a:off x="6937975" y="2552575"/>
              <a:ext cx="1573800" cy="710100"/>
            </a:xfrm>
            <a:prstGeom prst="straightConnector1">
              <a:avLst/>
            </a:prstGeom>
            <a:noFill/>
            <a:ln w="28575" cap="flat" cmpd="sng">
              <a:solidFill>
                <a:srgbClr val="FF0000"/>
              </a:solidFill>
              <a:prstDash val="solid"/>
              <a:round/>
              <a:headEnd type="none" w="med" len="med"/>
              <a:tailEnd type="none" w="med" len="med"/>
            </a:ln>
          </p:spPr>
        </p:cxn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cxnSp>
        <p:nvCxnSpPr>
          <p:cNvPr id="918" name="Google Shape;918;p133"/>
          <p:cNvCxnSpPr/>
          <p:nvPr/>
        </p:nvCxnSpPr>
        <p:spPr>
          <a:xfrm flipH="1">
            <a:off x="7709400" y="3748400"/>
            <a:ext cx="7800" cy="671700"/>
          </a:xfrm>
          <a:prstGeom prst="straightConnector1">
            <a:avLst/>
          </a:prstGeom>
          <a:noFill/>
          <a:ln w="9525" cap="flat" cmpd="sng">
            <a:solidFill>
              <a:schemeClr val="dk1"/>
            </a:solidFill>
            <a:prstDash val="solid"/>
            <a:round/>
            <a:headEnd type="none" w="med" len="med"/>
            <a:tailEnd type="none" w="med" len="med"/>
          </a:ln>
        </p:spPr>
      </p:cxnSp>
      <p:cxnSp>
        <p:nvCxnSpPr>
          <p:cNvPr id="919" name="Google Shape;919;p133"/>
          <p:cNvCxnSpPr/>
          <p:nvPr/>
        </p:nvCxnSpPr>
        <p:spPr>
          <a:xfrm flipH="1">
            <a:off x="6612050" y="3748400"/>
            <a:ext cx="7800" cy="671700"/>
          </a:xfrm>
          <a:prstGeom prst="straightConnector1">
            <a:avLst/>
          </a:prstGeom>
          <a:noFill/>
          <a:ln w="9525" cap="flat" cmpd="sng">
            <a:solidFill>
              <a:schemeClr val="dk1"/>
            </a:solidFill>
            <a:prstDash val="solid"/>
            <a:round/>
            <a:headEnd type="none" w="med" len="med"/>
            <a:tailEnd type="none" w="med" len="med"/>
          </a:ln>
        </p:spPr>
      </p:cxnSp>
      <p:sp>
        <p:nvSpPr>
          <p:cNvPr id="920" name="Google Shape;920;p133"/>
          <p:cNvSpPr/>
          <p:nvPr/>
        </p:nvSpPr>
        <p:spPr>
          <a:xfrm>
            <a:off x="6085600" y="4309400"/>
            <a:ext cx="866100" cy="7368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storage</a:t>
            </a:r>
            <a:endParaRPr dirty="0"/>
          </a:p>
        </p:txBody>
      </p:sp>
      <p:sp>
        <p:nvSpPr>
          <p:cNvPr id="921" name="Google Shape;921;p133"/>
          <p:cNvSpPr txBox="1"/>
          <p:nvPr/>
        </p:nvSpPr>
        <p:spPr>
          <a:xfrm>
            <a:off x="7096975" y="4420100"/>
            <a:ext cx="14631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pod network</a:t>
            </a:r>
            <a:endParaRPr>
              <a:solidFill>
                <a:schemeClr val="dk1"/>
              </a:solidFill>
            </a:endParaRPr>
          </a:p>
        </p:txBody>
      </p:sp>
      <p:sp>
        <p:nvSpPr>
          <p:cNvPr id="922" name="Google Shape;922;p133"/>
          <p:cNvSpPr txBox="1"/>
          <p:nvPr/>
        </p:nvSpPr>
        <p:spPr>
          <a:xfrm>
            <a:off x="5635375" y="680875"/>
            <a:ext cx="3366600" cy="329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NODE</a:t>
            </a:r>
            <a:endParaRPr b="1">
              <a:solidFill>
                <a:schemeClr val="dk1"/>
              </a:solidFill>
            </a:endParaRPr>
          </a:p>
        </p:txBody>
      </p:sp>
      <p:sp>
        <p:nvSpPr>
          <p:cNvPr id="923" name="Google Shape;923;p133"/>
          <p:cNvSpPr txBox="1"/>
          <p:nvPr/>
        </p:nvSpPr>
        <p:spPr>
          <a:xfrm>
            <a:off x="6138200" y="1146800"/>
            <a:ext cx="2550600" cy="2601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                 </a:t>
            </a:r>
            <a:r>
              <a:rPr lang="en" sz="2000" b="1">
                <a:solidFill>
                  <a:schemeClr val="dk1"/>
                </a:solidFill>
              </a:rPr>
              <a:t>POD</a:t>
            </a:r>
            <a:endParaRPr sz="2000" b="1">
              <a:solidFill>
                <a:schemeClr val="dk1"/>
              </a:solidFill>
            </a:endParaRPr>
          </a:p>
          <a:p>
            <a:pPr marL="0" lvl="0" indent="0" algn="l" rtl="0">
              <a:spcBef>
                <a:spcPts val="0"/>
              </a:spcBef>
              <a:spcAft>
                <a:spcPts val="0"/>
              </a:spcAft>
              <a:buNone/>
            </a:pPr>
            <a:r>
              <a:rPr lang="en" sz="1200" b="1">
                <a:solidFill>
                  <a:schemeClr val="dk1"/>
                </a:solidFill>
              </a:rPr>
              <a:t>network namespace  10.200.3.4</a:t>
            </a:r>
            <a:endParaRPr sz="1200" b="1">
              <a:solidFill>
                <a:schemeClr val="dk1"/>
              </a:solidFill>
            </a:endParaRPr>
          </a:p>
        </p:txBody>
      </p:sp>
      <p:sp>
        <p:nvSpPr>
          <p:cNvPr id="924" name="Google Shape;924;p133"/>
          <p:cNvSpPr/>
          <p:nvPr/>
        </p:nvSpPr>
        <p:spPr>
          <a:xfrm>
            <a:off x="6316725" y="2099925"/>
            <a:ext cx="935100" cy="11475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container</a:t>
            </a:r>
            <a:endParaRPr/>
          </a:p>
        </p:txBody>
      </p:sp>
      <p:sp>
        <p:nvSpPr>
          <p:cNvPr id="925" name="Google Shape;925;p133"/>
          <p:cNvSpPr/>
          <p:nvPr/>
        </p:nvSpPr>
        <p:spPr>
          <a:xfrm>
            <a:off x="7608375" y="2099925"/>
            <a:ext cx="935100" cy="11475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container</a:t>
            </a:r>
            <a:endParaRPr/>
          </a:p>
        </p:txBody>
      </p:sp>
      <p:cxnSp>
        <p:nvCxnSpPr>
          <p:cNvPr id="926" name="Google Shape;926;p133"/>
          <p:cNvCxnSpPr/>
          <p:nvPr/>
        </p:nvCxnSpPr>
        <p:spPr>
          <a:xfrm>
            <a:off x="7182325" y="4420100"/>
            <a:ext cx="1292400" cy="8400"/>
          </a:xfrm>
          <a:prstGeom prst="straightConnector1">
            <a:avLst/>
          </a:prstGeom>
          <a:noFill/>
          <a:ln w="9525" cap="flat" cmpd="sng">
            <a:solidFill>
              <a:schemeClr val="dk1"/>
            </a:solidFill>
            <a:prstDash val="solid"/>
            <a:round/>
            <a:headEnd type="none" w="med" len="med"/>
            <a:tailEnd type="none" w="med" len="med"/>
          </a:ln>
        </p:spPr>
      </p:cxnSp>
      <p:cxnSp>
        <p:nvCxnSpPr>
          <p:cNvPr id="927" name="Google Shape;927;p133"/>
          <p:cNvCxnSpPr/>
          <p:nvPr/>
        </p:nvCxnSpPr>
        <p:spPr>
          <a:xfrm>
            <a:off x="7200300" y="4777450"/>
            <a:ext cx="1292400" cy="8400"/>
          </a:xfrm>
          <a:prstGeom prst="straightConnector1">
            <a:avLst/>
          </a:prstGeom>
          <a:noFill/>
          <a:ln w="9525" cap="flat" cmpd="sng">
            <a:solidFill>
              <a:schemeClr val="dk1"/>
            </a:solidFill>
            <a:prstDash val="solid"/>
            <a:round/>
            <a:headEnd type="none" w="med" len="med"/>
            <a:tailEnd type="none" w="med" len="med"/>
          </a:ln>
        </p:spPr>
      </p:cxnSp>
      <p:sp>
        <p:nvSpPr>
          <p:cNvPr id="928" name="Google Shape;928;p133"/>
          <p:cNvSpPr txBox="1"/>
          <p:nvPr/>
        </p:nvSpPr>
        <p:spPr>
          <a:xfrm>
            <a:off x="2981125" y="220200"/>
            <a:ext cx="2110200" cy="776100"/>
          </a:xfrm>
          <a:prstGeom prst="rect">
            <a:avLst/>
          </a:prstGeom>
          <a:noFill/>
          <a:ln w="28575" cap="flat" cmpd="sng">
            <a:solidFill>
              <a:srgbClr val="FFFFFF"/>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Docker Hub or any container registry of container images</a:t>
            </a:r>
            <a:endParaRPr b="1">
              <a:solidFill>
                <a:schemeClr val="dk1"/>
              </a:solidFill>
              <a:latin typeface="Comfortaa"/>
              <a:ea typeface="Comfortaa"/>
              <a:cs typeface="Comfortaa"/>
              <a:sym typeface="Comfortaa"/>
            </a:endParaRPr>
          </a:p>
        </p:txBody>
      </p:sp>
      <p:cxnSp>
        <p:nvCxnSpPr>
          <p:cNvPr id="929" name="Google Shape;929;p133"/>
          <p:cNvCxnSpPr>
            <a:stCxn id="928" idx="2"/>
            <a:endCxn id="924" idx="1"/>
          </p:cNvCxnSpPr>
          <p:nvPr/>
        </p:nvCxnSpPr>
        <p:spPr>
          <a:xfrm>
            <a:off x="4036225" y="996300"/>
            <a:ext cx="2280600" cy="1677300"/>
          </a:xfrm>
          <a:prstGeom prst="straightConnector1">
            <a:avLst/>
          </a:prstGeom>
          <a:noFill/>
          <a:ln w="28575" cap="flat" cmpd="sng">
            <a:solidFill>
              <a:srgbClr val="00FF00"/>
            </a:solidFill>
            <a:prstDash val="dash"/>
            <a:round/>
            <a:headEnd type="none" w="med" len="med"/>
            <a:tailEnd type="triangle" w="med" len="med"/>
          </a:ln>
        </p:spPr>
      </p:cxnSp>
      <p:cxnSp>
        <p:nvCxnSpPr>
          <p:cNvPr id="930" name="Google Shape;930;p133"/>
          <p:cNvCxnSpPr>
            <a:stCxn id="928" idx="2"/>
            <a:endCxn id="925" idx="1"/>
          </p:cNvCxnSpPr>
          <p:nvPr/>
        </p:nvCxnSpPr>
        <p:spPr>
          <a:xfrm>
            <a:off x="4036225" y="996300"/>
            <a:ext cx="3572100" cy="1677300"/>
          </a:xfrm>
          <a:prstGeom prst="straightConnector1">
            <a:avLst/>
          </a:prstGeom>
          <a:noFill/>
          <a:ln w="28575" cap="flat" cmpd="sng">
            <a:solidFill>
              <a:srgbClr val="00FF00"/>
            </a:solidFill>
            <a:prstDash val="dash"/>
            <a:round/>
            <a:headEnd type="none" w="med" len="med"/>
            <a:tailEnd type="triangle" w="med" len="med"/>
          </a:ln>
        </p:spPr>
      </p:cxnSp>
      <p:sp>
        <p:nvSpPr>
          <p:cNvPr id="931" name="Google Shape;931;p133"/>
          <p:cNvSpPr txBox="1"/>
          <p:nvPr/>
        </p:nvSpPr>
        <p:spPr>
          <a:xfrm>
            <a:off x="141625" y="1553775"/>
            <a:ext cx="4949700" cy="3116100"/>
          </a:xfrm>
          <a:prstGeom prst="rect">
            <a:avLst/>
          </a:prstGeom>
          <a:noFill/>
          <a:ln>
            <a:noFill/>
          </a:ln>
        </p:spPr>
        <p:txBody>
          <a:bodyPr spcFirstLastPara="1" wrap="square" lIns="91425" tIns="91425" rIns="91425" bIns="91425" anchor="t" anchorCtr="0">
            <a:noAutofit/>
          </a:bodyPr>
          <a:lstStyle/>
          <a:p>
            <a:pPr marL="0" marR="5080" lvl="0" indent="0" algn="l" rtl="0">
              <a:lnSpc>
                <a:spcPct val="118750"/>
              </a:lnSpc>
              <a:spcBef>
                <a:spcPts val="1050"/>
              </a:spcBef>
              <a:spcAft>
                <a:spcPts val="0"/>
              </a:spcAft>
              <a:buNone/>
            </a:pPr>
            <a:r>
              <a:rPr lang="en" sz="2500" b="1">
                <a:solidFill>
                  <a:schemeClr val="dk1"/>
                </a:solidFill>
                <a:latin typeface="Comfortaa"/>
                <a:ea typeface="Comfortaa"/>
                <a:cs typeface="Comfortaa"/>
                <a:sym typeface="Comfortaa"/>
              </a:rPr>
              <a:t>Pod assigned a unique IP address and is a </a:t>
            </a:r>
            <a:r>
              <a:rPr lang="en" sz="2500" b="1">
                <a:solidFill>
                  <a:srgbClr val="00FF00"/>
                </a:solidFill>
                <a:latin typeface="Comfortaa"/>
                <a:ea typeface="Comfortaa"/>
                <a:cs typeface="Comfortaa"/>
                <a:sym typeface="Comfortaa"/>
              </a:rPr>
              <a:t>network namespace</a:t>
            </a:r>
            <a:r>
              <a:rPr lang="en" sz="2500" b="1">
                <a:solidFill>
                  <a:schemeClr val="dk1"/>
                </a:solidFill>
                <a:latin typeface="Comfortaa"/>
                <a:ea typeface="Comfortaa"/>
                <a:cs typeface="Comfortaa"/>
                <a:sym typeface="Comfortaa"/>
              </a:rPr>
              <a:t>.</a:t>
            </a:r>
            <a:endParaRPr sz="2500" b="1">
              <a:solidFill>
                <a:schemeClr val="dk1"/>
              </a:solidFill>
              <a:latin typeface="Comfortaa"/>
              <a:ea typeface="Comfortaa"/>
              <a:cs typeface="Comfortaa"/>
              <a:sym typeface="Comfortaa"/>
            </a:endParaRPr>
          </a:p>
          <a:p>
            <a:pPr marL="0" marR="5080" lvl="0" indent="0" algn="l" rtl="0">
              <a:lnSpc>
                <a:spcPct val="118750"/>
              </a:lnSpc>
              <a:spcBef>
                <a:spcPts val="1050"/>
              </a:spcBef>
              <a:spcAft>
                <a:spcPts val="0"/>
              </a:spcAft>
              <a:buNone/>
            </a:pPr>
            <a:r>
              <a:rPr lang="en" sz="2500" b="1">
                <a:solidFill>
                  <a:schemeClr val="dk1"/>
                </a:solidFill>
                <a:latin typeface="Comfortaa"/>
                <a:ea typeface="Comfortaa"/>
                <a:cs typeface="Comfortaa"/>
                <a:sym typeface="Comfortaa"/>
              </a:rPr>
              <a:t>All the containers within a pod share the same pod IP.</a:t>
            </a:r>
            <a:endParaRPr sz="2400">
              <a:solidFill>
                <a:schemeClr val="dk1"/>
              </a:solidFill>
              <a:latin typeface="Comfortaa"/>
              <a:ea typeface="Comfortaa"/>
              <a:cs typeface="Comfortaa"/>
              <a:sym typeface="Comforta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34"/>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37" name="Google Shape;937;p134"/>
          <p:cNvSpPr txBox="1">
            <a:spLocks noGrp="1"/>
          </p:cNvSpPr>
          <p:nvPr>
            <p:ph type="body" idx="1"/>
          </p:nvPr>
        </p:nvSpPr>
        <p:spPr>
          <a:xfrm>
            <a:off x="457100" y="161050"/>
            <a:ext cx="8420700" cy="47067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endParaRPr sz="2400">
              <a:latin typeface="Comfortaa"/>
              <a:ea typeface="Comfortaa"/>
              <a:cs typeface="Comfortaa"/>
              <a:sym typeface="Comfortaa"/>
            </a:endParaRPr>
          </a:p>
          <a:p>
            <a:pPr marL="0" marR="189230" lvl="0" indent="0" algn="l" rtl="0">
              <a:lnSpc>
                <a:spcPct val="118750"/>
              </a:lnSpc>
              <a:spcBef>
                <a:spcPts val="0"/>
              </a:spcBef>
              <a:spcAft>
                <a:spcPts val="0"/>
              </a:spcAft>
              <a:buNone/>
            </a:pPr>
            <a:r>
              <a:rPr lang="en" sz="2400" b="1">
                <a:solidFill>
                  <a:srgbClr val="00FF00"/>
                </a:solidFill>
                <a:latin typeface="Comfortaa"/>
                <a:ea typeface="Comfortaa"/>
                <a:cs typeface="Comfortaa"/>
                <a:sym typeface="Comfortaa"/>
              </a:rPr>
              <a:t>They are EPHEMERAL!</a:t>
            </a:r>
            <a:endParaRPr sz="2600" b="1">
              <a:latin typeface="Comfortaa"/>
              <a:ea typeface="Comfortaa"/>
              <a:cs typeface="Comfortaa"/>
              <a:sym typeface="Comfortaa"/>
            </a:endParaRPr>
          </a:p>
          <a:p>
            <a:pPr marL="0" lvl="0" indent="0" algn="l" rtl="0">
              <a:lnSpc>
                <a:spcPct val="100000"/>
              </a:lnSpc>
              <a:spcBef>
                <a:spcPts val="0"/>
              </a:spcBef>
              <a:spcAft>
                <a:spcPts val="0"/>
              </a:spcAft>
              <a:buNone/>
            </a:pPr>
            <a:endParaRPr sz="2600" b="1">
              <a:latin typeface="Comfortaa"/>
              <a:ea typeface="Comfortaa"/>
              <a:cs typeface="Comfortaa"/>
              <a:sym typeface="Comfortaa"/>
            </a:endParaRPr>
          </a:p>
          <a:p>
            <a:pPr marL="0" lvl="0" indent="0" algn="l" rtl="0">
              <a:lnSpc>
                <a:spcPct val="100000"/>
              </a:lnSpc>
              <a:spcBef>
                <a:spcPts val="0"/>
              </a:spcBef>
              <a:spcAft>
                <a:spcPts val="0"/>
              </a:spcAft>
              <a:buNone/>
            </a:pPr>
            <a:r>
              <a:rPr lang="en" sz="2600" b="1">
                <a:latin typeface="Comfortaa"/>
                <a:ea typeface="Comfortaa"/>
                <a:cs typeface="Comfortaa"/>
                <a:sym typeface="Comfortaa"/>
              </a:rPr>
              <a:t>They are not designed to run forever.. when a Pod is deleted or terminated by a user or by a controller process, it cannot be restored. </a:t>
            </a:r>
            <a:endParaRPr sz="2600" b="1">
              <a:latin typeface="Comfortaa"/>
              <a:ea typeface="Comfortaa"/>
              <a:cs typeface="Comfortaa"/>
              <a:sym typeface="Comfortaa"/>
            </a:endParaRPr>
          </a:p>
          <a:p>
            <a:pPr marL="0" lvl="0" indent="0" algn="l" rtl="0">
              <a:lnSpc>
                <a:spcPct val="100000"/>
              </a:lnSpc>
              <a:spcBef>
                <a:spcPts val="0"/>
              </a:spcBef>
              <a:spcAft>
                <a:spcPts val="0"/>
              </a:spcAft>
              <a:buNone/>
            </a:pPr>
            <a:endParaRPr sz="2600" b="1">
              <a:latin typeface="Comfortaa"/>
              <a:ea typeface="Comfortaa"/>
              <a:cs typeface="Comfortaa"/>
              <a:sym typeface="Comfortaa"/>
            </a:endParaRPr>
          </a:p>
          <a:p>
            <a:pPr marL="0" lvl="0" indent="0" algn="l" rtl="0">
              <a:lnSpc>
                <a:spcPct val="100000"/>
              </a:lnSpc>
              <a:spcBef>
                <a:spcPts val="0"/>
              </a:spcBef>
              <a:spcAft>
                <a:spcPts val="0"/>
              </a:spcAft>
              <a:buNone/>
            </a:pPr>
            <a:r>
              <a:rPr lang="en" sz="2600" b="1">
                <a:latin typeface="Comfortaa"/>
                <a:ea typeface="Comfortaa"/>
                <a:cs typeface="Comfortaa"/>
                <a:sym typeface="Comfortaa"/>
              </a:rPr>
              <a:t>How?</a:t>
            </a:r>
            <a:endParaRPr sz="2600" b="1">
              <a:latin typeface="Comfortaa"/>
              <a:ea typeface="Comfortaa"/>
              <a:cs typeface="Comfortaa"/>
              <a:sym typeface="Comfortaa"/>
            </a:endParaRPr>
          </a:p>
          <a:p>
            <a:pPr marL="0" lvl="0" indent="0" algn="l" rtl="0">
              <a:lnSpc>
                <a:spcPct val="100000"/>
              </a:lnSpc>
              <a:spcBef>
                <a:spcPts val="0"/>
              </a:spcBef>
              <a:spcAft>
                <a:spcPts val="0"/>
              </a:spcAft>
              <a:buNone/>
            </a:pPr>
            <a:r>
              <a:rPr lang="en" sz="2600" b="1">
                <a:latin typeface="Comfortaa"/>
                <a:ea typeface="Comfortaa"/>
                <a:cs typeface="Comfortaa"/>
                <a:sym typeface="Comfortaa"/>
              </a:rPr>
              <a:t>a Pod can be deleted if a node fails or can be evicted from a node if it does not have enough resource. </a:t>
            </a:r>
            <a:endParaRPr sz="2600" b="1">
              <a:latin typeface="Comfortaa"/>
              <a:ea typeface="Comfortaa"/>
              <a:cs typeface="Comfortaa"/>
              <a:sym typeface="Comfortaa"/>
            </a:endParaRPr>
          </a:p>
          <a:p>
            <a:pPr marL="0" lvl="0" indent="0" algn="l" rtl="0">
              <a:lnSpc>
                <a:spcPct val="100000"/>
              </a:lnSpc>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500">
              <a:latin typeface="Comfortaa"/>
              <a:ea typeface="Comfortaa"/>
              <a:cs typeface="Comfortaa"/>
              <a:sym typeface="Comfortaa"/>
            </a:endParaRPr>
          </a:p>
          <a:p>
            <a:pPr marL="0" lvl="0" indent="0" algn="l" rtl="0">
              <a:spcBef>
                <a:spcPts val="1600"/>
              </a:spcBef>
              <a:spcAft>
                <a:spcPts val="1600"/>
              </a:spcAft>
              <a:buNone/>
            </a:pPr>
            <a:endParaRPr sz="2500">
              <a:latin typeface="Comfortaa"/>
              <a:ea typeface="Comfortaa"/>
              <a:cs typeface="Comfortaa"/>
              <a:sym typeface="Comforta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35"/>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43" name="Google Shape;943;p135"/>
          <p:cNvSpPr txBox="1">
            <a:spLocks noGrp="1"/>
          </p:cNvSpPr>
          <p:nvPr>
            <p:ph type="body" idx="1"/>
          </p:nvPr>
        </p:nvSpPr>
        <p:spPr>
          <a:xfrm>
            <a:off x="276550" y="1268250"/>
            <a:ext cx="8329500" cy="3614700"/>
          </a:xfrm>
          <a:prstGeom prst="rect">
            <a:avLst/>
          </a:prstGeom>
        </p:spPr>
        <p:txBody>
          <a:bodyPr spcFirstLastPara="1" wrap="square" lIns="0" tIns="0" rIns="0" bIns="0" anchor="t" anchorCtr="0">
            <a:noAutofit/>
          </a:bodyPr>
          <a:lstStyle/>
          <a:p>
            <a:pPr marL="457200" lvl="0" indent="-228600" algn="l" rtl="0">
              <a:spcBef>
                <a:spcPts val="0"/>
              </a:spcBef>
              <a:spcAft>
                <a:spcPts val="0"/>
              </a:spcAft>
              <a:buSzPts val="1900"/>
              <a:buFont typeface="Comfortaa"/>
              <a:buNone/>
            </a:pPr>
            <a:r>
              <a:rPr lang="en" sz="1900" b="1">
                <a:solidFill>
                  <a:srgbClr val="00FF00"/>
                </a:solidFill>
                <a:latin typeface="Comfortaa"/>
                <a:ea typeface="Comfortaa"/>
                <a:cs typeface="Comfortaa"/>
                <a:sym typeface="Comfortaa"/>
              </a:rPr>
              <a:t>READY </a:t>
            </a:r>
            <a:r>
              <a:rPr lang="en" sz="1900" b="1">
                <a:latin typeface="Comfortaa"/>
                <a:ea typeface="Comfortaa"/>
                <a:cs typeface="Comfortaa"/>
                <a:sym typeface="Comfortaa"/>
              </a:rPr>
              <a:t>column is displaying </a:t>
            </a:r>
            <a:r>
              <a:rPr lang="en" sz="1900" b="1">
                <a:solidFill>
                  <a:srgbClr val="FF0000"/>
                </a:solidFill>
                <a:latin typeface="Comfortaa"/>
                <a:ea typeface="Comfortaa"/>
                <a:cs typeface="Comfortaa"/>
                <a:sym typeface="Comfortaa"/>
              </a:rPr>
              <a:t>1</a:t>
            </a:r>
            <a:r>
              <a:rPr lang="en" sz="1900" b="1">
                <a:latin typeface="Comfortaa"/>
                <a:ea typeface="Comfortaa"/>
                <a:cs typeface="Comfortaa"/>
                <a:sym typeface="Comfortaa"/>
              </a:rPr>
              <a:t>/</a:t>
            </a:r>
            <a:r>
              <a:rPr lang="en" sz="1900" b="1">
                <a:solidFill>
                  <a:srgbClr val="00FF00"/>
                </a:solidFill>
                <a:latin typeface="Comfortaa"/>
                <a:ea typeface="Comfortaa"/>
                <a:cs typeface="Comfortaa"/>
                <a:sym typeface="Comfortaa"/>
              </a:rPr>
              <a:t>1</a:t>
            </a:r>
            <a:r>
              <a:rPr lang="en" sz="1900" b="1">
                <a:latin typeface="Comfortaa"/>
                <a:ea typeface="Comfortaa"/>
                <a:cs typeface="Comfortaa"/>
                <a:sym typeface="Comfortaa"/>
              </a:rPr>
              <a:t> ...</a:t>
            </a:r>
            <a:r>
              <a:rPr lang="en" sz="1900" b="1">
                <a:solidFill>
                  <a:srgbClr val="00FF00"/>
                </a:solidFill>
                <a:latin typeface="Comfortaa"/>
                <a:ea typeface="Comfortaa"/>
                <a:cs typeface="Comfortaa"/>
                <a:sym typeface="Comfortaa"/>
              </a:rPr>
              <a:t>1 </a:t>
            </a:r>
            <a:r>
              <a:rPr lang="en" sz="1900" b="1">
                <a:latin typeface="Comfortaa"/>
                <a:ea typeface="Comfortaa"/>
                <a:cs typeface="Comfortaa"/>
                <a:sym typeface="Comfortaa"/>
              </a:rPr>
              <a:t>meaning that this pod has only one container and </a:t>
            </a:r>
            <a:r>
              <a:rPr lang="en" sz="1900" b="1">
                <a:solidFill>
                  <a:srgbClr val="FF0000"/>
                </a:solidFill>
                <a:latin typeface="Comfortaa"/>
                <a:ea typeface="Comfortaa"/>
                <a:cs typeface="Comfortaa"/>
                <a:sym typeface="Comfortaa"/>
              </a:rPr>
              <a:t>1 </a:t>
            </a:r>
            <a:r>
              <a:rPr lang="en" sz="1900" b="1">
                <a:latin typeface="Comfortaa"/>
                <a:ea typeface="Comfortaa"/>
                <a:cs typeface="Comfortaa"/>
                <a:sym typeface="Comfortaa"/>
              </a:rPr>
              <a:t>meaning it is ready.  (1 ready, 0 not ready)</a:t>
            </a:r>
            <a:endParaRPr sz="1900" b="1">
              <a:latin typeface="Comfortaa"/>
              <a:ea typeface="Comfortaa"/>
              <a:cs typeface="Comfortaa"/>
              <a:sym typeface="Comfortaa"/>
            </a:endParaRPr>
          </a:p>
          <a:p>
            <a:pPr marL="457200" lvl="0" indent="-228600" algn="l" rtl="0">
              <a:spcBef>
                <a:spcPts val="1600"/>
              </a:spcBef>
              <a:spcAft>
                <a:spcPts val="0"/>
              </a:spcAft>
              <a:buSzPts val="1900"/>
              <a:buFont typeface="Comfortaa"/>
              <a:buNone/>
            </a:pPr>
            <a:r>
              <a:rPr lang="en" sz="1900" b="1">
                <a:solidFill>
                  <a:srgbClr val="00FF00"/>
                </a:solidFill>
                <a:latin typeface="Comfortaa"/>
                <a:ea typeface="Comfortaa"/>
                <a:cs typeface="Comfortaa"/>
                <a:sym typeface="Comfortaa"/>
              </a:rPr>
              <a:t>STATUS</a:t>
            </a:r>
            <a:r>
              <a:rPr lang="en" sz="1900" b="1">
                <a:latin typeface="Comfortaa"/>
                <a:ea typeface="Comfortaa"/>
                <a:cs typeface="Comfortaa"/>
                <a:sym typeface="Comfortaa"/>
              </a:rPr>
              <a:t> is running, which means that the pod is running</a:t>
            </a:r>
            <a:endParaRPr sz="1900" b="1">
              <a:latin typeface="Comfortaa"/>
              <a:ea typeface="Comfortaa"/>
              <a:cs typeface="Comfortaa"/>
              <a:sym typeface="Comfortaa"/>
            </a:endParaRPr>
          </a:p>
          <a:p>
            <a:pPr marL="457200" lvl="0" indent="-228600" algn="l" rtl="0">
              <a:spcBef>
                <a:spcPts val="1600"/>
              </a:spcBef>
              <a:spcAft>
                <a:spcPts val="0"/>
              </a:spcAft>
              <a:buSzPts val="1900"/>
              <a:buFont typeface="Comfortaa"/>
              <a:buNone/>
            </a:pPr>
            <a:r>
              <a:rPr lang="en" sz="1900" b="1">
                <a:solidFill>
                  <a:srgbClr val="00FF00"/>
                </a:solidFill>
                <a:latin typeface="Comfortaa"/>
                <a:ea typeface="Comfortaa"/>
                <a:cs typeface="Comfortaa"/>
                <a:sym typeface="Comfortaa"/>
              </a:rPr>
              <a:t>RESTARTS</a:t>
            </a:r>
            <a:r>
              <a:rPr lang="en" sz="1900" b="1">
                <a:latin typeface="Comfortaa"/>
                <a:ea typeface="Comfortaa"/>
                <a:cs typeface="Comfortaa"/>
                <a:sym typeface="Comfortaa"/>
              </a:rPr>
              <a:t> column represents how many times this pod was restarted. Kubernetes will attempt to restart a failing pod whenever it fails.</a:t>
            </a:r>
            <a:endParaRPr sz="1900" b="1">
              <a:latin typeface="Comfortaa"/>
              <a:ea typeface="Comfortaa"/>
              <a:cs typeface="Comfortaa"/>
              <a:sym typeface="Comfortaa"/>
            </a:endParaRPr>
          </a:p>
          <a:p>
            <a:pPr marL="457200" lvl="0" indent="-228600" algn="l" rtl="0">
              <a:spcBef>
                <a:spcPts val="1600"/>
              </a:spcBef>
              <a:spcAft>
                <a:spcPts val="0"/>
              </a:spcAft>
              <a:buSzPts val="1900"/>
              <a:buFont typeface="Comfortaa"/>
              <a:buNone/>
            </a:pPr>
            <a:r>
              <a:rPr lang="en" sz="1900" b="1">
                <a:solidFill>
                  <a:srgbClr val="00FF00"/>
                </a:solidFill>
                <a:latin typeface="Comfortaa"/>
                <a:ea typeface="Comfortaa"/>
                <a:cs typeface="Comfortaa"/>
                <a:sym typeface="Comfortaa"/>
              </a:rPr>
              <a:t>AGE</a:t>
            </a:r>
            <a:r>
              <a:rPr lang="en" sz="1900" b="1">
                <a:latin typeface="Comfortaa"/>
                <a:ea typeface="Comfortaa"/>
                <a:cs typeface="Comfortaa"/>
                <a:sym typeface="Comfortaa"/>
              </a:rPr>
              <a:t> represents how much time has passed since this pod was created</a:t>
            </a:r>
            <a:r>
              <a:rPr lang="en" sz="1900">
                <a:latin typeface="Comfortaa"/>
                <a:ea typeface="Comfortaa"/>
                <a:cs typeface="Comfortaa"/>
                <a:sym typeface="Comfortaa"/>
              </a:rPr>
              <a:t>.</a:t>
            </a:r>
            <a:endParaRPr sz="1300">
              <a:solidFill>
                <a:srgbClr val="201751"/>
              </a:solidFill>
              <a:highlight>
                <a:srgbClr val="FFFFFF"/>
              </a:highlight>
              <a:latin typeface="Comfortaa"/>
              <a:ea typeface="Comfortaa"/>
              <a:cs typeface="Comfortaa"/>
              <a:sym typeface="Comfortaa"/>
            </a:endParaRPr>
          </a:p>
          <a:p>
            <a:pPr marL="0" lvl="0" indent="0" algn="l" rtl="0">
              <a:spcBef>
                <a:spcPts val="1600"/>
              </a:spcBef>
              <a:spcAft>
                <a:spcPts val="1600"/>
              </a:spcAft>
              <a:buNone/>
            </a:pPr>
            <a:endParaRPr/>
          </a:p>
        </p:txBody>
      </p:sp>
      <p:sp>
        <p:nvSpPr>
          <p:cNvPr id="944" name="Google Shape;944;p135"/>
          <p:cNvSpPr txBox="1"/>
          <p:nvPr/>
        </p:nvSpPr>
        <p:spPr>
          <a:xfrm>
            <a:off x="714650" y="110725"/>
            <a:ext cx="7599600" cy="110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2FB41D"/>
                </a:solidFill>
                <a:highlight>
                  <a:srgbClr val="000000"/>
                </a:highlight>
              </a:rPr>
              <a:t>boss@kube-master</a:t>
            </a:r>
            <a:r>
              <a:rPr lang="en" sz="1800">
                <a:solidFill>
                  <a:srgbClr val="F2F2F2"/>
                </a:solidFill>
                <a:highlight>
                  <a:srgbClr val="000000"/>
                </a:highlight>
              </a:rPr>
              <a:t>:</a:t>
            </a:r>
            <a:r>
              <a:rPr lang="en" sz="1800">
                <a:solidFill>
                  <a:srgbClr val="400BD9"/>
                </a:solidFill>
                <a:highlight>
                  <a:srgbClr val="000000"/>
                </a:highlight>
              </a:rPr>
              <a:t>~</a:t>
            </a:r>
            <a:r>
              <a:rPr lang="en" sz="1800">
                <a:solidFill>
                  <a:srgbClr val="F2F2F2"/>
                </a:solidFill>
                <a:highlight>
                  <a:srgbClr val="000000"/>
                </a:highlight>
              </a:rPr>
              <a:t>$ kubectl get pods app1</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NAME                    READY   STATUS         RESTARTS   AGE</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app1                          1/1       Running                   0          40h</a:t>
            </a:r>
            <a:endParaRPr sz="1800">
              <a:solidFill>
                <a:srgbClr val="F2F2F2"/>
              </a:solidFill>
              <a:highlight>
                <a:srgbClr val="000000"/>
              </a:highlight>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36"/>
          <p:cNvSpPr txBox="1">
            <a:spLocks noGrp="1"/>
          </p:cNvSpPr>
          <p:nvPr>
            <p:ph type="title"/>
          </p:nvPr>
        </p:nvSpPr>
        <p:spPr>
          <a:xfrm>
            <a:off x="251650" y="88375"/>
            <a:ext cx="8706600" cy="48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700"/>
          </a:p>
          <a:p>
            <a:pPr marL="0" lvl="0" indent="0" algn="l" rtl="0">
              <a:spcBef>
                <a:spcPts val="0"/>
              </a:spcBef>
              <a:spcAft>
                <a:spcPts val="0"/>
              </a:spcAft>
              <a:buNone/>
            </a:pPr>
            <a:endParaRPr sz="1700" b="1"/>
          </a:p>
          <a:p>
            <a:pPr marL="0" lvl="0" indent="0" algn="l" rtl="0">
              <a:spcBef>
                <a:spcPts val="0"/>
              </a:spcBef>
              <a:spcAft>
                <a:spcPts val="0"/>
              </a:spcAft>
              <a:buNone/>
            </a:pPr>
            <a:r>
              <a:rPr lang="en" sz="2400" b="1">
                <a:latin typeface="Comfortaa"/>
                <a:ea typeface="Comfortaa"/>
                <a:cs typeface="Comfortaa"/>
                <a:sym typeface="Comfortaa"/>
              </a:rPr>
              <a:t>Some Pod Phases ..</a:t>
            </a:r>
            <a:endParaRPr sz="24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457200" lvl="0" indent="-361950" algn="l" rtl="0">
              <a:spcBef>
                <a:spcPts val="0"/>
              </a:spcBef>
              <a:spcAft>
                <a:spcPts val="0"/>
              </a:spcAft>
              <a:buSzPts val="2100"/>
              <a:buFont typeface="Comfortaa"/>
              <a:buChar char="●"/>
            </a:pPr>
            <a:r>
              <a:rPr lang="en" sz="2100" b="1">
                <a:solidFill>
                  <a:srgbClr val="00FF00"/>
                </a:solidFill>
                <a:latin typeface="Comfortaa"/>
                <a:ea typeface="Comfortaa"/>
                <a:cs typeface="Comfortaa"/>
                <a:sym typeface="Comfortaa"/>
              </a:rPr>
              <a:t>Pending</a:t>
            </a:r>
            <a:r>
              <a:rPr lang="en" sz="2100" b="1">
                <a:latin typeface="Comfortaa"/>
                <a:ea typeface="Comfortaa"/>
                <a:cs typeface="Comfortaa"/>
                <a:sym typeface="Comfortaa"/>
              </a:rPr>
              <a:t>: Pod has been created and accepted by the cluster but not assigned to a node or one of its containers are not yet running. </a:t>
            </a:r>
            <a:endParaRPr sz="2100" b="1">
              <a:latin typeface="Comfortaa"/>
              <a:ea typeface="Comfortaa"/>
              <a:cs typeface="Comfortaa"/>
              <a:sym typeface="Comfortaa"/>
            </a:endParaRPr>
          </a:p>
          <a:p>
            <a:pPr marL="457200" lvl="0" indent="-361950" algn="l" rtl="0">
              <a:spcBef>
                <a:spcPts val="0"/>
              </a:spcBef>
              <a:spcAft>
                <a:spcPts val="0"/>
              </a:spcAft>
              <a:buSzPts val="2100"/>
              <a:buFont typeface="Comfortaa"/>
              <a:buChar char="●"/>
            </a:pPr>
            <a:r>
              <a:rPr lang="en" sz="2100" b="1">
                <a:solidFill>
                  <a:srgbClr val="00FF00"/>
                </a:solidFill>
                <a:latin typeface="Comfortaa"/>
                <a:ea typeface="Comfortaa"/>
                <a:cs typeface="Comfortaa"/>
                <a:sym typeface="Comfortaa"/>
              </a:rPr>
              <a:t>Running</a:t>
            </a:r>
            <a:r>
              <a:rPr lang="en" sz="2100" b="1">
                <a:latin typeface="Comfortaa"/>
                <a:ea typeface="Comfortaa"/>
                <a:cs typeface="Comfortaa"/>
                <a:sym typeface="Comfortaa"/>
              </a:rPr>
              <a:t>: </a:t>
            </a:r>
            <a:r>
              <a:rPr lang="en" sz="2100" b="1">
                <a:solidFill>
                  <a:srgbClr val="FF0000"/>
                </a:solidFill>
                <a:latin typeface="Comfortaa"/>
                <a:ea typeface="Comfortaa"/>
                <a:cs typeface="Comfortaa"/>
                <a:sym typeface="Comfortaa"/>
              </a:rPr>
              <a:t>Pod has been bound to a node</a:t>
            </a:r>
            <a:r>
              <a:rPr lang="en" sz="2100" b="1">
                <a:latin typeface="Comfortaa"/>
                <a:ea typeface="Comfortaa"/>
                <a:cs typeface="Comfortaa"/>
                <a:sym typeface="Comfortaa"/>
              </a:rPr>
              <a:t> and all of the containers have been created. </a:t>
            </a:r>
            <a:endParaRPr sz="2100" b="1">
              <a:latin typeface="Comfortaa"/>
              <a:ea typeface="Comfortaa"/>
              <a:cs typeface="Comfortaa"/>
              <a:sym typeface="Comfortaa"/>
            </a:endParaRPr>
          </a:p>
          <a:p>
            <a:pPr marL="457200" lvl="0" indent="-361950" algn="l" rtl="0">
              <a:spcBef>
                <a:spcPts val="0"/>
              </a:spcBef>
              <a:spcAft>
                <a:spcPts val="0"/>
              </a:spcAft>
              <a:buSzPts val="2100"/>
              <a:buFont typeface="Comfortaa"/>
              <a:buChar char="●"/>
            </a:pPr>
            <a:r>
              <a:rPr lang="en" sz="2100" b="1">
                <a:solidFill>
                  <a:srgbClr val="00FF00"/>
                </a:solidFill>
                <a:latin typeface="Comfortaa"/>
                <a:ea typeface="Comfortaa"/>
                <a:cs typeface="Comfortaa"/>
                <a:sym typeface="Comfortaa"/>
              </a:rPr>
              <a:t>ContainerCreating</a:t>
            </a:r>
            <a:r>
              <a:rPr lang="en" sz="2100" b="1">
                <a:latin typeface="Comfortaa"/>
                <a:ea typeface="Comfortaa"/>
                <a:cs typeface="Comfortaa"/>
                <a:sym typeface="Comfortaa"/>
              </a:rPr>
              <a:t>: containers are being created and would be a problem if stuck in this state</a:t>
            </a:r>
            <a:endParaRPr sz="2100" b="1">
              <a:latin typeface="Comfortaa"/>
              <a:ea typeface="Comfortaa"/>
              <a:cs typeface="Comfortaa"/>
              <a:sym typeface="Comfortaa"/>
            </a:endParaRPr>
          </a:p>
          <a:p>
            <a:pPr marL="457200" lvl="0" indent="-361950" algn="l" rtl="0">
              <a:spcBef>
                <a:spcPts val="0"/>
              </a:spcBef>
              <a:spcAft>
                <a:spcPts val="0"/>
              </a:spcAft>
              <a:buSzPts val="2100"/>
              <a:buFont typeface="Comfortaa"/>
              <a:buChar char="●"/>
            </a:pPr>
            <a:r>
              <a:rPr lang="en" sz="2100" b="1">
                <a:solidFill>
                  <a:srgbClr val="00FF00"/>
                </a:solidFill>
                <a:latin typeface="Comfortaa"/>
                <a:ea typeface="Comfortaa"/>
                <a:cs typeface="Comfortaa"/>
                <a:sym typeface="Comfortaa"/>
              </a:rPr>
              <a:t>Succeeded</a:t>
            </a:r>
            <a:r>
              <a:rPr lang="en" sz="2100" b="1">
                <a:latin typeface="Comfortaa"/>
                <a:ea typeface="Comfortaa"/>
                <a:cs typeface="Comfortaa"/>
                <a:sym typeface="Comfortaa"/>
              </a:rPr>
              <a:t>: All containers in the Pod have terminated successfully. </a:t>
            </a:r>
            <a:endParaRPr sz="2100" b="1">
              <a:latin typeface="Comfortaa"/>
              <a:ea typeface="Comfortaa"/>
              <a:cs typeface="Comfortaa"/>
              <a:sym typeface="Comfortaa"/>
            </a:endParaRPr>
          </a:p>
          <a:p>
            <a:pPr marL="457200" lvl="0" indent="-361950" algn="l" rtl="0">
              <a:spcBef>
                <a:spcPts val="0"/>
              </a:spcBef>
              <a:spcAft>
                <a:spcPts val="0"/>
              </a:spcAft>
              <a:buSzPts val="2100"/>
              <a:buFont typeface="Comfortaa"/>
              <a:buChar char="●"/>
            </a:pPr>
            <a:r>
              <a:rPr lang="en" sz="2100" b="1">
                <a:solidFill>
                  <a:srgbClr val="00FF00"/>
                </a:solidFill>
                <a:latin typeface="Comfortaa"/>
                <a:ea typeface="Comfortaa"/>
                <a:cs typeface="Comfortaa"/>
                <a:sym typeface="Comfortaa"/>
              </a:rPr>
              <a:t>Failed:</a:t>
            </a:r>
            <a:r>
              <a:rPr lang="en" sz="2100" b="1">
                <a:latin typeface="Comfortaa"/>
                <a:ea typeface="Comfortaa"/>
                <a:cs typeface="Comfortaa"/>
                <a:sym typeface="Comfortaa"/>
              </a:rPr>
              <a:t> one or more containers in the Pod have failed and terminated</a:t>
            </a:r>
            <a:endParaRPr sz="2100" b="1">
              <a:latin typeface="Comfortaa"/>
              <a:ea typeface="Comfortaa"/>
              <a:cs typeface="Comfortaa"/>
              <a:sym typeface="Comfortaa"/>
            </a:endParaRPr>
          </a:p>
          <a:p>
            <a:pPr marL="457200" lvl="0" indent="-361950" algn="l" rtl="0">
              <a:spcBef>
                <a:spcPts val="0"/>
              </a:spcBef>
              <a:spcAft>
                <a:spcPts val="0"/>
              </a:spcAft>
              <a:buSzPts val="2100"/>
              <a:buFont typeface="Comfortaa"/>
              <a:buChar char="●"/>
            </a:pPr>
            <a:r>
              <a:rPr lang="en" sz="2100" b="1">
                <a:solidFill>
                  <a:srgbClr val="00FF00"/>
                </a:solidFill>
                <a:latin typeface="Comfortaa"/>
                <a:ea typeface="Comfortaa"/>
                <a:cs typeface="Comfortaa"/>
                <a:sym typeface="Comfortaa"/>
              </a:rPr>
              <a:t>Unknown</a:t>
            </a:r>
            <a:r>
              <a:rPr lang="en" sz="2100" b="1">
                <a:latin typeface="Comfortaa"/>
                <a:ea typeface="Comfortaa"/>
                <a:cs typeface="Comfortaa"/>
                <a:sym typeface="Comfortaa"/>
              </a:rPr>
              <a:t>: The state of the Pod cannot be determined</a:t>
            </a:r>
            <a:r>
              <a:rPr lang="en" sz="2100">
                <a:latin typeface="Comfortaa"/>
                <a:ea typeface="Comfortaa"/>
                <a:cs typeface="Comfortaa"/>
                <a:sym typeface="Comfortaa"/>
              </a:rPr>
              <a:t>.</a:t>
            </a:r>
            <a:endParaRPr sz="2100">
              <a:latin typeface="Comfortaa"/>
              <a:ea typeface="Comfortaa"/>
              <a:cs typeface="Comfortaa"/>
              <a:sym typeface="Comfortaa"/>
            </a:endParaRPr>
          </a:p>
          <a:p>
            <a:pPr marL="457200" lvl="0" indent="0" algn="l" rtl="0">
              <a:spcBef>
                <a:spcPts val="0"/>
              </a:spcBef>
              <a:spcAft>
                <a:spcPts val="0"/>
              </a:spcAft>
              <a:buNone/>
            </a:pPr>
            <a:endParaRPr sz="1400"/>
          </a:p>
          <a:p>
            <a:pPr marL="0" lvl="0" indent="0" algn="l" rtl="0">
              <a:spcBef>
                <a:spcPts val="0"/>
              </a:spcBef>
              <a:spcAft>
                <a:spcPts val="0"/>
              </a:spcAft>
              <a:buNone/>
            </a:pP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37"/>
          <p:cNvSpPr txBox="1">
            <a:spLocks noGrp="1"/>
          </p:cNvSpPr>
          <p:nvPr>
            <p:ph type="title"/>
          </p:nvPr>
        </p:nvSpPr>
        <p:spPr>
          <a:xfrm>
            <a:off x="251650" y="88375"/>
            <a:ext cx="8706600" cy="48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700"/>
          </a:p>
          <a:p>
            <a:pPr marL="0" lvl="0" indent="0" algn="l" rtl="0">
              <a:spcBef>
                <a:spcPts val="0"/>
              </a:spcBef>
              <a:spcAft>
                <a:spcPts val="0"/>
              </a:spcAft>
              <a:buNone/>
            </a:pPr>
            <a:endParaRPr sz="1700" b="1"/>
          </a:p>
          <a:p>
            <a:pPr marL="0" lvl="0" indent="0" algn="l" rtl="0">
              <a:spcBef>
                <a:spcPts val="0"/>
              </a:spcBef>
              <a:spcAft>
                <a:spcPts val="0"/>
              </a:spcAft>
              <a:buNone/>
            </a:pPr>
            <a:r>
              <a:rPr lang="en" sz="2600" b="1">
                <a:latin typeface="Comfortaa"/>
                <a:ea typeface="Comfortaa"/>
                <a:cs typeface="Comfortaa"/>
                <a:sym typeface="Comfortaa"/>
              </a:rPr>
              <a:t>Pod admin useful commands</a:t>
            </a:r>
            <a:endParaRPr sz="2600" b="1">
              <a:latin typeface="Comfortaa"/>
              <a:ea typeface="Comfortaa"/>
              <a:cs typeface="Comfortaa"/>
              <a:sym typeface="Comfortaa"/>
            </a:endParaRPr>
          </a:p>
          <a:p>
            <a:pPr marL="0" lvl="0" indent="0" algn="l" rtl="0">
              <a:spcBef>
                <a:spcPts val="0"/>
              </a:spcBef>
              <a:spcAft>
                <a:spcPts val="0"/>
              </a:spcAft>
              <a:buNone/>
            </a:pPr>
            <a:endParaRPr sz="22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kubectl run command</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kubectl create -f pod-manifest.yaml</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kubectl describe pod</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kubectl get pod -o wide</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kubectl get pod -o yaml &gt;&gt; filename.yaml</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kubectl edit pod </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kubectl apply -f pod-manifest.yaml</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kubectl replace -f pod-manifest.yaml (pod need to exist)</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kubectl set image pod container-name=image-name</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kubectl delete pod </a:t>
            </a:r>
            <a:endParaRPr sz="2300" b="1">
              <a:latin typeface="Comfortaa"/>
              <a:ea typeface="Comfortaa"/>
              <a:cs typeface="Comfortaa"/>
              <a:sym typeface="Comfortaa"/>
            </a:endParaRPr>
          </a:p>
          <a:p>
            <a:pPr marL="457200" lvl="0" indent="0" algn="l" rtl="0">
              <a:spcBef>
                <a:spcPts val="0"/>
              </a:spcBef>
              <a:spcAft>
                <a:spcPts val="0"/>
              </a:spcAft>
              <a:buNone/>
            </a:pPr>
            <a:endParaRPr sz="1400"/>
          </a:p>
          <a:p>
            <a:pPr marL="0" lvl="0" indent="0" algn="l" rtl="0">
              <a:spcBef>
                <a:spcPts val="0"/>
              </a:spcBef>
              <a:spcAft>
                <a:spcPts val="0"/>
              </a:spcAft>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a:latin typeface="Comfortaa"/>
                <a:ea typeface="Comfortaa"/>
                <a:cs typeface="Comfortaa"/>
                <a:sym typeface="Comfortaa"/>
              </a:rPr>
              <a:t>Pods Demo Lab</a:t>
            </a:r>
            <a:endParaRPr sz="4000" b="1">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311713" y="12776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fortaa"/>
                <a:ea typeface="Comfortaa"/>
                <a:cs typeface="Comfortaa"/>
                <a:sym typeface="Comfortaa"/>
              </a:rPr>
              <a:t>Introduction to  Kubernetes</a:t>
            </a:r>
            <a:endParaRPr>
              <a:latin typeface="Comfortaa"/>
              <a:ea typeface="Comfortaa"/>
              <a:cs typeface="Comfortaa"/>
              <a:sym typeface="Comfortaa"/>
            </a:endParaRPr>
          </a:p>
          <a:p>
            <a:pPr marL="0" lvl="0" indent="0" algn="ctr" rtl="0">
              <a:spcBef>
                <a:spcPts val="0"/>
              </a:spcBef>
              <a:spcAft>
                <a:spcPts val="0"/>
              </a:spcAft>
              <a:buNone/>
            </a:pPr>
            <a:r>
              <a:rPr lang="en"/>
              <a:t>“The 30,000 feet view”</a:t>
            </a:r>
            <a:endParaRPr>
              <a:latin typeface="Comfortaa"/>
              <a:ea typeface="Comfortaa"/>
              <a:cs typeface="Comfortaa"/>
              <a:sym typeface="Comfortaa"/>
            </a:endParaRPr>
          </a:p>
        </p:txBody>
      </p:sp>
      <p:pic>
        <p:nvPicPr>
          <p:cNvPr id="145" name="Google Shape;145;p31"/>
          <p:cNvPicPr preferRelativeResize="0"/>
          <p:nvPr/>
        </p:nvPicPr>
        <p:blipFill>
          <a:blip r:embed="rId3">
            <a:alphaModFix/>
          </a:blip>
          <a:stretch>
            <a:fillRect/>
          </a:stretch>
        </p:blipFill>
        <p:spPr>
          <a:xfrm>
            <a:off x="3262338" y="2514750"/>
            <a:ext cx="2619375" cy="1743075"/>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a:latin typeface="Comfortaa"/>
                <a:ea typeface="Comfortaa"/>
                <a:cs typeface="Comfortaa"/>
                <a:sym typeface="Comfortaa"/>
              </a:rPr>
              <a:t>Static Pods</a:t>
            </a:r>
            <a:endParaRPr sz="4000" b="1">
              <a:latin typeface="Comfortaa"/>
              <a:ea typeface="Comfortaa"/>
              <a:cs typeface="Comfortaa"/>
              <a:sym typeface="Comfortaa"/>
            </a:endParaRPr>
          </a:p>
          <a:p>
            <a:pPr marL="0" lvl="0" indent="0" algn="l" rtl="0">
              <a:spcBef>
                <a:spcPts val="0"/>
              </a:spcBef>
              <a:spcAft>
                <a:spcPts val="0"/>
              </a:spcAft>
              <a:buNone/>
            </a:pPr>
            <a:endParaRPr sz="4000" b="1">
              <a:latin typeface="Comfortaa"/>
              <a:ea typeface="Comfortaa"/>
              <a:cs typeface="Comfortaa"/>
              <a:sym typeface="Comforta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40"/>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70" name="Google Shape;970;p140"/>
          <p:cNvSpPr txBox="1">
            <a:spLocks noGrp="1"/>
          </p:cNvSpPr>
          <p:nvPr>
            <p:ph type="body" idx="1"/>
          </p:nvPr>
        </p:nvSpPr>
        <p:spPr>
          <a:xfrm>
            <a:off x="457100" y="92475"/>
            <a:ext cx="8420700" cy="47067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endParaRPr sz="2400">
              <a:latin typeface="Comfortaa"/>
              <a:ea typeface="Comfortaa"/>
              <a:cs typeface="Comfortaa"/>
              <a:sym typeface="Comfortaa"/>
            </a:endParaRPr>
          </a:p>
          <a:p>
            <a:pPr marL="0" lvl="0" indent="0" algn="l" rtl="0">
              <a:lnSpc>
                <a:spcPct val="100000"/>
              </a:lnSpc>
              <a:spcBef>
                <a:spcPts val="0"/>
              </a:spcBef>
              <a:spcAft>
                <a:spcPts val="0"/>
              </a:spcAft>
              <a:buNone/>
            </a:pPr>
            <a:r>
              <a:rPr lang="en" sz="2400" b="1">
                <a:latin typeface="Comfortaa"/>
                <a:ea typeface="Comfortaa"/>
                <a:cs typeface="Comfortaa"/>
                <a:sym typeface="Comfortaa"/>
              </a:rPr>
              <a:t>Static Pods are like Pods but </a:t>
            </a:r>
            <a:r>
              <a:rPr lang="en" sz="2400" b="1">
                <a:solidFill>
                  <a:srgbClr val="00FF00"/>
                </a:solidFill>
                <a:latin typeface="Comfortaa"/>
                <a:ea typeface="Comfortaa"/>
                <a:cs typeface="Comfortaa"/>
                <a:sym typeface="Comfortaa"/>
              </a:rPr>
              <a:t>managed by Kubelet </a:t>
            </a:r>
            <a:r>
              <a:rPr lang="en" sz="2400" b="1">
                <a:latin typeface="Comfortaa"/>
                <a:ea typeface="Comfortaa"/>
                <a:cs typeface="Comfortaa"/>
                <a:sym typeface="Comfortaa"/>
              </a:rPr>
              <a:t>instead of the API Server. Kubelet runs as a linux systemd service on each node.</a:t>
            </a:r>
            <a:endParaRPr sz="2400" b="1">
              <a:latin typeface="Comfortaa"/>
              <a:ea typeface="Comfortaa"/>
              <a:cs typeface="Comfortaa"/>
              <a:sym typeface="Comfortaa"/>
            </a:endParaRPr>
          </a:p>
          <a:p>
            <a:pPr marL="0" lvl="0" indent="0" algn="l" rtl="0">
              <a:lnSpc>
                <a:spcPct val="100000"/>
              </a:lnSpc>
              <a:spcBef>
                <a:spcPts val="0"/>
              </a:spcBef>
              <a:spcAft>
                <a:spcPts val="0"/>
              </a:spcAft>
              <a:buNone/>
            </a:pPr>
            <a:endParaRPr sz="2400" b="1">
              <a:latin typeface="Comfortaa"/>
              <a:ea typeface="Comfortaa"/>
              <a:cs typeface="Comfortaa"/>
              <a:sym typeface="Comfortaa"/>
            </a:endParaRPr>
          </a:p>
          <a:p>
            <a:pPr marL="0" lvl="0" indent="0" algn="l" rtl="0">
              <a:lnSpc>
                <a:spcPct val="100000"/>
              </a:lnSpc>
              <a:spcBef>
                <a:spcPts val="0"/>
              </a:spcBef>
              <a:spcAft>
                <a:spcPts val="0"/>
              </a:spcAft>
              <a:buNone/>
            </a:pPr>
            <a:r>
              <a:rPr lang="en" sz="2400" b="1">
                <a:latin typeface="Comfortaa"/>
                <a:ea typeface="Comfortaa"/>
                <a:cs typeface="Comfortaa"/>
                <a:sym typeface="Comfortaa"/>
              </a:rPr>
              <a:t>The API server keeps a read only copy or </a:t>
            </a:r>
            <a:r>
              <a:rPr lang="en" sz="2400" b="1">
                <a:solidFill>
                  <a:srgbClr val="00FF00"/>
                </a:solidFill>
                <a:latin typeface="Comfortaa"/>
                <a:ea typeface="Comfortaa"/>
                <a:cs typeface="Comfortaa"/>
                <a:sym typeface="Comfortaa"/>
              </a:rPr>
              <a:t>mirror pods</a:t>
            </a:r>
            <a:r>
              <a:rPr lang="en" sz="2400" b="1">
                <a:latin typeface="Comfortaa"/>
                <a:ea typeface="Comfortaa"/>
                <a:cs typeface="Comfortaa"/>
                <a:sym typeface="Comfortaa"/>
              </a:rPr>
              <a:t> for visibility.</a:t>
            </a:r>
            <a:endParaRPr sz="2400" b="1">
              <a:latin typeface="Comfortaa"/>
              <a:ea typeface="Comfortaa"/>
              <a:cs typeface="Comfortaa"/>
              <a:sym typeface="Comfortaa"/>
            </a:endParaRPr>
          </a:p>
          <a:p>
            <a:pPr marL="0" lvl="0" indent="0" algn="l" rtl="0">
              <a:lnSpc>
                <a:spcPct val="100000"/>
              </a:lnSpc>
              <a:spcBef>
                <a:spcPts val="0"/>
              </a:spcBef>
              <a:spcAft>
                <a:spcPts val="0"/>
              </a:spcAft>
              <a:buNone/>
            </a:pPr>
            <a:endParaRPr sz="2400" b="1">
              <a:latin typeface="Comfortaa"/>
              <a:ea typeface="Comfortaa"/>
              <a:cs typeface="Comfortaa"/>
              <a:sym typeface="Comfortaa"/>
            </a:endParaRPr>
          </a:p>
          <a:p>
            <a:pPr marL="0" lvl="0" indent="0" algn="l" rtl="0">
              <a:lnSpc>
                <a:spcPct val="100000"/>
              </a:lnSpc>
              <a:spcBef>
                <a:spcPts val="0"/>
              </a:spcBef>
              <a:spcAft>
                <a:spcPts val="0"/>
              </a:spcAft>
              <a:buNone/>
            </a:pPr>
            <a:r>
              <a:rPr lang="en" sz="2400" b="1">
                <a:latin typeface="Comfortaa"/>
                <a:ea typeface="Comfortaa"/>
                <a:cs typeface="Comfortaa"/>
                <a:sym typeface="Comfortaa"/>
              </a:rPr>
              <a:t>you can create them on any nodes since the kubelet runs on every node. ie in the event you lose your control plane nodes…..</a:t>
            </a:r>
            <a:r>
              <a:rPr lang="en" sz="2400" b="1">
                <a:solidFill>
                  <a:srgbClr val="00FF00"/>
                </a:solidFill>
                <a:latin typeface="Comfortaa"/>
                <a:ea typeface="Comfortaa"/>
                <a:cs typeface="Comfortaa"/>
                <a:sym typeface="Comfortaa"/>
              </a:rPr>
              <a:t>Kubeadm runs all control plane components as static pods</a:t>
            </a:r>
            <a:endParaRPr sz="2400" b="1">
              <a:solidFill>
                <a:srgbClr val="00FF00"/>
              </a:solidFill>
              <a:latin typeface="Comfortaa"/>
              <a:ea typeface="Comfortaa"/>
              <a:cs typeface="Comfortaa"/>
              <a:sym typeface="Comfortaa"/>
            </a:endParaRPr>
          </a:p>
          <a:p>
            <a:pPr marL="0" lvl="0" indent="0" algn="l" rtl="0">
              <a:lnSpc>
                <a:spcPct val="100000"/>
              </a:lnSpc>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500">
              <a:latin typeface="Comfortaa"/>
              <a:ea typeface="Comfortaa"/>
              <a:cs typeface="Comfortaa"/>
              <a:sym typeface="Comfortaa"/>
            </a:endParaRPr>
          </a:p>
          <a:p>
            <a:pPr marL="0" lvl="0" indent="0" algn="l" rtl="0">
              <a:spcBef>
                <a:spcPts val="1600"/>
              </a:spcBef>
              <a:spcAft>
                <a:spcPts val="1600"/>
              </a:spcAft>
              <a:buNone/>
            </a:pPr>
            <a:endParaRPr sz="2500">
              <a:latin typeface="Comfortaa"/>
              <a:ea typeface="Comfortaa"/>
              <a:cs typeface="Comfortaa"/>
              <a:sym typeface="Comforta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41"/>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76" name="Google Shape;976;p141"/>
          <p:cNvSpPr txBox="1">
            <a:spLocks noGrp="1"/>
          </p:cNvSpPr>
          <p:nvPr>
            <p:ph type="body" idx="1"/>
          </p:nvPr>
        </p:nvSpPr>
        <p:spPr>
          <a:xfrm>
            <a:off x="457100" y="161050"/>
            <a:ext cx="8420700" cy="47067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endParaRPr sz="2200">
              <a:latin typeface="Comfortaa"/>
              <a:ea typeface="Comfortaa"/>
              <a:cs typeface="Comfortaa"/>
              <a:sym typeface="Comfortaa"/>
            </a:endParaRPr>
          </a:p>
          <a:p>
            <a:pPr marL="0" lvl="0" indent="0" algn="l" rtl="0">
              <a:lnSpc>
                <a:spcPct val="100000"/>
              </a:lnSpc>
              <a:spcBef>
                <a:spcPts val="0"/>
              </a:spcBef>
              <a:spcAft>
                <a:spcPts val="0"/>
              </a:spcAft>
              <a:buNone/>
            </a:pPr>
            <a:r>
              <a:rPr lang="en" sz="2400" b="1">
                <a:latin typeface="Comfortaa"/>
                <a:ea typeface="Comfortaa"/>
                <a:cs typeface="Comfortaa"/>
                <a:sym typeface="Comfortaa"/>
              </a:rPr>
              <a:t>How  the Kubelet creates and manages them:</a:t>
            </a:r>
            <a:endParaRPr sz="2400" b="1">
              <a:latin typeface="Comfortaa"/>
              <a:ea typeface="Comfortaa"/>
              <a:cs typeface="Comfortaa"/>
              <a:sym typeface="Comfortaa"/>
            </a:endParaRPr>
          </a:p>
          <a:p>
            <a:pPr marL="0" lvl="0" indent="0" algn="l" rtl="0">
              <a:lnSpc>
                <a:spcPct val="100000"/>
              </a:lnSpc>
              <a:spcBef>
                <a:spcPts val="0"/>
              </a:spcBef>
              <a:spcAft>
                <a:spcPts val="0"/>
              </a:spcAft>
              <a:buNone/>
            </a:pPr>
            <a:endParaRPr sz="2400" b="1">
              <a:latin typeface="Comfortaa"/>
              <a:ea typeface="Comfortaa"/>
              <a:cs typeface="Comfortaa"/>
              <a:sym typeface="Comfortaa"/>
            </a:endParaRPr>
          </a:p>
          <a:p>
            <a:pPr marL="0" lvl="0" indent="0" algn="l" rtl="0">
              <a:lnSpc>
                <a:spcPct val="100000"/>
              </a:lnSpc>
              <a:spcBef>
                <a:spcPts val="0"/>
              </a:spcBef>
              <a:spcAft>
                <a:spcPts val="0"/>
              </a:spcAft>
              <a:buNone/>
            </a:pPr>
            <a:r>
              <a:rPr lang="en" sz="2400" b="1">
                <a:latin typeface="Comfortaa"/>
                <a:ea typeface="Comfortaa"/>
                <a:cs typeface="Comfortaa"/>
                <a:sym typeface="Comfortaa"/>
              </a:rPr>
              <a:t>It watches the location where the pod manifest are stored using the </a:t>
            </a:r>
            <a:r>
              <a:rPr lang="en" sz="2400" b="1">
                <a:solidFill>
                  <a:srgbClr val="00FF00"/>
                </a:solidFill>
                <a:latin typeface="Comfortaa"/>
                <a:ea typeface="Comfortaa"/>
                <a:cs typeface="Comfortaa"/>
                <a:sym typeface="Comfortaa"/>
              </a:rPr>
              <a:t>--manifest-url</a:t>
            </a:r>
            <a:r>
              <a:rPr lang="en" sz="2400" b="1">
                <a:latin typeface="Comfortaa"/>
                <a:ea typeface="Comfortaa"/>
                <a:cs typeface="Comfortaa"/>
                <a:sym typeface="Comfortaa"/>
              </a:rPr>
              <a:t> or </a:t>
            </a:r>
            <a:r>
              <a:rPr lang="en" sz="2400" b="1">
                <a:solidFill>
                  <a:srgbClr val="00FF00"/>
                </a:solidFill>
                <a:latin typeface="Comfortaa"/>
                <a:ea typeface="Comfortaa"/>
                <a:cs typeface="Comfortaa"/>
                <a:sym typeface="Comfortaa"/>
              </a:rPr>
              <a:t>--pod-manifest-path</a:t>
            </a:r>
            <a:endParaRPr sz="2400" b="1">
              <a:solidFill>
                <a:srgbClr val="00FF00"/>
              </a:solidFill>
              <a:latin typeface="Comfortaa"/>
              <a:ea typeface="Comfortaa"/>
              <a:cs typeface="Comfortaa"/>
              <a:sym typeface="Comfortaa"/>
            </a:endParaRPr>
          </a:p>
          <a:p>
            <a:pPr marL="0" lvl="0" indent="0" algn="l" rtl="0">
              <a:lnSpc>
                <a:spcPct val="100000"/>
              </a:lnSpc>
              <a:spcBef>
                <a:spcPts val="0"/>
              </a:spcBef>
              <a:spcAft>
                <a:spcPts val="0"/>
              </a:spcAft>
              <a:buNone/>
            </a:pPr>
            <a:endParaRPr sz="2400" b="1">
              <a:solidFill>
                <a:srgbClr val="00FF00"/>
              </a:solidFill>
              <a:latin typeface="Comfortaa"/>
              <a:ea typeface="Comfortaa"/>
              <a:cs typeface="Comfortaa"/>
              <a:sym typeface="Comfortaa"/>
            </a:endParaRPr>
          </a:p>
          <a:p>
            <a:pPr marL="0" lvl="0" indent="0" algn="l" rtl="0">
              <a:lnSpc>
                <a:spcPct val="100000"/>
              </a:lnSpc>
              <a:spcBef>
                <a:spcPts val="0"/>
              </a:spcBef>
              <a:spcAft>
                <a:spcPts val="0"/>
              </a:spcAft>
              <a:buNone/>
            </a:pPr>
            <a:r>
              <a:rPr lang="en" sz="2400" b="1">
                <a:latin typeface="Comfortaa"/>
                <a:ea typeface="Comfortaa"/>
                <a:cs typeface="Comfortaa"/>
                <a:sym typeface="Comfortaa"/>
              </a:rPr>
              <a:t>The location can also defined in the kubelet config file located at </a:t>
            </a:r>
            <a:r>
              <a:rPr lang="en" sz="2400" b="1">
                <a:solidFill>
                  <a:srgbClr val="00FF00"/>
                </a:solidFill>
                <a:latin typeface="Comfortaa"/>
                <a:ea typeface="Comfortaa"/>
                <a:cs typeface="Comfortaa"/>
                <a:sym typeface="Comfortaa"/>
              </a:rPr>
              <a:t>/var/lib/kubelet/config.yaml </a:t>
            </a:r>
            <a:r>
              <a:rPr lang="en" sz="2400" b="1">
                <a:latin typeface="Comfortaa"/>
                <a:ea typeface="Comfortaa"/>
                <a:cs typeface="Comfortaa"/>
                <a:sym typeface="Comfortaa"/>
              </a:rPr>
              <a:t>using the </a:t>
            </a:r>
            <a:r>
              <a:rPr lang="en" sz="2400" b="1">
                <a:solidFill>
                  <a:srgbClr val="00FF00"/>
                </a:solidFill>
                <a:latin typeface="Comfortaa"/>
                <a:ea typeface="Comfortaa"/>
                <a:cs typeface="Comfortaa"/>
                <a:sym typeface="Comfortaa"/>
              </a:rPr>
              <a:t>staticPodPath </a:t>
            </a:r>
            <a:r>
              <a:rPr lang="en" sz="2400" b="1">
                <a:latin typeface="Comfortaa"/>
                <a:ea typeface="Comfortaa"/>
                <a:cs typeface="Comfortaa"/>
                <a:sym typeface="Comfortaa"/>
              </a:rPr>
              <a:t>entry. it overwrites the service arguments </a:t>
            </a:r>
            <a:r>
              <a:rPr lang="en" sz="2400" b="1">
                <a:solidFill>
                  <a:srgbClr val="00FF00"/>
                </a:solidFill>
                <a:latin typeface="Comfortaa"/>
                <a:ea typeface="Comfortaa"/>
                <a:cs typeface="Comfortaa"/>
                <a:sym typeface="Comfortaa"/>
              </a:rPr>
              <a:t>--manifest-url</a:t>
            </a:r>
            <a:r>
              <a:rPr lang="en" sz="2400" b="1">
                <a:latin typeface="Comfortaa"/>
                <a:ea typeface="Comfortaa"/>
                <a:cs typeface="Comfortaa"/>
                <a:sym typeface="Comfortaa"/>
              </a:rPr>
              <a:t> or </a:t>
            </a:r>
            <a:r>
              <a:rPr lang="en" sz="2400" b="1">
                <a:solidFill>
                  <a:srgbClr val="00FF00"/>
                </a:solidFill>
                <a:latin typeface="Comfortaa"/>
                <a:ea typeface="Comfortaa"/>
                <a:cs typeface="Comfortaa"/>
                <a:sym typeface="Comfortaa"/>
              </a:rPr>
              <a:t>--pod-manifest-path</a:t>
            </a:r>
            <a:endParaRPr sz="2400" b="1">
              <a:solidFill>
                <a:srgbClr val="00FF00"/>
              </a:solidFill>
              <a:latin typeface="Comfortaa"/>
              <a:ea typeface="Comfortaa"/>
              <a:cs typeface="Comfortaa"/>
              <a:sym typeface="Comfortaa"/>
            </a:endParaRPr>
          </a:p>
          <a:p>
            <a:pPr marL="0" lvl="0" indent="0" algn="l" rtl="0">
              <a:lnSpc>
                <a:spcPct val="100000"/>
              </a:lnSpc>
              <a:spcBef>
                <a:spcPts val="0"/>
              </a:spcBef>
              <a:spcAft>
                <a:spcPts val="0"/>
              </a:spcAft>
              <a:buNone/>
            </a:pPr>
            <a:endParaRPr sz="2400" b="1">
              <a:solidFill>
                <a:srgbClr val="00FF00"/>
              </a:solidFill>
              <a:latin typeface="Comfortaa"/>
              <a:ea typeface="Comfortaa"/>
              <a:cs typeface="Comfortaa"/>
              <a:sym typeface="Comfortaa"/>
            </a:endParaRPr>
          </a:p>
          <a:p>
            <a:pPr marL="0" lvl="0" indent="0" algn="l" rtl="0">
              <a:lnSpc>
                <a:spcPct val="100000"/>
              </a:lnSpc>
              <a:spcBef>
                <a:spcPts val="0"/>
              </a:spcBef>
              <a:spcAft>
                <a:spcPts val="0"/>
              </a:spcAft>
              <a:buNone/>
            </a:pPr>
            <a:r>
              <a:rPr lang="en" sz="2400" b="1">
                <a:latin typeface="Comfortaa"/>
                <a:ea typeface="Comfortaa"/>
                <a:cs typeface="Comfortaa"/>
                <a:sym typeface="Comfortaa"/>
              </a:rPr>
              <a:t>Deleting the pod manifest deletes the pod.</a:t>
            </a:r>
            <a:endParaRPr sz="2400" b="1">
              <a:latin typeface="Comfortaa"/>
              <a:ea typeface="Comfortaa"/>
              <a:cs typeface="Comfortaa"/>
              <a:sym typeface="Comfortaa"/>
            </a:endParaRPr>
          </a:p>
          <a:p>
            <a:pPr marL="0" lvl="0" indent="0" algn="l" rtl="0">
              <a:lnSpc>
                <a:spcPct val="100000"/>
              </a:lnSpc>
              <a:spcBef>
                <a:spcPts val="0"/>
              </a:spcBef>
              <a:spcAft>
                <a:spcPts val="0"/>
              </a:spcAft>
              <a:buNone/>
            </a:pPr>
            <a:endParaRPr sz="2200" b="1">
              <a:solidFill>
                <a:srgbClr val="00FF00"/>
              </a:solidFill>
              <a:latin typeface="Comfortaa"/>
              <a:ea typeface="Comfortaa"/>
              <a:cs typeface="Comfortaa"/>
              <a:sym typeface="Comfortaa"/>
            </a:endParaRPr>
          </a:p>
          <a:p>
            <a:pPr marL="0" lvl="0" indent="0" algn="l" rtl="0">
              <a:lnSpc>
                <a:spcPct val="100000"/>
              </a:lnSpc>
              <a:spcBef>
                <a:spcPts val="0"/>
              </a:spcBef>
              <a:spcAft>
                <a:spcPts val="0"/>
              </a:spcAft>
              <a:buNone/>
            </a:pPr>
            <a:endParaRPr sz="2400">
              <a:latin typeface="Comfortaa"/>
              <a:ea typeface="Comfortaa"/>
              <a:cs typeface="Comfortaa"/>
              <a:sym typeface="Comfortaa"/>
            </a:endParaRPr>
          </a:p>
          <a:p>
            <a:pPr marL="0" lvl="0" indent="0" algn="l" rtl="0">
              <a:lnSpc>
                <a:spcPct val="100000"/>
              </a:lnSpc>
              <a:spcBef>
                <a:spcPts val="0"/>
              </a:spcBef>
              <a:spcAft>
                <a:spcPts val="0"/>
              </a:spcAft>
              <a:buNone/>
            </a:pPr>
            <a:endParaRPr sz="2200" b="1">
              <a:solidFill>
                <a:srgbClr val="00FF00"/>
              </a:solidFill>
              <a:latin typeface="Comfortaa"/>
              <a:ea typeface="Comfortaa"/>
              <a:cs typeface="Comfortaa"/>
              <a:sym typeface="Comfortaa"/>
            </a:endParaRPr>
          </a:p>
          <a:p>
            <a:pPr marL="0" lvl="0" indent="0" algn="l" rtl="0">
              <a:lnSpc>
                <a:spcPct val="100000"/>
              </a:lnSpc>
              <a:spcBef>
                <a:spcPts val="0"/>
              </a:spcBef>
              <a:spcAft>
                <a:spcPts val="0"/>
              </a:spcAft>
              <a:buNone/>
            </a:pPr>
            <a:endParaRPr sz="2200" b="1">
              <a:latin typeface="Comfortaa"/>
              <a:ea typeface="Comfortaa"/>
              <a:cs typeface="Comfortaa"/>
              <a:sym typeface="Comfortaa"/>
            </a:endParaRPr>
          </a:p>
          <a:p>
            <a:pPr marL="0" lvl="0" indent="0" algn="l" rtl="0">
              <a:lnSpc>
                <a:spcPct val="100000"/>
              </a:lnSpc>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500">
              <a:latin typeface="Comfortaa"/>
              <a:ea typeface="Comfortaa"/>
              <a:cs typeface="Comfortaa"/>
              <a:sym typeface="Comfortaa"/>
            </a:endParaRPr>
          </a:p>
          <a:p>
            <a:pPr marL="0" lvl="0" indent="0" algn="l" rtl="0">
              <a:spcBef>
                <a:spcPts val="1600"/>
              </a:spcBef>
              <a:spcAft>
                <a:spcPts val="1600"/>
              </a:spcAft>
              <a:buNone/>
            </a:pPr>
            <a:endParaRPr sz="2500">
              <a:latin typeface="Comfortaa"/>
              <a:ea typeface="Comfortaa"/>
              <a:cs typeface="Comfortaa"/>
              <a:sym typeface="Comforta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a:latin typeface="Comfortaa"/>
                <a:ea typeface="Comfortaa"/>
                <a:cs typeface="Comfortaa"/>
                <a:sym typeface="Comfortaa"/>
              </a:rPr>
              <a:t>Static Pods Demo Lab</a:t>
            </a:r>
            <a:endParaRPr sz="4000" b="1">
              <a:latin typeface="Comfortaa"/>
              <a:ea typeface="Comfortaa"/>
              <a:cs typeface="Comfortaa"/>
              <a:sym typeface="Comfortaa"/>
            </a:endParaRPr>
          </a:p>
          <a:p>
            <a:pPr marL="0" lvl="0" indent="0" algn="l" rtl="0">
              <a:spcBef>
                <a:spcPts val="0"/>
              </a:spcBef>
              <a:spcAft>
                <a:spcPts val="0"/>
              </a:spcAft>
              <a:buNone/>
            </a:pPr>
            <a:endParaRPr sz="40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solidFill>
                  <a:srgbClr val="00FF00"/>
                </a:solidFill>
                <a:latin typeface="Comfortaa"/>
                <a:ea typeface="Comfortaa"/>
                <a:cs typeface="Comfortaa"/>
                <a:sym typeface="Comfortaa"/>
              </a:rPr>
              <a:t>Init Containers </a:t>
            </a:r>
            <a:endParaRPr sz="4000" b="1" dirty="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44"/>
          <p:cNvSpPr txBox="1">
            <a:spLocks noGrp="1"/>
          </p:cNvSpPr>
          <p:nvPr>
            <p:ph type="title"/>
          </p:nvPr>
        </p:nvSpPr>
        <p:spPr>
          <a:xfrm>
            <a:off x="490250" y="450150"/>
            <a:ext cx="8185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Why use Init Containers..?  It allows to decouple application initialization from the app itself..</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They can be managed by different teams with different levels of authentication and authorization. An app container cannot start until all init containers have executed succesfully.</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Used to init some data for a database or setting up account or installing some update before running an application</a:t>
            </a:r>
            <a:endParaRPr sz="2400" b="1">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1">
                                            <p:txEl>
                                              <p:pRg st="0" end="0"/>
                                            </p:txEl>
                                          </p:spTgt>
                                        </p:tgtEl>
                                        <p:attrNameLst>
                                          <p:attrName>style.visibility</p:attrName>
                                        </p:attrNameLst>
                                      </p:cBhvr>
                                      <p:to>
                                        <p:strVal val="visible"/>
                                      </p:to>
                                    </p:set>
                                    <p:animEffect transition="in" filter="fade">
                                      <p:cBhvr>
                                        <p:cTn id="7" dur="1000"/>
                                        <p:tgtEl>
                                          <p:spTgt spid="9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1">
                                            <p:txEl>
                                              <p:pRg st="1" end="1"/>
                                            </p:txEl>
                                          </p:spTgt>
                                        </p:tgtEl>
                                        <p:attrNameLst>
                                          <p:attrName>style.visibility</p:attrName>
                                        </p:attrNameLst>
                                      </p:cBhvr>
                                      <p:to>
                                        <p:strVal val="visible"/>
                                      </p:to>
                                    </p:set>
                                    <p:animEffect transition="in" filter="fade">
                                      <p:cBhvr>
                                        <p:cTn id="12" dur="1000"/>
                                        <p:tgtEl>
                                          <p:spTgt spid="9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1">
                                            <p:txEl>
                                              <p:pRg st="2" end="2"/>
                                            </p:txEl>
                                          </p:spTgt>
                                        </p:tgtEl>
                                        <p:attrNameLst>
                                          <p:attrName>style.visibility</p:attrName>
                                        </p:attrNameLst>
                                      </p:cBhvr>
                                      <p:to>
                                        <p:strVal val="visible"/>
                                      </p:to>
                                    </p:set>
                                    <p:animEffect transition="in" filter="fade">
                                      <p:cBhvr>
                                        <p:cTn id="17" dur="1000"/>
                                        <p:tgtEl>
                                          <p:spTgt spid="9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1">
                                            <p:txEl>
                                              <p:pRg st="3" end="3"/>
                                            </p:txEl>
                                          </p:spTgt>
                                        </p:tgtEl>
                                        <p:attrNameLst>
                                          <p:attrName>style.visibility</p:attrName>
                                        </p:attrNameLst>
                                      </p:cBhvr>
                                      <p:to>
                                        <p:strVal val="visible"/>
                                      </p:to>
                                    </p:set>
                                    <p:animEffect transition="in" filter="fade">
                                      <p:cBhvr>
                                        <p:cTn id="22" dur="1000"/>
                                        <p:tgtEl>
                                          <p:spTgt spid="9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91">
                                            <p:txEl>
                                              <p:pRg st="4" end="4"/>
                                            </p:txEl>
                                          </p:spTgt>
                                        </p:tgtEl>
                                        <p:attrNameLst>
                                          <p:attrName>style.visibility</p:attrName>
                                        </p:attrNameLst>
                                      </p:cBhvr>
                                      <p:to>
                                        <p:strVal val="visible"/>
                                      </p:to>
                                    </p:set>
                                    <p:animEffect transition="in" filter="fade">
                                      <p:cBhvr>
                                        <p:cTn id="27" dur="1000"/>
                                        <p:tgtEl>
                                          <p:spTgt spid="9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1">
                                            <p:txEl>
                                              <p:pRg st="5" end="5"/>
                                            </p:txEl>
                                          </p:spTgt>
                                        </p:tgtEl>
                                        <p:attrNameLst>
                                          <p:attrName>style.visibility</p:attrName>
                                        </p:attrNameLst>
                                      </p:cBhvr>
                                      <p:to>
                                        <p:strVal val="visible"/>
                                      </p:to>
                                    </p:set>
                                    <p:animEffect transition="in" filter="fade">
                                      <p:cBhvr>
                                        <p:cTn id="32" dur="1000"/>
                                        <p:tgtEl>
                                          <p:spTgt spid="9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45"/>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97" name="Google Shape;997;p145"/>
          <p:cNvSpPr txBox="1">
            <a:spLocks noGrp="1"/>
          </p:cNvSpPr>
          <p:nvPr>
            <p:ph type="body" idx="1"/>
          </p:nvPr>
        </p:nvSpPr>
        <p:spPr>
          <a:xfrm>
            <a:off x="457100" y="161050"/>
            <a:ext cx="8420700" cy="47067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endParaRPr sz="2400">
              <a:latin typeface="Comfortaa"/>
              <a:ea typeface="Comfortaa"/>
              <a:cs typeface="Comfortaa"/>
              <a:sym typeface="Comfortaa"/>
            </a:endParaRPr>
          </a:p>
          <a:p>
            <a:pPr marL="0" lvl="0" indent="0" algn="l" rtl="0">
              <a:lnSpc>
                <a:spcPct val="100000"/>
              </a:lnSpc>
              <a:spcBef>
                <a:spcPts val="0"/>
              </a:spcBef>
              <a:spcAft>
                <a:spcPts val="0"/>
              </a:spcAft>
              <a:buNone/>
            </a:pPr>
            <a:r>
              <a:rPr lang="en" sz="2400" b="1">
                <a:latin typeface="Comfortaa"/>
                <a:ea typeface="Comfortaa"/>
                <a:cs typeface="Comfortaa"/>
                <a:sym typeface="Comfortaa"/>
              </a:rPr>
              <a:t>What is an </a:t>
            </a:r>
            <a:r>
              <a:rPr lang="en" sz="2400" b="1">
                <a:solidFill>
                  <a:srgbClr val="00FF00"/>
                </a:solidFill>
                <a:latin typeface="Comfortaa"/>
                <a:ea typeface="Comfortaa"/>
                <a:cs typeface="Comfortaa"/>
                <a:sym typeface="Comfortaa"/>
              </a:rPr>
              <a:t>Init Container</a:t>
            </a:r>
            <a:r>
              <a:rPr lang="en" sz="2400" b="1">
                <a:latin typeface="Comfortaa"/>
                <a:ea typeface="Comfortaa"/>
                <a:cs typeface="Comfortaa"/>
                <a:sym typeface="Comfortaa"/>
              </a:rPr>
              <a:t>?</a:t>
            </a:r>
            <a:endParaRPr sz="2400" b="1">
              <a:latin typeface="Comfortaa"/>
              <a:ea typeface="Comfortaa"/>
              <a:cs typeface="Comfortaa"/>
              <a:sym typeface="Comfortaa"/>
            </a:endParaRPr>
          </a:p>
          <a:p>
            <a:pPr marL="0" lvl="0" indent="0" algn="l" rtl="0">
              <a:lnSpc>
                <a:spcPct val="100000"/>
              </a:lnSpc>
              <a:spcBef>
                <a:spcPts val="0"/>
              </a:spcBef>
              <a:spcAft>
                <a:spcPts val="0"/>
              </a:spcAft>
              <a:buNone/>
            </a:pPr>
            <a:endParaRPr sz="2400" b="1">
              <a:latin typeface="Comfortaa"/>
              <a:ea typeface="Comfortaa"/>
              <a:cs typeface="Comfortaa"/>
              <a:sym typeface="Comfortaa"/>
            </a:endParaRPr>
          </a:p>
          <a:p>
            <a:pPr marL="457200" lvl="0" indent="-381000" algn="l" rtl="0">
              <a:lnSpc>
                <a:spcPct val="100000"/>
              </a:lnSpc>
              <a:spcBef>
                <a:spcPts val="0"/>
              </a:spcBef>
              <a:spcAft>
                <a:spcPts val="0"/>
              </a:spcAft>
              <a:buSzPts val="2400"/>
              <a:buFont typeface="Comfortaa"/>
              <a:buChar char="●"/>
            </a:pPr>
            <a:r>
              <a:rPr lang="en" sz="2400" b="1">
                <a:latin typeface="Comfortaa"/>
                <a:ea typeface="Comfortaa"/>
                <a:cs typeface="Comfortaa"/>
                <a:sym typeface="Comfortaa"/>
              </a:rPr>
              <a:t>part of a pod configuration</a:t>
            </a:r>
            <a:endParaRPr sz="2400" b="1">
              <a:latin typeface="Comfortaa"/>
              <a:ea typeface="Comfortaa"/>
              <a:cs typeface="Comfortaa"/>
              <a:sym typeface="Comfortaa"/>
            </a:endParaRPr>
          </a:p>
          <a:p>
            <a:pPr marL="457200" lvl="0" indent="0" algn="l" rtl="0">
              <a:lnSpc>
                <a:spcPct val="100000"/>
              </a:lnSpc>
              <a:spcBef>
                <a:spcPts val="0"/>
              </a:spcBef>
              <a:spcAft>
                <a:spcPts val="0"/>
              </a:spcAft>
              <a:buNone/>
            </a:pPr>
            <a:endParaRPr sz="2400" b="1">
              <a:latin typeface="Comfortaa"/>
              <a:ea typeface="Comfortaa"/>
              <a:cs typeface="Comfortaa"/>
              <a:sym typeface="Comfortaa"/>
            </a:endParaRPr>
          </a:p>
          <a:p>
            <a:pPr marL="457200" lvl="0" indent="-381000" algn="l" rtl="0">
              <a:lnSpc>
                <a:spcPct val="100000"/>
              </a:lnSpc>
              <a:spcBef>
                <a:spcPts val="0"/>
              </a:spcBef>
              <a:spcAft>
                <a:spcPts val="0"/>
              </a:spcAft>
              <a:buSzPts val="2400"/>
              <a:buFont typeface="Comfortaa"/>
              <a:buChar char="●"/>
            </a:pPr>
            <a:r>
              <a:rPr lang="en" sz="2400" b="1">
                <a:latin typeface="Comfortaa"/>
                <a:ea typeface="Comfortaa"/>
                <a:cs typeface="Comfortaa"/>
                <a:sym typeface="Comfortaa"/>
              </a:rPr>
              <a:t>starts and executes before any other containers in the pod</a:t>
            </a:r>
            <a:endParaRPr sz="2400" b="1">
              <a:latin typeface="Comfortaa"/>
              <a:ea typeface="Comfortaa"/>
              <a:cs typeface="Comfortaa"/>
              <a:sym typeface="Comfortaa"/>
            </a:endParaRPr>
          </a:p>
          <a:p>
            <a:pPr marL="457200" lvl="0" indent="0" algn="l" rtl="0">
              <a:lnSpc>
                <a:spcPct val="100000"/>
              </a:lnSpc>
              <a:spcBef>
                <a:spcPts val="0"/>
              </a:spcBef>
              <a:spcAft>
                <a:spcPts val="0"/>
              </a:spcAft>
              <a:buNone/>
            </a:pPr>
            <a:endParaRPr sz="2400" b="1">
              <a:latin typeface="Comfortaa"/>
              <a:ea typeface="Comfortaa"/>
              <a:cs typeface="Comfortaa"/>
              <a:sym typeface="Comfortaa"/>
            </a:endParaRPr>
          </a:p>
          <a:p>
            <a:pPr marL="457200" lvl="0" indent="-381000" algn="l" rtl="0">
              <a:lnSpc>
                <a:spcPct val="100000"/>
              </a:lnSpc>
              <a:spcBef>
                <a:spcPts val="0"/>
              </a:spcBef>
              <a:spcAft>
                <a:spcPts val="0"/>
              </a:spcAft>
              <a:buSzPts val="2400"/>
              <a:buFont typeface="Comfortaa"/>
              <a:buChar char="●"/>
            </a:pPr>
            <a:r>
              <a:rPr lang="en" sz="2400" b="1">
                <a:latin typeface="Comfortaa"/>
                <a:ea typeface="Comfortaa"/>
                <a:cs typeface="Comfortaa"/>
                <a:sym typeface="Comfortaa"/>
              </a:rPr>
              <a:t>should contain simple logic such as a small startup script. </a:t>
            </a:r>
            <a:endParaRPr sz="2400" b="1">
              <a:latin typeface="Comfortaa"/>
              <a:ea typeface="Comfortaa"/>
              <a:cs typeface="Comfortaa"/>
              <a:sym typeface="Comfortaa"/>
            </a:endParaRPr>
          </a:p>
          <a:p>
            <a:pPr marL="457200" lvl="0" indent="0" algn="l" rtl="0">
              <a:lnSpc>
                <a:spcPct val="100000"/>
              </a:lnSpc>
              <a:spcBef>
                <a:spcPts val="0"/>
              </a:spcBef>
              <a:spcAft>
                <a:spcPts val="0"/>
              </a:spcAft>
              <a:buNone/>
            </a:pPr>
            <a:endParaRPr sz="2400" b="1">
              <a:latin typeface="Comfortaa"/>
              <a:ea typeface="Comfortaa"/>
              <a:cs typeface="Comfortaa"/>
              <a:sym typeface="Comfortaa"/>
            </a:endParaRPr>
          </a:p>
          <a:p>
            <a:pPr marL="457200" lvl="0" indent="-381000" algn="l" rtl="0">
              <a:lnSpc>
                <a:spcPct val="100000"/>
              </a:lnSpc>
              <a:spcBef>
                <a:spcPts val="0"/>
              </a:spcBef>
              <a:spcAft>
                <a:spcPts val="0"/>
              </a:spcAft>
              <a:buSzPts val="2400"/>
              <a:buFont typeface="Comfortaa"/>
              <a:buChar char="●"/>
            </a:pPr>
            <a:r>
              <a:rPr lang="en" sz="2400" b="1">
                <a:latin typeface="Comfortaa"/>
                <a:ea typeface="Comfortaa"/>
                <a:cs typeface="Comfortaa"/>
                <a:sym typeface="Comfortaa"/>
              </a:rPr>
              <a:t>If more than one, init containers are executed sequentially.</a:t>
            </a:r>
            <a:endParaRPr sz="2400" b="1">
              <a:latin typeface="Comfortaa"/>
              <a:ea typeface="Comfortaa"/>
              <a:cs typeface="Comfortaa"/>
              <a:sym typeface="Comfortaa"/>
            </a:endParaRPr>
          </a:p>
          <a:p>
            <a:pPr marL="0" lvl="0" indent="0" algn="l" rtl="0">
              <a:lnSpc>
                <a:spcPct val="100000"/>
              </a:lnSpc>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500">
              <a:latin typeface="Comfortaa"/>
              <a:ea typeface="Comfortaa"/>
              <a:cs typeface="Comfortaa"/>
              <a:sym typeface="Comfortaa"/>
            </a:endParaRPr>
          </a:p>
          <a:p>
            <a:pPr marL="0" lvl="0" indent="0" algn="l" rtl="0">
              <a:spcBef>
                <a:spcPts val="1600"/>
              </a:spcBef>
              <a:spcAft>
                <a:spcPts val="1600"/>
              </a:spcAft>
              <a:buNone/>
            </a:pPr>
            <a:endParaRPr sz="2500">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7">
                                            <p:txEl>
                                              <p:pRg st="0" end="0"/>
                                            </p:txEl>
                                          </p:spTgt>
                                        </p:tgtEl>
                                        <p:attrNameLst>
                                          <p:attrName>style.visibility</p:attrName>
                                        </p:attrNameLst>
                                      </p:cBhvr>
                                      <p:to>
                                        <p:strVal val="visible"/>
                                      </p:to>
                                    </p:set>
                                    <p:animEffect transition="in" filter="fade">
                                      <p:cBhvr>
                                        <p:cTn id="7" dur="1000"/>
                                        <p:tgtEl>
                                          <p:spTgt spid="9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7">
                                            <p:txEl>
                                              <p:pRg st="1" end="1"/>
                                            </p:txEl>
                                          </p:spTgt>
                                        </p:tgtEl>
                                        <p:attrNameLst>
                                          <p:attrName>style.visibility</p:attrName>
                                        </p:attrNameLst>
                                      </p:cBhvr>
                                      <p:to>
                                        <p:strVal val="visible"/>
                                      </p:to>
                                    </p:set>
                                    <p:animEffect transition="in" filter="fade">
                                      <p:cBhvr>
                                        <p:cTn id="12" dur="1000"/>
                                        <p:tgtEl>
                                          <p:spTgt spid="9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7">
                                            <p:txEl>
                                              <p:pRg st="2" end="2"/>
                                            </p:txEl>
                                          </p:spTgt>
                                        </p:tgtEl>
                                        <p:attrNameLst>
                                          <p:attrName>style.visibility</p:attrName>
                                        </p:attrNameLst>
                                      </p:cBhvr>
                                      <p:to>
                                        <p:strVal val="visible"/>
                                      </p:to>
                                    </p:set>
                                    <p:animEffect transition="in" filter="fade">
                                      <p:cBhvr>
                                        <p:cTn id="17" dur="1000"/>
                                        <p:tgtEl>
                                          <p:spTgt spid="9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7">
                                            <p:txEl>
                                              <p:pRg st="3" end="3"/>
                                            </p:txEl>
                                          </p:spTgt>
                                        </p:tgtEl>
                                        <p:attrNameLst>
                                          <p:attrName>style.visibility</p:attrName>
                                        </p:attrNameLst>
                                      </p:cBhvr>
                                      <p:to>
                                        <p:strVal val="visible"/>
                                      </p:to>
                                    </p:set>
                                    <p:animEffect transition="in" filter="fade">
                                      <p:cBhvr>
                                        <p:cTn id="22" dur="1000"/>
                                        <p:tgtEl>
                                          <p:spTgt spid="9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97">
                                            <p:txEl>
                                              <p:pRg st="4" end="4"/>
                                            </p:txEl>
                                          </p:spTgt>
                                        </p:tgtEl>
                                        <p:attrNameLst>
                                          <p:attrName>style.visibility</p:attrName>
                                        </p:attrNameLst>
                                      </p:cBhvr>
                                      <p:to>
                                        <p:strVal val="visible"/>
                                      </p:to>
                                    </p:set>
                                    <p:animEffect transition="in" filter="fade">
                                      <p:cBhvr>
                                        <p:cTn id="27" dur="1000"/>
                                        <p:tgtEl>
                                          <p:spTgt spid="9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7">
                                            <p:txEl>
                                              <p:pRg st="5" end="5"/>
                                            </p:txEl>
                                          </p:spTgt>
                                        </p:tgtEl>
                                        <p:attrNameLst>
                                          <p:attrName>style.visibility</p:attrName>
                                        </p:attrNameLst>
                                      </p:cBhvr>
                                      <p:to>
                                        <p:strVal val="visible"/>
                                      </p:to>
                                    </p:set>
                                    <p:animEffect transition="in" filter="fade">
                                      <p:cBhvr>
                                        <p:cTn id="32" dur="1000"/>
                                        <p:tgtEl>
                                          <p:spTgt spid="9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97">
                                            <p:txEl>
                                              <p:pRg st="6" end="6"/>
                                            </p:txEl>
                                          </p:spTgt>
                                        </p:tgtEl>
                                        <p:attrNameLst>
                                          <p:attrName>style.visibility</p:attrName>
                                        </p:attrNameLst>
                                      </p:cBhvr>
                                      <p:to>
                                        <p:strVal val="visible"/>
                                      </p:to>
                                    </p:set>
                                    <p:animEffect transition="in" filter="fade">
                                      <p:cBhvr>
                                        <p:cTn id="37" dur="1000"/>
                                        <p:tgtEl>
                                          <p:spTgt spid="9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7">
                                            <p:txEl>
                                              <p:pRg st="7" end="7"/>
                                            </p:txEl>
                                          </p:spTgt>
                                        </p:tgtEl>
                                        <p:attrNameLst>
                                          <p:attrName>style.visibility</p:attrName>
                                        </p:attrNameLst>
                                      </p:cBhvr>
                                      <p:to>
                                        <p:strVal val="visible"/>
                                      </p:to>
                                    </p:set>
                                    <p:animEffect transition="in" filter="fade">
                                      <p:cBhvr>
                                        <p:cTn id="42" dur="1000"/>
                                        <p:tgtEl>
                                          <p:spTgt spid="99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97">
                                            <p:txEl>
                                              <p:pRg st="8" end="8"/>
                                            </p:txEl>
                                          </p:spTgt>
                                        </p:tgtEl>
                                        <p:attrNameLst>
                                          <p:attrName>style.visibility</p:attrName>
                                        </p:attrNameLst>
                                      </p:cBhvr>
                                      <p:to>
                                        <p:strVal val="visible"/>
                                      </p:to>
                                    </p:set>
                                    <p:animEffect transition="in" filter="fade">
                                      <p:cBhvr>
                                        <p:cTn id="47" dur="1000"/>
                                        <p:tgtEl>
                                          <p:spTgt spid="99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97">
                                            <p:txEl>
                                              <p:pRg st="9" end="9"/>
                                            </p:txEl>
                                          </p:spTgt>
                                        </p:tgtEl>
                                        <p:attrNameLst>
                                          <p:attrName>style.visibility</p:attrName>
                                        </p:attrNameLst>
                                      </p:cBhvr>
                                      <p:to>
                                        <p:strVal val="visible"/>
                                      </p:to>
                                    </p:set>
                                    <p:animEffect transition="in" filter="fade">
                                      <p:cBhvr>
                                        <p:cTn id="52" dur="1000"/>
                                        <p:tgtEl>
                                          <p:spTgt spid="99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97">
                                            <p:txEl>
                                              <p:pRg st="10" end="10"/>
                                            </p:txEl>
                                          </p:spTgt>
                                        </p:tgtEl>
                                        <p:attrNameLst>
                                          <p:attrName>style.visibility</p:attrName>
                                        </p:attrNameLst>
                                      </p:cBhvr>
                                      <p:to>
                                        <p:strVal val="visible"/>
                                      </p:to>
                                    </p:set>
                                    <p:animEffect transition="in" filter="fade">
                                      <p:cBhvr>
                                        <p:cTn id="57" dur="1000"/>
                                        <p:tgtEl>
                                          <p:spTgt spid="99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97">
                                            <p:txEl>
                                              <p:pRg st="11" end="11"/>
                                            </p:txEl>
                                          </p:spTgt>
                                        </p:tgtEl>
                                        <p:attrNameLst>
                                          <p:attrName>style.visibility</p:attrName>
                                        </p:attrNameLst>
                                      </p:cBhvr>
                                      <p:to>
                                        <p:strVal val="visible"/>
                                      </p:to>
                                    </p:set>
                                    <p:animEffect transition="in" filter="fade">
                                      <p:cBhvr>
                                        <p:cTn id="62" dur="1000"/>
                                        <p:tgtEl>
                                          <p:spTgt spid="99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97">
                                            <p:txEl>
                                              <p:pRg st="12" end="12"/>
                                            </p:txEl>
                                          </p:spTgt>
                                        </p:tgtEl>
                                        <p:attrNameLst>
                                          <p:attrName>style.visibility</p:attrName>
                                        </p:attrNameLst>
                                      </p:cBhvr>
                                      <p:to>
                                        <p:strVal val="visible"/>
                                      </p:to>
                                    </p:set>
                                    <p:animEffect transition="in" filter="fade">
                                      <p:cBhvr>
                                        <p:cTn id="67" dur="1000"/>
                                        <p:tgtEl>
                                          <p:spTgt spid="99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46"/>
          <p:cNvSpPr txBox="1"/>
          <p:nvPr/>
        </p:nvSpPr>
        <p:spPr>
          <a:xfrm>
            <a:off x="1158975" y="211500"/>
            <a:ext cx="6420900" cy="4559700"/>
          </a:xfrm>
          <a:prstGeom prst="rect">
            <a:avLst/>
          </a:prstGeom>
          <a:noFill/>
          <a:ln w="2857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3" name="Google Shape;1003;p146"/>
          <p:cNvSpPr/>
          <p:nvPr/>
        </p:nvSpPr>
        <p:spPr>
          <a:xfrm>
            <a:off x="2394100" y="643075"/>
            <a:ext cx="4145400" cy="128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700" b="1"/>
              <a:t>………..</a:t>
            </a:r>
            <a:r>
              <a:rPr lang="en"/>
              <a:t>  </a:t>
            </a:r>
            <a:endParaRPr/>
          </a:p>
        </p:txBody>
      </p:sp>
      <p:sp>
        <p:nvSpPr>
          <p:cNvPr id="1004" name="Google Shape;1004;p146"/>
          <p:cNvSpPr/>
          <p:nvPr/>
        </p:nvSpPr>
        <p:spPr>
          <a:xfrm>
            <a:off x="2444850" y="2927050"/>
            <a:ext cx="4145400" cy="12858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400" b="1">
                <a:latin typeface="Comfortaa"/>
                <a:ea typeface="Comfortaa"/>
                <a:cs typeface="Comfortaa"/>
                <a:sym typeface="Comfortaa"/>
              </a:rPr>
              <a:t>Application Container</a:t>
            </a:r>
            <a:r>
              <a:rPr lang="en" sz="1800" b="1">
                <a:latin typeface="Comfortaa"/>
                <a:ea typeface="Comfortaa"/>
                <a:cs typeface="Comfortaa"/>
                <a:sym typeface="Comfortaa"/>
              </a:rPr>
              <a:t> </a:t>
            </a:r>
            <a:endParaRPr sz="1800" b="1">
              <a:latin typeface="Comfortaa"/>
              <a:ea typeface="Comfortaa"/>
              <a:cs typeface="Comfortaa"/>
              <a:sym typeface="Comfortaa"/>
            </a:endParaRPr>
          </a:p>
        </p:txBody>
      </p:sp>
      <p:sp>
        <p:nvSpPr>
          <p:cNvPr id="1005" name="Google Shape;1005;p146"/>
          <p:cNvSpPr/>
          <p:nvPr/>
        </p:nvSpPr>
        <p:spPr>
          <a:xfrm>
            <a:off x="2529450" y="879925"/>
            <a:ext cx="935100" cy="812100"/>
          </a:xfrm>
          <a:prstGeom prst="pentagon">
            <a:avLst>
              <a:gd name="hf" fmla="val 105146"/>
              <a:gd name="vf" fmla="val 110557"/>
            </a:avLst>
          </a:prstGeom>
          <a:solidFill>
            <a:srgbClr val="F6B26B"/>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a:t>
            </a:r>
            <a:r>
              <a:rPr lang="en" b="1">
                <a:latin typeface="Comfortaa"/>
                <a:ea typeface="Comfortaa"/>
                <a:cs typeface="Comfortaa"/>
                <a:sym typeface="Comfortaa"/>
              </a:rPr>
              <a:t>nit</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con1</a:t>
            </a:r>
            <a:endParaRPr b="1">
              <a:latin typeface="Comfortaa"/>
              <a:ea typeface="Comfortaa"/>
              <a:cs typeface="Comfortaa"/>
              <a:sym typeface="Comfortaa"/>
            </a:endParaRPr>
          </a:p>
        </p:txBody>
      </p:sp>
      <p:sp>
        <p:nvSpPr>
          <p:cNvPr id="1006" name="Google Shape;1006;p146"/>
          <p:cNvSpPr/>
          <p:nvPr/>
        </p:nvSpPr>
        <p:spPr>
          <a:xfrm>
            <a:off x="3700700" y="888475"/>
            <a:ext cx="935100" cy="812100"/>
          </a:xfrm>
          <a:prstGeom prst="pentagon">
            <a:avLst>
              <a:gd name="hf" fmla="val 105146"/>
              <a:gd name="vf" fmla="val 110557"/>
            </a:avLst>
          </a:prstGeom>
          <a:solidFill>
            <a:srgbClr val="E6913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init con</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2</a:t>
            </a:r>
            <a:endParaRPr b="1">
              <a:latin typeface="Comfortaa"/>
              <a:ea typeface="Comfortaa"/>
              <a:cs typeface="Comfortaa"/>
              <a:sym typeface="Comfortaa"/>
            </a:endParaRPr>
          </a:p>
        </p:txBody>
      </p:sp>
      <p:sp>
        <p:nvSpPr>
          <p:cNvPr id="1007" name="Google Shape;1007;p146"/>
          <p:cNvSpPr/>
          <p:nvPr/>
        </p:nvSpPr>
        <p:spPr>
          <a:xfrm>
            <a:off x="5634425" y="888475"/>
            <a:ext cx="854400" cy="812100"/>
          </a:xfrm>
          <a:prstGeom prst="pentagon">
            <a:avLst>
              <a:gd name="hf" fmla="val 105146"/>
              <a:gd name="vf" fmla="val 110557"/>
            </a:avLst>
          </a:prstGeom>
          <a:solidFill>
            <a:srgbClr val="F6B26B"/>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init</a:t>
            </a:r>
            <a:endParaRPr b="1"/>
          </a:p>
          <a:p>
            <a:pPr marL="0" lvl="0" indent="0" algn="l" rtl="0">
              <a:spcBef>
                <a:spcPts val="0"/>
              </a:spcBef>
              <a:spcAft>
                <a:spcPts val="0"/>
              </a:spcAft>
              <a:buNone/>
            </a:pPr>
            <a:r>
              <a:rPr lang="en" b="1"/>
              <a:t>con</a:t>
            </a:r>
            <a:endParaRPr b="1"/>
          </a:p>
          <a:p>
            <a:pPr marL="0" lvl="0" indent="0" algn="l" rtl="0">
              <a:spcBef>
                <a:spcPts val="0"/>
              </a:spcBef>
              <a:spcAft>
                <a:spcPts val="0"/>
              </a:spcAft>
              <a:buNone/>
            </a:pPr>
            <a:r>
              <a:rPr lang="en" b="1"/>
              <a:t>n</a:t>
            </a:r>
            <a:endParaRPr b="1"/>
          </a:p>
        </p:txBody>
      </p:sp>
      <p:sp>
        <p:nvSpPr>
          <p:cNvPr id="1008" name="Google Shape;1008;p146"/>
          <p:cNvSpPr txBox="1"/>
          <p:nvPr/>
        </p:nvSpPr>
        <p:spPr>
          <a:xfrm>
            <a:off x="1201250" y="211500"/>
            <a:ext cx="854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latin typeface="Comfortaa"/>
                <a:ea typeface="Comfortaa"/>
                <a:cs typeface="Comfortaa"/>
                <a:sym typeface="Comfortaa"/>
              </a:rPr>
              <a:t>POD</a:t>
            </a:r>
            <a:endParaRPr sz="22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47"/>
          <p:cNvSpPr txBox="1"/>
          <p:nvPr/>
        </p:nvSpPr>
        <p:spPr>
          <a:xfrm>
            <a:off x="1158975" y="211500"/>
            <a:ext cx="6420900" cy="4559700"/>
          </a:xfrm>
          <a:prstGeom prst="rect">
            <a:avLst/>
          </a:prstGeom>
          <a:noFill/>
          <a:ln w="2857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4" name="Google Shape;1014;p147"/>
          <p:cNvSpPr/>
          <p:nvPr/>
        </p:nvSpPr>
        <p:spPr>
          <a:xfrm>
            <a:off x="2394100" y="643075"/>
            <a:ext cx="4145400" cy="128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700" b="1"/>
              <a:t>………..</a:t>
            </a:r>
            <a:r>
              <a:rPr lang="en"/>
              <a:t>  </a:t>
            </a:r>
            <a:endParaRPr/>
          </a:p>
        </p:txBody>
      </p:sp>
      <p:sp>
        <p:nvSpPr>
          <p:cNvPr id="1015" name="Google Shape;1015;p147"/>
          <p:cNvSpPr/>
          <p:nvPr/>
        </p:nvSpPr>
        <p:spPr>
          <a:xfrm>
            <a:off x="2444850" y="2927050"/>
            <a:ext cx="4145400" cy="12858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400" b="1">
                <a:latin typeface="Comfortaa"/>
                <a:ea typeface="Comfortaa"/>
                <a:cs typeface="Comfortaa"/>
                <a:sym typeface="Comfortaa"/>
              </a:rPr>
              <a:t>Application Container</a:t>
            </a:r>
            <a:r>
              <a:rPr lang="en" sz="1800" b="1">
                <a:latin typeface="Comfortaa"/>
                <a:ea typeface="Comfortaa"/>
                <a:cs typeface="Comfortaa"/>
                <a:sym typeface="Comfortaa"/>
              </a:rPr>
              <a:t> </a:t>
            </a:r>
            <a:endParaRPr sz="1800" b="1">
              <a:latin typeface="Comfortaa"/>
              <a:ea typeface="Comfortaa"/>
              <a:cs typeface="Comfortaa"/>
              <a:sym typeface="Comfortaa"/>
            </a:endParaRPr>
          </a:p>
        </p:txBody>
      </p:sp>
      <p:sp>
        <p:nvSpPr>
          <p:cNvPr id="1016" name="Google Shape;1016;p147"/>
          <p:cNvSpPr/>
          <p:nvPr/>
        </p:nvSpPr>
        <p:spPr>
          <a:xfrm>
            <a:off x="2529450" y="879925"/>
            <a:ext cx="935100" cy="812100"/>
          </a:xfrm>
          <a:prstGeom prst="pentagon">
            <a:avLst>
              <a:gd name="hf" fmla="val 105146"/>
              <a:gd name="vf" fmla="val 110557"/>
            </a:avLst>
          </a:prstGeom>
          <a:solidFill>
            <a:srgbClr val="F6B26B"/>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a:t>
            </a:r>
            <a:r>
              <a:rPr lang="en" b="1">
                <a:latin typeface="Comfortaa"/>
                <a:ea typeface="Comfortaa"/>
                <a:cs typeface="Comfortaa"/>
                <a:sym typeface="Comfortaa"/>
              </a:rPr>
              <a:t>nit</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con1</a:t>
            </a:r>
            <a:endParaRPr b="1">
              <a:latin typeface="Comfortaa"/>
              <a:ea typeface="Comfortaa"/>
              <a:cs typeface="Comfortaa"/>
              <a:sym typeface="Comfortaa"/>
            </a:endParaRPr>
          </a:p>
        </p:txBody>
      </p:sp>
      <p:sp>
        <p:nvSpPr>
          <p:cNvPr id="1017" name="Google Shape;1017;p147"/>
          <p:cNvSpPr/>
          <p:nvPr/>
        </p:nvSpPr>
        <p:spPr>
          <a:xfrm>
            <a:off x="3700700" y="888475"/>
            <a:ext cx="935100" cy="812100"/>
          </a:xfrm>
          <a:prstGeom prst="pentagon">
            <a:avLst>
              <a:gd name="hf" fmla="val 105146"/>
              <a:gd name="vf" fmla="val 110557"/>
            </a:avLst>
          </a:prstGeom>
          <a:solidFill>
            <a:srgbClr val="E6913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init con</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2</a:t>
            </a:r>
            <a:endParaRPr b="1">
              <a:latin typeface="Comfortaa"/>
              <a:ea typeface="Comfortaa"/>
              <a:cs typeface="Comfortaa"/>
              <a:sym typeface="Comfortaa"/>
            </a:endParaRPr>
          </a:p>
        </p:txBody>
      </p:sp>
      <p:sp>
        <p:nvSpPr>
          <p:cNvPr id="1018" name="Google Shape;1018;p147"/>
          <p:cNvSpPr/>
          <p:nvPr/>
        </p:nvSpPr>
        <p:spPr>
          <a:xfrm>
            <a:off x="5634425" y="888475"/>
            <a:ext cx="854400" cy="812100"/>
          </a:xfrm>
          <a:prstGeom prst="pentagon">
            <a:avLst>
              <a:gd name="hf" fmla="val 105146"/>
              <a:gd name="vf" fmla="val 110557"/>
            </a:avLst>
          </a:prstGeom>
          <a:solidFill>
            <a:srgbClr val="F6B26B"/>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init</a:t>
            </a:r>
            <a:endParaRPr b="1"/>
          </a:p>
          <a:p>
            <a:pPr marL="0" lvl="0" indent="0" algn="l" rtl="0">
              <a:spcBef>
                <a:spcPts val="0"/>
              </a:spcBef>
              <a:spcAft>
                <a:spcPts val="0"/>
              </a:spcAft>
              <a:buNone/>
            </a:pPr>
            <a:r>
              <a:rPr lang="en" b="1"/>
              <a:t>con</a:t>
            </a:r>
            <a:endParaRPr b="1"/>
          </a:p>
          <a:p>
            <a:pPr marL="0" lvl="0" indent="0" algn="l" rtl="0">
              <a:spcBef>
                <a:spcPts val="0"/>
              </a:spcBef>
              <a:spcAft>
                <a:spcPts val="0"/>
              </a:spcAft>
              <a:buNone/>
            </a:pPr>
            <a:r>
              <a:rPr lang="en" b="1"/>
              <a:t>n</a:t>
            </a:r>
            <a:endParaRPr b="1"/>
          </a:p>
        </p:txBody>
      </p:sp>
      <p:sp>
        <p:nvSpPr>
          <p:cNvPr id="1019" name="Google Shape;1019;p147"/>
          <p:cNvSpPr/>
          <p:nvPr/>
        </p:nvSpPr>
        <p:spPr>
          <a:xfrm>
            <a:off x="1691925" y="888475"/>
            <a:ext cx="600600" cy="5751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300" b="1">
                <a:latin typeface="Comfortaa"/>
                <a:ea typeface="Comfortaa"/>
                <a:cs typeface="Comfortaa"/>
                <a:sym typeface="Comfortaa"/>
              </a:rPr>
              <a:t>1</a:t>
            </a:r>
            <a:endParaRPr sz="2300" b="1">
              <a:latin typeface="Comfortaa"/>
              <a:ea typeface="Comfortaa"/>
              <a:cs typeface="Comfortaa"/>
              <a:sym typeface="Comfortaa"/>
            </a:endParaRPr>
          </a:p>
        </p:txBody>
      </p:sp>
      <p:sp>
        <p:nvSpPr>
          <p:cNvPr id="1020" name="Google Shape;1020;p147"/>
          <p:cNvSpPr txBox="1"/>
          <p:nvPr/>
        </p:nvSpPr>
        <p:spPr>
          <a:xfrm>
            <a:off x="1201250" y="211500"/>
            <a:ext cx="854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latin typeface="Comfortaa"/>
                <a:ea typeface="Comfortaa"/>
                <a:cs typeface="Comfortaa"/>
                <a:sym typeface="Comfortaa"/>
              </a:rPr>
              <a:t>POD</a:t>
            </a:r>
            <a:endParaRPr sz="2200" b="1">
              <a:solidFill>
                <a:schemeClr val="dk1"/>
              </a:solidFill>
              <a:latin typeface="Comfortaa"/>
              <a:ea typeface="Comfortaa"/>
              <a:cs typeface="Comfortaa"/>
              <a:sym typeface="Comfortaa"/>
            </a:endParaRPr>
          </a:p>
        </p:txBody>
      </p:sp>
      <p:sp>
        <p:nvSpPr>
          <p:cNvPr id="1021" name="Google Shape;1021;p147"/>
          <p:cNvSpPr/>
          <p:nvPr/>
        </p:nvSpPr>
        <p:spPr>
          <a:xfrm>
            <a:off x="3354575" y="532975"/>
            <a:ext cx="706200" cy="575100"/>
          </a:xfrm>
          <a:prstGeom prst="uturnArrow">
            <a:avLst>
              <a:gd name="adj1" fmla="val 25000"/>
              <a:gd name="adj2" fmla="val 25000"/>
              <a:gd name="adj3" fmla="val 25000"/>
              <a:gd name="adj4" fmla="val 43750"/>
              <a:gd name="adj5" fmla="val 7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7"/>
          <p:cNvSpPr/>
          <p:nvPr/>
        </p:nvSpPr>
        <p:spPr>
          <a:xfrm>
            <a:off x="5190450" y="575400"/>
            <a:ext cx="706200" cy="575100"/>
          </a:xfrm>
          <a:prstGeom prst="uturnArrow">
            <a:avLst>
              <a:gd name="adj1" fmla="val 25000"/>
              <a:gd name="adj2" fmla="val 25000"/>
              <a:gd name="adj3" fmla="val 25000"/>
              <a:gd name="adj4" fmla="val 43750"/>
              <a:gd name="adj5" fmla="val 7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48"/>
          <p:cNvSpPr txBox="1"/>
          <p:nvPr/>
        </p:nvSpPr>
        <p:spPr>
          <a:xfrm>
            <a:off x="1158975" y="211500"/>
            <a:ext cx="6420900" cy="4559700"/>
          </a:xfrm>
          <a:prstGeom prst="rect">
            <a:avLst/>
          </a:prstGeom>
          <a:noFill/>
          <a:ln w="2857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8" name="Google Shape;1028;p148"/>
          <p:cNvSpPr/>
          <p:nvPr/>
        </p:nvSpPr>
        <p:spPr>
          <a:xfrm>
            <a:off x="2394100" y="643075"/>
            <a:ext cx="4145400" cy="128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700" b="1"/>
              <a:t>………..</a:t>
            </a:r>
            <a:r>
              <a:rPr lang="en"/>
              <a:t>  </a:t>
            </a:r>
            <a:endParaRPr/>
          </a:p>
        </p:txBody>
      </p:sp>
      <p:sp>
        <p:nvSpPr>
          <p:cNvPr id="1029" name="Google Shape;1029;p148"/>
          <p:cNvSpPr/>
          <p:nvPr/>
        </p:nvSpPr>
        <p:spPr>
          <a:xfrm>
            <a:off x="2444850" y="2927050"/>
            <a:ext cx="4145400" cy="12858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400" b="1">
                <a:latin typeface="Comfortaa"/>
                <a:ea typeface="Comfortaa"/>
                <a:cs typeface="Comfortaa"/>
                <a:sym typeface="Comfortaa"/>
              </a:rPr>
              <a:t>Application Container</a:t>
            </a:r>
            <a:r>
              <a:rPr lang="en" sz="1800" b="1">
                <a:latin typeface="Comfortaa"/>
                <a:ea typeface="Comfortaa"/>
                <a:cs typeface="Comfortaa"/>
                <a:sym typeface="Comfortaa"/>
              </a:rPr>
              <a:t> </a:t>
            </a:r>
            <a:endParaRPr sz="1800" b="1">
              <a:latin typeface="Comfortaa"/>
              <a:ea typeface="Comfortaa"/>
              <a:cs typeface="Comfortaa"/>
              <a:sym typeface="Comfortaa"/>
            </a:endParaRPr>
          </a:p>
        </p:txBody>
      </p:sp>
      <p:sp>
        <p:nvSpPr>
          <p:cNvPr id="1030" name="Google Shape;1030;p148"/>
          <p:cNvSpPr/>
          <p:nvPr/>
        </p:nvSpPr>
        <p:spPr>
          <a:xfrm>
            <a:off x="2529450" y="879925"/>
            <a:ext cx="935100" cy="812100"/>
          </a:xfrm>
          <a:prstGeom prst="pentagon">
            <a:avLst>
              <a:gd name="hf" fmla="val 105146"/>
              <a:gd name="vf" fmla="val 110557"/>
            </a:avLst>
          </a:prstGeom>
          <a:solidFill>
            <a:srgbClr val="F6B26B"/>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a:t>
            </a:r>
            <a:r>
              <a:rPr lang="en" b="1">
                <a:latin typeface="Comfortaa"/>
                <a:ea typeface="Comfortaa"/>
                <a:cs typeface="Comfortaa"/>
                <a:sym typeface="Comfortaa"/>
              </a:rPr>
              <a:t>nit</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con1</a:t>
            </a:r>
            <a:endParaRPr b="1">
              <a:latin typeface="Comfortaa"/>
              <a:ea typeface="Comfortaa"/>
              <a:cs typeface="Comfortaa"/>
              <a:sym typeface="Comfortaa"/>
            </a:endParaRPr>
          </a:p>
        </p:txBody>
      </p:sp>
      <p:sp>
        <p:nvSpPr>
          <p:cNvPr id="1031" name="Google Shape;1031;p148"/>
          <p:cNvSpPr/>
          <p:nvPr/>
        </p:nvSpPr>
        <p:spPr>
          <a:xfrm>
            <a:off x="3700700" y="888475"/>
            <a:ext cx="935100" cy="812100"/>
          </a:xfrm>
          <a:prstGeom prst="pentagon">
            <a:avLst>
              <a:gd name="hf" fmla="val 105146"/>
              <a:gd name="vf" fmla="val 110557"/>
            </a:avLst>
          </a:prstGeom>
          <a:solidFill>
            <a:srgbClr val="E69138"/>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init con</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2</a:t>
            </a:r>
            <a:endParaRPr b="1">
              <a:latin typeface="Comfortaa"/>
              <a:ea typeface="Comfortaa"/>
              <a:cs typeface="Comfortaa"/>
              <a:sym typeface="Comfortaa"/>
            </a:endParaRPr>
          </a:p>
        </p:txBody>
      </p:sp>
      <p:sp>
        <p:nvSpPr>
          <p:cNvPr id="1032" name="Google Shape;1032;p148"/>
          <p:cNvSpPr/>
          <p:nvPr/>
        </p:nvSpPr>
        <p:spPr>
          <a:xfrm>
            <a:off x="5634425" y="888475"/>
            <a:ext cx="854400" cy="812100"/>
          </a:xfrm>
          <a:prstGeom prst="pentagon">
            <a:avLst>
              <a:gd name="hf" fmla="val 105146"/>
              <a:gd name="vf" fmla="val 110557"/>
            </a:avLst>
          </a:prstGeom>
          <a:solidFill>
            <a:srgbClr val="F6B26B"/>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init</a:t>
            </a:r>
            <a:endParaRPr b="1"/>
          </a:p>
          <a:p>
            <a:pPr marL="0" lvl="0" indent="0" algn="l" rtl="0">
              <a:spcBef>
                <a:spcPts val="0"/>
              </a:spcBef>
              <a:spcAft>
                <a:spcPts val="0"/>
              </a:spcAft>
              <a:buNone/>
            </a:pPr>
            <a:r>
              <a:rPr lang="en" b="1"/>
              <a:t>con</a:t>
            </a:r>
            <a:endParaRPr b="1"/>
          </a:p>
          <a:p>
            <a:pPr marL="0" lvl="0" indent="0" algn="l" rtl="0">
              <a:spcBef>
                <a:spcPts val="0"/>
              </a:spcBef>
              <a:spcAft>
                <a:spcPts val="0"/>
              </a:spcAft>
              <a:buNone/>
            </a:pPr>
            <a:r>
              <a:rPr lang="en" b="1"/>
              <a:t>n</a:t>
            </a:r>
            <a:endParaRPr b="1"/>
          </a:p>
        </p:txBody>
      </p:sp>
      <p:sp>
        <p:nvSpPr>
          <p:cNvPr id="1033" name="Google Shape;1033;p148"/>
          <p:cNvSpPr/>
          <p:nvPr/>
        </p:nvSpPr>
        <p:spPr>
          <a:xfrm>
            <a:off x="1691925" y="888475"/>
            <a:ext cx="600600" cy="5751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300" b="1">
                <a:latin typeface="Comfortaa"/>
                <a:ea typeface="Comfortaa"/>
                <a:cs typeface="Comfortaa"/>
                <a:sym typeface="Comfortaa"/>
              </a:rPr>
              <a:t>1</a:t>
            </a:r>
            <a:endParaRPr sz="2300" b="1">
              <a:latin typeface="Comfortaa"/>
              <a:ea typeface="Comfortaa"/>
              <a:cs typeface="Comfortaa"/>
              <a:sym typeface="Comfortaa"/>
            </a:endParaRPr>
          </a:p>
        </p:txBody>
      </p:sp>
      <p:sp>
        <p:nvSpPr>
          <p:cNvPr id="1034" name="Google Shape;1034;p148"/>
          <p:cNvSpPr/>
          <p:nvPr/>
        </p:nvSpPr>
        <p:spPr>
          <a:xfrm>
            <a:off x="1615800" y="3180875"/>
            <a:ext cx="600600" cy="5751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300" b="1">
                <a:latin typeface="Comfortaa"/>
                <a:ea typeface="Comfortaa"/>
                <a:cs typeface="Comfortaa"/>
                <a:sym typeface="Comfortaa"/>
              </a:rPr>
              <a:t>2</a:t>
            </a:r>
            <a:endParaRPr sz="2300" b="1">
              <a:latin typeface="Comfortaa"/>
              <a:ea typeface="Comfortaa"/>
              <a:cs typeface="Comfortaa"/>
              <a:sym typeface="Comfortaa"/>
            </a:endParaRPr>
          </a:p>
        </p:txBody>
      </p:sp>
      <p:sp>
        <p:nvSpPr>
          <p:cNvPr id="1035" name="Google Shape;1035;p148"/>
          <p:cNvSpPr/>
          <p:nvPr/>
        </p:nvSpPr>
        <p:spPr>
          <a:xfrm>
            <a:off x="4314450" y="2021913"/>
            <a:ext cx="406200" cy="8121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48"/>
          <p:cNvSpPr txBox="1"/>
          <p:nvPr/>
        </p:nvSpPr>
        <p:spPr>
          <a:xfrm>
            <a:off x="1201250" y="211500"/>
            <a:ext cx="854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latin typeface="Comfortaa"/>
                <a:ea typeface="Comfortaa"/>
                <a:cs typeface="Comfortaa"/>
                <a:sym typeface="Comfortaa"/>
              </a:rPr>
              <a:t>POD</a:t>
            </a:r>
            <a:endParaRPr sz="2200" b="1">
              <a:solidFill>
                <a:schemeClr val="dk1"/>
              </a:solidFill>
              <a:latin typeface="Comfortaa"/>
              <a:ea typeface="Comfortaa"/>
              <a:cs typeface="Comfortaa"/>
              <a:sym typeface="Comfortaa"/>
            </a:endParaRPr>
          </a:p>
        </p:txBody>
      </p:sp>
      <p:sp>
        <p:nvSpPr>
          <p:cNvPr id="1037" name="Google Shape;1037;p148"/>
          <p:cNvSpPr/>
          <p:nvPr/>
        </p:nvSpPr>
        <p:spPr>
          <a:xfrm>
            <a:off x="3354575" y="532975"/>
            <a:ext cx="706200" cy="575100"/>
          </a:xfrm>
          <a:prstGeom prst="uturnArrow">
            <a:avLst>
              <a:gd name="adj1" fmla="val 25000"/>
              <a:gd name="adj2" fmla="val 25000"/>
              <a:gd name="adj3" fmla="val 25000"/>
              <a:gd name="adj4" fmla="val 43750"/>
              <a:gd name="adj5" fmla="val 7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8"/>
          <p:cNvSpPr/>
          <p:nvPr/>
        </p:nvSpPr>
        <p:spPr>
          <a:xfrm>
            <a:off x="5190450" y="575400"/>
            <a:ext cx="706200" cy="575100"/>
          </a:xfrm>
          <a:prstGeom prst="uturnArrow">
            <a:avLst>
              <a:gd name="adj1" fmla="val 25000"/>
              <a:gd name="adj2" fmla="val 25000"/>
              <a:gd name="adj3" fmla="val 25000"/>
              <a:gd name="adj4" fmla="val 43750"/>
              <a:gd name="adj5" fmla="val 7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p:nvPr/>
        </p:nvSpPr>
        <p:spPr>
          <a:xfrm>
            <a:off x="2139825" y="3086650"/>
            <a:ext cx="931800" cy="4659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2"/>
          <p:cNvSpPr txBox="1"/>
          <p:nvPr/>
        </p:nvSpPr>
        <p:spPr>
          <a:xfrm>
            <a:off x="351550" y="216875"/>
            <a:ext cx="8547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As Applications moved from one single block to a large number of deployable parts ie microservices, they became harder to manage.</a:t>
            </a:r>
            <a:endParaRPr/>
          </a:p>
        </p:txBody>
      </p:sp>
      <p:grpSp>
        <p:nvGrpSpPr>
          <p:cNvPr id="152" name="Google Shape;152;p32"/>
          <p:cNvGrpSpPr/>
          <p:nvPr/>
        </p:nvGrpSpPr>
        <p:grpSpPr>
          <a:xfrm>
            <a:off x="212775" y="1766975"/>
            <a:ext cx="1711500" cy="3147600"/>
            <a:chOff x="212775" y="1766975"/>
            <a:chExt cx="1711500" cy="3147600"/>
          </a:xfrm>
        </p:grpSpPr>
        <p:sp>
          <p:nvSpPr>
            <p:cNvPr id="153" name="Google Shape;153;p32"/>
            <p:cNvSpPr/>
            <p:nvPr/>
          </p:nvSpPr>
          <p:spPr>
            <a:xfrm>
              <a:off x="212775" y="1766975"/>
              <a:ext cx="1711500" cy="314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monolith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application</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p:txBody>
        </p:sp>
        <p:sp>
          <p:nvSpPr>
            <p:cNvPr id="154" name="Google Shape;154;p32"/>
            <p:cNvSpPr/>
            <p:nvPr/>
          </p:nvSpPr>
          <p:spPr>
            <a:xfrm>
              <a:off x="351550" y="2790633"/>
              <a:ext cx="1322892" cy="465912"/>
            </a:xfrm>
            <a:prstGeom prst="flowChartTerminator">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Web Tier</a:t>
              </a:r>
              <a:endParaRPr/>
            </a:p>
          </p:txBody>
        </p:sp>
        <p:sp>
          <p:nvSpPr>
            <p:cNvPr id="155" name="Google Shape;155;p32"/>
            <p:cNvSpPr/>
            <p:nvPr/>
          </p:nvSpPr>
          <p:spPr>
            <a:xfrm>
              <a:off x="351550" y="3405585"/>
              <a:ext cx="1322892" cy="526068"/>
            </a:xfrm>
            <a:prstGeom prst="flowChartTerminator">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 Tier</a:t>
              </a:r>
              <a:endParaRPr/>
            </a:p>
          </p:txBody>
        </p:sp>
        <p:sp>
          <p:nvSpPr>
            <p:cNvPr id="156" name="Google Shape;156;p32"/>
            <p:cNvSpPr/>
            <p:nvPr/>
          </p:nvSpPr>
          <p:spPr>
            <a:xfrm>
              <a:off x="351550" y="4122282"/>
              <a:ext cx="1322892" cy="465912"/>
            </a:xfrm>
            <a:prstGeom prst="flowChartTerminator">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DB Tier</a:t>
              </a:r>
              <a:endParaRPr/>
            </a:p>
          </p:txBody>
        </p:sp>
      </p:grpSp>
      <p:grpSp>
        <p:nvGrpSpPr>
          <p:cNvPr id="157" name="Google Shape;157;p32"/>
          <p:cNvGrpSpPr/>
          <p:nvPr/>
        </p:nvGrpSpPr>
        <p:grpSpPr>
          <a:xfrm>
            <a:off x="3193875" y="1766968"/>
            <a:ext cx="5826450" cy="3240089"/>
            <a:chOff x="3193875" y="1766968"/>
            <a:chExt cx="5826450" cy="3240089"/>
          </a:xfrm>
        </p:grpSpPr>
        <p:grpSp>
          <p:nvGrpSpPr>
            <p:cNvPr id="158" name="Google Shape;158;p32"/>
            <p:cNvGrpSpPr/>
            <p:nvPr/>
          </p:nvGrpSpPr>
          <p:grpSpPr>
            <a:xfrm>
              <a:off x="3193875" y="1766968"/>
              <a:ext cx="5826450" cy="3240089"/>
              <a:chOff x="3163875" y="1936575"/>
              <a:chExt cx="5826450" cy="2878800"/>
            </a:xfrm>
          </p:grpSpPr>
          <p:grpSp>
            <p:nvGrpSpPr>
              <p:cNvPr id="159" name="Google Shape;159;p32"/>
              <p:cNvGrpSpPr/>
              <p:nvPr/>
            </p:nvGrpSpPr>
            <p:grpSpPr>
              <a:xfrm>
                <a:off x="3163875" y="1936575"/>
                <a:ext cx="5803500" cy="2878800"/>
                <a:chOff x="3231675" y="2196600"/>
                <a:chExt cx="5803500" cy="2878800"/>
              </a:xfrm>
            </p:grpSpPr>
            <p:sp>
              <p:nvSpPr>
                <p:cNvPr id="160" name="Google Shape;160;p32"/>
                <p:cNvSpPr txBox="1"/>
                <p:nvPr/>
              </p:nvSpPr>
              <p:spPr>
                <a:xfrm>
                  <a:off x="3231675" y="2196600"/>
                  <a:ext cx="5803500" cy="2878800"/>
                </a:xfrm>
                <a:prstGeom prst="rect">
                  <a:avLst/>
                </a:prstGeom>
                <a:solidFill>
                  <a:schemeClr val="dk1"/>
                </a:solidFill>
                <a:ln w="2857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32"/>
                <p:cNvSpPr/>
                <p:nvPr/>
              </p:nvSpPr>
              <p:spPr>
                <a:xfrm>
                  <a:off x="3443375" y="2615754"/>
                  <a:ext cx="1021800" cy="9369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front end</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app</a:t>
                  </a:r>
                  <a:endParaRPr>
                    <a:latin typeface="Comfortaa"/>
                    <a:ea typeface="Comfortaa"/>
                    <a:cs typeface="Comfortaa"/>
                    <a:sym typeface="Comfortaa"/>
                  </a:endParaRPr>
                </a:p>
              </p:txBody>
            </p:sp>
            <p:sp>
              <p:nvSpPr>
                <p:cNvPr id="162" name="Google Shape;162;p32"/>
                <p:cNvSpPr/>
                <p:nvPr/>
              </p:nvSpPr>
              <p:spPr>
                <a:xfrm>
                  <a:off x="5064150" y="2516950"/>
                  <a:ext cx="1021800" cy="10356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front</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end</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app</a:t>
                  </a:r>
                  <a:endParaRPr>
                    <a:latin typeface="Comfortaa"/>
                    <a:ea typeface="Comfortaa"/>
                    <a:cs typeface="Comfortaa"/>
                    <a:sym typeface="Comfortaa"/>
                  </a:endParaRPr>
                </a:p>
              </p:txBody>
            </p:sp>
            <p:sp>
              <p:nvSpPr>
                <p:cNvPr id="163" name="Google Shape;163;p32"/>
                <p:cNvSpPr/>
                <p:nvPr/>
              </p:nvSpPr>
              <p:spPr>
                <a:xfrm>
                  <a:off x="6085950" y="3245325"/>
                  <a:ext cx="1021800" cy="10356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back end</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app</a:t>
                  </a:r>
                  <a:endParaRPr>
                    <a:latin typeface="Comfortaa"/>
                    <a:ea typeface="Comfortaa"/>
                    <a:cs typeface="Comfortaa"/>
                    <a:sym typeface="Comfortaa"/>
                  </a:endParaRPr>
                </a:p>
              </p:txBody>
            </p:sp>
            <p:sp>
              <p:nvSpPr>
                <p:cNvPr id="164" name="Google Shape;164;p32"/>
                <p:cNvSpPr/>
                <p:nvPr/>
              </p:nvSpPr>
              <p:spPr>
                <a:xfrm>
                  <a:off x="7260275" y="2462550"/>
                  <a:ext cx="1021800" cy="10356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back end</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app</a:t>
                  </a:r>
                  <a:endParaRPr>
                    <a:latin typeface="Comfortaa"/>
                    <a:ea typeface="Comfortaa"/>
                    <a:cs typeface="Comfortaa"/>
                    <a:sym typeface="Comfortaa"/>
                  </a:endParaRPr>
                </a:p>
              </p:txBody>
            </p:sp>
            <p:sp>
              <p:nvSpPr>
                <p:cNvPr id="165" name="Google Shape;165;p32"/>
                <p:cNvSpPr/>
                <p:nvPr/>
              </p:nvSpPr>
              <p:spPr>
                <a:xfrm>
                  <a:off x="4246025" y="3837400"/>
                  <a:ext cx="1021800" cy="10356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front</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end</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app</a:t>
                  </a:r>
                  <a:endParaRPr>
                    <a:latin typeface="Comfortaa"/>
                    <a:ea typeface="Comfortaa"/>
                    <a:cs typeface="Comfortaa"/>
                    <a:sym typeface="Comfortaa"/>
                  </a:endParaRPr>
                </a:p>
              </p:txBody>
            </p:sp>
            <p:sp>
              <p:nvSpPr>
                <p:cNvPr id="166" name="Google Shape;166;p32"/>
                <p:cNvSpPr/>
                <p:nvPr/>
              </p:nvSpPr>
              <p:spPr>
                <a:xfrm>
                  <a:off x="6977700" y="4107900"/>
                  <a:ext cx="977100" cy="8724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a:latin typeface="Comfortaa"/>
                      <a:ea typeface="Comfortaa"/>
                      <a:cs typeface="Comfortaa"/>
                      <a:sym typeface="Comfortaa"/>
                    </a:rPr>
                    <a:t>DB</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app</a:t>
                  </a:r>
                  <a:endParaRPr>
                    <a:latin typeface="Comfortaa"/>
                    <a:ea typeface="Comfortaa"/>
                    <a:cs typeface="Comfortaa"/>
                    <a:sym typeface="Comfortaa"/>
                  </a:endParaRPr>
                </a:p>
              </p:txBody>
            </p:sp>
            <p:cxnSp>
              <p:nvCxnSpPr>
                <p:cNvPr id="167" name="Google Shape;167;p32"/>
                <p:cNvCxnSpPr>
                  <a:stCxn id="161" idx="5"/>
                  <a:endCxn id="165" idx="0"/>
                </p:cNvCxnSpPr>
                <p:nvPr/>
              </p:nvCxnSpPr>
              <p:spPr>
                <a:xfrm>
                  <a:off x="4315536" y="3415448"/>
                  <a:ext cx="441300" cy="422100"/>
                </a:xfrm>
                <a:prstGeom prst="straightConnector1">
                  <a:avLst/>
                </a:prstGeom>
                <a:noFill/>
                <a:ln w="19050" cap="flat" cmpd="sng">
                  <a:solidFill>
                    <a:schemeClr val="dk2"/>
                  </a:solidFill>
                  <a:prstDash val="solid"/>
                  <a:round/>
                  <a:headEnd type="none" w="med" len="med"/>
                  <a:tailEnd type="none" w="med" len="med"/>
                </a:ln>
              </p:spPr>
            </p:cxnSp>
            <p:cxnSp>
              <p:nvCxnSpPr>
                <p:cNvPr id="168" name="Google Shape;168;p32"/>
                <p:cNvCxnSpPr>
                  <a:stCxn id="162" idx="4"/>
                </p:cNvCxnSpPr>
                <p:nvPr/>
              </p:nvCxnSpPr>
              <p:spPr>
                <a:xfrm flipH="1">
                  <a:off x="5034150" y="3552550"/>
                  <a:ext cx="540900" cy="377700"/>
                </a:xfrm>
                <a:prstGeom prst="straightConnector1">
                  <a:avLst/>
                </a:prstGeom>
                <a:noFill/>
                <a:ln w="19050" cap="flat" cmpd="sng">
                  <a:solidFill>
                    <a:schemeClr val="dk2"/>
                  </a:solidFill>
                  <a:prstDash val="solid"/>
                  <a:round/>
                  <a:headEnd type="none" w="med" len="med"/>
                  <a:tailEnd type="none" w="med" len="med"/>
                </a:ln>
              </p:spPr>
            </p:cxnSp>
            <p:cxnSp>
              <p:nvCxnSpPr>
                <p:cNvPr id="169" name="Google Shape;169;p32"/>
                <p:cNvCxnSpPr>
                  <a:stCxn id="165" idx="6"/>
                  <a:endCxn id="163" idx="3"/>
                </p:cNvCxnSpPr>
                <p:nvPr/>
              </p:nvCxnSpPr>
              <p:spPr>
                <a:xfrm rot="10800000" flipH="1">
                  <a:off x="5267825" y="4129300"/>
                  <a:ext cx="967800" cy="225900"/>
                </a:xfrm>
                <a:prstGeom prst="straightConnector1">
                  <a:avLst/>
                </a:prstGeom>
                <a:noFill/>
                <a:ln w="19050" cap="flat" cmpd="sng">
                  <a:solidFill>
                    <a:schemeClr val="dk2"/>
                  </a:solidFill>
                  <a:prstDash val="solid"/>
                  <a:round/>
                  <a:headEnd type="none" w="med" len="med"/>
                  <a:tailEnd type="none" w="med" len="med"/>
                </a:ln>
              </p:spPr>
            </p:cxnSp>
            <p:cxnSp>
              <p:nvCxnSpPr>
                <p:cNvPr id="170" name="Google Shape;170;p32"/>
                <p:cNvCxnSpPr>
                  <a:endCxn id="171" idx="1"/>
                </p:cNvCxnSpPr>
                <p:nvPr/>
              </p:nvCxnSpPr>
              <p:spPr>
                <a:xfrm>
                  <a:off x="7092518" y="3837410"/>
                  <a:ext cx="1131600" cy="247800"/>
                </a:xfrm>
                <a:prstGeom prst="straightConnector1">
                  <a:avLst/>
                </a:prstGeom>
                <a:noFill/>
                <a:ln w="19050" cap="flat" cmpd="sng">
                  <a:solidFill>
                    <a:schemeClr val="dk2"/>
                  </a:solidFill>
                  <a:prstDash val="solid"/>
                  <a:round/>
                  <a:headEnd type="none" w="med" len="med"/>
                  <a:tailEnd type="none" w="med" len="med"/>
                </a:ln>
              </p:spPr>
            </p:cxnSp>
            <p:cxnSp>
              <p:nvCxnSpPr>
                <p:cNvPr id="172" name="Google Shape;172;p32"/>
                <p:cNvCxnSpPr>
                  <a:stCxn id="164" idx="4"/>
                  <a:endCxn id="166" idx="0"/>
                </p:cNvCxnSpPr>
                <p:nvPr/>
              </p:nvCxnSpPr>
              <p:spPr>
                <a:xfrm flipH="1">
                  <a:off x="7466375" y="3498150"/>
                  <a:ext cx="304800" cy="609900"/>
                </a:xfrm>
                <a:prstGeom prst="straightConnector1">
                  <a:avLst/>
                </a:prstGeom>
                <a:noFill/>
                <a:ln w="19050" cap="flat" cmpd="sng">
                  <a:solidFill>
                    <a:schemeClr val="dk2"/>
                  </a:solidFill>
                  <a:prstDash val="solid"/>
                  <a:round/>
                  <a:headEnd type="none" w="med" len="med"/>
                  <a:tailEnd type="none" w="med" len="med"/>
                </a:ln>
              </p:spPr>
            </p:cxnSp>
          </p:grpSp>
          <p:sp>
            <p:nvSpPr>
              <p:cNvPr id="171" name="Google Shape;171;p32"/>
              <p:cNvSpPr/>
              <p:nvPr/>
            </p:nvSpPr>
            <p:spPr>
              <a:xfrm>
                <a:off x="8013225" y="3697425"/>
                <a:ext cx="977100" cy="8724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a:latin typeface="Comfortaa"/>
                    <a:ea typeface="Comfortaa"/>
                    <a:cs typeface="Comfortaa"/>
                    <a:sym typeface="Comfortaa"/>
                  </a:rPr>
                  <a:t> DB</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app</a:t>
                </a:r>
                <a:endParaRPr>
                  <a:latin typeface="Comfortaa"/>
                  <a:ea typeface="Comfortaa"/>
                  <a:cs typeface="Comfortaa"/>
                  <a:sym typeface="Comfortaa"/>
                </a:endParaRPr>
              </a:p>
            </p:txBody>
          </p:sp>
        </p:grpSp>
        <p:sp>
          <p:nvSpPr>
            <p:cNvPr id="173" name="Google Shape;173;p32"/>
            <p:cNvSpPr txBox="1"/>
            <p:nvPr/>
          </p:nvSpPr>
          <p:spPr>
            <a:xfrm>
              <a:off x="3193875" y="1766975"/>
              <a:ext cx="3799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Comfortaa"/>
                  <a:ea typeface="Comfortaa"/>
                  <a:cs typeface="Comfortaa"/>
                  <a:sym typeface="Comfortaa"/>
                </a:rPr>
                <a:t>microservices application</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xEl>
                                              <p:pRg st="0" end="0"/>
                                            </p:txEl>
                                          </p:spTgt>
                                        </p:tgtEl>
                                        <p:attrNameLst>
                                          <p:attrName>style.visibility</p:attrName>
                                        </p:attrNameLst>
                                      </p:cBhvr>
                                      <p:to>
                                        <p:strVal val="visible"/>
                                      </p:to>
                                    </p:set>
                                    <p:animEffect transition="in" filter="fade">
                                      <p:cBhvr>
                                        <p:cTn id="7" dur="1000"/>
                                        <p:tgtEl>
                                          <p:spTgt spid="1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1000"/>
                                        <p:tgtEl>
                                          <p:spTgt spid="1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
                                        </p:tgtEl>
                                        <p:attrNameLst>
                                          <p:attrName>style.visibility</p:attrName>
                                        </p:attrNameLst>
                                      </p:cBhvr>
                                      <p:to>
                                        <p:strVal val="visible"/>
                                      </p:to>
                                    </p:set>
                                    <p:animEffect transition="in" filter="fade">
                                      <p:cBhvr>
                                        <p:cTn id="17" dur="1000"/>
                                        <p:tgtEl>
                                          <p:spTgt spid="150"/>
                                        </p:tgtEl>
                                      </p:cBhvr>
                                    </p:animEffect>
                                  </p:childTnLst>
                                </p:cTn>
                              </p:par>
                              <p:par>
                                <p:cTn id="18" presetID="2" presetClass="entr" presetSubtype="8" fill="hold" nodeType="withEffect">
                                  <p:stCondLst>
                                    <p:cond delay="0"/>
                                  </p:stCondLst>
                                  <p:childTnLst>
                                    <p:set>
                                      <p:cBhvr>
                                        <p:cTn id="19" dur="1" fill="hold">
                                          <p:stCondLst>
                                            <p:cond delay="0"/>
                                          </p:stCondLst>
                                        </p:cTn>
                                        <p:tgtEl>
                                          <p:spTgt spid="157"/>
                                        </p:tgtEl>
                                        <p:attrNameLst>
                                          <p:attrName>style.visibility</p:attrName>
                                        </p:attrNameLst>
                                      </p:cBhvr>
                                      <p:to>
                                        <p:strVal val="visible"/>
                                      </p:to>
                                    </p:set>
                                    <p:anim calcmode="lin" valueType="num">
                                      <p:cBhvr additive="base">
                                        <p:cTn id="20" dur="1000"/>
                                        <p:tgtEl>
                                          <p:spTgt spid="1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49"/>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44" name="Google Shape;1044;p149"/>
          <p:cNvSpPr txBox="1">
            <a:spLocks noGrp="1"/>
          </p:cNvSpPr>
          <p:nvPr>
            <p:ph type="body" idx="1"/>
          </p:nvPr>
        </p:nvSpPr>
        <p:spPr>
          <a:xfrm>
            <a:off x="457100" y="161050"/>
            <a:ext cx="8420700" cy="47067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300" b="1">
                <a:latin typeface="Comfortaa"/>
                <a:ea typeface="Comfortaa"/>
                <a:cs typeface="Comfortaa"/>
                <a:sym typeface="Comfortaa"/>
              </a:rPr>
              <a:t>What to watch out for when using Init Containers?</a:t>
            </a:r>
            <a:endParaRPr sz="2300" b="1">
              <a:latin typeface="Comfortaa"/>
              <a:ea typeface="Comfortaa"/>
              <a:cs typeface="Comfortaa"/>
              <a:sym typeface="Comfortaa"/>
            </a:endParaRPr>
          </a:p>
          <a:p>
            <a:pPr marL="0" lvl="0" indent="0" algn="l" rtl="0">
              <a:lnSpc>
                <a:spcPct val="100000"/>
              </a:lnSpc>
              <a:spcBef>
                <a:spcPts val="0"/>
              </a:spcBef>
              <a:spcAft>
                <a:spcPts val="0"/>
              </a:spcAft>
              <a:buNone/>
            </a:pPr>
            <a:endParaRPr sz="2300" b="1">
              <a:latin typeface="Comfortaa"/>
              <a:ea typeface="Comfortaa"/>
              <a:cs typeface="Comfortaa"/>
              <a:sym typeface="Comfortaa"/>
            </a:endParaRPr>
          </a:p>
          <a:p>
            <a:pPr marL="457200" lvl="0" indent="-381000" algn="l" rtl="0">
              <a:lnSpc>
                <a:spcPct val="100000"/>
              </a:lnSpc>
              <a:spcBef>
                <a:spcPts val="0"/>
              </a:spcBef>
              <a:spcAft>
                <a:spcPts val="0"/>
              </a:spcAft>
              <a:buSzPts val="2400"/>
              <a:buFont typeface="Comfortaa"/>
              <a:buChar char="●"/>
            </a:pPr>
            <a:r>
              <a:rPr lang="en" sz="2300" b="1">
                <a:latin typeface="Comfortaa"/>
                <a:ea typeface="Comfortaa"/>
                <a:cs typeface="Comfortaa"/>
                <a:sym typeface="Comfortaa"/>
              </a:rPr>
              <a:t>if an init container fails, the pod is restarted</a:t>
            </a:r>
            <a:endParaRPr sz="2300" b="1">
              <a:latin typeface="Comfortaa"/>
              <a:ea typeface="Comfortaa"/>
              <a:cs typeface="Comfortaa"/>
              <a:sym typeface="Comfortaa"/>
            </a:endParaRPr>
          </a:p>
          <a:p>
            <a:pPr marL="457200" lvl="0" indent="0" algn="l" rtl="0">
              <a:lnSpc>
                <a:spcPct val="100000"/>
              </a:lnSpc>
              <a:spcBef>
                <a:spcPts val="0"/>
              </a:spcBef>
              <a:spcAft>
                <a:spcPts val="0"/>
              </a:spcAft>
              <a:buNone/>
            </a:pPr>
            <a:r>
              <a:rPr lang="en" sz="2300" b="1">
                <a:latin typeface="Comfortaa"/>
                <a:ea typeface="Comfortaa"/>
                <a:cs typeface="Comfortaa"/>
                <a:sym typeface="Comfortaa"/>
              </a:rPr>
              <a:t> unless the </a:t>
            </a:r>
            <a:r>
              <a:rPr lang="en" sz="2200" b="1">
                <a:solidFill>
                  <a:srgbClr val="00FF00"/>
                </a:solidFill>
                <a:latin typeface="Comfortaa"/>
                <a:ea typeface="Comfortaa"/>
                <a:cs typeface="Comfortaa"/>
                <a:sym typeface="Comfortaa"/>
              </a:rPr>
              <a:t>restartPolicy</a:t>
            </a:r>
            <a:r>
              <a:rPr lang="en" sz="2300" b="1">
                <a:solidFill>
                  <a:srgbClr val="00FF00"/>
                </a:solidFill>
                <a:latin typeface="Comfortaa"/>
                <a:ea typeface="Comfortaa"/>
                <a:cs typeface="Comfortaa"/>
                <a:sym typeface="Comfortaa"/>
              </a:rPr>
              <a:t> is set to never..</a:t>
            </a:r>
            <a:r>
              <a:rPr lang="en" sz="2300" b="1">
                <a:latin typeface="Comfortaa"/>
                <a:ea typeface="Comfortaa"/>
                <a:cs typeface="Comfortaa"/>
                <a:sym typeface="Comfortaa"/>
              </a:rPr>
              <a:t>re execute all init containers and app containers</a:t>
            </a:r>
            <a:endParaRPr sz="2300" b="1">
              <a:latin typeface="Comfortaa"/>
              <a:ea typeface="Comfortaa"/>
              <a:cs typeface="Comfortaa"/>
              <a:sym typeface="Comfortaa"/>
            </a:endParaRPr>
          </a:p>
          <a:p>
            <a:pPr marL="457200" lvl="0" indent="0" algn="l" rtl="0">
              <a:lnSpc>
                <a:spcPct val="100000"/>
              </a:lnSpc>
              <a:spcBef>
                <a:spcPts val="0"/>
              </a:spcBef>
              <a:spcAft>
                <a:spcPts val="0"/>
              </a:spcAft>
              <a:buNone/>
            </a:pPr>
            <a:endParaRPr sz="2300" b="1">
              <a:latin typeface="Comfortaa"/>
              <a:ea typeface="Comfortaa"/>
              <a:cs typeface="Comfortaa"/>
              <a:sym typeface="Comfortaa"/>
            </a:endParaRPr>
          </a:p>
          <a:p>
            <a:pPr marL="457200" lvl="0" indent="-374650" algn="l" rtl="0">
              <a:lnSpc>
                <a:spcPct val="100000"/>
              </a:lnSpc>
              <a:spcBef>
                <a:spcPts val="0"/>
              </a:spcBef>
              <a:spcAft>
                <a:spcPts val="0"/>
              </a:spcAft>
              <a:buSzPts val="2300"/>
              <a:buFont typeface="Comfortaa"/>
              <a:buChar char="●"/>
            </a:pPr>
            <a:r>
              <a:rPr lang="en" sz="2300" b="1">
                <a:latin typeface="Comfortaa"/>
                <a:ea typeface="Comfortaa"/>
                <a:cs typeface="Comfortaa"/>
                <a:sym typeface="Comfortaa"/>
              </a:rPr>
              <a:t>They can share all pod resource such as volumes</a:t>
            </a:r>
            <a:endParaRPr sz="2300" b="1">
              <a:latin typeface="Comfortaa"/>
              <a:ea typeface="Comfortaa"/>
              <a:cs typeface="Comfortaa"/>
              <a:sym typeface="Comfortaa"/>
            </a:endParaRPr>
          </a:p>
          <a:p>
            <a:pPr marL="457200" lvl="0" indent="0" algn="l" rtl="0">
              <a:lnSpc>
                <a:spcPct val="100000"/>
              </a:lnSpc>
              <a:spcBef>
                <a:spcPts val="0"/>
              </a:spcBef>
              <a:spcAft>
                <a:spcPts val="0"/>
              </a:spcAft>
              <a:buNone/>
            </a:pPr>
            <a:r>
              <a:rPr lang="en" sz="2300" b="1">
                <a:latin typeface="Comfortaa"/>
                <a:ea typeface="Comfortaa"/>
                <a:cs typeface="Comfortaa"/>
                <a:sym typeface="Comfortaa"/>
              </a:rPr>
              <a:t> </a:t>
            </a:r>
            <a:endParaRPr sz="2300" b="1">
              <a:latin typeface="Comfortaa"/>
              <a:ea typeface="Comfortaa"/>
              <a:cs typeface="Comfortaa"/>
              <a:sym typeface="Comfortaa"/>
            </a:endParaRPr>
          </a:p>
          <a:p>
            <a:pPr marL="457200" lvl="0" indent="-374650" algn="l" rtl="0">
              <a:lnSpc>
                <a:spcPct val="100000"/>
              </a:lnSpc>
              <a:spcBef>
                <a:spcPts val="0"/>
              </a:spcBef>
              <a:spcAft>
                <a:spcPts val="0"/>
              </a:spcAft>
              <a:buSzPts val="2300"/>
              <a:buFont typeface="Comfortaa"/>
              <a:buChar char="●"/>
            </a:pPr>
            <a:r>
              <a:rPr lang="en" sz="2300" b="1">
                <a:latin typeface="Comfortaa"/>
                <a:ea typeface="Comfortaa"/>
                <a:cs typeface="Comfortaa"/>
                <a:sym typeface="Comfortaa"/>
              </a:rPr>
              <a:t>beware of resource limits as pod puts priority on init containers..pod could be stuck in pending by scheduler though resource available for app container.</a:t>
            </a:r>
            <a:endParaRPr sz="2500">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
                                            <p:txEl>
                                              <p:pRg st="0" end="0"/>
                                            </p:txEl>
                                          </p:spTgt>
                                        </p:tgtEl>
                                        <p:attrNameLst>
                                          <p:attrName>style.visibility</p:attrName>
                                        </p:attrNameLst>
                                      </p:cBhvr>
                                      <p:to>
                                        <p:strVal val="visible"/>
                                      </p:to>
                                    </p:set>
                                    <p:animEffect transition="in" filter="fade">
                                      <p:cBhvr>
                                        <p:cTn id="7" dur="1000"/>
                                        <p:tgtEl>
                                          <p:spTgt spid="1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4">
                                            <p:txEl>
                                              <p:pRg st="1" end="1"/>
                                            </p:txEl>
                                          </p:spTgt>
                                        </p:tgtEl>
                                        <p:attrNameLst>
                                          <p:attrName>style.visibility</p:attrName>
                                        </p:attrNameLst>
                                      </p:cBhvr>
                                      <p:to>
                                        <p:strVal val="visible"/>
                                      </p:to>
                                    </p:set>
                                    <p:animEffect transition="in" filter="fade">
                                      <p:cBhvr>
                                        <p:cTn id="12" dur="1000"/>
                                        <p:tgtEl>
                                          <p:spTgt spid="10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4">
                                            <p:txEl>
                                              <p:pRg st="2" end="2"/>
                                            </p:txEl>
                                          </p:spTgt>
                                        </p:tgtEl>
                                        <p:attrNameLst>
                                          <p:attrName>style.visibility</p:attrName>
                                        </p:attrNameLst>
                                      </p:cBhvr>
                                      <p:to>
                                        <p:strVal val="visible"/>
                                      </p:to>
                                    </p:set>
                                    <p:animEffect transition="in" filter="fade">
                                      <p:cBhvr>
                                        <p:cTn id="17" dur="1000"/>
                                        <p:tgtEl>
                                          <p:spTgt spid="10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4">
                                            <p:txEl>
                                              <p:pRg st="3" end="3"/>
                                            </p:txEl>
                                          </p:spTgt>
                                        </p:tgtEl>
                                        <p:attrNameLst>
                                          <p:attrName>style.visibility</p:attrName>
                                        </p:attrNameLst>
                                      </p:cBhvr>
                                      <p:to>
                                        <p:strVal val="visible"/>
                                      </p:to>
                                    </p:set>
                                    <p:animEffect transition="in" filter="fade">
                                      <p:cBhvr>
                                        <p:cTn id="22" dur="1000"/>
                                        <p:tgtEl>
                                          <p:spTgt spid="10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4">
                                            <p:txEl>
                                              <p:pRg st="4" end="4"/>
                                            </p:txEl>
                                          </p:spTgt>
                                        </p:tgtEl>
                                        <p:attrNameLst>
                                          <p:attrName>style.visibility</p:attrName>
                                        </p:attrNameLst>
                                      </p:cBhvr>
                                      <p:to>
                                        <p:strVal val="visible"/>
                                      </p:to>
                                    </p:set>
                                    <p:animEffect transition="in" filter="fade">
                                      <p:cBhvr>
                                        <p:cTn id="27" dur="1000"/>
                                        <p:tgtEl>
                                          <p:spTgt spid="10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4">
                                            <p:txEl>
                                              <p:pRg st="5" end="5"/>
                                            </p:txEl>
                                          </p:spTgt>
                                        </p:tgtEl>
                                        <p:attrNameLst>
                                          <p:attrName>style.visibility</p:attrName>
                                        </p:attrNameLst>
                                      </p:cBhvr>
                                      <p:to>
                                        <p:strVal val="visible"/>
                                      </p:to>
                                    </p:set>
                                    <p:animEffect transition="in" filter="fade">
                                      <p:cBhvr>
                                        <p:cTn id="32" dur="1000"/>
                                        <p:tgtEl>
                                          <p:spTgt spid="10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4">
                                            <p:txEl>
                                              <p:pRg st="6" end="6"/>
                                            </p:txEl>
                                          </p:spTgt>
                                        </p:tgtEl>
                                        <p:attrNameLst>
                                          <p:attrName>style.visibility</p:attrName>
                                        </p:attrNameLst>
                                      </p:cBhvr>
                                      <p:to>
                                        <p:strVal val="visible"/>
                                      </p:to>
                                    </p:set>
                                    <p:animEffect transition="in" filter="fade">
                                      <p:cBhvr>
                                        <p:cTn id="37" dur="1000"/>
                                        <p:tgtEl>
                                          <p:spTgt spid="10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44">
                                            <p:txEl>
                                              <p:pRg st="7" end="7"/>
                                            </p:txEl>
                                          </p:spTgt>
                                        </p:tgtEl>
                                        <p:attrNameLst>
                                          <p:attrName>style.visibility</p:attrName>
                                        </p:attrNameLst>
                                      </p:cBhvr>
                                      <p:to>
                                        <p:strVal val="visible"/>
                                      </p:to>
                                    </p:set>
                                    <p:animEffect transition="in" filter="fade">
                                      <p:cBhvr>
                                        <p:cTn id="42" dur="1000"/>
                                        <p:tgtEl>
                                          <p:spTgt spid="104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5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a:latin typeface="Comfortaa"/>
                <a:ea typeface="Comfortaa"/>
                <a:cs typeface="Comfortaa"/>
                <a:sym typeface="Comfortaa"/>
              </a:rPr>
              <a:t>Init Container Demo Lab</a:t>
            </a:r>
            <a:endParaRPr sz="4000" b="1">
              <a:latin typeface="Comfortaa"/>
              <a:ea typeface="Comfortaa"/>
              <a:cs typeface="Comfortaa"/>
              <a:sym typeface="Comfortaa"/>
            </a:endParaRPr>
          </a:p>
          <a:p>
            <a:pPr marL="0" lvl="0" indent="0" algn="l" rtl="0">
              <a:spcBef>
                <a:spcPts val="0"/>
              </a:spcBef>
              <a:spcAft>
                <a:spcPts val="0"/>
              </a:spcAft>
              <a:buNone/>
            </a:pPr>
            <a:endParaRPr sz="40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a:latin typeface="Comfortaa"/>
                <a:ea typeface="Comfortaa"/>
                <a:cs typeface="Comfortaa"/>
                <a:sym typeface="Comfortaa"/>
              </a:rPr>
              <a:t>Labels</a:t>
            </a:r>
            <a:endParaRPr sz="40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pic>
        <p:nvPicPr>
          <p:cNvPr id="1059" name="Google Shape;1059;p152"/>
          <p:cNvPicPr preferRelativeResize="0"/>
          <p:nvPr/>
        </p:nvPicPr>
        <p:blipFill>
          <a:blip r:embed="rId3">
            <a:alphaModFix/>
          </a:blip>
          <a:stretch>
            <a:fillRect/>
          </a:stretch>
        </p:blipFill>
        <p:spPr>
          <a:xfrm>
            <a:off x="1910075" y="291300"/>
            <a:ext cx="5427975" cy="4627479"/>
          </a:xfrm>
          <a:prstGeom prst="rect">
            <a:avLst/>
          </a:prstGeom>
          <a:noFill/>
          <a:ln>
            <a:noFill/>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53"/>
          <p:cNvSpPr txBox="1">
            <a:spLocks noGrp="1"/>
          </p:cNvSpPr>
          <p:nvPr>
            <p:ph type="title"/>
          </p:nvPr>
        </p:nvSpPr>
        <p:spPr>
          <a:xfrm>
            <a:off x="251650" y="231500"/>
            <a:ext cx="8666400" cy="45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Comfortaa"/>
                <a:ea typeface="Comfortaa"/>
                <a:cs typeface="Comfortaa"/>
                <a:sym typeface="Comfortaa"/>
              </a:rPr>
              <a:t>Labels are attached to </a:t>
            </a:r>
            <a:r>
              <a:rPr lang="en" sz="2500" b="1">
                <a:solidFill>
                  <a:srgbClr val="00FF00"/>
                </a:solidFill>
                <a:latin typeface="Comfortaa"/>
                <a:ea typeface="Comfortaa"/>
                <a:cs typeface="Comfortaa"/>
                <a:sym typeface="Comfortaa"/>
              </a:rPr>
              <a:t>resources</a:t>
            </a:r>
            <a:r>
              <a:rPr lang="en" sz="2500" b="1">
                <a:latin typeface="Comfortaa"/>
                <a:ea typeface="Comfortaa"/>
                <a:cs typeface="Comfortaa"/>
                <a:sym typeface="Comfortaa"/>
              </a:rPr>
              <a:t> (pod, deployments, daemonsets etc..) </a:t>
            </a: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used to </a:t>
            </a:r>
            <a:r>
              <a:rPr lang="en" sz="2400" b="1">
                <a:latin typeface="Comfortaa"/>
                <a:ea typeface="Comfortaa"/>
                <a:cs typeface="Comfortaa"/>
                <a:sym typeface="Comfortaa"/>
              </a:rPr>
              <a:t>identify, describe and </a:t>
            </a:r>
            <a:r>
              <a:rPr lang="en" sz="2400" b="1">
                <a:solidFill>
                  <a:srgbClr val="00FF00"/>
                </a:solidFill>
                <a:latin typeface="Comfortaa"/>
                <a:ea typeface="Comfortaa"/>
                <a:cs typeface="Comfortaa"/>
                <a:sym typeface="Comfortaa"/>
              </a:rPr>
              <a:t>group related sets of resources</a:t>
            </a:r>
            <a:r>
              <a:rPr lang="en" sz="2500" b="1">
                <a:latin typeface="Comfortaa"/>
                <a:ea typeface="Comfortaa"/>
                <a:cs typeface="Comfortaa"/>
                <a:sym typeface="Comfortaa"/>
              </a:rPr>
              <a:t> around functionality or common attributes like release type or team etc..</a:t>
            </a: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Labels are </a:t>
            </a:r>
            <a:r>
              <a:rPr lang="en" sz="2400" b="1">
                <a:latin typeface="Comfortaa"/>
                <a:ea typeface="Comfortaa"/>
                <a:cs typeface="Comfortaa"/>
                <a:sym typeface="Comfortaa"/>
              </a:rPr>
              <a:t>NOT a unique identifier for a resource.</a:t>
            </a: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One or more labels can be added imperatively or declaratively at creation or at a later stage. </a:t>
            </a: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They can also be modified any time.</a:t>
            </a:r>
            <a:endParaRPr sz="25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4">
                                            <p:txEl>
                                              <p:pRg st="0" end="0"/>
                                            </p:txEl>
                                          </p:spTgt>
                                        </p:tgtEl>
                                        <p:attrNameLst>
                                          <p:attrName>style.visibility</p:attrName>
                                        </p:attrNameLst>
                                      </p:cBhvr>
                                      <p:to>
                                        <p:strVal val="visible"/>
                                      </p:to>
                                    </p:set>
                                    <p:animEffect transition="in" filter="fade">
                                      <p:cBhvr>
                                        <p:cTn id="7" dur="1000"/>
                                        <p:tgtEl>
                                          <p:spTgt spid="10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4">
                                            <p:txEl>
                                              <p:pRg st="1" end="1"/>
                                            </p:txEl>
                                          </p:spTgt>
                                        </p:tgtEl>
                                        <p:attrNameLst>
                                          <p:attrName>style.visibility</p:attrName>
                                        </p:attrNameLst>
                                      </p:cBhvr>
                                      <p:to>
                                        <p:strVal val="visible"/>
                                      </p:to>
                                    </p:set>
                                    <p:animEffect transition="in" filter="fade">
                                      <p:cBhvr>
                                        <p:cTn id="12" dur="1000"/>
                                        <p:tgtEl>
                                          <p:spTgt spid="10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4">
                                            <p:txEl>
                                              <p:pRg st="2" end="2"/>
                                            </p:txEl>
                                          </p:spTgt>
                                        </p:tgtEl>
                                        <p:attrNameLst>
                                          <p:attrName>style.visibility</p:attrName>
                                        </p:attrNameLst>
                                      </p:cBhvr>
                                      <p:to>
                                        <p:strVal val="visible"/>
                                      </p:to>
                                    </p:set>
                                    <p:animEffect transition="in" filter="fade">
                                      <p:cBhvr>
                                        <p:cTn id="17" dur="1000"/>
                                        <p:tgtEl>
                                          <p:spTgt spid="10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4">
                                            <p:txEl>
                                              <p:pRg st="3" end="3"/>
                                            </p:txEl>
                                          </p:spTgt>
                                        </p:tgtEl>
                                        <p:attrNameLst>
                                          <p:attrName>style.visibility</p:attrName>
                                        </p:attrNameLst>
                                      </p:cBhvr>
                                      <p:to>
                                        <p:strVal val="visible"/>
                                      </p:to>
                                    </p:set>
                                    <p:animEffect transition="in" filter="fade">
                                      <p:cBhvr>
                                        <p:cTn id="22" dur="1000"/>
                                        <p:tgtEl>
                                          <p:spTgt spid="10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4">
                                            <p:txEl>
                                              <p:pRg st="4" end="4"/>
                                            </p:txEl>
                                          </p:spTgt>
                                        </p:tgtEl>
                                        <p:attrNameLst>
                                          <p:attrName>style.visibility</p:attrName>
                                        </p:attrNameLst>
                                      </p:cBhvr>
                                      <p:to>
                                        <p:strVal val="visible"/>
                                      </p:to>
                                    </p:set>
                                    <p:animEffect transition="in" filter="fade">
                                      <p:cBhvr>
                                        <p:cTn id="27" dur="1000"/>
                                        <p:tgtEl>
                                          <p:spTgt spid="10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4">
                                            <p:txEl>
                                              <p:pRg st="5" end="5"/>
                                            </p:txEl>
                                          </p:spTgt>
                                        </p:tgtEl>
                                        <p:attrNameLst>
                                          <p:attrName>style.visibility</p:attrName>
                                        </p:attrNameLst>
                                      </p:cBhvr>
                                      <p:to>
                                        <p:strVal val="visible"/>
                                      </p:to>
                                    </p:set>
                                    <p:animEffect transition="in" filter="fade">
                                      <p:cBhvr>
                                        <p:cTn id="32" dur="1000"/>
                                        <p:tgtEl>
                                          <p:spTgt spid="10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64">
                                            <p:txEl>
                                              <p:pRg st="6" end="6"/>
                                            </p:txEl>
                                          </p:spTgt>
                                        </p:tgtEl>
                                        <p:attrNameLst>
                                          <p:attrName>style.visibility</p:attrName>
                                        </p:attrNameLst>
                                      </p:cBhvr>
                                      <p:to>
                                        <p:strVal val="visible"/>
                                      </p:to>
                                    </p:set>
                                    <p:animEffect transition="in" filter="fade">
                                      <p:cBhvr>
                                        <p:cTn id="37" dur="1000"/>
                                        <p:tgtEl>
                                          <p:spTgt spid="106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64">
                                            <p:txEl>
                                              <p:pRg st="7" end="7"/>
                                            </p:txEl>
                                          </p:spTgt>
                                        </p:tgtEl>
                                        <p:attrNameLst>
                                          <p:attrName>style.visibility</p:attrName>
                                        </p:attrNameLst>
                                      </p:cBhvr>
                                      <p:to>
                                        <p:strVal val="visible"/>
                                      </p:to>
                                    </p:set>
                                    <p:animEffect transition="in" filter="fade">
                                      <p:cBhvr>
                                        <p:cTn id="42" dur="1000"/>
                                        <p:tgtEl>
                                          <p:spTgt spid="106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54"/>
          <p:cNvSpPr/>
          <p:nvPr/>
        </p:nvSpPr>
        <p:spPr>
          <a:xfrm>
            <a:off x="7086150" y="563675"/>
            <a:ext cx="1419300" cy="332100"/>
          </a:xfrm>
          <a:prstGeom prst="homePlate">
            <a:avLst>
              <a:gd name="adj" fmla="val 50000"/>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 name="Google Shape;1070;p154"/>
          <p:cNvGrpSpPr/>
          <p:nvPr/>
        </p:nvGrpSpPr>
        <p:grpSpPr>
          <a:xfrm>
            <a:off x="5626525" y="241585"/>
            <a:ext cx="3366750" cy="4804582"/>
            <a:chOff x="5594100" y="688625"/>
            <a:chExt cx="3366750" cy="4409492"/>
          </a:xfrm>
        </p:grpSpPr>
        <p:cxnSp>
          <p:nvCxnSpPr>
            <p:cNvPr id="1071" name="Google Shape;1071;p154"/>
            <p:cNvCxnSpPr/>
            <p:nvPr/>
          </p:nvCxnSpPr>
          <p:spPr>
            <a:xfrm flipH="1">
              <a:off x="7676975" y="3800325"/>
              <a:ext cx="7800" cy="671700"/>
            </a:xfrm>
            <a:prstGeom prst="straightConnector1">
              <a:avLst/>
            </a:prstGeom>
            <a:noFill/>
            <a:ln w="9525" cap="flat" cmpd="sng">
              <a:solidFill>
                <a:schemeClr val="dk1"/>
              </a:solidFill>
              <a:prstDash val="solid"/>
              <a:round/>
              <a:headEnd type="none" w="med" len="med"/>
              <a:tailEnd type="none" w="med" len="med"/>
            </a:ln>
          </p:spPr>
        </p:cxnSp>
        <p:cxnSp>
          <p:nvCxnSpPr>
            <p:cNvPr id="1072" name="Google Shape;1072;p154"/>
            <p:cNvCxnSpPr/>
            <p:nvPr/>
          </p:nvCxnSpPr>
          <p:spPr>
            <a:xfrm flipH="1">
              <a:off x="6579625" y="3800325"/>
              <a:ext cx="7800" cy="671700"/>
            </a:xfrm>
            <a:prstGeom prst="straightConnector1">
              <a:avLst/>
            </a:prstGeom>
            <a:noFill/>
            <a:ln w="9525" cap="flat" cmpd="sng">
              <a:solidFill>
                <a:schemeClr val="dk1"/>
              </a:solidFill>
              <a:prstDash val="solid"/>
              <a:round/>
              <a:headEnd type="none" w="med" len="med"/>
              <a:tailEnd type="none" w="med" len="med"/>
            </a:ln>
          </p:spPr>
        </p:cxnSp>
        <p:sp>
          <p:nvSpPr>
            <p:cNvPr id="1073" name="Google Shape;1073;p154"/>
            <p:cNvSpPr/>
            <p:nvPr/>
          </p:nvSpPr>
          <p:spPr>
            <a:xfrm>
              <a:off x="5827850" y="4361317"/>
              <a:ext cx="1091400" cy="7368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Comfortaa"/>
                  <a:ea typeface="Comfortaa"/>
                  <a:cs typeface="Comfortaa"/>
                  <a:sym typeface="Comfortaa"/>
                </a:rPr>
                <a:t>  storage</a:t>
              </a:r>
              <a:endParaRPr b="1" dirty="0">
                <a:latin typeface="Comfortaa"/>
                <a:ea typeface="Comfortaa"/>
                <a:cs typeface="Comfortaa"/>
                <a:sym typeface="Comfortaa"/>
              </a:endParaRPr>
            </a:p>
          </p:txBody>
        </p:sp>
        <p:sp>
          <p:nvSpPr>
            <p:cNvPr id="1074" name="Google Shape;1074;p154"/>
            <p:cNvSpPr txBox="1"/>
            <p:nvPr/>
          </p:nvSpPr>
          <p:spPr>
            <a:xfrm>
              <a:off x="7064550" y="4472025"/>
              <a:ext cx="1896300" cy="399300"/>
            </a:xfrm>
            <a:prstGeom prst="rect">
              <a:avLst/>
            </a:prstGeom>
            <a:solidFill>
              <a:srgbClr val="00FF00"/>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Comfortaa"/>
                  <a:ea typeface="Comfortaa"/>
                  <a:cs typeface="Comfortaa"/>
                  <a:sym typeface="Comfortaa"/>
                </a:rPr>
                <a:t>pod network</a:t>
              </a:r>
              <a:endParaRPr sz="1500" b="1">
                <a:latin typeface="Comfortaa"/>
                <a:ea typeface="Comfortaa"/>
                <a:cs typeface="Comfortaa"/>
                <a:sym typeface="Comfortaa"/>
              </a:endParaRPr>
            </a:p>
          </p:txBody>
        </p:sp>
        <p:sp>
          <p:nvSpPr>
            <p:cNvPr id="1075" name="Google Shape;1075;p154"/>
            <p:cNvSpPr txBox="1"/>
            <p:nvPr/>
          </p:nvSpPr>
          <p:spPr>
            <a:xfrm>
              <a:off x="5594100" y="688625"/>
              <a:ext cx="3366600" cy="329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dk1"/>
                  </a:solidFill>
                </a:rPr>
                <a:t>NODE-A     </a:t>
              </a:r>
              <a:endParaRPr sz="1500" b="1">
                <a:solidFill>
                  <a:srgbClr val="00FF00"/>
                </a:solidFill>
              </a:endParaRPr>
            </a:p>
            <a:p>
              <a:pPr marL="0" lvl="0" indent="0" algn="l" rtl="0">
                <a:spcBef>
                  <a:spcPts val="0"/>
                </a:spcBef>
                <a:spcAft>
                  <a:spcPts val="0"/>
                </a:spcAft>
                <a:buNone/>
              </a:pPr>
              <a:r>
                <a:rPr lang="en" sz="1500" b="1">
                  <a:solidFill>
                    <a:schemeClr val="dk1"/>
                  </a:solidFill>
                </a:rPr>
                <a:t>                            team=prod</a:t>
              </a:r>
              <a:endParaRPr sz="1500" b="1">
                <a:solidFill>
                  <a:schemeClr val="dk1"/>
                </a:solidFill>
              </a:endParaRPr>
            </a:p>
          </p:txBody>
        </p:sp>
      </p:grpSp>
      <p:sp>
        <p:nvSpPr>
          <p:cNvPr id="1076" name="Google Shape;1076;p154"/>
          <p:cNvSpPr txBox="1"/>
          <p:nvPr/>
        </p:nvSpPr>
        <p:spPr>
          <a:xfrm>
            <a:off x="161050" y="241575"/>
            <a:ext cx="5334600" cy="4590000"/>
          </a:xfrm>
          <a:prstGeom prst="rect">
            <a:avLst/>
          </a:prstGeom>
          <a:noFill/>
          <a:ln>
            <a:noFill/>
          </a:ln>
        </p:spPr>
        <p:txBody>
          <a:bodyPr spcFirstLastPara="1" wrap="square" lIns="0" tIns="27925" rIns="0" bIns="0" anchor="t" anchorCtr="0">
            <a:noAutofit/>
          </a:bodyPr>
          <a:lstStyle/>
          <a:p>
            <a:pPr marL="0" marR="76835"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Labels are </a:t>
            </a:r>
            <a:r>
              <a:rPr lang="en" sz="2400" b="1">
                <a:solidFill>
                  <a:srgbClr val="00FF00"/>
                </a:solidFill>
                <a:latin typeface="Comfortaa"/>
                <a:ea typeface="Comfortaa"/>
                <a:cs typeface="Comfortaa"/>
                <a:sym typeface="Comfortaa"/>
              </a:rPr>
              <a:t>key:value</a:t>
            </a:r>
            <a:r>
              <a:rPr lang="en" sz="2400" b="1">
                <a:solidFill>
                  <a:schemeClr val="dk1"/>
                </a:solidFill>
                <a:latin typeface="Comfortaa"/>
                <a:ea typeface="Comfortaa"/>
                <a:cs typeface="Comfortaa"/>
                <a:sym typeface="Comfortaa"/>
              </a:rPr>
              <a:t> pairs of string data type. </a:t>
            </a:r>
            <a:endParaRPr sz="2400" b="1">
              <a:solidFill>
                <a:schemeClr val="dk1"/>
              </a:solidFill>
              <a:latin typeface="Comfortaa"/>
              <a:ea typeface="Comfortaa"/>
              <a:cs typeface="Comfortaa"/>
              <a:sym typeface="Comfortaa"/>
            </a:endParaRPr>
          </a:p>
          <a:p>
            <a:pPr marL="0" marR="76835"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The key being the name of the label </a:t>
            </a:r>
            <a:endParaRPr sz="2400" b="1">
              <a:solidFill>
                <a:schemeClr val="dk1"/>
              </a:solidFill>
              <a:latin typeface="Comfortaa"/>
              <a:ea typeface="Comfortaa"/>
              <a:cs typeface="Comfortaa"/>
              <a:sym typeface="Comfortaa"/>
            </a:endParaRPr>
          </a:p>
          <a:p>
            <a:pPr marL="0" marR="76835"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configured in the </a:t>
            </a:r>
            <a:r>
              <a:rPr lang="en" sz="2400" b="1">
                <a:solidFill>
                  <a:srgbClr val="00FF00"/>
                </a:solidFill>
                <a:latin typeface="Comfortaa"/>
                <a:ea typeface="Comfortaa"/>
                <a:cs typeface="Comfortaa"/>
                <a:sym typeface="Comfortaa"/>
              </a:rPr>
              <a:t>metadata</a:t>
            </a:r>
            <a:r>
              <a:rPr lang="en" sz="2400" b="1">
                <a:solidFill>
                  <a:schemeClr val="dk1"/>
                </a:solidFill>
                <a:latin typeface="Comfortaa"/>
                <a:ea typeface="Comfortaa"/>
                <a:cs typeface="Comfortaa"/>
                <a:sym typeface="Comfortaa"/>
              </a:rPr>
              <a:t>.</a:t>
            </a:r>
            <a:endParaRPr sz="2400" b="1">
              <a:solidFill>
                <a:schemeClr val="dk1"/>
              </a:solidFill>
              <a:latin typeface="Comfortaa"/>
              <a:ea typeface="Comfortaa"/>
              <a:cs typeface="Comfortaa"/>
              <a:sym typeface="Comfortaa"/>
            </a:endParaRPr>
          </a:p>
          <a:p>
            <a:pPr marL="0" marR="76835" lvl="0" indent="0" algn="l" rtl="0">
              <a:lnSpc>
                <a:spcPct val="118750"/>
              </a:lnSpc>
              <a:spcBef>
                <a:spcPts val="0"/>
              </a:spcBef>
              <a:spcAft>
                <a:spcPts val="0"/>
              </a:spcAft>
              <a:buNone/>
            </a:pPr>
            <a:r>
              <a:rPr lang="en" sz="2400" b="1">
                <a:solidFill>
                  <a:srgbClr val="00FF00"/>
                </a:solidFill>
                <a:latin typeface="Comfortaa"/>
                <a:ea typeface="Comfortaa"/>
                <a:cs typeface="Comfortaa"/>
                <a:sym typeface="Comfortaa"/>
              </a:rPr>
              <a:t>Each key has to be unique</a:t>
            </a:r>
            <a:r>
              <a:rPr lang="en" sz="2400" b="1">
                <a:solidFill>
                  <a:schemeClr val="dk1"/>
                </a:solidFill>
                <a:latin typeface="Comfortaa"/>
                <a:ea typeface="Comfortaa"/>
                <a:cs typeface="Comfortaa"/>
                <a:sym typeface="Comfortaa"/>
              </a:rPr>
              <a:t> when more than one label is defined.</a:t>
            </a:r>
            <a:endParaRPr sz="2400" b="1">
              <a:solidFill>
                <a:schemeClr val="dk1"/>
              </a:solidFill>
              <a:latin typeface="Comfortaa"/>
              <a:ea typeface="Comfortaa"/>
              <a:cs typeface="Comfortaa"/>
              <a:sym typeface="Comfortaa"/>
            </a:endParaRPr>
          </a:p>
          <a:p>
            <a:pPr marL="0" marR="76835"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There is a specific syntax for the label:</a:t>
            </a:r>
            <a:endParaRPr sz="2400" b="1">
              <a:solidFill>
                <a:schemeClr val="dk1"/>
              </a:solidFill>
              <a:latin typeface="Comfortaa"/>
              <a:ea typeface="Comfortaa"/>
              <a:cs typeface="Comfortaa"/>
              <a:sym typeface="Comfortaa"/>
            </a:endParaRPr>
          </a:p>
          <a:p>
            <a:pPr marL="0" marR="0" lvl="0" indent="0" algn="l" rtl="0">
              <a:lnSpc>
                <a:spcPct val="100000"/>
              </a:lnSpc>
              <a:spcBef>
                <a:spcPts val="930"/>
              </a:spcBef>
              <a:spcAft>
                <a:spcPts val="0"/>
              </a:spcAft>
              <a:buNone/>
            </a:pPr>
            <a:r>
              <a:rPr lang="en">
                <a:solidFill>
                  <a:schemeClr val="dk1"/>
                </a:solidFill>
                <a:latin typeface="Comfortaa"/>
                <a:ea typeface="Comfortaa"/>
                <a:cs typeface="Comfortaa"/>
                <a:sym typeface="Comfortaa"/>
              </a:rPr>
              <a:t>https://kubernetes.io/docs/concepts/overview/working-with-objects/labels/#syntax-and-character-set</a:t>
            </a:r>
            <a:endParaRPr>
              <a:solidFill>
                <a:schemeClr val="dk1"/>
              </a:solidFill>
              <a:latin typeface="Comfortaa"/>
              <a:ea typeface="Comfortaa"/>
              <a:cs typeface="Comfortaa"/>
              <a:sym typeface="Comfortaa"/>
            </a:endParaRPr>
          </a:p>
          <a:p>
            <a:pPr marL="0" marR="0" lvl="0" indent="0" algn="l" rtl="0">
              <a:lnSpc>
                <a:spcPct val="100000"/>
              </a:lnSpc>
              <a:spcBef>
                <a:spcPts val="930"/>
              </a:spcBef>
              <a:spcAft>
                <a:spcPts val="0"/>
              </a:spcAft>
              <a:buNone/>
            </a:pPr>
            <a:endParaRPr sz="1000">
              <a:solidFill>
                <a:schemeClr val="dk1"/>
              </a:solidFill>
              <a:latin typeface="Comfortaa"/>
              <a:ea typeface="Comfortaa"/>
              <a:cs typeface="Comfortaa"/>
              <a:sym typeface="Comfortaa"/>
            </a:endParaRPr>
          </a:p>
          <a:p>
            <a:pPr marL="0" marR="40005" lvl="0" indent="0" algn="l" rtl="0">
              <a:lnSpc>
                <a:spcPct val="118750"/>
              </a:lnSpc>
              <a:spcBef>
                <a:spcPts val="1140"/>
              </a:spcBef>
              <a:spcAft>
                <a:spcPts val="0"/>
              </a:spcAft>
              <a:buNone/>
            </a:pPr>
            <a:endParaRPr sz="2400">
              <a:solidFill>
                <a:schemeClr val="dk1"/>
              </a:solidFill>
              <a:latin typeface="Comfortaa"/>
              <a:ea typeface="Comfortaa"/>
              <a:cs typeface="Comfortaa"/>
              <a:sym typeface="Comfortaa"/>
            </a:endParaRPr>
          </a:p>
        </p:txBody>
      </p:sp>
      <p:sp>
        <p:nvSpPr>
          <p:cNvPr id="1077" name="Google Shape;1077;p154"/>
          <p:cNvSpPr txBox="1"/>
          <p:nvPr/>
        </p:nvSpPr>
        <p:spPr>
          <a:xfrm>
            <a:off x="5820250" y="1018250"/>
            <a:ext cx="2979300" cy="2675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                      </a:t>
            </a:r>
            <a:r>
              <a:rPr lang="en" sz="2000" b="1">
                <a:solidFill>
                  <a:schemeClr val="dk1"/>
                </a:solidFill>
              </a:rPr>
              <a:t>POD</a:t>
            </a:r>
            <a:endParaRPr sz="2000"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　env=prod</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  app=front-web</a:t>
            </a:r>
            <a:endParaRPr b="1">
              <a:solidFill>
                <a:schemeClr val="dk1"/>
              </a:solidFill>
            </a:endParaRPr>
          </a:p>
        </p:txBody>
      </p:sp>
      <p:sp>
        <p:nvSpPr>
          <p:cNvPr id="1078" name="Google Shape;1078;p154"/>
          <p:cNvSpPr/>
          <p:nvPr/>
        </p:nvSpPr>
        <p:spPr>
          <a:xfrm>
            <a:off x="6109800" y="2472350"/>
            <a:ext cx="1066800" cy="1030500"/>
          </a:xfrm>
          <a:prstGeom prst="foldedCorner">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container</a:t>
            </a:r>
            <a:endParaRPr b="1"/>
          </a:p>
          <a:p>
            <a:pPr marL="0" lvl="0" indent="0" algn="l" rtl="0">
              <a:spcBef>
                <a:spcPts val="0"/>
              </a:spcBef>
              <a:spcAft>
                <a:spcPts val="0"/>
              </a:spcAft>
              <a:buNone/>
            </a:pPr>
            <a:r>
              <a:rPr lang="en" b="1"/>
              <a:t>A</a:t>
            </a:r>
            <a:endParaRPr b="1"/>
          </a:p>
        </p:txBody>
      </p:sp>
      <p:sp>
        <p:nvSpPr>
          <p:cNvPr id="1079" name="Google Shape;1079;p154"/>
          <p:cNvSpPr/>
          <p:nvPr/>
        </p:nvSpPr>
        <p:spPr>
          <a:xfrm>
            <a:off x="7569300" y="2472350"/>
            <a:ext cx="1006500" cy="1030500"/>
          </a:xfrm>
          <a:prstGeom prst="foldedCorner">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container</a:t>
            </a:r>
            <a:endParaRPr b="1"/>
          </a:p>
          <a:p>
            <a:pPr marL="0" lvl="0" indent="0" algn="l" rtl="0">
              <a:spcBef>
                <a:spcPts val="0"/>
              </a:spcBef>
              <a:spcAft>
                <a:spcPts val="0"/>
              </a:spcAft>
              <a:buNone/>
            </a:pPr>
            <a:r>
              <a:rPr lang="en" b="1"/>
              <a:t>B</a:t>
            </a:r>
            <a:endParaRPr b="1"/>
          </a:p>
        </p:txBody>
      </p:sp>
      <p:sp>
        <p:nvSpPr>
          <p:cNvPr id="1080" name="Google Shape;1080;p154"/>
          <p:cNvSpPr/>
          <p:nvPr/>
        </p:nvSpPr>
        <p:spPr>
          <a:xfrm>
            <a:off x="5918550" y="1571750"/>
            <a:ext cx="1761600" cy="332100"/>
          </a:xfrm>
          <a:prstGeom prst="homePlate">
            <a:avLst>
              <a:gd name="adj" fmla="val 50000"/>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54"/>
          <p:cNvSpPr/>
          <p:nvPr/>
        </p:nvSpPr>
        <p:spPr>
          <a:xfrm>
            <a:off x="5903400" y="1999100"/>
            <a:ext cx="1776600" cy="332100"/>
          </a:xfrm>
          <a:prstGeom prst="homePlate">
            <a:avLst>
              <a:gd name="adj" fmla="val 50000"/>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6">
                                            <p:txEl>
                                              <p:pRg st="0" end="0"/>
                                            </p:txEl>
                                          </p:spTgt>
                                        </p:tgtEl>
                                        <p:attrNameLst>
                                          <p:attrName>style.visibility</p:attrName>
                                        </p:attrNameLst>
                                      </p:cBhvr>
                                      <p:to>
                                        <p:strVal val="visible"/>
                                      </p:to>
                                    </p:set>
                                    <p:animEffect transition="in" filter="fade">
                                      <p:cBhvr>
                                        <p:cTn id="7" dur="1000"/>
                                        <p:tgtEl>
                                          <p:spTgt spid="10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6">
                                            <p:txEl>
                                              <p:pRg st="1" end="1"/>
                                            </p:txEl>
                                          </p:spTgt>
                                        </p:tgtEl>
                                        <p:attrNameLst>
                                          <p:attrName>style.visibility</p:attrName>
                                        </p:attrNameLst>
                                      </p:cBhvr>
                                      <p:to>
                                        <p:strVal val="visible"/>
                                      </p:to>
                                    </p:set>
                                    <p:animEffect transition="in" filter="fade">
                                      <p:cBhvr>
                                        <p:cTn id="12" dur="1000"/>
                                        <p:tgtEl>
                                          <p:spTgt spid="10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6">
                                            <p:txEl>
                                              <p:pRg st="2" end="2"/>
                                            </p:txEl>
                                          </p:spTgt>
                                        </p:tgtEl>
                                        <p:attrNameLst>
                                          <p:attrName>style.visibility</p:attrName>
                                        </p:attrNameLst>
                                      </p:cBhvr>
                                      <p:to>
                                        <p:strVal val="visible"/>
                                      </p:to>
                                    </p:set>
                                    <p:animEffect transition="in" filter="fade">
                                      <p:cBhvr>
                                        <p:cTn id="17" dur="1000"/>
                                        <p:tgtEl>
                                          <p:spTgt spid="10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6">
                                            <p:txEl>
                                              <p:pRg st="3" end="3"/>
                                            </p:txEl>
                                          </p:spTgt>
                                        </p:tgtEl>
                                        <p:attrNameLst>
                                          <p:attrName>style.visibility</p:attrName>
                                        </p:attrNameLst>
                                      </p:cBhvr>
                                      <p:to>
                                        <p:strVal val="visible"/>
                                      </p:to>
                                    </p:set>
                                    <p:animEffect transition="in" filter="fade">
                                      <p:cBhvr>
                                        <p:cTn id="22" dur="1000"/>
                                        <p:tgtEl>
                                          <p:spTgt spid="10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6">
                                            <p:txEl>
                                              <p:pRg st="4" end="4"/>
                                            </p:txEl>
                                          </p:spTgt>
                                        </p:tgtEl>
                                        <p:attrNameLst>
                                          <p:attrName>style.visibility</p:attrName>
                                        </p:attrNameLst>
                                      </p:cBhvr>
                                      <p:to>
                                        <p:strVal val="visible"/>
                                      </p:to>
                                    </p:set>
                                    <p:animEffect transition="in" filter="fade">
                                      <p:cBhvr>
                                        <p:cTn id="27" dur="1000"/>
                                        <p:tgtEl>
                                          <p:spTgt spid="10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6">
                                            <p:txEl>
                                              <p:pRg st="5" end="5"/>
                                            </p:txEl>
                                          </p:spTgt>
                                        </p:tgtEl>
                                        <p:attrNameLst>
                                          <p:attrName>style.visibility</p:attrName>
                                        </p:attrNameLst>
                                      </p:cBhvr>
                                      <p:to>
                                        <p:strVal val="visible"/>
                                      </p:to>
                                    </p:set>
                                    <p:animEffect transition="in" filter="fade">
                                      <p:cBhvr>
                                        <p:cTn id="32" dur="1000"/>
                                        <p:tgtEl>
                                          <p:spTgt spid="107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76">
                                            <p:txEl>
                                              <p:pRg st="6" end="6"/>
                                            </p:txEl>
                                          </p:spTgt>
                                        </p:tgtEl>
                                        <p:attrNameLst>
                                          <p:attrName>style.visibility</p:attrName>
                                        </p:attrNameLst>
                                      </p:cBhvr>
                                      <p:to>
                                        <p:strVal val="visible"/>
                                      </p:to>
                                    </p:set>
                                    <p:animEffect transition="in" filter="fade">
                                      <p:cBhvr>
                                        <p:cTn id="37" dur="1000"/>
                                        <p:tgtEl>
                                          <p:spTgt spid="107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76">
                                            <p:txEl>
                                              <p:pRg st="7" end="7"/>
                                            </p:txEl>
                                          </p:spTgt>
                                        </p:tgtEl>
                                        <p:attrNameLst>
                                          <p:attrName>style.visibility</p:attrName>
                                        </p:attrNameLst>
                                      </p:cBhvr>
                                      <p:to>
                                        <p:strVal val="visible"/>
                                      </p:to>
                                    </p:set>
                                    <p:animEffect transition="in" filter="fade">
                                      <p:cBhvr>
                                        <p:cTn id="42" dur="1000"/>
                                        <p:tgtEl>
                                          <p:spTgt spid="107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5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Selectors aka Label Selectors..</a:t>
            </a:r>
            <a:endParaRPr sz="3800" b="1">
              <a:latin typeface="Comfortaa"/>
              <a:ea typeface="Comfortaa"/>
              <a:cs typeface="Comfortaa"/>
              <a:sym typeface="Comfortaa"/>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56"/>
          <p:cNvSpPr txBox="1"/>
          <p:nvPr/>
        </p:nvSpPr>
        <p:spPr>
          <a:xfrm>
            <a:off x="503850" y="220950"/>
            <a:ext cx="8136300" cy="4603800"/>
          </a:xfrm>
          <a:prstGeom prst="rect">
            <a:avLst/>
          </a:prstGeom>
          <a:noFill/>
          <a:ln>
            <a:noFill/>
          </a:ln>
        </p:spPr>
        <p:txBody>
          <a:bodyPr spcFirstLastPara="1" wrap="square" lIns="0" tIns="27925" rIns="0" bIns="0" anchor="t" anchorCtr="0">
            <a:noAutofit/>
          </a:bodyPr>
          <a:lstStyle/>
          <a:p>
            <a:pPr marL="1270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Labels are attached to resources so that you can use to group them. </a:t>
            </a: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400" b="1">
                <a:solidFill>
                  <a:srgbClr val="00FF00"/>
                </a:solidFill>
                <a:latin typeface="Comfortaa"/>
                <a:ea typeface="Comfortaa"/>
                <a:cs typeface="Comfortaa"/>
                <a:sym typeface="Comfortaa"/>
              </a:rPr>
              <a:t>Label Selectors</a:t>
            </a:r>
            <a:r>
              <a:rPr lang="en" sz="2400" b="1">
                <a:solidFill>
                  <a:schemeClr val="dk1"/>
                </a:solidFill>
                <a:latin typeface="Comfortaa"/>
                <a:ea typeface="Comfortaa"/>
                <a:cs typeface="Comfortaa"/>
                <a:sym typeface="Comfortaa"/>
              </a:rPr>
              <a:t> use Labels to filter out by listing a subset of resources but also to perform action on a that subset of resources such pods or nodes.</a:t>
            </a: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a:t>
            </a: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400">
              <a:solidFill>
                <a:schemeClr val="dk1"/>
              </a:solidFill>
            </a:endParaRPr>
          </a:p>
          <a:p>
            <a:pPr marL="12700" marR="5080" lvl="0" indent="0" algn="l" rtl="0">
              <a:lnSpc>
                <a:spcPct val="118750"/>
              </a:lnSpc>
              <a:spcBef>
                <a:spcPts val="0"/>
              </a:spcBef>
              <a:spcAft>
                <a:spcPts val="0"/>
              </a:spcAft>
              <a:buNone/>
            </a:pPr>
            <a:endParaRPr sz="2400">
              <a:solidFill>
                <a:schemeClr val="dk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57"/>
          <p:cNvSpPr/>
          <p:nvPr/>
        </p:nvSpPr>
        <p:spPr>
          <a:xfrm>
            <a:off x="474750" y="694525"/>
            <a:ext cx="1374000" cy="1147500"/>
          </a:xfrm>
          <a:prstGeom prst="bevel">
            <a:avLst>
              <a:gd name="adj" fmla="val 125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env=dev</a:t>
            </a:r>
            <a:endParaRPr/>
          </a:p>
          <a:p>
            <a:pPr marL="0" lvl="0" indent="0" algn="l" rtl="0">
              <a:spcBef>
                <a:spcPts val="0"/>
              </a:spcBef>
              <a:spcAft>
                <a:spcPts val="0"/>
              </a:spcAft>
              <a:buNone/>
            </a:pPr>
            <a:r>
              <a:rPr lang="en"/>
              <a:t>app=web</a:t>
            </a:r>
            <a:endParaRPr/>
          </a:p>
        </p:txBody>
      </p:sp>
      <p:sp>
        <p:nvSpPr>
          <p:cNvPr id="1097" name="Google Shape;1097;p157"/>
          <p:cNvSpPr/>
          <p:nvPr/>
        </p:nvSpPr>
        <p:spPr>
          <a:xfrm>
            <a:off x="2549325" y="644200"/>
            <a:ext cx="1374000" cy="1197900"/>
          </a:xfrm>
          <a:prstGeom prst="bevel">
            <a:avLst>
              <a:gd name="adj" fmla="val 125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a:p>
            <a:pPr marL="0" lvl="0" indent="0" algn="l" rtl="0">
              <a:spcBef>
                <a:spcPts val="0"/>
              </a:spcBef>
              <a:spcAft>
                <a:spcPts val="0"/>
              </a:spcAft>
              <a:buNone/>
            </a:pPr>
            <a:r>
              <a:rPr lang="en"/>
              <a:t>rel=alpha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98" name="Google Shape;1098;p157"/>
          <p:cNvSpPr/>
          <p:nvPr/>
        </p:nvSpPr>
        <p:spPr>
          <a:xfrm>
            <a:off x="4505400" y="734800"/>
            <a:ext cx="1374000" cy="1107300"/>
          </a:xfrm>
          <a:prstGeom prst="bevel">
            <a:avLst>
              <a:gd name="adj" fmla="val 125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env=dev</a:t>
            </a:r>
            <a:endParaRPr/>
          </a:p>
          <a:p>
            <a:pPr marL="0" lvl="0" indent="0" algn="l" rtl="0">
              <a:spcBef>
                <a:spcPts val="0"/>
              </a:spcBef>
              <a:spcAft>
                <a:spcPts val="0"/>
              </a:spcAft>
              <a:buNone/>
            </a:pPr>
            <a:r>
              <a:rPr lang="en"/>
              <a:t>app=web</a:t>
            </a:r>
            <a:endParaRPr/>
          </a:p>
          <a:p>
            <a:pPr marL="0" lvl="0" indent="0" algn="l" rtl="0">
              <a:spcBef>
                <a:spcPts val="0"/>
              </a:spcBef>
              <a:spcAft>
                <a:spcPts val="0"/>
              </a:spcAft>
              <a:buNone/>
            </a:pPr>
            <a:endParaRPr/>
          </a:p>
        </p:txBody>
      </p:sp>
      <p:sp>
        <p:nvSpPr>
          <p:cNvPr id="1099" name="Google Shape;1099;p157"/>
          <p:cNvSpPr/>
          <p:nvPr/>
        </p:nvSpPr>
        <p:spPr>
          <a:xfrm>
            <a:off x="6516625" y="644200"/>
            <a:ext cx="1475400" cy="1197900"/>
          </a:xfrm>
          <a:prstGeom prst="bevel">
            <a:avLst>
              <a:gd name="adj" fmla="val 125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rel=beta</a:t>
            </a:r>
            <a:endParaRPr/>
          </a:p>
          <a:p>
            <a:pPr marL="0" lvl="0" indent="0" algn="l" rtl="0">
              <a:spcBef>
                <a:spcPts val="0"/>
              </a:spcBef>
              <a:spcAft>
                <a:spcPts val="0"/>
              </a:spcAft>
              <a:buNone/>
            </a:pPr>
            <a:r>
              <a:rPr lang="en"/>
              <a:t>app=back</a:t>
            </a:r>
            <a:endParaRPr/>
          </a:p>
          <a:p>
            <a:pPr marL="0" lvl="0" indent="0" algn="l" rtl="0">
              <a:spcBef>
                <a:spcPts val="0"/>
              </a:spcBef>
              <a:spcAft>
                <a:spcPts val="0"/>
              </a:spcAft>
              <a:buNone/>
            </a:pPr>
            <a:endParaRPr/>
          </a:p>
        </p:txBody>
      </p:sp>
      <p:sp>
        <p:nvSpPr>
          <p:cNvPr id="1100" name="Google Shape;1100;p157"/>
          <p:cNvSpPr/>
          <p:nvPr/>
        </p:nvSpPr>
        <p:spPr>
          <a:xfrm>
            <a:off x="1374350" y="2506975"/>
            <a:ext cx="1255500" cy="1107300"/>
          </a:xfrm>
          <a:prstGeom prst="bevel">
            <a:avLst>
              <a:gd name="adj" fmla="val 125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env=dev</a:t>
            </a:r>
            <a:endParaRPr/>
          </a:p>
          <a:p>
            <a:pPr marL="0" lvl="0" indent="0" algn="l" rtl="0">
              <a:spcBef>
                <a:spcPts val="0"/>
              </a:spcBef>
              <a:spcAft>
                <a:spcPts val="0"/>
              </a:spcAft>
              <a:buNone/>
            </a:pPr>
            <a:r>
              <a:rPr lang="en"/>
              <a:t>app=web</a:t>
            </a:r>
            <a:endParaRPr/>
          </a:p>
        </p:txBody>
      </p:sp>
      <p:sp>
        <p:nvSpPr>
          <p:cNvPr id="1101" name="Google Shape;1101;p157"/>
          <p:cNvSpPr/>
          <p:nvPr/>
        </p:nvSpPr>
        <p:spPr>
          <a:xfrm>
            <a:off x="3914850" y="2657975"/>
            <a:ext cx="1314300" cy="1107300"/>
          </a:xfrm>
          <a:prstGeom prst="bevel">
            <a:avLst>
              <a:gd name="adj" fmla="val 125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rel=beta</a:t>
            </a:r>
            <a:endParaRPr/>
          </a:p>
          <a:p>
            <a:pPr marL="0" lvl="0" indent="0" algn="l" rtl="0">
              <a:spcBef>
                <a:spcPts val="0"/>
              </a:spcBef>
              <a:spcAft>
                <a:spcPts val="0"/>
              </a:spcAft>
              <a:buNone/>
            </a:pPr>
            <a:r>
              <a:rPr lang="en"/>
              <a:t>app=back</a:t>
            </a:r>
            <a:endParaRPr/>
          </a:p>
        </p:txBody>
      </p:sp>
      <p:sp>
        <p:nvSpPr>
          <p:cNvPr id="1102" name="Google Shape;1102;p157"/>
          <p:cNvSpPr txBox="1"/>
          <p:nvPr/>
        </p:nvSpPr>
        <p:spPr>
          <a:xfrm>
            <a:off x="1026675" y="4279150"/>
            <a:ext cx="1314300" cy="4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selector-1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env=dev</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app=web</a:t>
            </a:r>
            <a:endParaRPr sz="1700" b="1">
              <a:solidFill>
                <a:schemeClr val="dk1"/>
              </a:solidFill>
              <a:latin typeface="Comfortaa"/>
              <a:ea typeface="Comfortaa"/>
              <a:cs typeface="Comfortaa"/>
              <a:sym typeface="Comfortaa"/>
            </a:endParaRPr>
          </a:p>
        </p:txBody>
      </p:sp>
      <p:sp>
        <p:nvSpPr>
          <p:cNvPr id="1103" name="Google Shape;1103;p157"/>
          <p:cNvSpPr txBox="1"/>
          <p:nvPr/>
        </p:nvSpPr>
        <p:spPr>
          <a:xfrm>
            <a:off x="5772700" y="4279150"/>
            <a:ext cx="1314300" cy="4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selector-3</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rel=beta</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app=back</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a:solidFill>
                <a:schemeClr val="dk1"/>
              </a:solidFill>
            </a:endParaRPr>
          </a:p>
          <a:p>
            <a:pPr marL="0" lvl="0" indent="0" algn="l" rtl="0">
              <a:spcBef>
                <a:spcPts val="0"/>
              </a:spcBef>
              <a:spcAft>
                <a:spcPts val="0"/>
              </a:spcAft>
              <a:buNone/>
            </a:pPr>
            <a:endParaRPr sz="1700">
              <a:solidFill>
                <a:schemeClr val="dk1"/>
              </a:solidFill>
            </a:endParaRPr>
          </a:p>
          <a:p>
            <a:pPr marL="0" lvl="0" indent="0" algn="l" rtl="0">
              <a:spcBef>
                <a:spcPts val="0"/>
              </a:spcBef>
              <a:spcAft>
                <a:spcPts val="0"/>
              </a:spcAft>
              <a:buNone/>
            </a:pPr>
            <a:endParaRPr sz="1700">
              <a:solidFill>
                <a:schemeClr val="dk1"/>
              </a:solidFill>
            </a:endParaRPr>
          </a:p>
          <a:p>
            <a:pPr marL="0" lvl="0" indent="0" algn="l" rtl="0">
              <a:spcBef>
                <a:spcPts val="0"/>
              </a:spcBef>
              <a:spcAft>
                <a:spcPts val="0"/>
              </a:spcAft>
              <a:buNone/>
            </a:pPr>
            <a:endParaRPr sz="1700">
              <a:solidFill>
                <a:schemeClr val="dk1"/>
              </a:solidFill>
            </a:endParaRPr>
          </a:p>
        </p:txBody>
      </p:sp>
      <p:sp>
        <p:nvSpPr>
          <p:cNvPr id="1104" name="Google Shape;1104;p157"/>
          <p:cNvSpPr txBox="1"/>
          <p:nvPr/>
        </p:nvSpPr>
        <p:spPr>
          <a:xfrm>
            <a:off x="3560738" y="4279150"/>
            <a:ext cx="1314300" cy="4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selector-2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rel=alpha</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cxnSp>
        <p:nvCxnSpPr>
          <p:cNvPr id="1105" name="Google Shape;1105;p157"/>
          <p:cNvCxnSpPr/>
          <p:nvPr/>
        </p:nvCxnSpPr>
        <p:spPr>
          <a:xfrm rot="10800000">
            <a:off x="905775" y="1902275"/>
            <a:ext cx="503400" cy="2456100"/>
          </a:xfrm>
          <a:prstGeom prst="straightConnector1">
            <a:avLst/>
          </a:prstGeom>
          <a:noFill/>
          <a:ln w="19050" cap="flat" cmpd="sng">
            <a:solidFill>
              <a:srgbClr val="00FFFF"/>
            </a:solidFill>
            <a:prstDash val="solid"/>
            <a:round/>
            <a:headEnd type="none" w="med" len="med"/>
            <a:tailEnd type="triangle" w="med" len="med"/>
          </a:ln>
        </p:spPr>
      </p:cxnSp>
      <p:cxnSp>
        <p:nvCxnSpPr>
          <p:cNvPr id="1106" name="Google Shape;1106;p157"/>
          <p:cNvCxnSpPr>
            <a:stCxn id="1102" idx="0"/>
          </p:cNvCxnSpPr>
          <p:nvPr/>
        </p:nvCxnSpPr>
        <p:spPr>
          <a:xfrm rot="10800000" flipH="1">
            <a:off x="1683825" y="3824950"/>
            <a:ext cx="217800" cy="454200"/>
          </a:xfrm>
          <a:prstGeom prst="straightConnector1">
            <a:avLst/>
          </a:prstGeom>
          <a:noFill/>
          <a:ln w="19050" cap="flat" cmpd="sng">
            <a:solidFill>
              <a:srgbClr val="00FFFF"/>
            </a:solidFill>
            <a:prstDash val="solid"/>
            <a:round/>
            <a:headEnd type="none" w="med" len="med"/>
            <a:tailEnd type="triangle" w="med" len="med"/>
          </a:ln>
        </p:spPr>
      </p:cxnSp>
      <p:cxnSp>
        <p:nvCxnSpPr>
          <p:cNvPr id="1107" name="Google Shape;1107;p157"/>
          <p:cNvCxnSpPr/>
          <p:nvPr/>
        </p:nvCxnSpPr>
        <p:spPr>
          <a:xfrm rot="10800000" flipH="1">
            <a:off x="1982925" y="1832450"/>
            <a:ext cx="2522400" cy="2566200"/>
          </a:xfrm>
          <a:prstGeom prst="straightConnector1">
            <a:avLst/>
          </a:prstGeom>
          <a:noFill/>
          <a:ln w="19050" cap="flat" cmpd="sng">
            <a:solidFill>
              <a:srgbClr val="00FFFF"/>
            </a:solidFill>
            <a:prstDash val="solid"/>
            <a:round/>
            <a:headEnd type="none" w="med" len="med"/>
            <a:tailEnd type="triangle" w="med" len="med"/>
          </a:ln>
        </p:spPr>
      </p:cxnSp>
      <p:cxnSp>
        <p:nvCxnSpPr>
          <p:cNvPr id="1108" name="Google Shape;1108;p157"/>
          <p:cNvCxnSpPr/>
          <p:nvPr/>
        </p:nvCxnSpPr>
        <p:spPr>
          <a:xfrm rot="10800000">
            <a:off x="3252475" y="1887500"/>
            <a:ext cx="503400" cy="2456100"/>
          </a:xfrm>
          <a:prstGeom prst="straightConnector1">
            <a:avLst/>
          </a:prstGeom>
          <a:noFill/>
          <a:ln w="19050" cap="flat" cmpd="sng">
            <a:solidFill>
              <a:srgbClr val="FFFF00"/>
            </a:solidFill>
            <a:prstDash val="solid"/>
            <a:round/>
            <a:headEnd type="none" w="med" len="med"/>
            <a:tailEnd type="triangle" w="med" len="med"/>
          </a:ln>
        </p:spPr>
      </p:cxnSp>
      <p:cxnSp>
        <p:nvCxnSpPr>
          <p:cNvPr id="1109" name="Google Shape;1109;p157"/>
          <p:cNvCxnSpPr>
            <a:endCxn id="1110" idx="2"/>
          </p:cNvCxnSpPr>
          <p:nvPr/>
        </p:nvCxnSpPr>
        <p:spPr>
          <a:xfrm rot="10800000" flipH="1">
            <a:off x="4660275" y="3614275"/>
            <a:ext cx="2362500" cy="703800"/>
          </a:xfrm>
          <a:prstGeom prst="straightConnector1">
            <a:avLst/>
          </a:prstGeom>
          <a:noFill/>
          <a:ln w="19050" cap="flat" cmpd="sng">
            <a:solidFill>
              <a:srgbClr val="FFFF00"/>
            </a:solidFill>
            <a:prstDash val="solid"/>
            <a:round/>
            <a:headEnd type="none" w="med" len="med"/>
            <a:tailEnd type="triangle" w="med" len="med"/>
          </a:ln>
        </p:spPr>
      </p:cxnSp>
      <p:cxnSp>
        <p:nvCxnSpPr>
          <p:cNvPr id="1111" name="Google Shape;1111;p157"/>
          <p:cNvCxnSpPr/>
          <p:nvPr/>
        </p:nvCxnSpPr>
        <p:spPr>
          <a:xfrm rot="10800000">
            <a:off x="5284300" y="3824975"/>
            <a:ext cx="918900" cy="533400"/>
          </a:xfrm>
          <a:prstGeom prst="straightConnector1">
            <a:avLst/>
          </a:prstGeom>
          <a:noFill/>
          <a:ln w="19050" cap="flat" cmpd="sng">
            <a:solidFill>
              <a:srgbClr val="00FF00"/>
            </a:solidFill>
            <a:prstDash val="solid"/>
            <a:round/>
            <a:headEnd type="none" w="med" len="med"/>
            <a:tailEnd type="triangle" w="med" len="med"/>
          </a:ln>
        </p:spPr>
      </p:cxnSp>
      <p:cxnSp>
        <p:nvCxnSpPr>
          <p:cNvPr id="1112" name="Google Shape;1112;p157"/>
          <p:cNvCxnSpPr>
            <a:stCxn id="1103" idx="0"/>
          </p:cNvCxnSpPr>
          <p:nvPr/>
        </p:nvCxnSpPr>
        <p:spPr>
          <a:xfrm rot="10800000" flipH="1">
            <a:off x="6429850" y="1887550"/>
            <a:ext cx="747900" cy="2391600"/>
          </a:xfrm>
          <a:prstGeom prst="straightConnector1">
            <a:avLst/>
          </a:prstGeom>
          <a:noFill/>
          <a:ln w="19050" cap="flat" cmpd="sng">
            <a:solidFill>
              <a:srgbClr val="00FF00"/>
            </a:solidFill>
            <a:prstDash val="solid"/>
            <a:round/>
            <a:headEnd type="none" w="med" len="med"/>
            <a:tailEnd type="triangle" w="med" len="med"/>
          </a:ln>
        </p:spPr>
      </p:cxnSp>
      <p:sp>
        <p:nvSpPr>
          <p:cNvPr id="1110" name="Google Shape;1110;p157"/>
          <p:cNvSpPr/>
          <p:nvPr/>
        </p:nvSpPr>
        <p:spPr>
          <a:xfrm>
            <a:off x="6335775" y="2506975"/>
            <a:ext cx="1374000" cy="1107300"/>
          </a:xfrm>
          <a:prstGeom prst="bevel">
            <a:avLst>
              <a:gd name="adj" fmla="val 125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rel=alpha</a:t>
            </a:r>
            <a:endParaRPr/>
          </a:p>
          <a:p>
            <a:pPr marL="0" lvl="0" indent="0" algn="l" rtl="0">
              <a:spcBef>
                <a:spcPts val="0"/>
              </a:spcBef>
              <a:spcAft>
                <a:spcPts val="0"/>
              </a:spcAft>
              <a:buNone/>
            </a:pP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158"/>
          <p:cNvSpPr txBox="1"/>
          <p:nvPr/>
        </p:nvSpPr>
        <p:spPr>
          <a:xfrm>
            <a:off x="205575" y="1013100"/>
            <a:ext cx="3417900" cy="3909900"/>
          </a:xfrm>
          <a:prstGeom prst="rect">
            <a:avLst/>
          </a:prstGeom>
          <a:noFill/>
          <a:ln w="19025" cap="flat" cmpd="sng">
            <a:solidFill>
              <a:srgbClr val="000000"/>
            </a:solidFill>
            <a:prstDash val="solid"/>
            <a:round/>
            <a:headEnd type="none" w="sm" len="sm"/>
            <a:tailEnd type="none" w="sm" len="sm"/>
          </a:ln>
        </p:spPr>
        <p:txBody>
          <a:bodyPr spcFirstLastPara="1" wrap="square" lIns="0" tIns="150475" rIns="0" bIns="0" anchor="t" anchorCtr="0">
            <a:noAutofit/>
          </a:bodyPr>
          <a:lstStyle/>
          <a:p>
            <a:pPr marL="85725" marR="396240" lvl="0" indent="0" algn="l" rtl="0">
              <a:lnSpc>
                <a:spcPct val="100699"/>
              </a:lnSpc>
              <a:spcBef>
                <a:spcPts val="0"/>
              </a:spcBef>
              <a:spcAft>
                <a:spcPts val="0"/>
              </a:spcAft>
              <a:buNone/>
            </a:pPr>
            <a:r>
              <a:rPr lang="en" sz="2200" b="1">
                <a:solidFill>
                  <a:schemeClr val="dk1"/>
                </a:solidFill>
                <a:latin typeface="Comfortaa"/>
                <a:ea typeface="Comfortaa"/>
                <a:cs typeface="Comfortaa"/>
                <a:sym typeface="Comfortaa"/>
              </a:rPr>
              <a:t>Equality based selectors allow for  simple filtering:</a:t>
            </a:r>
            <a:endParaRPr sz="2200" b="1">
              <a:solidFill>
                <a:schemeClr val="dk1"/>
              </a:solidFill>
              <a:latin typeface="Comfortaa"/>
              <a:ea typeface="Comfortaa"/>
              <a:cs typeface="Comfortaa"/>
              <a:sym typeface="Comfortaa"/>
            </a:endParaRPr>
          </a:p>
          <a:p>
            <a:pPr marL="85725" marR="396240" lvl="0" indent="0" algn="l" rtl="0">
              <a:lnSpc>
                <a:spcPct val="100699"/>
              </a:lnSpc>
              <a:spcBef>
                <a:spcPts val="0"/>
              </a:spcBef>
              <a:spcAft>
                <a:spcPts val="0"/>
              </a:spcAft>
              <a:buNone/>
            </a:pPr>
            <a:r>
              <a:rPr lang="en" sz="2200" b="1">
                <a:solidFill>
                  <a:schemeClr val="dk1"/>
                </a:solidFill>
                <a:latin typeface="Comfortaa"/>
                <a:ea typeface="Comfortaa"/>
                <a:cs typeface="Comfortaa"/>
                <a:sym typeface="Comfortaa"/>
              </a:rPr>
              <a:t>    </a:t>
            </a:r>
            <a:r>
              <a:rPr lang="en" sz="2600" b="1">
                <a:solidFill>
                  <a:srgbClr val="00FF00"/>
                </a:solidFill>
                <a:latin typeface="Comfortaa"/>
                <a:ea typeface="Comfortaa"/>
                <a:cs typeface="Comfortaa"/>
                <a:sym typeface="Comfortaa"/>
              </a:rPr>
              <a:t>=, == or !=</a:t>
            </a:r>
            <a:endParaRPr sz="2600" b="1">
              <a:solidFill>
                <a:srgbClr val="00FF00"/>
              </a:solidFill>
              <a:latin typeface="Comfortaa"/>
              <a:ea typeface="Comfortaa"/>
              <a:cs typeface="Comfortaa"/>
              <a:sym typeface="Comfortaa"/>
            </a:endParaRPr>
          </a:p>
        </p:txBody>
      </p:sp>
      <p:sp>
        <p:nvSpPr>
          <p:cNvPr id="1118" name="Google Shape;1118;p158"/>
          <p:cNvSpPr txBox="1">
            <a:spLocks noGrp="1"/>
          </p:cNvSpPr>
          <p:nvPr>
            <p:ph type="title"/>
          </p:nvPr>
        </p:nvSpPr>
        <p:spPr>
          <a:xfrm>
            <a:off x="161050" y="213050"/>
            <a:ext cx="3532800" cy="573900"/>
          </a:xfrm>
          <a:prstGeom prst="rect">
            <a:avLst/>
          </a:prstGeom>
          <a:noFill/>
          <a:ln>
            <a:noFill/>
          </a:ln>
        </p:spPr>
        <p:txBody>
          <a:bodyPr spcFirstLastPara="1" wrap="square" lIns="0" tIns="12700" rIns="0" bIns="0" anchor="t" anchorCtr="0">
            <a:noAutofit/>
          </a:bodyPr>
          <a:lstStyle/>
          <a:p>
            <a:pPr marL="0" lvl="0" indent="0" algn="l" rtl="0">
              <a:lnSpc>
                <a:spcPct val="100000"/>
              </a:lnSpc>
              <a:spcBef>
                <a:spcPts val="0"/>
              </a:spcBef>
              <a:spcAft>
                <a:spcPts val="0"/>
              </a:spcAft>
              <a:buNone/>
            </a:pPr>
            <a:r>
              <a:rPr lang="en" sz="3600">
                <a:solidFill>
                  <a:srgbClr val="00FF00"/>
                </a:solidFill>
                <a:latin typeface="Comfortaa"/>
                <a:ea typeface="Comfortaa"/>
                <a:cs typeface="Comfortaa"/>
                <a:sym typeface="Comfortaa"/>
              </a:rPr>
              <a:t>Selector Types</a:t>
            </a:r>
            <a:endParaRPr sz="3600">
              <a:solidFill>
                <a:srgbClr val="00FF00"/>
              </a:solidFill>
              <a:latin typeface="Comfortaa"/>
              <a:ea typeface="Comfortaa"/>
              <a:cs typeface="Comfortaa"/>
              <a:sym typeface="Comfortaa"/>
            </a:endParaRPr>
          </a:p>
        </p:txBody>
      </p:sp>
      <p:sp>
        <p:nvSpPr>
          <p:cNvPr id="1119" name="Google Shape;1119;p158"/>
          <p:cNvSpPr/>
          <p:nvPr/>
        </p:nvSpPr>
        <p:spPr>
          <a:xfrm>
            <a:off x="3734325" y="97600"/>
            <a:ext cx="5223180" cy="4825402"/>
          </a:xfrm>
          <a:custGeom>
            <a:avLst/>
            <a:gdLst/>
            <a:ahLst/>
            <a:cxnLst/>
            <a:rect l="l" t="t" r="r" b="b"/>
            <a:pathLst>
              <a:path w="3994784" h="3726179" extrusionOk="0">
                <a:moveTo>
                  <a:pt x="0" y="0"/>
                </a:moveTo>
                <a:lnTo>
                  <a:pt x="3994499" y="0"/>
                </a:lnTo>
                <a:lnTo>
                  <a:pt x="3994499" y="3725699"/>
                </a:lnTo>
                <a:lnTo>
                  <a:pt x="0" y="3725699"/>
                </a:lnTo>
                <a:lnTo>
                  <a:pt x="0" y="0"/>
                </a:lnTo>
                <a:close/>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0" name="Google Shape;1120;p158"/>
          <p:cNvSpPr txBox="1"/>
          <p:nvPr/>
        </p:nvSpPr>
        <p:spPr>
          <a:xfrm>
            <a:off x="3875250" y="171150"/>
            <a:ext cx="5079000" cy="2697600"/>
          </a:xfrm>
          <a:prstGeom prst="rect">
            <a:avLst/>
          </a:prstGeom>
          <a:noFill/>
          <a:ln>
            <a:noFill/>
          </a:ln>
        </p:spPr>
        <p:txBody>
          <a:bodyPr spcFirstLastPara="1" wrap="square" lIns="0" tIns="10775" rIns="0" bIns="0" anchor="t" anchorCtr="0">
            <a:noAutofit/>
          </a:bodyPr>
          <a:lstStyle/>
          <a:p>
            <a:pPr marL="12700" marR="245109" lvl="0" indent="0" algn="l" rtl="0">
              <a:lnSpc>
                <a:spcPct val="100699"/>
              </a:lnSpc>
              <a:spcBef>
                <a:spcPts val="0"/>
              </a:spcBef>
              <a:spcAft>
                <a:spcPts val="0"/>
              </a:spcAft>
              <a:buNone/>
            </a:pPr>
            <a:r>
              <a:rPr lang="en" sz="2200" b="1">
                <a:solidFill>
                  <a:schemeClr val="dk1"/>
                </a:solidFill>
                <a:latin typeface="Comfortaa"/>
                <a:ea typeface="Comfortaa"/>
                <a:cs typeface="Comfortaa"/>
                <a:sym typeface="Comfortaa"/>
              </a:rPr>
              <a:t>Set-based selectors are supported on a limited subset of objects.</a:t>
            </a:r>
            <a:endParaRPr sz="2200" b="1">
              <a:solidFill>
                <a:schemeClr val="dk1"/>
              </a:solidFill>
              <a:latin typeface="Comfortaa"/>
              <a:ea typeface="Comfortaa"/>
              <a:cs typeface="Comfortaa"/>
              <a:sym typeface="Comfortaa"/>
            </a:endParaRPr>
          </a:p>
          <a:p>
            <a:pPr marL="0" marR="5080" lvl="0" indent="0" algn="l" rtl="0">
              <a:lnSpc>
                <a:spcPct val="100699"/>
              </a:lnSpc>
              <a:spcBef>
                <a:spcPts val="0"/>
              </a:spcBef>
              <a:spcAft>
                <a:spcPts val="0"/>
              </a:spcAft>
              <a:buNone/>
            </a:pPr>
            <a:r>
              <a:rPr lang="en" sz="2200" b="1">
                <a:solidFill>
                  <a:schemeClr val="dk1"/>
                </a:solidFill>
                <a:latin typeface="Comfortaa"/>
                <a:ea typeface="Comfortaa"/>
                <a:cs typeface="Comfortaa"/>
                <a:sym typeface="Comfortaa"/>
              </a:rPr>
              <a:t>They provide a method of  filtering on a set of values using  operators:</a:t>
            </a:r>
            <a:r>
              <a:rPr lang="en" sz="2200">
                <a:solidFill>
                  <a:schemeClr val="dk1"/>
                </a:solidFill>
                <a:latin typeface="Comfortaa"/>
                <a:ea typeface="Comfortaa"/>
                <a:cs typeface="Comfortaa"/>
                <a:sym typeface="Comfortaa"/>
              </a:rPr>
              <a:t> </a:t>
            </a:r>
            <a:endParaRPr sz="2200">
              <a:solidFill>
                <a:schemeClr val="dk1"/>
              </a:solidFill>
              <a:latin typeface="Comfortaa"/>
              <a:ea typeface="Comfortaa"/>
              <a:cs typeface="Comfortaa"/>
              <a:sym typeface="Comfortaa"/>
            </a:endParaRPr>
          </a:p>
          <a:p>
            <a:pPr marL="0" marR="5080" lvl="0" indent="0" algn="l" rtl="0">
              <a:lnSpc>
                <a:spcPct val="100699"/>
              </a:lnSpc>
              <a:spcBef>
                <a:spcPts val="0"/>
              </a:spcBef>
              <a:spcAft>
                <a:spcPts val="0"/>
              </a:spcAft>
              <a:buNone/>
            </a:pPr>
            <a:r>
              <a:rPr lang="en" sz="2200" b="1">
                <a:solidFill>
                  <a:srgbClr val="00FF00"/>
                </a:solidFill>
                <a:latin typeface="Comfortaa"/>
                <a:ea typeface="Comfortaa"/>
                <a:cs typeface="Comfortaa"/>
                <a:sym typeface="Comfortaa"/>
              </a:rPr>
              <a:t> In, NotIn, Exists or DoesNotExist</a:t>
            </a:r>
            <a:endParaRPr sz="2200" b="1">
              <a:solidFill>
                <a:srgbClr val="00FF00"/>
              </a:solidFill>
              <a:latin typeface="Comfortaa"/>
              <a:ea typeface="Comfortaa"/>
              <a:cs typeface="Comfortaa"/>
              <a:sym typeface="Comfortaa"/>
            </a:endParaRPr>
          </a:p>
        </p:txBody>
      </p:sp>
      <p:sp>
        <p:nvSpPr>
          <p:cNvPr id="1121" name="Google Shape;1121;p158"/>
          <p:cNvSpPr txBox="1"/>
          <p:nvPr/>
        </p:nvSpPr>
        <p:spPr>
          <a:xfrm>
            <a:off x="3965850" y="2919150"/>
            <a:ext cx="3685200" cy="1755000"/>
          </a:xfrm>
          <a:prstGeom prst="rect">
            <a:avLst/>
          </a:prstGeom>
          <a:noFill/>
          <a:ln w="19025" cap="flat" cmpd="sng">
            <a:solidFill>
              <a:schemeClr val="dk1"/>
            </a:solidFill>
            <a:prstDash val="solid"/>
            <a:round/>
            <a:headEnd type="none" w="sm" len="sm"/>
            <a:tailEnd type="none" w="sm" len="sm"/>
          </a:ln>
        </p:spPr>
        <p:txBody>
          <a:bodyPr spcFirstLastPara="1" wrap="square" lIns="0" tIns="73650" rIns="0" bIns="0" anchor="t" anchorCtr="0">
            <a:noAutofit/>
          </a:bodyPr>
          <a:lstStyle/>
          <a:p>
            <a:pPr marL="329565" marR="902968" lvl="0" indent="-24384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selector:  matchExpressions:</a:t>
            </a:r>
            <a:endParaRPr sz="1600" b="1">
              <a:solidFill>
                <a:schemeClr val="dk1"/>
              </a:solidFill>
              <a:latin typeface="Courier New"/>
              <a:ea typeface="Courier New"/>
              <a:cs typeface="Courier New"/>
              <a:sym typeface="Courier New"/>
            </a:endParaRPr>
          </a:p>
          <a:p>
            <a:pPr marL="817243" marR="1024889" lvl="0" indent="-24384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 key: env operator: </a:t>
            </a:r>
            <a:r>
              <a:rPr lang="en" sz="1600" b="1">
                <a:solidFill>
                  <a:srgbClr val="FFFF00"/>
                </a:solidFill>
                <a:latin typeface="Courier New"/>
                <a:ea typeface="Courier New"/>
                <a:cs typeface="Courier New"/>
                <a:sym typeface="Courier New"/>
              </a:rPr>
              <a:t>In</a:t>
            </a:r>
            <a:endParaRPr sz="1600" b="1">
              <a:solidFill>
                <a:srgbClr val="FFFF00"/>
              </a:solidFill>
              <a:latin typeface="Courier New"/>
              <a:ea typeface="Courier New"/>
              <a:cs typeface="Courier New"/>
              <a:sym typeface="Courier New"/>
            </a:endParaRPr>
          </a:p>
          <a:p>
            <a:pPr marL="817243" marR="0" lvl="0" indent="0" algn="l" rtl="0">
              <a:lnSpc>
                <a:spcPct val="100000"/>
              </a:lnSpc>
              <a:spcBef>
                <a:spcPts val="30"/>
              </a:spcBef>
              <a:spcAft>
                <a:spcPts val="0"/>
              </a:spcAft>
              <a:buNone/>
            </a:pPr>
            <a:r>
              <a:rPr lang="en" sz="1600" b="1">
                <a:solidFill>
                  <a:schemeClr val="dk1"/>
                </a:solidFill>
                <a:latin typeface="Courier New"/>
                <a:ea typeface="Courier New"/>
                <a:cs typeface="Courier New"/>
                <a:sym typeface="Courier New"/>
              </a:rPr>
              <a:t>- values: [prod,dev]</a:t>
            </a:r>
            <a:endParaRPr sz="1600" b="1">
              <a:solidFill>
                <a:schemeClr val="dk1"/>
              </a:solidFill>
              <a:latin typeface="Courier New"/>
              <a:ea typeface="Courier New"/>
              <a:cs typeface="Courier New"/>
              <a:sym typeface="Courier New"/>
            </a:endParaRPr>
          </a:p>
        </p:txBody>
      </p:sp>
      <p:sp>
        <p:nvSpPr>
          <p:cNvPr id="1122" name="Google Shape;1122;p158"/>
          <p:cNvSpPr txBox="1"/>
          <p:nvPr/>
        </p:nvSpPr>
        <p:spPr>
          <a:xfrm>
            <a:off x="314850" y="2969500"/>
            <a:ext cx="3308700" cy="1755000"/>
          </a:xfrm>
          <a:prstGeom prst="rect">
            <a:avLst/>
          </a:prstGeom>
          <a:noFill/>
          <a:ln w="19025" cap="flat" cmpd="sng">
            <a:solidFill>
              <a:schemeClr val="dk1"/>
            </a:solidFill>
            <a:prstDash val="solid"/>
            <a:round/>
            <a:headEnd type="none" w="sm" len="sm"/>
            <a:tailEnd type="none" w="sm" len="sm"/>
          </a:ln>
        </p:spPr>
        <p:txBody>
          <a:bodyPr spcFirstLastPara="1" wrap="square" lIns="0" tIns="73650" rIns="0" bIns="0" anchor="t" anchorCtr="0">
            <a:noAutofit/>
          </a:bodyPr>
          <a:lstStyle/>
          <a:p>
            <a:pPr marL="329565" marR="1512570" lvl="0" indent="-24384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selector:</a:t>
            </a:r>
            <a:endParaRPr sz="1600" b="1">
              <a:solidFill>
                <a:schemeClr val="dk1"/>
              </a:solidFill>
              <a:latin typeface="Courier New"/>
              <a:ea typeface="Courier New"/>
              <a:cs typeface="Courier New"/>
              <a:sym typeface="Courier New"/>
            </a:endParaRPr>
          </a:p>
          <a:p>
            <a:pPr marL="329565" marR="1512570" lvl="0" indent="-24384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 matchLabels:</a:t>
            </a:r>
            <a:endParaRPr sz="1600" b="1">
              <a:solidFill>
                <a:schemeClr val="dk1"/>
              </a:solidFill>
              <a:latin typeface="Courier New"/>
              <a:ea typeface="Courier New"/>
              <a:cs typeface="Courier New"/>
              <a:sym typeface="Courier New"/>
            </a:endParaRPr>
          </a:p>
          <a:p>
            <a:pPr marL="573405" marR="0" lvl="0" indent="0" algn="l" rtl="0">
              <a:lnSpc>
                <a:spcPct val="100000"/>
              </a:lnSpc>
              <a:spcBef>
                <a:spcPts val="30"/>
              </a:spcBef>
              <a:spcAft>
                <a:spcPts val="0"/>
              </a:spcAft>
              <a:buNone/>
            </a:pPr>
            <a:r>
              <a:rPr lang="en" sz="1600" b="1">
                <a:solidFill>
                  <a:schemeClr val="dk1"/>
                </a:solidFill>
                <a:latin typeface="Courier New"/>
                <a:ea typeface="Courier New"/>
                <a:cs typeface="Courier New"/>
                <a:sym typeface="Courier New"/>
              </a:rPr>
              <a:t>env: prod</a:t>
            </a:r>
            <a:endParaRPr sz="1600" b="1">
              <a:solidFill>
                <a:schemeClr val="dk1"/>
              </a:solidFill>
              <a:latin typeface="Courier New"/>
              <a:ea typeface="Courier New"/>
              <a:cs typeface="Courier New"/>
              <a:sym typeface="Courier New"/>
            </a:endParaRPr>
          </a:p>
          <a:p>
            <a:pPr marL="573405" marR="0" lvl="0" indent="0" algn="l" rtl="0">
              <a:lnSpc>
                <a:spcPct val="100000"/>
              </a:lnSpc>
              <a:spcBef>
                <a:spcPts val="30"/>
              </a:spcBef>
              <a:spcAft>
                <a:spcPts val="0"/>
              </a:spcAft>
              <a:buNone/>
            </a:pPr>
            <a:r>
              <a:rPr lang="en" sz="1600" b="1">
                <a:solidFill>
                  <a:schemeClr val="dk1"/>
                </a:solidFill>
                <a:latin typeface="Courier New"/>
                <a:ea typeface="Courier New"/>
                <a:cs typeface="Courier New"/>
                <a:sym typeface="Courier New"/>
              </a:rPr>
              <a:t>app: frontend</a:t>
            </a:r>
            <a:endParaRPr sz="1600" b="1">
              <a:solidFill>
                <a:schemeClr val="dk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499650" y="163350"/>
            <a:ext cx="8226300" cy="481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Comfortaa"/>
                <a:ea typeface="Comfortaa"/>
                <a:cs typeface="Comfortaa"/>
                <a:sym typeface="Comfortaa"/>
              </a:rPr>
              <a:t>Google figured that managing their huge number of  applications and service manually was no longer feasible.. </a:t>
            </a: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 </a:t>
            </a: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  there was also the need to be able massively scale their applications  while remaining cost-efficient</a:t>
            </a: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       it was time for something new! </a:t>
            </a: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                                          Kubernetes was born</a:t>
            </a:r>
            <a:endParaRPr sz="25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10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1000"/>
                                        <p:tgtEl>
                                          <p:spTgt spid="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xEl>
                                              <p:pRg st="2" end="2"/>
                                            </p:txEl>
                                          </p:spTgt>
                                        </p:tgtEl>
                                        <p:attrNameLst>
                                          <p:attrName>style.visibility</p:attrName>
                                        </p:attrNameLst>
                                      </p:cBhvr>
                                      <p:to>
                                        <p:strVal val="visible"/>
                                      </p:to>
                                    </p:set>
                                    <p:animEffect transition="in" filter="fade">
                                      <p:cBhvr>
                                        <p:cTn id="17" dur="1000"/>
                                        <p:tgtEl>
                                          <p:spTgt spid="1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8">
                                            <p:txEl>
                                              <p:pRg st="3" end="3"/>
                                            </p:txEl>
                                          </p:spTgt>
                                        </p:tgtEl>
                                        <p:attrNameLst>
                                          <p:attrName>style.visibility</p:attrName>
                                        </p:attrNameLst>
                                      </p:cBhvr>
                                      <p:to>
                                        <p:strVal val="visible"/>
                                      </p:to>
                                    </p:set>
                                    <p:animEffect transition="in" filter="fade">
                                      <p:cBhvr>
                                        <p:cTn id="22" dur="1000"/>
                                        <p:tgtEl>
                                          <p:spTgt spid="1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
                                            <p:txEl>
                                              <p:pRg st="4" end="4"/>
                                            </p:txEl>
                                          </p:spTgt>
                                        </p:tgtEl>
                                        <p:attrNameLst>
                                          <p:attrName>style.visibility</p:attrName>
                                        </p:attrNameLst>
                                      </p:cBhvr>
                                      <p:to>
                                        <p:strVal val="visible"/>
                                      </p:to>
                                    </p:set>
                                    <p:animEffect transition="in" filter="fade">
                                      <p:cBhvr>
                                        <p:cTn id="27" dur="1000"/>
                                        <p:tgtEl>
                                          <p:spTgt spid="17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8">
                                            <p:txEl>
                                              <p:pRg st="5" end="5"/>
                                            </p:txEl>
                                          </p:spTgt>
                                        </p:tgtEl>
                                        <p:attrNameLst>
                                          <p:attrName>style.visibility</p:attrName>
                                        </p:attrNameLst>
                                      </p:cBhvr>
                                      <p:to>
                                        <p:strVal val="visible"/>
                                      </p:to>
                                    </p:set>
                                    <p:animEffect transition="in" filter="fade">
                                      <p:cBhvr>
                                        <p:cTn id="32" dur="1000"/>
                                        <p:tgtEl>
                                          <p:spTgt spid="17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59"/>
          <p:cNvSpPr txBox="1">
            <a:spLocks noGrp="1"/>
          </p:cNvSpPr>
          <p:nvPr>
            <p:ph type="title"/>
          </p:nvPr>
        </p:nvSpPr>
        <p:spPr>
          <a:xfrm>
            <a:off x="251650" y="88375"/>
            <a:ext cx="8706600" cy="48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700"/>
          </a:p>
          <a:p>
            <a:pPr marL="0" lvl="0" indent="0" algn="l" rtl="0">
              <a:spcBef>
                <a:spcPts val="0"/>
              </a:spcBef>
              <a:spcAft>
                <a:spcPts val="0"/>
              </a:spcAft>
              <a:buNone/>
            </a:pPr>
            <a:endParaRPr sz="1700" b="1"/>
          </a:p>
          <a:p>
            <a:pPr marL="0" lvl="0" indent="0" algn="l" rtl="0">
              <a:spcBef>
                <a:spcPts val="0"/>
              </a:spcBef>
              <a:spcAft>
                <a:spcPts val="0"/>
              </a:spcAft>
              <a:buNone/>
            </a:pPr>
            <a:r>
              <a:rPr lang="en" sz="2600" b="1">
                <a:latin typeface="Comfortaa"/>
                <a:ea typeface="Comfortaa"/>
                <a:cs typeface="Comfortaa"/>
                <a:sym typeface="Comfortaa"/>
              </a:rPr>
              <a:t>Selector command to use with the selector types:</a:t>
            </a: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kubectl get &lt;resource&gt;</a:t>
            </a:r>
            <a:r>
              <a:rPr lang="en" sz="2600" b="1">
                <a:solidFill>
                  <a:srgbClr val="00FF00"/>
                </a:solidFill>
                <a:latin typeface="Comfortaa"/>
                <a:ea typeface="Comfortaa"/>
                <a:cs typeface="Comfortaa"/>
                <a:sym typeface="Comfortaa"/>
              </a:rPr>
              <a:t> -l</a:t>
            </a:r>
            <a:r>
              <a:rPr lang="en" sz="2600" b="1">
                <a:latin typeface="Comfortaa"/>
                <a:ea typeface="Comfortaa"/>
                <a:cs typeface="Comfortaa"/>
                <a:sym typeface="Comfortaa"/>
              </a:rPr>
              <a:t> &lt;label&gt;</a:t>
            </a:r>
            <a:endParaRPr sz="2600" b="1">
              <a:latin typeface="Comfortaa"/>
              <a:ea typeface="Comfortaa"/>
              <a:cs typeface="Comfortaa"/>
              <a:sym typeface="Comfortaa"/>
            </a:endParaRPr>
          </a:p>
          <a:p>
            <a:pPr marL="457200" lvl="0" indent="0" algn="l" rtl="0">
              <a:spcBef>
                <a:spcPts val="0"/>
              </a:spcBef>
              <a:spcAft>
                <a:spcPts val="0"/>
              </a:spcAft>
              <a:buNone/>
            </a:pPr>
            <a:endParaRPr sz="1400"/>
          </a:p>
          <a:p>
            <a:pPr marL="0" lvl="0" indent="0" algn="l" rtl="0">
              <a:spcBef>
                <a:spcPts val="0"/>
              </a:spcBef>
              <a:spcAft>
                <a:spcPts val="0"/>
              </a:spcAft>
              <a:buNone/>
            </a:pP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6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a:latin typeface="Comfortaa"/>
                <a:ea typeface="Comfortaa"/>
                <a:cs typeface="Comfortaa"/>
                <a:sym typeface="Comfortaa"/>
              </a:rPr>
              <a:t>Annotations</a:t>
            </a:r>
            <a:endParaRPr sz="4000" b="1">
              <a:latin typeface="Comfortaa"/>
              <a:ea typeface="Comfortaa"/>
              <a:cs typeface="Comfortaa"/>
              <a:sym typeface="Comforta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61"/>
          <p:cNvSpPr txBox="1"/>
          <p:nvPr/>
        </p:nvSpPr>
        <p:spPr>
          <a:xfrm>
            <a:off x="247450" y="186150"/>
            <a:ext cx="8546100" cy="4771200"/>
          </a:xfrm>
          <a:prstGeom prst="rect">
            <a:avLst/>
          </a:prstGeom>
          <a:noFill/>
          <a:ln>
            <a:noFill/>
          </a:ln>
        </p:spPr>
        <p:txBody>
          <a:bodyPr spcFirstLastPara="1" wrap="square" lIns="0" tIns="27925" rIns="0" bIns="0" anchor="t" anchorCtr="0">
            <a:noAutofit/>
          </a:bodyPr>
          <a:lstStyle/>
          <a:p>
            <a:pPr marL="1270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They provide </a:t>
            </a:r>
            <a:r>
              <a:rPr lang="en" sz="2400" b="1">
                <a:solidFill>
                  <a:srgbClr val="00FF00"/>
                </a:solidFill>
                <a:latin typeface="Comfortaa"/>
                <a:ea typeface="Comfortaa"/>
                <a:cs typeface="Comfortaa"/>
                <a:sym typeface="Comfortaa"/>
              </a:rPr>
              <a:t>descriptive information</a:t>
            </a:r>
            <a:r>
              <a:rPr lang="en" sz="2400" b="1">
                <a:solidFill>
                  <a:schemeClr val="dk1"/>
                </a:solidFill>
                <a:latin typeface="Comfortaa"/>
                <a:ea typeface="Comfortaa"/>
                <a:cs typeface="Comfortaa"/>
                <a:sym typeface="Comfortaa"/>
              </a:rPr>
              <a:t> about the resource as part of the metadata using an unstructured key:value pair.</a:t>
            </a: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Annotation can be set manually in the configuration to pods or other resources or be set by the Kubernetes system or other external tools.</a:t>
            </a: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Unlike labels and selectors</a:t>
            </a:r>
            <a:r>
              <a:rPr lang="en" sz="2400" b="1">
                <a:solidFill>
                  <a:srgbClr val="00FF00"/>
                </a:solidFill>
                <a:latin typeface="Comfortaa"/>
                <a:ea typeface="Comfortaa"/>
                <a:cs typeface="Comfortaa"/>
                <a:sym typeface="Comfortaa"/>
              </a:rPr>
              <a:t>, Annotations </a:t>
            </a:r>
            <a:r>
              <a:rPr lang="en" sz="2400" b="1">
                <a:solidFill>
                  <a:schemeClr val="dk1"/>
                </a:solidFill>
                <a:latin typeface="Comfortaa"/>
                <a:ea typeface="Comfortaa"/>
                <a:cs typeface="Comfortaa"/>
                <a:sym typeface="Comfortaa"/>
              </a:rPr>
              <a:t>can contains a large amount of data.</a:t>
            </a: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r>
              <a:rPr lang="en" sz="2400" b="1">
                <a:solidFill>
                  <a:srgbClr val="FFFF00"/>
                </a:solidFill>
                <a:latin typeface="Comfortaa"/>
                <a:ea typeface="Comfortaa"/>
                <a:cs typeface="Comfortaa"/>
                <a:sym typeface="Comfortaa"/>
              </a:rPr>
              <a:t>$kubectl annotate command</a:t>
            </a:r>
            <a:endParaRPr sz="2400" b="1">
              <a:solidFill>
                <a:srgbClr val="FFFF00"/>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400">
              <a:solidFill>
                <a:schemeClr val="dk1"/>
              </a:solidFill>
            </a:endParaRPr>
          </a:p>
          <a:p>
            <a:pPr marL="12700" marR="5080" lvl="0" indent="0" algn="l" rtl="0">
              <a:lnSpc>
                <a:spcPct val="118750"/>
              </a:lnSpc>
              <a:spcBef>
                <a:spcPts val="0"/>
              </a:spcBef>
              <a:spcAft>
                <a:spcPts val="0"/>
              </a:spcAft>
              <a:buNone/>
            </a:pPr>
            <a:endParaRPr sz="24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7">
                                            <p:txEl>
                                              <p:pRg st="0" end="0"/>
                                            </p:txEl>
                                          </p:spTgt>
                                        </p:tgtEl>
                                        <p:attrNameLst>
                                          <p:attrName>style.visibility</p:attrName>
                                        </p:attrNameLst>
                                      </p:cBhvr>
                                      <p:to>
                                        <p:strVal val="visible"/>
                                      </p:to>
                                    </p:set>
                                    <p:animEffect transition="in" filter="fade">
                                      <p:cBhvr>
                                        <p:cTn id="7" dur="1000"/>
                                        <p:tgtEl>
                                          <p:spTgt spid="11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7">
                                            <p:txEl>
                                              <p:pRg st="1" end="1"/>
                                            </p:txEl>
                                          </p:spTgt>
                                        </p:tgtEl>
                                        <p:attrNameLst>
                                          <p:attrName>style.visibility</p:attrName>
                                        </p:attrNameLst>
                                      </p:cBhvr>
                                      <p:to>
                                        <p:strVal val="visible"/>
                                      </p:to>
                                    </p:set>
                                    <p:animEffect transition="in" filter="fade">
                                      <p:cBhvr>
                                        <p:cTn id="12" dur="1000"/>
                                        <p:tgtEl>
                                          <p:spTgt spid="11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7">
                                            <p:txEl>
                                              <p:pRg st="2" end="2"/>
                                            </p:txEl>
                                          </p:spTgt>
                                        </p:tgtEl>
                                        <p:attrNameLst>
                                          <p:attrName>style.visibility</p:attrName>
                                        </p:attrNameLst>
                                      </p:cBhvr>
                                      <p:to>
                                        <p:strVal val="visible"/>
                                      </p:to>
                                    </p:set>
                                    <p:animEffect transition="in" filter="fade">
                                      <p:cBhvr>
                                        <p:cTn id="17" dur="1000"/>
                                        <p:tgtEl>
                                          <p:spTgt spid="11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7">
                                            <p:txEl>
                                              <p:pRg st="3" end="3"/>
                                            </p:txEl>
                                          </p:spTgt>
                                        </p:tgtEl>
                                        <p:attrNameLst>
                                          <p:attrName>style.visibility</p:attrName>
                                        </p:attrNameLst>
                                      </p:cBhvr>
                                      <p:to>
                                        <p:strVal val="visible"/>
                                      </p:to>
                                    </p:set>
                                    <p:animEffect transition="in" filter="fade">
                                      <p:cBhvr>
                                        <p:cTn id="22" dur="1000"/>
                                        <p:tgtEl>
                                          <p:spTgt spid="11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7">
                                            <p:txEl>
                                              <p:pRg st="4" end="4"/>
                                            </p:txEl>
                                          </p:spTgt>
                                        </p:tgtEl>
                                        <p:attrNameLst>
                                          <p:attrName>style.visibility</p:attrName>
                                        </p:attrNameLst>
                                      </p:cBhvr>
                                      <p:to>
                                        <p:strVal val="visible"/>
                                      </p:to>
                                    </p:set>
                                    <p:animEffect transition="in" filter="fade">
                                      <p:cBhvr>
                                        <p:cTn id="27" dur="1000"/>
                                        <p:tgtEl>
                                          <p:spTgt spid="11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7">
                                            <p:txEl>
                                              <p:pRg st="5" end="5"/>
                                            </p:txEl>
                                          </p:spTgt>
                                        </p:tgtEl>
                                        <p:attrNameLst>
                                          <p:attrName>style.visibility</p:attrName>
                                        </p:attrNameLst>
                                      </p:cBhvr>
                                      <p:to>
                                        <p:strVal val="visible"/>
                                      </p:to>
                                    </p:set>
                                    <p:animEffect transition="in" filter="fade">
                                      <p:cBhvr>
                                        <p:cTn id="32" dur="1000"/>
                                        <p:tgtEl>
                                          <p:spTgt spid="11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37">
                                            <p:txEl>
                                              <p:pRg st="6" end="6"/>
                                            </p:txEl>
                                          </p:spTgt>
                                        </p:tgtEl>
                                        <p:attrNameLst>
                                          <p:attrName>style.visibility</p:attrName>
                                        </p:attrNameLst>
                                      </p:cBhvr>
                                      <p:to>
                                        <p:strVal val="visible"/>
                                      </p:to>
                                    </p:set>
                                    <p:animEffect transition="in" filter="fade">
                                      <p:cBhvr>
                                        <p:cTn id="37" dur="1000"/>
                                        <p:tgtEl>
                                          <p:spTgt spid="11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37">
                                            <p:txEl>
                                              <p:pRg st="7" end="7"/>
                                            </p:txEl>
                                          </p:spTgt>
                                        </p:tgtEl>
                                        <p:attrNameLst>
                                          <p:attrName>style.visibility</p:attrName>
                                        </p:attrNameLst>
                                      </p:cBhvr>
                                      <p:to>
                                        <p:strVal val="visible"/>
                                      </p:to>
                                    </p:set>
                                    <p:animEffect transition="in" filter="fade">
                                      <p:cBhvr>
                                        <p:cTn id="42" dur="1000"/>
                                        <p:tgtEl>
                                          <p:spTgt spid="11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7">
                                            <p:txEl>
                                              <p:pRg st="8" end="8"/>
                                            </p:txEl>
                                          </p:spTgt>
                                        </p:tgtEl>
                                        <p:attrNameLst>
                                          <p:attrName>style.visibility</p:attrName>
                                        </p:attrNameLst>
                                      </p:cBhvr>
                                      <p:to>
                                        <p:strVal val="visible"/>
                                      </p:to>
                                    </p:set>
                                    <p:animEffect transition="in" filter="fade">
                                      <p:cBhvr>
                                        <p:cTn id="47" dur="1000"/>
                                        <p:tgtEl>
                                          <p:spTgt spid="11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62"/>
          <p:cNvSpPr txBox="1">
            <a:spLocks noGrp="1"/>
          </p:cNvSpPr>
          <p:nvPr>
            <p:ph type="title"/>
          </p:nvPr>
        </p:nvSpPr>
        <p:spPr>
          <a:xfrm>
            <a:off x="127175" y="132575"/>
            <a:ext cx="8913600" cy="48390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Font typeface="Comfortaa"/>
              <a:buChar char="●"/>
            </a:pP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Build, release, or image information like timestamps, release IDs, git branch, PR numbers,</a:t>
            </a:r>
            <a:endParaRPr sz="2400" b="1">
              <a:latin typeface="Comfortaa"/>
              <a:ea typeface="Comfortaa"/>
              <a:cs typeface="Comfortaa"/>
              <a:sym typeface="Comfortaa"/>
            </a:endParaRPr>
          </a:p>
          <a:p>
            <a:pPr marL="457200" lvl="0" indent="0" algn="l" rtl="0">
              <a:spcBef>
                <a:spcPts val="0"/>
              </a:spcBef>
              <a:spcAft>
                <a:spcPts val="0"/>
              </a:spcAft>
              <a:buNone/>
            </a:pPr>
            <a:r>
              <a:rPr lang="en" sz="2400" b="1">
                <a:latin typeface="Comfortaa"/>
                <a:ea typeface="Comfortaa"/>
                <a:cs typeface="Comfortaa"/>
                <a:sym typeface="Comfortaa"/>
              </a:rPr>
              <a:t> </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Client library or tool information like name, version, and build information.</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Phone or email of persons responsible or sites url where information can be found in case of a problem</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introduce new features in alpha and beta API ver without the need to add a configuration field for a new object</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2">
                                            <p:txEl>
                                              <p:pRg st="0" end="0"/>
                                            </p:txEl>
                                          </p:spTgt>
                                        </p:tgtEl>
                                        <p:attrNameLst>
                                          <p:attrName>style.visibility</p:attrName>
                                        </p:attrNameLst>
                                      </p:cBhvr>
                                      <p:to>
                                        <p:strVal val="visible"/>
                                      </p:to>
                                    </p:set>
                                    <p:animEffect transition="in" filter="fade">
                                      <p:cBhvr>
                                        <p:cTn id="7" dur="1000"/>
                                        <p:tgtEl>
                                          <p:spTgt spid="1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2">
                                            <p:txEl>
                                              <p:pRg st="1" end="1"/>
                                            </p:txEl>
                                          </p:spTgt>
                                        </p:tgtEl>
                                        <p:attrNameLst>
                                          <p:attrName>style.visibility</p:attrName>
                                        </p:attrNameLst>
                                      </p:cBhvr>
                                      <p:to>
                                        <p:strVal val="visible"/>
                                      </p:to>
                                    </p:set>
                                    <p:animEffect transition="in" filter="fade">
                                      <p:cBhvr>
                                        <p:cTn id="12" dur="1000"/>
                                        <p:tgtEl>
                                          <p:spTgt spid="11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2">
                                            <p:txEl>
                                              <p:pRg st="2" end="2"/>
                                            </p:txEl>
                                          </p:spTgt>
                                        </p:tgtEl>
                                        <p:attrNameLst>
                                          <p:attrName>style.visibility</p:attrName>
                                        </p:attrNameLst>
                                      </p:cBhvr>
                                      <p:to>
                                        <p:strVal val="visible"/>
                                      </p:to>
                                    </p:set>
                                    <p:animEffect transition="in" filter="fade">
                                      <p:cBhvr>
                                        <p:cTn id="17" dur="1000"/>
                                        <p:tgtEl>
                                          <p:spTgt spid="11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2">
                                            <p:txEl>
                                              <p:pRg st="3" end="3"/>
                                            </p:txEl>
                                          </p:spTgt>
                                        </p:tgtEl>
                                        <p:attrNameLst>
                                          <p:attrName>style.visibility</p:attrName>
                                        </p:attrNameLst>
                                      </p:cBhvr>
                                      <p:to>
                                        <p:strVal val="visible"/>
                                      </p:to>
                                    </p:set>
                                    <p:animEffect transition="in" filter="fade">
                                      <p:cBhvr>
                                        <p:cTn id="22" dur="1000"/>
                                        <p:tgtEl>
                                          <p:spTgt spid="11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42">
                                            <p:txEl>
                                              <p:pRg st="4" end="4"/>
                                            </p:txEl>
                                          </p:spTgt>
                                        </p:tgtEl>
                                        <p:attrNameLst>
                                          <p:attrName>style.visibility</p:attrName>
                                        </p:attrNameLst>
                                      </p:cBhvr>
                                      <p:to>
                                        <p:strVal val="visible"/>
                                      </p:to>
                                    </p:set>
                                    <p:animEffect transition="in" filter="fade">
                                      <p:cBhvr>
                                        <p:cTn id="27" dur="1000"/>
                                        <p:tgtEl>
                                          <p:spTgt spid="11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42">
                                            <p:txEl>
                                              <p:pRg st="5" end="5"/>
                                            </p:txEl>
                                          </p:spTgt>
                                        </p:tgtEl>
                                        <p:attrNameLst>
                                          <p:attrName>style.visibility</p:attrName>
                                        </p:attrNameLst>
                                      </p:cBhvr>
                                      <p:to>
                                        <p:strVal val="visible"/>
                                      </p:to>
                                    </p:set>
                                    <p:animEffect transition="in" filter="fade">
                                      <p:cBhvr>
                                        <p:cTn id="32" dur="1000"/>
                                        <p:tgtEl>
                                          <p:spTgt spid="11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42">
                                            <p:txEl>
                                              <p:pRg st="6" end="6"/>
                                            </p:txEl>
                                          </p:spTgt>
                                        </p:tgtEl>
                                        <p:attrNameLst>
                                          <p:attrName>style.visibility</p:attrName>
                                        </p:attrNameLst>
                                      </p:cBhvr>
                                      <p:to>
                                        <p:strVal val="visible"/>
                                      </p:to>
                                    </p:set>
                                    <p:animEffect transition="in" filter="fade">
                                      <p:cBhvr>
                                        <p:cTn id="37" dur="1000"/>
                                        <p:tgtEl>
                                          <p:spTgt spid="11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42">
                                            <p:txEl>
                                              <p:pRg st="7" end="7"/>
                                            </p:txEl>
                                          </p:spTgt>
                                        </p:tgtEl>
                                        <p:attrNameLst>
                                          <p:attrName>style.visibility</p:attrName>
                                        </p:attrNameLst>
                                      </p:cBhvr>
                                      <p:to>
                                        <p:strVal val="visible"/>
                                      </p:to>
                                    </p:set>
                                    <p:animEffect transition="in" filter="fade">
                                      <p:cBhvr>
                                        <p:cTn id="42" dur="1000"/>
                                        <p:tgtEl>
                                          <p:spTgt spid="114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42">
                                            <p:txEl>
                                              <p:pRg st="8" end="8"/>
                                            </p:txEl>
                                          </p:spTgt>
                                        </p:tgtEl>
                                        <p:attrNameLst>
                                          <p:attrName>style.visibility</p:attrName>
                                        </p:attrNameLst>
                                      </p:cBhvr>
                                      <p:to>
                                        <p:strVal val="visible"/>
                                      </p:to>
                                    </p:set>
                                    <p:animEffect transition="in" filter="fade">
                                      <p:cBhvr>
                                        <p:cTn id="47" dur="1000"/>
                                        <p:tgtEl>
                                          <p:spTgt spid="114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42">
                                            <p:txEl>
                                              <p:pRg st="9" end="9"/>
                                            </p:txEl>
                                          </p:spTgt>
                                        </p:tgtEl>
                                        <p:attrNameLst>
                                          <p:attrName>style.visibility</p:attrName>
                                        </p:attrNameLst>
                                      </p:cBhvr>
                                      <p:to>
                                        <p:strVal val="visible"/>
                                      </p:to>
                                    </p:set>
                                    <p:animEffect transition="in" filter="fade">
                                      <p:cBhvr>
                                        <p:cTn id="52" dur="1000"/>
                                        <p:tgtEl>
                                          <p:spTgt spid="114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42">
                                            <p:txEl>
                                              <p:pRg st="10" end="10"/>
                                            </p:txEl>
                                          </p:spTgt>
                                        </p:tgtEl>
                                        <p:attrNameLst>
                                          <p:attrName>style.visibility</p:attrName>
                                        </p:attrNameLst>
                                      </p:cBhvr>
                                      <p:to>
                                        <p:strVal val="visible"/>
                                      </p:to>
                                    </p:set>
                                    <p:animEffect transition="in" filter="fade">
                                      <p:cBhvr>
                                        <p:cTn id="57" dur="1000"/>
                                        <p:tgtEl>
                                          <p:spTgt spid="114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63"/>
          <p:cNvSpPr txBox="1">
            <a:spLocks noGrp="1"/>
          </p:cNvSpPr>
          <p:nvPr>
            <p:ph type="title"/>
          </p:nvPr>
        </p:nvSpPr>
        <p:spPr>
          <a:xfrm>
            <a:off x="1703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Introducing Kubernetes Services</a:t>
            </a:r>
            <a:endParaRPr sz="3800" b="1">
              <a:latin typeface="Comfortaa"/>
              <a:ea typeface="Comfortaa"/>
              <a:cs typeface="Comfortaa"/>
              <a:sym typeface="Comfortaa"/>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64"/>
          <p:cNvSpPr txBox="1">
            <a:spLocks noGrp="1"/>
          </p:cNvSpPr>
          <p:nvPr>
            <p:ph type="title"/>
          </p:nvPr>
        </p:nvSpPr>
        <p:spPr>
          <a:xfrm>
            <a:off x="283225" y="450150"/>
            <a:ext cx="8816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a:latin typeface="Comfortaa"/>
                <a:ea typeface="Comfortaa"/>
                <a:cs typeface="Comfortaa"/>
                <a:sym typeface="Comfortaa"/>
              </a:rPr>
              <a:t> </a:t>
            </a: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r>
              <a:rPr lang="en" sz="2800" b="1">
                <a:latin typeface="Comfortaa"/>
                <a:ea typeface="Comfortaa"/>
                <a:cs typeface="Comfortaa"/>
                <a:sym typeface="Comfortaa"/>
              </a:rPr>
              <a:t>Cloud native application are designed to receive requests from other apps or external clients. With microservices, each app provide a particular service for other apps.</a:t>
            </a: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r>
              <a:rPr lang="en" sz="2800" b="1">
                <a:latin typeface="Comfortaa"/>
                <a:ea typeface="Comfortaa"/>
                <a:cs typeface="Comfortaa"/>
                <a:sym typeface="Comfortaa"/>
              </a:rPr>
              <a:t>There are challenges with accessing Apps in Pods over the network with Kubernetes..</a:t>
            </a:r>
            <a:endParaRPr sz="2800" b="1">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65"/>
          <p:cNvSpPr txBox="1"/>
          <p:nvPr/>
        </p:nvSpPr>
        <p:spPr>
          <a:xfrm>
            <a:off x="3946325" y="273300"/>
            <a:ext cx="4805700" cy="4596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omfortaa"/>
                <a:ea typeface="Comfortaa"/>
                <a:cs typeface="Comfortaa"/>
                <a:sym typeface="Comfortaa"/>
              </a:rPr>
              <a:t>front end</a:t>
            </a:r>
            <a:endParaRPr sz="2300">
              <a:solidFill>
                <a:schemeClr val="dk1"/>
              </a:solidFill>
              <a:latin typeface="Comfortaa"/>
              <a:ea typeface="Comfortaa"/>
              <a:cs typeface="Comfortaa"/>
              <a:sym typeface="Comfortaa"/>
            </a:endParaRPr>
          </a:p>
          <a:p>
            <a:pPr marL="0" lvl="0" indent="0" algn="l" rtl="0">
              <a:spcBef>
                <a:spcPts val="0"/>
              </a:spcBef>
              <a:spcAft>
                <a:spcPts val="0"/>
              </a:spcAft>
              <a:buNone/>
            </a:pPr>
            <a:r>
              <a:rPr lang="en" sz="2300">
                <a:solidFill>
                  <a:schemeClr val="dk1"/>
                </a:solidFill>
                <a:latin typeface="Comfortaa"/>
                <a:ea typeface="Comfortaa"/>
                <a:cs typeface="Comfortaa"/>
                <a:sym typeface="Comfortaa"/>
              </a:rPr>
              <a:t>service</a:t>
            </a: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a:p>
            <a:pPr marL="0" lvl="0" indent="0" algn="l" rtl="0">
              <a:spcBef>
                <a:spcPts val="0"/>
              </a:spcBef>
              <a:spcAft>
                <a:spcPts val="0"/>
              </a:spcAft>
              <a:buNone/>
            </a:pPr>
            <a:r>
              <a:rPr lang="en" sz="2300">
                <a:solidFill>
                  <a:schemeClr val="dk1"/>
                </a:solidFill>
                <a:latin typeface="Comfortaa"/>
                <a:ea typeface="Comfortaa"/>
                <a:cs typeface="Comfortaa"/>
                <a:sym typeface="Comfortaa"/>
              </a:rPr>
              <a:t>IP address of Pods only assigned to a pod when created</a:t>
            </a:r>
            <a:endParaRPr sz="2300">
              <a:solidFill>
                <a:schemeClr val="dk1"/>
              </a:solidFill>
              <a:latin typeface="Comfortaa"/>
              <a:ea typeface="Comfortaa"/>
              <a:cs typeface="Comfortaa"/>
              <a:sym typeface="Comfortaa"/>
            </a:endParaRPr>
          </a:p>
        </p:txBody>
      </p:sp>
      <p:sp>
        <p:nvSpPr>
          <p:cNvPr id="1158" name="Google Shape;1158;p165"/>
          <p:cNvSpPr/>
          <p:nvPr/>
        </p:nvSpPr>
        <p:spPr>
          <a:xfrm>
            <a:off x="250275" y="1493400"/>
            <a:ext cx="1560300" cy="18939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fortaa"/>
                <a:ea typeface="Comfortaa"/>
                <a:cs typeface="Comfortaa"/>
                <a:sym typeface="Comfortaa"/>
              </a:rPr>
              <a:t>backend </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pod</a:t>
            </a:r>
            <a:endParaRPr sz="1600">
              <a:latin typeface="Comfortaa"/>
              <a:ea typeface="Comfortaa"/>
              <a:cs typeface="Comfortaa"/>
              <a:sym typeface="Comfortaa"/>
            </a:endParaRPr>
          </a:p>
        </p:txBody>
      </p:sp>
      <p:sp>
        <p:nvSpPr>
          <p:cNvPr id="1159" name="Google Shape;1159;p165"/>
          <p:cNvSpPr/>
          <p:nvPr/>
        </p:nvSpPr>
        <p:spPr>
          <a:xfrm>
            <a:off x="1493200" y="116800"/>
            <a:ext cx="1885800" cy="1176300"/>
          </a:xfrm>
          <a:prstGeom prst="wedgeRectCallout">
            <a:avLst>
              <a:gd name="adj1" fmla="val -43035"/>
              <a:gd name="adj2" fmla="val 8759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need to send a HTTP request to the frontend app</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whats the service IP address ??</a:t>
            </a:r>
            <a:endParaRPr>
              <a:latin typeface="Comfortaa"/>
              <a:ea typeface="Comfortaa"/>
              <a:cs typeface="Comfortaa"/>
              <a:sym typeface="Comforta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66"/>
          <p:cNvSpPr txBox="1"/>
          <p:nvPr/>
        </p:nvSpPr>
        <p:spPr>
          <a:xfrm>
            <a:off x="3946325" y="273300"/>
            <a:ext cx="4805700" cy="4596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omfortaa"/>
                <a:ea typeface="Comfortaa"/>
                <a:cs typeface="Comfortaa"/>
                <a:sym typeface="Comfortaa"/>
              </a:rPr>
              <a:t>front end</a:t>
            </a:r>
            <a:endParaRPr sz="2300">
              <a:solidFill>
                <a:schemeClr val="dk1"/>
              </a:solidFill>
              <a:latin typeface="Comfortaa"/>
              <a:ea typeface="Comfortaa"/>
              <a:cs typeface="Comfortaa"/>
              <a:sym typeface="Comfortaa"/>
            </a:endParaRPr>
          </a:p>
          <a:p>
            <a:pPr marL="0" lvl="0" indent="0" algn="l" rtl="0">
              <a:spcBef>
                <a:spcPts val="0"/>
              </a:spcBef>
              <a:spcAft>
                <a:spcPts val="0"/>
              </a:spcAft>
              <a:buNone/>
            </a:pPr>
            <a:r>
              <a:rPr lang="en" sz="2300">
                <a:solidFill>
                  <a:schemeClr val="dk1"/>
                </a:solidFill>
                <a:latin typeface="Comfortaa"/>
                <a:ea typeface="Comfortaa"/>
                <a:cs typeface="Comfortaa"/>
                <a:sym typeface="Comfortaa"/>
              </a:rPr>
              <a:t>app service</a:t>
            </a: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p:txBody>
      </p:sp>
      <p:sp>
        <p:nvSpPr>
          <p:cNvPr id="1165" name="Google Shape;1165;p166"/>
          <p:cNvSpPr/>
          <p:nvPr/>
        </p:nvSpPr>
        <p:spPr>
          <a:xfrm>
            <a:off x="250275" y="1493400"/>
            <a:ext cx="1560300" cy="18939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fortaa"/>
                <a:ea typeface="Comfortaa"/>
                <a:cs typeface="Comfortaa"/>
                <a:sym typeface="Comfortaa"/>
              </a:rPr>
              <a:t>backend </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pod</a:t>
            </a:r>
            <a:endParaRPr sz="1600">
              <a:latin typeface="Comfortaa"/>
              <a:ea typeface="Comfortaa"/>
              <a:cs typeface="Comfortaa"/>
              <a:sym typeface="Comfortaa"/>
            </a:endParaRPr>
          </a:p>
        </p:txBody>
      </p:sp>
      <p:sp>
        <p:nvSpPr>
          <p:cNvPr id="1166" name="Google Shape;1166;p166"/>
          <p:cNvSpPr/>
          <p:nvPr/>
        </p:nvSpPr>
        <p:spPr>
          <a:xfrm>
            <a:off x="4834825" y="1186750"/>
            <a:ext cx="1756200" cy="189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frontapp pod</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10.244.5.12</a:t>
            </a:r>
            <a:endParaRPr sz="1600" b="1">
              <a:latin typeface="Comfortaa"/>
              <a:ea typeface="Comfortaa"/>
              <a:cs typeface="Comfortaa"/>
              <a:sym typeface="Comfortaa"/>
            </a:endParaRPr>
          </a:p>
        </p:txBody>
      </p:sp>
      <p:sp>
        <p:nvSpPr>
          <p:cNvPr id="1167" name="Google Shape;1167;p166"/>
          <p:cNvSpPr/>
          <p:nvPr/>
        </p:nvSpPr>
        <p:spPr>
          <a:xfrm>
            <a:off x="1952275" y="1985650"/>
            <a:ext cx="2767800" cy="40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67"/>
          <p:cNvSpPr txBox="1"/>
          <p:nvPr/>
        </p:nvSpPr>
        <p:spPr>
          <a:xfrm>
            <a:off x="3946325" y="273300"/>
            <a:ext cx="4805700" cy="4596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omfortaa"/>
                <a:ea typeface="Comfortaa"/>
                <a:cs typeface="Comfortaa"/>
                <a:sym typeface="Comfortaa"/>
              </a:rPr>
              <a:t>front end</a:t>
            </a:r>
            <a:endParaRPr sz="2300">
              <a:solidFill>
                <a:schemeClr val="dk1"/>
              </a:solidFill>
              <a:latin typeface="Comfortaa"/>
              <a:ea typeface="Comfortaa"/>
              <a:cs typeface="Comfortaa"/>
              <a:sym typeface="Comfortaa"/>
            </a:endParaRPr>
          </a:p>
          <a:p>
            <a:pPr marL="0" lvl="0" indent="0" algn="l" rtl="0">
              <a:spcBef>
                <a:spcPts val="0"/>
              </a:spcBef>
              <a:spcAft>
                <a:spcPts val="0"/>
              </a:spcAft>
              <a:buNone/>
            </a:pPr>
            <a:r>
              <a:rPr lang="en" sz="2300">
                <a:solidFill>
                  <a:schemeClr val="dk1"/>
                </a:solidFill>
                <a:latin typeface="Comfortaa"/>
                <a:ea typeface="Comfortaa"/>
                <a:cs typeface="Comfortaa"/>
                <a:sym typeface="Comfortaa"/>
              </a:rPr>
              <a:t>app service</a:t>
            </a: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p:txBody>
      </p:sp>
      <p:sp>
        <p:nvSpPr>
          <p:cNvPr id="1173" name="Google Shape;1173;p167"/>
          <p:cNvSpPr/>
          <p:nvPr/>
        </p:nvSpPr>
        <p:spPr>
          <a:xfrm>
            <a:off x="250275" y="1493400"/>
            <a:ext cx="1560300" cy="18939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fortaa"/>
                <a:ea typeface="Comfortaa"/>
                <a:cs typeface="Comfortaa"/>
                <a:sym typeface="Comfortaa"/>
              </a:rPr>
              <a:t>backend </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pod</a:t>
            </a:r>
            <a:endParaRPr sz="1600">
              <a:latin typeface="Comfortaa"/>
              <a:ea typeface="Comfortaa"/>
              <a:cs typeface="Comfortaa"/>
              <a:sym typeface="Comfortaa"/>
            </a:endParaRPr>
          </a:p>
        </p:txBody>
      </p:sp>
      <p:sp>
        <p:nvSpPr>
          <p:cNvPr id="1174" name="Google Shape;1174;p167"/>
          <p:cNvSpPr/>
          <p:nvPr/>
        </p:nvSpPr>
        <p:spPr>
          <a:xfrm>
            <a:off x="4834825" y="1186750"/>
            <a:ext cx="1756200" cy="1893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a:t>
            </a:r>
            <a:r>
              <a:rPr lang="en" b="1">
                <a:latin typeface="Comfortaa"/>
                <a:ea typeface="Comfortaa"/>
                <a:cs typeface="Comfortaa"/>
                <a:sym typeface="Comfortaa"/>
              </a:rPr>
              <a:t>rontapp pod</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10.244.5.12</a:t>
            </a:r>
            <a:endParaRPr b="1">
              <a:latin typeface="Comfortaa"/>
              <a:ea typeface="Comfortaa"/>
              <a:cs typeface="Comfortaa"/>
              <a:sym typeface="Comfortaa"/>
            </a:endParaRPr>
          </a:p>
        </p:txBody>
      </p:sp>
      <p:sp>
        <p:nvSpPr>
          <p:cNvPr id="1175" name="Google Shape;1175;p167"/>
          <p:cNvSpPr/>
          <p:nvPr/>
        </p:nvSpPr>
        <p:spPr>
          <a:xfrm>
            <a:off x="1952275" y="1985650"/>
            <a:ext cx="2767800" cy="40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7"/>
          <p:cNvSpPr/>
          <p:nvPr/>
        </p:nvSpPr>
        <p:spPr>
          <a:xfrm>
            <a:off x="6632725" y="2632325"/>
            <a:ext cx="1683600" cy="189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frontapp pod</a:t>
            </a:r>
            <a:endParaRPr>
              <a:latin typeface="Comfortaa"/>
              <a:ea typeface="Comfortaa"/>
              <a:cs typeface="Comfortaa"/>
              <a:sym typeface="Comfortaa"/>
            </a:endParaRPr>
          </a:p>
          <a:p>
            <a:pPr marL="0" lvl="0" indent="0" algn="l" rtl="0">
              <a:spcBef>
                <a:spcPts val="0"/>
              </a:spcBef>
              <a:spcAft>
                <a:spcPts val="0"/>
              </a:spcAft>
              <a:buNone/>
            </a:pP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10.244.10.3</a:t>
            </a:r>
            <a:endParaRPr>
              <a:latin typeface="Comfortaa"/>
              <a:ea typeface="Comfortaa"/>
              <a:cs typeface="Comfortaa"/>
              <a:sym typeface="Comfortaa"/>
            </a:endParaRPr>
          </a:p>
        </p:txBody>
      </p:sp>
      <p:sp>
        <p:nvSpPr>
          <p:cNvPr id="1177" name="Google Shape;1177;p167"/>
          <p:cNvSpPr txBox="1"/>
          <p:nvPr/>
        </p:nvSpPr>
        <p:spPr>
          <a:xfrm>
            <a:off x="2744875" y="1778050"/>
            <a:ext cx="6759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rgbClr val="FF0000"/>
                </a:solidFill>
                <a:latin typeface="Comfortaa"/>
                <a:ea typeface="Comfortaa"/>
                <a:cs typeface="Comfortaa"/>
                <a:sym typeface="Comfortaa"/>
              </a:rPr>
              <a:t>X</a:t>
            </a:r>
            <a:endParaRPr sz="5000" b="1">
              <a:solidFill>
                <a:srgbClr val="FF0000"/>
              </a:solidFill>
              <a:latin typeface="Comfortaa"/>
              <a:ea typeface="Comfortaa"/>
              <a:cs typeface="Comfortaa"/>
              <a:sym typeface="Comfortaa"/>
            </a:endParaRPr>
          </a:p>
        </p:txBody>
      </p:sp>
      <p:sp>
        <p:nvSpPr>
          <p:cNvPr id="1178" name="Google Shape;1178;p167"/>
          <p:cNvSpPr/>
          <p:nvPr/>
        </p:nvSpPr>
        <p:spPr>
          <a:xfrm>
            <a:off x="1568500" y="41725"/>
            <a:ext cx="1443300" cy="942600"/>
          </a:xfrm>
          <a:prstGeom prst="wedgeRectCallout">
            <a:avLst>
              <a:gd name="adj1" fmla="val -47111"/>
              <a:gd name="adj2" fmla="val 12348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The IP is no longer reachable..what happened</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68"/>
          <p:cNvSpPr txBox="1"/>
          <p:nvPr/>
        </p:nvSpPr>
        <p:spPr>
          <a:xfrm>
            <a:off x="3946325" y="273300"/>
            <a:ext cx="4805700" cy="4596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omfortaa"/>
                <a:ea typeface="Comfortaa"/>
                <a:cs typeface="Comfortaa"/>
                <a:sym typeface="Comfortaa"/>
              </a:rPr>
              <a:t>front end</a:t>
            </a:r>
            <a:endParaRPr sz="2300">
              <a:solidFill>
                <a:schemeClr val="dk1"/>
              </a:solidFill>
              <a:latin typeface="Comfortaa"/>
              <a:ea typeface="Comfortaa"/>
              <a:cs typeface="Comfortaa"/>
              <a:sym typeface="Comfortaa"/>
            </a:endParaRPr>
          </a:p>
          <a:p>
            <a:pPr marL="0" lvl="0" indent="0" algn="l" rtl="0">
              <a:spcBef>
                <a:spcPts val="0"/>
              </a:spcBef>
              <a:spcAft>
                <a:spcPts val="0"/>
              </a:spcAft>
              <a:buNone/>
            </a:pPr>
            <a:r>
              <a:rPr lang="en" sz="2300">
                <a:solidFill>
                  <a:schemeClr val="dk1"/>
                </a:solidFill>
                <a:latin typeface="Comfortaa"/>
                <a:ea typeface="Comfortaa"/>
                <a:cs typeface="Comfortaa"/>
                <a:sym typeface="Comfortaa"/>
              </a:rPr>
              <a:t>service</a:t>
            </a:r>
            <a:endParaRPr sz="2300">
              <a:solidFill>
                <a:schemeClr val="dk1"/>
              </a:solidFill>
              <a:latin typeface="Comfortaa"/>
              <a:ea typeface="Comfortaa"/>
              <a:cs typeface="Comfortaa"/>
              <a:sym typeface="Comfortaa"/>
            </a:endParaRPr>
          </a:p>
        </p:txBody>
      </p:sp>
      <p:sp>
        <p:nvSpPr>
          <p:cNvPr id="1184" name="Google Shape;1184;p168"/>
          <p:cNvSpPr/>
          <p:nvPr/>
        </p:nvSpPr>
        <p:spPr>
          <a:xfrm>
            <a:off x="308675" y="1510100"/>
            <a:ext cx="1560300" cy="18939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backend </a:t>
            </a:r>
            <a:endParaRPr/>
          </a:p>
          <a:p>
            <a:pPr marL="0" lvl="0" indent="0" algn="l" rtl="0">
              <a:spcBef>
                <a:spcPts val="0"/>
              </a:spcBef>
              <a:spcAft>
                <a:spcPts val="0"/>
              </a:spcAft>
              <a:buNone/>
            </a:pPr>
            <a:r>
              <a:rPr lang="en"/>
              <a:t>pod</a:t>
            </a:r>
            <a:endParaRPr/>
          </a:p>
        </p:txBody>
      </p:sp>
      <p:sp>
        <p:nvSpPr>
          <p:cNvPr id="1185" name="Google Shape;1185;p168"/>
          <p:cNvSpPr/>
          <p:nvPr/>
        </p:nvSpPr>
        <p:spPr>
          <a:xfrm>
            <a:off x="5569025" y="544350"/>
            <a:ext cx="1560300" cy="189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frontapp pod</a:t>
            </a:r>
            <a:endParaRPr/>
          </a:p>
        </p:txBody>
      </p:sp>
      <p:sp>
        <p:nvSpPr>
          <p:cNvPr id="1186" name="Google Shape;1186;p168"/>
          <p:cNvSpPr/>
          <p:nvPr/>
        </p:nvSpPr>
        <p:spPr>
          <a:xfrm>
            <a:off x="7004275" y="1923375"/>
            <a:ext cx="1560300" cy="189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frontapp </a:t>
            </a:r>
            <a:endParaRPr/>
          </a:p>
          <a:p>
            <a:pPr marL="0" lvl="0" indent="0" algn="l" rtl="0">
              <a:spcBef>
                <a:spcPts val="0"/>
              </a:spcBef>
              <a:spcAft>
                <a:spcPts val="0"/>
              </a:spcAft>
              <a:buNone/>
            </a:pPr>
            <a:r>
              <a:rPr lang="en"/>
              <a:t>pod</a:t>
            </a:r>
            <a:endParaRPr/>
          </a:p>
        </p:txBody>
      </p:sp>
      <p:sp>
        <p:nvSpPr>
          <p:cNvPr id="1187" name="Google Shape;1187;p168"/>
          <p:cNvSpPr/>
          <p:nvPr/>
        </p:nvSpPr>
        <p:spPr>
          <a:xfrm>
            <a:off x="4572000" y="2918425"/>
            <a:ext cx="1560300" cy="18939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frontapp</a:t>
            </a:r>
            <a:endParaRPr/>
          </a:p>
          <a:p>
            <a:pPr marL="0" lvl="0" indent="0" algn="l" rtl="0">
              <a:spcBef>
                <a:spcPts val="0"/>
              </a:spcBef>
              <a:spcAft>
                <a:spcPts val="0"/>
              </a:spcAft>
              <a:buNone/>
            </a:pPr>
            <a:r>
              <a:rPr lang="en"/>
              <a:t>pod</a:t>
            </a:r>
            <a:endParaRPr/>
          </a:p>
        </p:txBody>
      </p:sp>
      <p:sp>
        <p:nvSpPr>
          <p:cNvPr id="1188" name="Google Shape;1188;p168"/>
          <p:cNvSpPr/>
          <p:nvPr/>
        </p:nvSpPr>
        <p:spPr>
          <a:xfrm>
            <a:off x="1643575" y="83425"/>
            <a:ext cx="1643700" cy="1326600"/>
          </a:xfrm>
          <a:prstGeom prst="wedgeRectCallout">
            <a:avLst>
              <a:gd name="adj1" fmla="val -38833"/>
              <a:gd name="adj2" fmla="val 103201"/>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Which Pod do I connect to??</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Just give me </a:t>
            </a:r>
            <a:r>
              <a:rPr lang="en" b="1">
                <a:solidFill>
                  <a:srgbClr val="FF0000"/>
                </a:solidFill>
                <a:latin typeface="Comfortaa"/>
                <a:ea typeface="Comfortaa"/>
                <a:cs typeface="Comfortaa"/>
                <a:sym typeface="Comfortaa"/>
              </a:rPr>
              <a:t>ONE IP </a:t>
            </a:r>
            <a:r>
              <a:rPr lang="en" b="1">
                <a:latin typeface="Comfortaa"/>
                <a:ea typeface="Comfortaa"/>
                <a:cs typeface="Comfortaa"/>
                <a:sym typeface="Comfortaa"/>
              </a:rPr>
              <a:t>address….can't keep track</a:t>
            </a:r>
            <a:endParaRPr b="1">
              <a:latin typeface="Comfortaa"/>
              <a:ea typeface="Comfortaa"/>
              <a:cs typeface="Comfortaa"/>
              <a:sym typeface="Comfortaa"/>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311700" y="267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fortaa"/>
                <a:ea typeface="Comfortaa"/>
                <a:cs typeface="Comfortaa"/>
                <a:sym typeface="Comfortaa"/>
              </a:rPr>
              <a:t>So..What is Kubernetes?</a:t>
            </a:r>
            <a:endParaRPr>
              <a:latin typeface="Comfortaa"/>
              <a:ea typeface="Comfortaa"/>
              <a:cs typeface="Comfortaa"/>
              <a:sym typeface="Comfortaa"/>
            </a:endParaRPr>
          </a:p>
        </p:txBody>
      </p:sp>
      <p:sp>
        <p:nvSpPr>
          <p:cNvPr id="184" name="Google Shape;184;p34"/>
          <p:cNvSpPr txBox="1">
            <a:spLocks noGrp="1"/>
          </p:cNvSpPr>
          <p:nvPr>
            <p:ph type="body" idx="1"/>
          </p:nvPr>
        </p:nvSpPr>
        <p:spPr>
          <a:xfrm>
            <a:off x="3988800" y="955975"/>
            <a:ext cx="4843500" cy="3811500"/>
          </a:xfrm>
          <a:prstGeom prst="rect">
            <a:avLst/>
          </a:prstGeom>
        </p:spPr>
        <p:txBody>
          <a:bodyPr spcFirstLastPara="1" wrap="square" lIns="91425" tIns="91425" rIns="91425" bIns="91425" anchor="t" anchorCtr="0">
            <a:noAutofit/>
          </a:bodyPr>
          <a:lstStyle/>
          <a:p>
            <a:pPr marL="12700" marR="5080" lvl="0" indent="0" algn="l" rtl="0">
              <a:lnSpc>
                <a:spcPct val="116700"/>
              </a:lnSpc>
              <a:spcBef>
                <a:spcPts val="0"/>
              </a:spcBef>
              <a:spcAft>
                <a:spcPts val="0"/>
              </a:spcAft>
              <a:buNone/>
            </a:pPr>
            <a:r>
              <a:rPr lang="en" sz="4000">
                <a:solidFill>
                  <a:srgbClr val="00FF00"/>
                </a:solidFill>
              </a:rPr>
              <a:t>κυβερνήτης</a:t>
            </a:r>
            <a:r>
              <a:rPr lang="en"/>
              <a:t> </a:t>
            </a:r>
            <a:endParaRPr/>
          </a:p>
          <a:p>
            <a:pPr marL="12700" marR="5080" lvl="0" indent="0" algn="l" rtl="0">
              <a:lnSpc>
                <a:spcPct val="116700"/>
              </a:lnSpc>
              <a:spcBef>
                <a:spcPts val="0"/>
              </a:spcBef>
              <a:spcAft>
                <a:spcPts val="0"/>
              </a:spcAft>
              <a:buNone/>
            </a:pPr>
            <a:endParaRPr/>
          </a:p>
          <a:p>
            <a:pPr marL="12700" marR="5080" lvl="0" indent="0" algn="l" rtl="0">
              <a:lnSpc>
                <a:spcPct val="116700"/>
              </a:lnSpc>
              <a:spcBef>
                <a:spcPts val="0"/>
              </a:spcBef>
              <a:spcAft>
                <a:spcPts val="0"/>
              </a:spcAft>
              <a:buNone/>
            </a:pPr>
            <a:r>
              <a:rPr lang="en" sz="2800">
                <a:solidFill>
                  <a:schemeClr val="dk1"/>
                </a:solidFill>
                <a:latin typeface="Comfortaa"/>
                <a:ea typeface="Comfortaa"/>
                <a:cs typeface="Comfortaa"/>
                <a:sym typeface="Comfortaa"/>
              </a:rPr>
              <a:t>It is Greek ...for “pilot” or  “Helmsman” </a:t>
            </a:r>
            <a:endParaRPr sz="2800">
              <a:solidFill>
                <a:schemeClr val="dk1"/>
              </a:solidFill>
              <a:latin typeface="Comfortaa"/>
              <a:ea typeface="Comfortaa"/>
              <a:cs typeface="Comfortaa"/>
              <a:sym typeface="Comfortaa"/>
            </a:endParaRPr>
          </a:p>
          <a:p>
            <a:pPr marL="12700" marR="5080" lvl="0" indent="0" algn="l" rtl="0">
              <a:lnSpc>
                <a:spcPct val="116700"/>
              </a:lnSpc>
              <a:spcBef>
                <a:spcPts val="0"/>
              </a:spcBef>
              <a:spcAft>
                <a:spcPts val="0"/>
              </a:spcAft>
              <a:buNone/>
            </a:pPr>
            <a:r>
              <a:rPr lang="en" sz="2800">
                <a:solidFill>
                  <a:schemeClr val="dk1"/>
                </a:solidFill>
                <a:latin typeface="Comfortaa"/>
                <a:ea typeface="Comfortaa"/>
                <a:cs typeface="Comfortaa"/>
                <a:sym typeface="Comfortaa"/>
              </a:rPr>
              <a:t>A Production-Grade </a:t>
            </a:r>
            <a:r>
              <a:rPr lang="en" sz="2800">
                <a:solidFill>
                  <a:srgbClr val="00FF00"/>
                </a:solidFill>
                <a:latin typeface="Comfortaa"/>
                <a:ea typeface="Comfortaa"/>
                <a:cs typeface="Comfortaa"/>
                <a:sym typeface="Comfortaa"/>
              </a:rPr>
              <a:t>Container Orchestration Engine.</a:t>
            </a:r>
            <a:r>
              <a:rPr lang="en" sz="3000">
                <a:solidFill>
                  <a:srgbClr val="00FF00"/>
                </a:solidFill>
                <a:latin typeface="Comfortaa"/>
                <a:ea typeface="Comfortaa"/>
                <a:cs typeface="Comfortaa"/>
                <a:sym typeface="Comfortaa"/>
              </a:rPr>
              <a:t>                   </a:t>
            </a:r>
            <a:endParaRPr sz="3000">
              <a:solidFill>
                <a:srgbClr val="00FF00"/>
              </a:solidFill>
              <a:latin typeface="Comfortaa"/>
              <a:ea typeface="Comfortaa"/>
              <a:cs typeface="Comfortaa"/>
              <a:sym typeface="Comfortaa"/>
            </a:endParaRPr>
          </a:p>
        </p:txBody>
      </p:sp>
      <p:pic>
        <p:nvPicPr>
          <p:cNvPr id="185" name="Google Shape;185;p34"/>
          <p:cNvPicPr preferRelativeResize="0"/>
          <p:nvPr/>
        </p:nvPicPr>
        <p:blipFill>
          <a:blip r:embed="rId3">
            <a:alphaModFix/>
          </a:blip>
          <a:stretch>
            <a:fillRect/>
          </a:stretch>
        </p:blipFill>
        <p:spPr>
          <a:xfrm>
            <a:off x="152400" y="992375"/>
            <a:ext cx="3691850" cy="3738700"/>
          </a:xfrm>
          <a:prstGeom prst="rect">
            <a:avLst/>
          </a:prstGeom>
          <a:noFill/>
          <a:ln>
            <a:noFill/>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69"/>
          <p:cNvSpPr txBox="1"/>
          <p:nvPr/>
        </p:nvSpPr>
        <p:spPr>
          <a:xfrm>
            <a:off x="354600" y="207275"/>
            <a:ext cx="8434800" cy="46503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r>
              <a:rPr lang="en" sz="2500" b="1">
                <a:solidFill>
                  <a:schemeClr val="dk1"/>
                </a:solidFill>
                <a:latin typeface="Comfortaa"/>
                <a:ea typeface="Comfortaa"/>
                <a:cs typeface="Comfortaa"/>
                <a:sym typeface="Comfortaa"/>
              </a:rPr>
              <a:t>a Service is a namespaced Kubernetes resource to provide a single and consistent way of accessing the exposed workloads of Pods. </a:t>
            </a:r>
            <a:endParaRPr sz="25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5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500" b="1">
                <a:solidFill>
                  <a:schemeClr val="dk1"/>
                </a:solidFill>
                <a:latin typeface="Comfortaa"/>
                <a:ea typeface="Comfortaa"/>
                <a:cs typeface="Comfortaa"/>
                <a:sym typeface="Comfortaa"/>
              </a:rPr>
              <a:t>Clients can access applications without knowing the location of the pods or their IP address</a:t>
            </a:r>
            <a:endParaRPr sz="25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5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500" b="1">
                <a:solidFill>
                  <a:schemeClr val="dk1"/>
                </a:solidFill>
                <a:latin typeface="Comfortaa"/>
                <a:ea typeface="Comfortaa"/>
                <a:cs typeface="Comfortaa"/>
                <a:sym typeface="Comfortaa"/>
              </a:rPr>
              <a:t>Services are a durable resource </a:t>
            </a:r>
            <a:r>
              <a:rPr lang="en" sz="2500">
                <a:solidFill>
                  <a:schemeClr val="dk1"/>
                </a:solidFill>
                <a:latin typeface="Comfortaa"/>
                <a:ea typeface="Comfortaa"/>
                <a:cs typeface="Comfortaa"/>
                <a:sym typeface="Comfortaa"/>
              </a:rPr>
              <a:t>.. </a:t>
            </a:r>
            <a:r>
              <a:rPr lang="en" sz="2800" b="1">
                <a:solidFill>
                  <a:srgbClr val="00FF00"/>
                </a:solidFill>
                <a:latin typeface="Comfortaa"/>
                <a:ea typeface="Comfortaa"/>
                <a:cs typeface="Comfortaa"/>
                <a:sym typeface="Comfortaa"/>
              </a:rPr>
              <a:t>Not ephemeral</a:t>
            </a:r>
            <a:endParaRPr sz="2800" b="1">
              <a:solidFill>
                <a:srgbClr val="00FF00"/>
              </a:solidFill>
              <a:latin typeface="Comfortaa"/>
              <a:ea typeface="Comfortaa"/>
              <a:cs typeface="Comfortaa"/>
              <a:sym typeface="Comfortaa"/>
            </a:endParaRPr>
          </a:p>
          <a:p>
            <a:pPr marL="0" marR="0" lvl="0" indent="0" algn="l" rtl="0">
              <a:lnSpc>
                <a:spcPct val="119375"/>
              </a:lnSpc>
              <a:spcBef>
                <a:spcPts val="1019"/>
              </a:spcBef>
              <a:spcAft>
                <a:spcPts val="0"/>
              </a:spcAft>
              <a:buNone/>
            </a:pPr>
            <a:endParaRPr sz="2500" b="1">
              <a:solidFill>
                <a:schemeClr val="dk1"/>
              </a:solidFill>
              <a:latin typeface="Comfortaa"/>
              <a:ea typeface="Comfortaa"/>
              <a:cs typeface="Comfortaa"/>
              <a:sym typeface="Comfortaa"/>
            </a:endParaRPr>
          </a:p>
          <a:p>
            <a:pPr marL="914400" marR="0" lvl="0" indent="0" algn="l" rtl="0">
              <a:lnSpc>
                <a:spcPct val="119375"/>
              </a:lnSpc>
              <a:spcBef>
                <a:spcPts val="0"/>
              </a:spcBef>
              <a:spcAft>
                <a:spcPts val="0"/>
              </a:spcAft>
              <a:buNone/>
            </a:pPr>
            <a:endParaRPr sz="2500" i="0" u="none" strike="noStrike" cap="none">
              <a:solidFill>
                <a:schemeClr val="dk1"/>
              </a:solidFill>
              <a:latin typeface="Comfortaa"/>
              <a:ea typeface="Comfortaa"/>
              <a:cs typeface="Comfortaa"/>
              <a:sym typeface="Comfortaa"/>
            </a:endParaRPr>
          </a:p>
          <a:p>
            <a:pPr marL="0" marR="0" lvl="0" indent="0" algn="l" rtl="0">
              <a:lnSpc>
                <a:spcPct val="100000"/>
              </a:lnSpc>
              <a:spcBef>
                <a:spcPts val="2195"/>
              </a:spcBef>
              <a:spcAft>
                <a:spcPts val="0"/>
              </a:spcAft>
              <a:buNone/>
            </a:pPr>
            <a:endParaRPr sz="2400">
              <a:solidFill>
                <a:schemeClr val="dk1"/>
              </a:solidFill>
              <a:latin typeface="Comfortaa"/>
              <a:ea typeface="Comfortaa"/>
              <a:cs typeface="Comfortaa"/>
              <a:sym typeface="Comforta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70"/>
          <p:cNvSpPr txBox="1">
            <a:spLocks noGrp="1"/>
          </p:cNvSpPr>
          <p:nvPr>
            <p:ph type="title"/>
          </p:nvPr>
        </p:nvSpPr>
        <p:spPr>
          <a:xfrm>
            <a:off x="490250" y="450150"/>
            <a:ext cx="8495100" cy="4090800"/>
          </a:xfrm>
          <a:prstGeom prst="rect">
            <a:avLst/>
          </a:prstGeom>
        </p:spPr>
        <p:txBody>
          <a:bodyPr spcFirstLastPara="1" wrap="square" lIns="91425" tIns="91425" rIns="91425" bIns="91425" anchor="ctr" anchorCtr="0">
            <a:noAutofit/>
          </a:bodyPr>
          <a:lstStyle/>
          <a:p>
            <a:pPr marL="457200" lvl="0" indent="-393700" algn="l" rtl="0">
              <a:lnSpc>
                <a:spcPct val="119375"/>
              </a:lnSpc>
              <a:spcBef>
                <a:spcPts val="1019"/>
              </a:spcBef>
              <a:spcAft>
                <a:spcPts val="0"/>
              </a:spcAft>
              <a:buSzPts val="2600"/>
              <a:buFont typeface="Comfortaa"/>
              <a:buChar char="●"/>
            </a:pPr>
            <a:r>
              <a:rPr lang="en" sz="2600" b="1">
                <a:latin typeface="Comfortaa"/>
                <a:ea typeface="Comfortaa"/>
                <a:cs typeface="Comfortaa"/>
                <a:sym typeface="Comfortaa"/>
              </a:rPr>
              <a:t>static cluster-unique IP </a:t>
            </a:r>
            <a:endParaRPr sz="2600" b="1">
              <a:latin typeface="Comfortaa"/>
              <a:ea typeface="Comfortaa"/>
              <a:cs typeface="Comfortaa"/>
              <a:sym typeface="Comfortaa"/>
            </a:endParaRPr>
          </a:p>
          <a:p>
            <a:pPr marL="457200" lvl="0" indent="0" algn="l" rtl="0">
              <a:lnSpc>
                <a:spcPct val="119375"/>
              </a:lnSpc>
              <a:spcBef>
                <a:spcPts val="1019"/>
              </a:spcBef>
              <a:spcAft>
                <a:spcPts val="0"/>
              </a:spcAft>
              <a:buNone/>
            </a:pPr>
            <a:endParaRPr sz="2600" b="1">
              <a:latin typeface="Comfortaa"/>
              <a:ea typeface="Comfortaa"/>
              <a:cs typeface="Comfortaa"/>
              <a:sym typeface="Comfortaa"/>
            </a:endParaRPr>
          </a:p>
          <a:p>
            <a:pPr marL="457200" lvl="0" indent="-393700" algn="l" rtl="0">
              <a:lnSpc>
                <a:spcPct val="119375"/>
              </a:lnSpc>
              <a:spcBef>
                <a:spcPts val="0"/>
              </a:spcBef>
              <a:spcAft>
                <a:spcPts val="0"/>
              </a:spcAft>
              <a:buSzPts val="2600"/>
              <a:buFont typeface="Comfortaa"/>
              <a:buChar char="●"/>
            </a:pPr>
            <a:r>
              <a:rPr lang="en" sz="2600" b="1">
                <a:latin typeface="Comfortaa"/>
                <a:ea typeface="Comfortaa"/>
                <a:cs typeface="Comfortaa"/>
                <a:sym typeface="Comfortaa"/>
              </a:rPr>
              <a:t>static namespaced DNS name</a:t>
            </a:r>
            <a:endParaRPr sz="2600" b="1">
              <a:solidFill>
                <a:srgbClr val="00FF00"/>
              </a:solidFill>
              <a:latin typeface="Comfortaa"/>
              <a:ea typeface="Comfortaa"/>
              <a:cs typeface="Comfortaa"/>
              <a:sym typeface="Comfortaa"/>
            </a:endParaRPr>
          </a:p>
          <a:p>
            <a:pPr marL="0" lvl="0" indent="0" algn="l" rtl="0">
              <a:lnSpc>
                <a:spcPct val="119375"/>
              </a:lnSpc>
              <a:spcBef>
                <a:spcPts val="0"/>
              </a:spcBef>
              <a:spcAft>
                <a:spcPts val="0"/>
              </a:spcAft>
              <a:buNone/>
            </a:pPr>
            <a:r>
              <a:rPr lang="en" sz="2600" b="1">
                <a:solidFill>
                  <a:srgbClr val="00FF00"/>
                </a:solidFill>
                <a:latin typeface="Comfortaa"/>
                <a:ea typeface="Comfortaa"/>
                <a:cs typeface="Comfortaa"/>
                <a:sym typeface="Comfortaa"/>
              </a:rPr>
              <a:t>&lt;service name&gt;</a:t>
            </a:r>
            <a:r>
              <a:rPr lang="en" sz="2600" b="1">
                <a:latin typeface="Comfortaa"/>
                <a:ea typeface="Comfortaa"/>
                <a:cs typeface="Comfortaa"/>
                <a:sym typeface="Comfortaa"/>
              </a:rPr>
              <a:t>.&lt;namespace&gt;.</a:t>
            </a:r>
            <a:r>
              <a:rPr lang="en" sz="2600" b="1">
                <a:solidFill>
                  <a:srgbClr val="FF0000"/>
                </a:solidFill>
                <a:latin typeface="Comfortaa"/>
                <a:ea typeface="Comfortaa"/>
                <a:cs typeface="Comfortaa"/>
                <a:sym typeface="Comfortaa"/>
              </a:rPr>
              <a:t>svc</a:t>
            </a:r>
            <a:r>
              <a:rPr lang="en" sz="2600" b="1">
                <a:latin typeface="Comfortaa"/>
                <a:ea typeface="Comfortaa"/>
                <a:cs typeface="Comfortaa"/>
                <a:sym typeface="Comfortaa"/>
              </a:rPr>
              <a:t>.cluster.local</a:t>
            </a:r>
            <a:endParaRPr sz="2600">
              <a:latin typeface="Comfortaa"/>
              <a:ea typeface="Comfortaa"/>
              <a:cs typeface="Comfortaa"/>
              <a:sym typeface="Comfortaa"/>
            </a:endParaRPr>
          </a:p>
          <a:p>
            <a:pPr marL="0" lvl="0" indent="0" algn="l" rtl="0">
              <a:spcBef>
                <a:spcPts val="0"/>
              </a:spcBef>
              <a:spcAft>
                <a:spcPts val="0"/>
              </a:spcAft>
              <a:buNone/>
            </a:pP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71"/>
          <p:cNvSpPr txBox="1"/>
          <p:nvPr/>
        </p:nvSpPr>
        <p:spPr>
          <a:xfrm>
            <a:off x="166925" y="146550"/>
            <a:ext cx="8578200" cy="2425200"/>
          </a:xfrm>
          <a:prstGeom prst="rect">
            <a:avLst/>
          </a:prstGeom>
          <a:noFill/>
          <a:ln>
            <a:noFill/>
          </a:ln>
        </p:spPr>
        <p:txBody>
          <a:bodyPr spcFirstLastPara="1" wrap="square" lIns="0" tIns="142225" rIns="0" bIns="0" anchor="t" anchorCtr="0">
            <a:noAutofit/>
          </a:bodyPr>
          <a:lstStyle/>
          <a:p>
            <a:pPr marL="0" marR="0" lvl="0" indent="0" algn="l" rtl="0">
              <a:lnSpc>
                <a:spcPct val="100000"/>
              </a:lnSpc>
              <a:spcBef>
                <a:spcPts val="0"/>
              </a:spcBef>
              <a:spcAft>
                <a:spcPts val="0"/>
              </a:spcAft>
              <a:buNone/>
            </a:pPr>
            <a:r>
              <a:rPr lang="en" sz="2400">
                <a:solidFill>
                  <a:schemeClr val="dk1"/>
                </a:solidFill>
                <a:latin typeface="Comfortaa"/>
                <a:ea typeface="Comfortaa"/>
                <a:cs typeface="Comfortaa"/>
                <a:sym typeface="Comfortaa"/>
              </a:rPr>
              <a:t>Remember selectors...Services select Pods using </a:t>
            </a:r>
            <a:r>
              <a:rPr lang="en" sz="2400" b="1">
                <a:solidFill>
                  <a:srgbClr val="00FF00"/>
                </a:solidFill>
                <a:latin typeface="Comfortaa"/>
                <a:ea typeface="Comfortaa"/>
                <a:cs typeface="Comfortaa"/>
                <a:sym typeface="Comfortaa"/>
              </a:rPr>
              <a:t>equality based selectors</a:t>
            </a:r>
            <a:r>
              <a:rPr lang="en" sz="2400">
                <a:solidFill>
                  <a:schemeClr val="dk1"/>
                </a:solidFill>
                <a:latin typeface="Comfortaa"/>
                <a:ea typeface="Comfortaa"/>
                <a:cs typeface="Comfortaa"/>
                <a:sym typeface="Comfortaa"/>
              </a:rPr>
              <a:t> using Pod labels.</a:t>
            </a:r>
            <a:endParaRPr sz="2400">
              <a:solidFill>
                <a:schemeClr val="dk1"/>
              </a:solidFill>
              <a:latin typeface="Comfortaa"/>
              <a:ea typeface="Comfortaa"/>
              <a:cs typeface="Comfortaa"/>
              <a:sym typeface="Comfortaa"/>
            </a:endParaRPr>
          </a:p>
          <a:p>
            <a:pPr marL="0" marR="0" lvl="0" indent="0" algn="l" rtl="0">
              <a:lnSpc>
                <a:spcPct val="100000"/>
              </a:lnSpc>
              <a:spcBef>
                <a:spcPts val="1020"/>
              </a:spcBef>
              <a:spcAft>
                <a:spcPts val="0"/>
              </a:spcAft>
              <a:buNone/>
            </a:pPr>
            <a:r>
              <a:rPr lang="en" sz="2400">
                <a:solidFill>
                  <a:schemeClr val="dk1"/>
                </a:solidFill>
                <a:latin typeface="Comfortaa"/>
                <a:ea typeface="Comfortaa"/>
                <a:cs typeface="Comfortaa"/>
                <a:sym typeface="Comfortaa"/>
              </a:rPr>
              <a:t>Uses </a:t>
            </a:r>
            <a:r>
              <a:rPr lang="en" sz="2400" b="1">
                <a:solidFill>
                  <a:schemeClr val="dk1"/>
                </a:solidFill>
                <a:latin typeface="Comfortaa"/>
                <a:ea typeface="Comfortaa"/>
                <a:cs typeface="Comfortaa"/>
                <a:sym typeface="Comfortaa"/>
              </a:rPr>
              <a:t>kube-proxy </a:t>
            </a:r>
            <a:r>
              <a:rPr lang="en" sz="2400">
                <a:solidFill>
                  <a:schemeClr val="dk1"/>
                </a:solidFill>
                <a:latin typeface="Comfortaa"/>
                <a:ea typeface="Comfortaa"/>
                <a:cs typeface="Comfortaa"/>
                <a:sym typeface="Comfortaa"/>
              </a:rPr>
              <a:t>to provide simple load-balancing. </a:t>
            </a:r>
            <a:r>
              <a:rPr lang="en" sz="2400" b="1">
                <a:solidFill>
                  <a:schemeClr val="dk1"/>
                </a:solidFill>
                <a:latin typeface="Comfortaa"/>
                <a:ea typeface="Comfortaa"/>
                <a:cs typeface="Comfortaa"/>
                <a:sym typeface="Comfortaa"/>
              </a:rPr>
              <a:t>kube-proxy </a:t>
            </a:r>
            <a:r>
              <a:rPr lang="en" sz="2400">
                <a:solidFill>
                  <a:schemeClr val="dk1"/>
                </a:solidFill>
                <a:latin typeface="Comfortaa"/>
                <a:ea typeface="Comfortaa"/>
                <a:cs typeface="Comfortaa"/>
                <a:sym typeface="Comfortaa"/>
              </a:rPr>
              <a:t>acts as a daemon that creates rules in the host’s iptables for every service to nat the service IP to a pod IP.</a:t>
            </a:r>
            <a:endParaRPr sz="2400">
              <a:solidFill>
                <a:schemeClr val="dk1"/>
              </a:solidFill>
              <a:latin typeface="Comfortaa"/>
              <a:ea typeface="Comfortaa"/>
              <a:cs typeface="Comfortaa"/>
              <a:sym typeface="Comfortaa"/>
            </a:endParaRPr>
          </a:p>
        </p:txBody>
      </p:sp>
      <p:sp>
        <p:nvSpPr>
          <p:cNvPr id="1204" name="Google Shape;1204;p171"/>
          <p:cNvSpPr/>
          <p:nvPr/>
        </p:nvSpPr>
        <p:spPr>
          <a:xfrm>
            <a:off x="5189225" y="2496825"/>
            <a:ext cx="1590300" cy="1217400"/>
          </a:xfrm>
          <a:prstGeom prst="pentagon">
            <a:avLst>
              <a:gd name="hf" fmla="val 105146"/>
              <a:gd name="vf" fmla="val 11055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alibri"/>
                <a:ea typeface="Calibri"/>
                <a:cs typeface="Calibri"/>
                <a:sym typeface="Calibri"/>
              </a:rPr>
              <a:t>app=web</a:t>
            </a:r>
            <a:endParaRPr sz="1600" b="1">
              <a:latin typeface="Calibri"/>
              <a:ea typeface="Calibri"/>
              <a:cs typeface="Calibri"/>
              <a:sym typeface="Calibri"/>
            </a:endParaRPr>
          </a:p>
        </p:txBody>
      </p:sp>
      <p:sp>
        <p:nvSpPr>
          <p:cNvPr id="1205" name="Google Shape;1205;p171"/>
          <p:cNvSpPr/>
          <p:nvPr/>
        </p:nvSpPr>
        <p:spPr>
          <a:xfrm>
            <a:off x="7042300" y="3137575"/>
            <a:ext cx="1590300" cy="11430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alibri"/>
                <a:ea typeface="Calibri"/>
                <a:cs typeface="Calibri"/>
                <a:sym typeface="Calibri"/>
              </a:rPr>
              <a:t>  app=db</a:t>
            </a:r>
            <a:endParaRPr sz="1600" b="1">
              <a:latin typeface="Calibri"/>
              <a:ea typeface="Calibri"/>
              <a:cs typeface="Calibri"/>
              <a:sym typeface="Calibri"/>
            </a:endParaRPr>
          </a:p>
        </p:txBody>
      </p:sp>
      <p:sp>
        <p:nvSpPr>
          <p:cNvPr id="1206" name="Google Shape;1206;p171"/>
          <p:cNvSpPr/>
          <p:nvPr/>
        </p:nvSpPr>
        <p:spPr>
          <a:xfrm>
            <a:off x="5189225" y="3861775"/>
            <a:ext cx="1590300" cy="1143000"/>
          </a:xfrm>
          <a:prstGeom prst="pentagon">
            <a:avLst>
              <a:gd name="hf" fmla="val 105146"/>
              <a:gd name="vf" fmla="val 11055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alibri"/>
                <a:ea typeface="Calibri"/>
                <a:cs typeface="Calibri"/>
                <a:sym typeface="Calibri"/>
              </a:rPr>
              <a:t>app=web</a:t>
            </a:r>
            <a:endParaRPr sz="1600" b="1">
              <a:latin typeface="Calibri"/>
              <a:ea typeface="Calibri"/>
              <a:cs typeface="Calibri"/>
              <a:sym typeface="Calibri"/>
            </a:endParaRPr>
          </a:p>
        </p:txBody>
      </p:sp>
      <p:cxnSp>
        <p:nvCxnSpPr>
          <p:cNvPr id="1207" name="Google Shape;1207;p171"/>
          <p:cNvCxnSpPr>
            <a:stCxn id="1208" idx="3"/>
            <a:endCxn id="1209" idx="2"/>
          </p:cNvCxnSpPr>
          <p:nvPr/>
        </p:nvCxnSpPr>
        <p:spPr>
          <a:xfrm>
            <a:off x="1579771" y="3709071"/>
            <a:ext cx="804600" cy="0"/>
          </a:xfrm>
          <a:prstGeom prst="straightConnector1">
            <a:avLst/>
          </a:prstGeom>
          <a:noFill/>
          <a:ln w="38100" cap="flat" cmpd="sng">
            <a:solidFill>
              <a:schemeClr val="dk1"/>
            </a:solidFill>
            <a:prstDash val="solid"/>
            <a:round/>
            <a:headEnd type="none" w="med" len="med"/>
            <a:tailEnd type="none" w="med" len="med"/>
          </a:ln>
        </p:spPr>
      </p:cxnSp>
      <p:pic>
        <p:nvPicPr>
          <p:cNvPr id="1208" name="Google Shape;1208;p171"/>
          <p:cNvPicPr preferRelativeResize="0"/>
          <p:nvPr/>
        </p:nvPicPr>
        <p:blipFill>
          <a:blip r:embed="rId3">
            <a:alphaModFix/>
          </a:blip>
          <a:stretch>
            <a:fillRect/>
          </a:stretch>
        </p:blipFill>
        <p:spPr>
          <a:xfrm>
            <a:off x="78996" y="3046583"/>
            <a:ext cx="1500775" cy="1324975"/>
          </a:xfrm>
          <a:prstGeom prst="rect">
            <a:avLst/>
          </a:prstGeom>
          <a:noFill/>
          <a:ln>
            <a:noFill/>
          </a:ln>
        </p:spPr>
      </p:pic>
      <p:sp>
        <p:nvSpPr>
          <p:cNvPr id="1209" name="Google Shape;1209;p171"/>
          <p:cNvSpPr/>
          <p:nvPr/>
        </p:nvSpPr>
        <p:spPr>
          <a:xfrm>
            <a:off x="2379863" y="2898800"/>
            <a:ext cx="1500768" cy="1620540"/>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alibri"/>
                <a:ea typeface="Calibri"/>
                <a:cs typeface="Calibri"/>
                <a:sym typeface="Calibri"/>
              </a:rPr>
              <a:t>service</a:t>
            </a:r>
            <a:endParaRPr sz="1600" b="1">
              <a:latin typeface="Calibri"/>
              <a:ea typeface="Calibri"/>
              <a:cs typeface="Calibri"/>
              <a:sym typeface="Calibri"/>
            </a:endParaRPr>
          </a:p>
          <a:p>
            <a:pPr marL="0" lvl="0" indent="0" algn="l" rtl="0">
              <a:spcBef>
                <a:spcPts val="0"/>
              </a:spcBef>
              <a:spcAft>
                <a:spcPts val="0"/>
              </a:spcAft>
              <a:buNone/>
            </a:pPr>
            <a:r>
              <a:rPr lang="en" sz="1600" b="1">
                <a:latin typeface="Calibri"/>
                <a:ea typeface="Calibri"/>
                <a:cs typeface="Calibri"/>
                <a:sym typeface="Calibri"/>
              </a:rPr>
              <a:t>app=web</a:t>
            </a:r>
            <a:endParaRPr sz="1600" b="1">
              <a:latin typeface="Calibri"/>
              <a:ea typeface="Calibri"/>
              <a:cs typeface="Calibri"/>
              <a:sym typeface="Calibri"/>
            </a:endParaRPr>
          </a:p>
        </p:txBody>
      </p:sp>
      <p:cxnSp>
        <p:nvCxnSpPr>
          <p:cNvPr id="1210" name="Google Shape;1210;p171"/>
          <p:cNvCxnSpPr>
            <a:endCxn id="1204" idx="1"/>
          </p:cNvCxnSpPr>
          <p:nvPr/>
        </p:nvCxnSpPr>
        <p:spPr>
          <a:xfrm rot="10800000" flipH="1">
            <a:off x="3880627" y="2961829"/>
            <a:ext cx="1308600" cy="729900"/>
          </a:xfrm>
          <a:prstGeom prst="straightConnector1">
            <a:avLst/>
          </a:prstGeom>
          <a:noFill/>
          <a:ln w="28575" cap="flat" cmpd="sng">
            <a:solidFill>
              <a:schemeClr val="dk1"/>
            </a:solidFill>
            <a:prstDash val="solid"/>
            <a:round/>
            <a:headEnd type="none" w="med" len="med"/>
            <a:tailEnd type="triangle" w="med" len="med"/>
          </a:ln>
        </p:spPr>
      </p:cxnSp>
      <p:cxnSp>
        <p:nvCxnSpPr>
          <p:cNvPr id="1211" name="Google Shape;1211;p171"/>
          <p:cNvCxnSpPr>
            <a:stCxn id="1209" idx="0"/>
            <a:endCxn id="1206" idx="1"/>
          </p:cNvCxnSpPr>
          <p:nvPr/>
        </p:nvCxnSpPr>
        <p:spPr>
          <a:xfrm>
            <a:off x="3879380" y="3709070"/>
            <a:ext cx="1309800" cy="5892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0"/>
                                        </p:tgtEl>
                                        <p:attrNameLst>
                                          <p:attrName>style.visibility</p:attrName>
                                        </p:attrNameLst>
                                      </p:cBhvr>
                                      <p:to>
                                        <p:strVal val="visible"/>
                                      </p:to>
                                    </p:set>
                                    <p:animEffect transition="in" filter="fade">
                                      <p:cBhvr>
                                        <p:cTn id="7" dur="1000"/>
                                        <p:tgtEl>
                                          <p:spTgt spid="12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1"/>
                                        </p:tgtEl>
                                        <p:attrNameLst>
                                          <p:attrName>style.visibility</p:attrName>
                                        </p:attrNameLst>
                                      </p:cBhvr>
                                      <p:to>
                                        <p:strVal val="visible"/>
                                      </p:to>
                                    </p:set>
                                    <p:animEffect transition="in" filter="fade">
                                      <p:cBhvr>
                                        <p:cTn id="12" dur="1000"/>
                                        <p:tgtEl>
                                          <p:spTgt spid="1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72"/>
          <p:cNvSpPr txBox="1">
            <a:spLocks noGrp="1"/>
          </p:cNvSpPr>
          <p:nvPr>
            <p:ph type="title"/>
          </p:nvPr>
        </p:nvSpPr>
        <p:spPr>
          <a:xfrm>
            <a:off x="530225" y="394225"/>
            <a:ext cx="39993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Service Types</a:t>
            </a:r>
            <a:endParaRPr sz="3600">
              <a:solidFill>
                <a:schemeClr val="dk1"/>
              </a:solidFill>
              <a:latin typeface="Comfortaa"/>
              <a:ea typeface="Comfortaa"/>
              <a:cs typeface="Comfortaa"/>
              <a:sym typeface="Comfortaa"/>
            </a:endParaRPr>
          </a:p>
        </p:txBody>
      </p:sp>
      <p:sp>
        <p:nvSpPr>
          <p:cNvPr id="1217" name="Google Shape;1217;p172"/>
          <p:cNvSpPr txBox="1"/>
          <p:nvPr/>
        </p:nvSpPr>
        <p:spPr>
          <a:xfrm>
            <a:off x="528700" y="1257922"/>
            <a:ext cx="8167800" cy="3362100"/>
          </a:xfrm>
          <a:prstGeom prst="rect">
            <a:avLst/>
          </a:prstGeom>
          <a:noFill/>
          <a:ln>
            <a:noFill/>
          </a:ln>
        </p:spPr>
        <p:txBody>
          <a:bodyPr spcFirstLastPara="1" wrap="square" lIns="0" tIns="88900" rIns="0" bIns="0" anchor="t" anchorCtr="0">
            <a:noAutofit/>
          </a:bodyPr>
          <a:lstStyle/>
          <a:p>
            <a:pPr marL="13970" marR="0" lvl="0" indent="0" algn="l" rtl="0">
              <a:lnSpc>
                <a:spcPct val="100000"/>
              </a:lnSpc>
              <a:spcBef>
                <a:spcPts val="0"/>
              </a:spcBef>
              <a:spcAft>
                <a:spcPts val="0"/>
              </a:spcAft>
              <a:buNone/>
            </a:pPr>
            <a:r>
              <a:rPr lang="en" sz="3000">
                <a:solidFill>
                  <a:schemeClr val="dk1"/>
                </a:solidFill>
                <a:latin typeface="Comfortaa"/>
                <a:ea typeface="Comfortaa"/>
                <a:cs typeface="Comfortaa"/>
                <a:sym typeface="Comfortaa"/>
              </a:rPr>
              <a:t>There are 4 major service types:</a:t>
            </a:r>
            <a:endParaRPr sz="3000">
              <a:solidFill>
                <a:schemeClr val="dk1"/>
              </a:solidFill>
              <a:latin typeface="Comfortaa"/>
              <a:ea typeface="Comfortaa"/>
              <a:cs typeface="Comfortaa"/>
              <a:sym typeface="Comfortaa"/>
            </a:endParaRPr>
          </a:p>
          <a:p>
            <a:pPr marL="471169" marR="0" lvl="0" indent="-459104" algn="l" rtl="0">
              <a:lnSpc>
                <a:spcPct val="100000"/>
              </a:lnSpc>
              <a:spcBef>
                <a:spcPts val="600"/>
              </a:spcBef>
              <a:spcAft>
                <a:spcPts val="0"/>
              </a:spcAft>
              <a:buClr>
                <a:schemeClr val="dk1"/>
              </a:buClr>
              <a:buSzPts val="3000"/>
              <a:buFont typeface="Arial"/>
              <a:buChar char="●"/>
            </a:pPr>
            <a:r>
              <a:rPr lang="en" sz="3000" b="1">
                <a:solidFill>
                  <a:schemeClr val="dk1"/>
                </a:solidFill>
                <a:latin typeface="Comfortaa"/>
                <a:ea typeface="Comfortaa"/>
                <a:cs typeface="Comfortaa"/>
                <a:sym typeface="Comfortaa"/>
              </a:rPr>
              <a:t>ClusterIP </a:t>
            </a:r>
            <a:r>
              <a:rPr lang="en" sz="3000">
                <a:solidFill>
                  <a:schemeClr val="dk1"/>
                </a:solidFill>
                <a:latin typeface="Comfortaa"/>
                <a:ea typeface="Comfortaa"/>
                <a:cs typeface="Comfortaa"/>
                <a:sym typeface="Comfortaa"/>
              </a:rPr>
              <a:t>(default)</a:t>
            </a:r>
            <a:endParaRPr sz="3000">
              <a:solidFill>
                <a:schemeClr val="dk1"/>
              </a:solidFill>
              <a:latin typeface="Comfortaa"/>
              <a:ea typeface="Comfortaa"/>
              <a:cs typeface="Comfortaa"/>
              <a:sym typeface="Comfortaa"/>
            </a:endParaRPr>
          </a:p>
          <a:p>
            <a:pPr marL="471169" marR="0" lvl="0" indent="-459104" algn="l" rtl="0">
              <a:lnSpc>
                <a:spcPct val="100000"/>
              </a:lnSpc>
              <a:spcBef>
                <a:spcPts val="0"/>
              </a:spcBef>
              <a:spcAft>
                <a:spcPts val="0"/>
              </a:spcAft>
              <a:buClr>
                <a:schemeClr val="dk1"/>
              </a:buClr>
              <a:buSzPts val="3000"/>
              <a:buFont typeface="Comfortaa"/>
              <a:buChar char="●"/>
            </a:pPr>
            <a:r>
              <a:rPr lang="en" sz="3000" b="1">
                <a:solidFill>
                  <a:schemeClr val="dk1"/>
                </a:solidFill>
                <a:latin typeface="Comfortaa"/>
                <a:ea typeface="Comfortaa"/>
                <a:cs typeface="Comfortaa"/>
                <a:sym typeface="Comfortaa"/>
              </a:rPr>
              <a:t>NodePort</a:t>
            </a:r>
            <a:endParaRPr sz="3000">
              <a:solidFill>
                <a:schemeClr val="dk1"/>
              </a:solidFill>
              <a:latin typeface="Comfortaa"/>
              <a:ea typeface="Comfortaa"/>
              <a:cs typeface="Comfortaa"/>
              <a:sym typeface="Comfortaa"/>
            </a:endParaRPr>
          </a:p>
          <a:p>
            <a:pPr marL="471169" marR="0" lvl="0" indent="-459104" algn="l" rtl="0">
              <a:lnSpc>
                <a:spcPct val="100000"/>
              </a:lnSpc>
              <a:spcBef>
                <a:spcPts val="0"/>
              </a:spcBef>
              <a:spcAft>
                <a:spcPts val="0"/>
              </a:spcAft>
              <a:buClr>
                <a:schemeClr val="dk1"/>
              </a:buClr>
              <a:buSzPts val="3000"/>
              <a:buFont typeface="Comfortaa"/>
              <a:buChar char="●"/>
            </a:pPr>
            <a:r>
              <a:rPr lang="en" sz="3000" b="1">
                <a:solidFill>
                  <a:schemeClr val="dk1"/>
                </a:solidFill>
                <a:latin typeface="Comfortaa"/>
                <a:ea typeface="Comfortaa"/>
                <a:cs typeface="Comfortaa"/>
                <a:sym typeface="Comfortaa"/>
              </a:rPr>
              <a:t>LoadBalancer</a:t>
            </a:r>
            <a:endParaRPr sz="3000">
              <a:solidFill>
                <a:schemeClr val="dk1"/>
              </a:solidFill>
              <a:latin typeface="Comfortaa"/>
              <a:ea typeface="Comfortaa"/>
              <a:cs typeface="Comfortaa"/>
              <a:sym typeface="Comfortaa"/>
            </a:endParaRPr>
          </a:p>
          <a:p>
            <a:pPr marL="471169" marR="0" lvl="0" indent="-459104" algn="l" rtl="0">
              <a:lnSpc>
                <a:spcPct val="100000"/>
              </a:lnSpc>
              <a:spcBef>
                <a:spcPts val="0"/>
              </a:spcBef>
              <a:spcAft>
                <a:spcPts val="0"/>
              </a:spcAft>
              <a:buClr>
                <a:schemeClr val="dk1"/>
              </a:buClr>
              <a:buSzPts val="3000"/>
              <a:buFont typeface="Comfortaa"/>
              <a:buChar char="●"/>
            </a:pPr>
            <a:r>
              <a:rPr lang="en" sz="3000" b="1">
                <a:solidFill>
                  <a:schemeClr val="dk1"/>
                </a:solidFill>
                <a:latin typeface="Comfortaa"/>
                <a:ea typeface="Comfortaa"/>
                <a:cs typeface="Comfortaa"/>
                <a:sym typeface="Comfortaa"/>
              </a:rPr>
              <a:t>ExternalName</a:t>
            </a:r>
            <a:endParaRPr sz="3000">
              <a:solidFill>
                <a:schemeClr val="dk1"/>
              </a:solidFill>
              <a:latin typeface="Comfortaa"/>
              <a:ea typeface="Comfortaa"/>
              <a:cs typeface="Comfortaa"/>
              <a:sym typeface="Comforta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7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a:latin typeface="Comfortaa"/>
                <a:ea typeface="Comfortaa"/>
                <a:cs typeface="Comfortaa"/>
                <a:sym typeface="Comfortaa"/>
              </a:rPr>
              <a:t>The ClusterIP Service</a:t>
            </a:r>
            <a:endParaRPr sz="3800">
              <a:latin typeface="Comfortaa"/>
              <a:ea typeface="Comfortaa"/>
              <a:cs typeface="Comfortaa"/>
              <a:sym typeface="Comforta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74"/>
          <p:cNvSpPr txBox="1"/>
          <p:nvPr/>
        </p:nvSpPr>
        <p:spPr>
          <a:xfrm>
            <a:off x="181200" y="60400"/>
            <a:ext cx="7891500" cy="45789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The ClusterIP service exposes a service on a strictly cluster internal </a:t>
            </a:r>
            <a:r>
              <a:rPr lang="en" sz="2400" b="1">
                <a:solidFill>
                  <a:srgbClr val="00FF00"/>
                </a:solidFill>
                <a:latin typeface="Comfortaa"/>
                <a:ea typeface="Comfortaa"/>
                <a:cs typeface="Comfortaa"/>
                <a:sym typeface="Comfortaa"/>
              </a:rPr>
              <a:t>virtual IP</a:t>
            </a:r>
            <a:r>
              <a:rPr lang="en" sz="2400" b="1">
                <a:solidFill>
                  <a:schemeClr val="dk1"/>
                </a:solidFill>
                <a:latin typeface="Comfortaa"/>
                <a:ea typeface="Comfortaa"/>
                <a:cs typeface="Comfortaa"/>
                <a:sym typeface="Comfortaa"/>
              </a:rPr>
              <a:t> ...it is only accessible from within the cluster.</a:t>
            </a: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Allows to expose a group of pods to other group(s) of pods within the cluster.</a:t>
            </a: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By default, kube-proxy in iptables mode chooses a backend at random.</a:t>
            </a: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600">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600">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600">
              <a:solidFill>
                <a:schemeClr val="dk1"/>
              </a:solidFill>
              <a:latin typeface="Comfortaa"/>
              <a:ea typeface="Comfortaa"/>
              <a:cs typeface="Comfortaa"/>
              <a:sym typeface="Comforta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75"/>
          <p:cNvSpPr txBox="1"/>
          <p:nvPr/>
        </p:nvSpPr>
        <p:spPr>
          <a:xfrm>
            <a:off x="181200" y="60400"/>
            <a:ext cx="5294400" cy="48717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r>
              <a:rPr lang="en" sz="3100" b="1">
                <a:solidFill>
                  <a:schemeClr val="dk1"/>
                </a:solidFill>
                <a:latin typeface="Comfortaa"/>
                <a:ea typeface="Comfortaa"/>
                <a:cs typeface="Comfortaa"/>
                <a:sym typeface="Comfortaa"/>
              </a:rPr>
              <a:t>Target Port vs Port</a:t>
            </a:r>
            <a:endParaRPr sz="31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500" b="1">
              <a:solidFill>
                <a:srgbClr val="00FF00"/>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500" b="1">
                <a:solidFill>
                  <a:srgbClr val="00FF00"/>
                </a:solidFill>
                <a:latin typeface="Comfortaa"/>
                <a:ea typeface="Comfortaa"/>
                <a:cs typeface="Comfortaa"/>
                <a:sym typeface="Comfortaa"/>
              </a:rPr>
              <a:t>Target Port</a:t>
            </a:r>
            <a:r>
              <a:rPr lang="en" sz="2500" b="1">
                <a:solidFill>
                  <a:schemeClr val="dk1"/>
                </a:solidFill>
                <a:latin typeface="Comfortaa"/>
                <a:ea typeface="Comfortaa"/>
                <a:cs typeface="Comfortaa"/>
                <a:sym typeface="Comfortaa"/>
              </a:rPr>
              <a:t>: Port of the container that is exposed by the service. It is the port of the target container by the service.</a:t>
            </a:r>
            <a:endParaRPr sz="25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r>
              <a:rPr lang="en" sz="2500" b="1">
                <a:solidFill>
                  <a:srgbClr val="00FF00"/>
                </a:solidFill>
                <a:latin typeface="Comfortaa"/>
                <a:ea typeface="Comfortaa"/>
                <a:cs typeface="Comfortaa"/>
                <a:sym typeface="Comfortaa"/>
              </a:rPr>
              <a:t>Port</a:t>
            </a:r>
            <a:r>
              <a:rPr lang="en" sz="2500" b="1">
                <a:solidFill>
                  <a:schemeClr val="dk1"/>
                </a:solidFill>
                <a:latin typeface="Comfortaa"/>
                <a:ea typeface="Comfortaa"/>
                <a:cs typeface="Comfortaa"/>
                <a:sym typeface="Comfortaa"/>
              </a:rPr>
              <a:t>: Port of the service itself</a:t>
            </a:r>
            <a:endParaRPr sz="25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By default and for convenience, the `targetPort` is set to the same value as the `port` field.</a:t>
            </a: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600">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600">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600">
              <a:solidFill>
                <a:schemeClr val="dk1"/>
              </a:solidFill>
              <a:latin typeface="Comfortaa"/>
              <a:ea typeface="Comfortaa"/>
              <a:cs typeface="Comfortaa"/>
              <a:sym typeface="Comfortaa"/>
            </a:endParaRPr>
          </a:p>
        </p:txBody>
      </p:sp>
      <p:sp>
        <p:nvSpPr>
          <p:cNvPr id="1233" name="Google Shape;1233;p175"/>
          <p:cNvSpPr txBox="1"/>
          <p:nvPr/>
        </p:nvSpPr>
        <p:spPr>
          <a:xfrm>
            <a:off x="5515925" y="321825"/>
            <a:ext cx="3513300" cy="3637800"/>
          </a:xfrm>
          <a:prstGeom prst="rect">
            <a:avLst/>
          </a:prstGeom>
          <a:noFill/>
          <a:ln w="19025" cap="flat" cmpd="sng">
            <a:solidFill>
              <a:srgbClr val="000000"/>
            </a:solidFill>
            <a:prstDash val="solid"/>
            <a:round/>
            <a:headEnd type="none" w="sm" len="sm"/>
            <a:tailEnd type="none" w="sm" len="sm"/>
          </a:ln>
        </p:spPr>
        <p:txBody>
          <a:bodyPr spcFirstLastPara="1" wrap="square" lIns="0" tIns="73650" rIns="0" bIns="0" anchor="t" anchorCtr="0">
            <a:noAutofit/>
          </a:bodyPr>
          <a:lstStyle/>
          <a:p>
            <a:pPr marL="85090" marR="1456055" lvl="0" indent="0" algn="l" rtl="0">
              <a:lnSpc>
                <a:spcPct val="101600"/>
              </a:lnSpc>
              <a:spcBef>
                <a:spcPts val="0"/>
              </a:spcBef>
              <a:spcAft>
                <a:spcPts val="0"/>
              </a:spcAft>
              <a:buNone/>
            </a:pPr>
            <a:r>
              <a:rPr lang="en" sz="1800" b="1">
                <a:solidFill>
                  <a:schemeClr val="dk1"/>
                </a:solidFill>
                <a:latin typeface="Courier New"/>
                <a:ea typeface="Courier New"/>
                <a:cs typeface="Courier New"/>
                <a:sym typeface="Courier New"/>
              </a:rPr>
              <a:t>apiVersion: v1  kind: Service  metadata:</a:t>
            </a:r>
            <a:endParaRPr sz="1800" b="1">
              <a:solidFill>
                <a:schemeClr val="dk1"/>
              </a:solidFill>
              <a:latin typeface="Courier New"/>
              <a:ea typeface="Courier New"/>
              <a:cs typeface="Courier New"/>
              <a:sym typeface="Courier New"/>
            </a:endParaRPr>
          </a:p>
          <a:p>
            <a:pPr marL="85090" marR="724535" lvl="0" indent="243840" algn="l" rtl="0">
              <a:lnSpc>
                <a:spcPct val="101600"/>
              </a:lnSpc>
              <a:spcBef>
                <a:spcPts val="0"/>
              </a:spcBef>
              <a:spcAft>
                <a:spcPts val="0"/>
              </a:spcAft>
              <a:buNone/>
            </a:pPr>
            <a:r>
              <a:rPr lang="en" sz="1800" b="1">
                <a:solidFill>
                  <a:schemeClr val="dk1"/>
                </a:solidFill>
                <a:latin typeface="Courier New"/>
                <a:ea typeface="Courier New"/>
                <a:cs typeface="Courier New"/>
                <a:sym typeface="Courier New"/>
              </a:rPr>
              <a:t>name: web-svc</a:t>
            </a:r>
            <a:endParaRPr sz="1800" b="1">
              <a:solidFill>
                <a:schemeClr val="dk1"/>
              </a:solidFill>
              <a:latin typeface="Courier New"/>
              <a:ea typeface="Courier New"/>
              <a:cs typeface="Courier New"/>
              <a:sym typeface="Courier New"/>
            </a:endParaRPr>
          </a:p>
          <a:p>
            <a:pPr marL="85090" marR="724535" lvl="0" indent="0" algn="l" rtl="0">
              <a:lnSpc>
                <a:spcPct val="101600"/>
              </a:lnSpc>
              <a:spcBef>
                <a:spcPts val="0"/>
              </a:spcBef>
              <a:spcAft>
                <a:spcPts val="0"/>
              </a:spcAft>
              <a:buNone/>
            </a:pPr>
            <a:r>
              <a:rPr lang="en" sz="1800" b="1">
                <a:solidFill>
                  <a:schemeClr val="dk1"/>
                </a:solidFill>
                <a:latin typeface="Courier New"/>
                <a:ea typeface="Courier New"/>
                <a:cs typeface="Courier New"/>
                <a:sym typeface="Courier New"/>
              </a:rPr>
              <a:t>spec:</a:t>
            </a:r>
            <a:endParaRPr sz="1800" b="1">
              <a:solidFill>
                <a:schemeClr val="dk1"/>
              </a:solidFill>
              <a:latin typeface="Courier New"/>
              <a:ea typeface="Courier New"/>
              <a:cs typeface="Courier New"/>
              <a:sym typeface="Courier New"/>
            </a:endParaRPr>
          </a:p>
          <a:p>
            <a:pPr marL="572770" marR="1456055" lvl="0" indent="-243839" algn="l" rtl="0">
              <a:lnSpc>
                <a:spcPct val="101600"/>
              </a:lnSpc>
              <a:spcBef>
                <a:spcPts val="0"/>
              </a:spcBef>
              <a:spcAft>
                <a:spcPts val="0"/>
              </a:spcAft>
              <a:buNone/>
            </a:pPr>
            <a:r>
              <a:rPr lang="en" sz="1800" b="1">
                <a:solidFill>
                  <a:schemeClr val="dk1"/>
                </a:solidFill>
                <a:latin typeface="Courier New"/>
                <a:ea typeface="Courier New"/>
                <a:cs typeface="Courier New"/>
                <a:sym typeface="Courier New"/>
              </a:rPr>
              <a:t>selector:  app: nginx  env: prod</a:t>
            </a:r>
            <a:endParaRPr sz="1800" b="1">
              <a:solidFill>
                <a:schemeClr val="dk1"/>
              </a:solidFill>
              <a:latin typeface="Courier New"/>
              <a:ea typeface="Courier New"/>
              <a:cs typeface="Courier New"/>
              <a:sym typeface="Courier New"/>
            </a:endParaRPr>
          </a:p>
          <a:p>
            <a:pPr marL="328930" marR="0" lvl="0" indent="0" algn="l" rtl="0">
              <a:lnSpc>
                <a:spcPct val="100000"/>
              </a:lnSpc>
              <a:spcBef>
                <a:spcPts val="25"/>
              </a:spcBef>
              <a:spcAft>
                <a:spcPts val="0"/>
              </a:spcAft>
              <a:buNone/>
            </a:pPr>
            <a:r>
              <a:rPr lang="en" sz="1800" b="1">
                <a:solidFill>
                  <a:schemeClr val="dk1"/>
                </a:solidFill>
                <a:latin typeface="Courier New"/>
                <a:ea typeface="Courier New"/>
                <a:cs typeface="Courier New"/>
                <a:sym typeface="Courier New"/>
              </a:rPr>
              <a:t>ports:</a:t>
            </a:r>
            <a:endParaRPr sz="1800" b="1">
              <a:solidFill>
                <a:schemeClr val="dk1"/>
              </a:solidFill>
              <a:latin typeface="Courier New"/>
              <a:ea typeface="Courier New"/>
              <a:cs typeface="Courier New"/>
              <a:sym typeface="Courier New"/>
            </a:endParaRPr>
          </a:p>
          <a:p>
            <a:pPr marL="572770" marR="1090295" lvl="0" indent="-243839" algn="l" rtl="0">
              <a:lnSpc>
                <a:spcPct val="101600"/>
              </a:lnSpc>
              <a:spcBef>
                <a:spcPts val="0"/>
              </a:spcBef>
              <a:spcAft>
                <a:spcPts val="0"/>
              </a:spcAft>
              <a:buNone/>
            </a:pPr>
            <a:r>
              <a:rPr lang="en" sz="1800" b="1">
                <a:solidFill>
                  <a:schemeClr val="dk1"/>
                </a:solidFill>
                <a:latin typeface="Courier New"/>
                <a:ea typeface="Courier New"/>
                <a:cs typeface="Courier New"/>
                <a:sym typeface="Courier New"/>
              </a:rPr>
              <a:t>- protocol: TCP  </a:t>
            </a:r>
            <a:r>
              <a:rPr lang="en" sz="1800" b="1">
                <a:solidFill>
                  <a:srgbClr val="00FF00"/>
                </a:solidFill>
                <a:latin typeface="Courier New"/>
                <a:ea typeface="Courier New"/>
                <a:cs typeface="Courier New"/>
                <a:sym typeface="Courier New"/>
              </a:rPr>
              <a:t>port</a:t>
            </a:r>
            <a:r>
              <a:rPr lang="en" sz="1800" b="1">
                <a:solidFill>
                  <a:schemeClr val="dk1"/>
                </a:solidFill>
                <a:latin typeface="Courier New"/>
                <a:ea typeface="Courier New"/>
                <a:cs typeface="Courier New"/>
                <a:sym typeface="Courier New"/>
              </a:rPr>
              <a:t>: 80</a:t>
            </a:r>
            <a:endParaRPr sz="1800" b="1">
              <a:solidFill>
                <a:schemeClr val="dk1"/>
              </a:solidFill>
              <a:latin typeface="Courier New"/>
              <a:ea typeface="Courier New"/>
              <a:cs typeface="Courier New"/>
              <a:sym typeface="Courier New"/>
            </a:endParaRPr>
          </a:p>
          <a:p>
            <a:pPr marL="572770" marR="0" lvl="0" indent="0" algn="l" rtl="0">
              <a:lnSpc>
                <a:spcPct val="100000"/>
              </a:lnSpc>
              <a:spcBef>
                <a:spcPts val="30"/>
              </a:spcBef>
              <a:spcAft>
                <a:spcPts val="0"/>
              </a:spcAft>
              <a:buNone/>
            </a:pPr>
            <a:r>
              <a:rPr lang="en" sz="1800" b="1">
                <a:solidFill>
                  <a:srgbClr val="00FF00"/>
                </a:solidFill>
                <a:latin typeface="Courier New"/>
                <a:ea typeface="Courier New"/>
                <a:cs typeface="Courier New"/>
                <a:sym typeface="Courier New"/>
              </a:rPr>
              <a:t>targetPort</a:t>
            </a:r>
            <a:r>
              <a:rPr lang="en" sz="1800" b="1">
                <a:solidFill>
                  <a:schemeClr val="dk1"/>
                </a:solidFill>
                <a:latin typeface="Courier New"/>
                <a:ea typeface="Courier New"/>
                <a:cs typeface="Courier New"/>
                <a:sym typeface="Courier New"/>
              </a:rPr>
              <a:t>: 80</a:t>
            </a:r>
            <a:endParaRPr sz="1800" b="1">
              <a:solidFill>
                <a:schemeClr val="dk1"/>
              </a:solidFill>
              <a:latin typeface="Courier New"/>
              <a:ea typeface="Courier New"/>
              <a:cs typeface="Courier New"/>
              <a:sym typeface="Courier New"/>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76"/>
          <p:cNvSpPr/>
          <p:nvPr/>
        </p:nvSpPr>
        <p:spPr>
          <a:xfrm>
            <a:off x="5998675" y="1284900"/>
            <a:ext cx="1893900" cy="23610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latin typeface="Comfortaa"/>
                <a:ea typeface="Comfortaa"/>
                <a:cs typeface="Comfortaa"/>
                <a:sym typeface="Comfortaa"/>
              </a:rPr>
              <a:t>POD</a:t>
            </a:r>
            <a:endParaRPr sz="1700" b="1">
              <a:latin typeface="Comfortaa"/>
              <a:ea typeface="Comfortaa"/>
              <a:cs typeface="Comfortaa"/>
              <a:sym typeface="Comfortaa"/>
            </a:endParaRPr>
          </a:p>
          <a:p>
            <a:pPr marL="0" lvl="0" indent="0" algn="l" rtl="0">
              <a:spcBef>
                <a:spcPts val="0"/>
              </a:spcBef>
              <a:spcAft>
                <a:spcPts val="0"/>
              </a:spcAft>
              <a:buNone/>
            </a:pPr>
            <a:endParaRPr sz="1700" b="1">
              <a:latin typeface="Comfortaa"/>
              <a:ea typeface="Comfortaa"/>
              <a:cs typeface="Comfortaa"/>
              <a:sym typeface="Comfortaa"/>
            </a:endParaRPr>
          </a:p>
          <a:p>
            <a:pPr marL="0" lvl="0" indent="0" algn="l" rtl="0">
              <a:spcBef>
                <a:spcPts val="0"/>
              </a:spcBef>
              <a:spcAft>
                <a:spcPts val="0"/>
              </a:spcAft>
              <a:buNone/>
            </a:pPr>
            <a:r>
              <a:rPr lang="en" sz="1700" b="1">
                <a:latin typeface="Comfortaa"/>
                <a:ea typeface="Comfortaa"/>
                <a:cs typeface="Comfortaa"/>
                <a:sym typeface="Comfortaa"/>
              </a:rPr>
              <a:t>TARGET    PORT</a:t>
            </a:r>
            <a:endParaRPr sz="1700" b="1">
              <a:latin typeface="Comfortaa"/>
              <a:ea typeface="Comfortaa"/>
              <a:cs typeface="Comfortaa"/>
              <a:sym typeface="Comfortaa"/>
            </a:endParaRPr>
          </a:p>
        </p:txBody>
      </p:sp>
      <p:sp>
        <p:nvSpPr>
          <p:cNvPr id="1239" name="Google Shape;1239;p176"/>
          <p:cNvSpPr/>
          <p:nvPr/>
        </p:nvSpPr>
        <p:spPr>
          <a:xfrm rot="-5399517">
            <a:off x="1572625" y="1743600"/>
            <a:ext cx="2135100" cy="1443600"/>
          </a:xfrm>
          <a:prstGeom prst="triangle">
            <a:avLst>
              <a:gd name="adj" fmla="val 48401"/>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a:t>
            </a:r>
            <a:r>
              <a:rPr lang="en" sz="1600" b="1">
                <a:latin typeface="Comfortaa"/>
                <a:ea typeface="Comfortaa"/>
                <a:cs typeface="Comfortaa"/>
                <a:sym typeface="Comfortaa"/>
              </a:rPr>
              <a:t>Service</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   PORT</a:t>
            </a:r>
            <a:endParaRPr sz="1600" b="1">
              <a:latin typeface="Comfortaa"/>
              <a:ea typeface="Comfortaa"/>
              <a:cs typeface="Comfortaa"/>
              <a:sym typeface="Comfortaa"/>
            </a:endParaRPr>
          </a:p>
        </p:txBody>
      </p:sp>
      <p:sp>
        <p:nvSpPr>
          <p:cNvPr id="1240" name="Google Shape;1240;p176"/>
          <p:cNvSpPr/>
          <p:nvPr/>
        </p:nvSpPr>
        <p:spPr>
          <a:xfrm>
            <a:off x="3504100" y="2144175"/>
            <a:ext cx="2352600" cy="40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77"/>
          <p:cNvSpPr txBox="1"/>
          <p:nvPr/>
        </p:nvSpPr>
        <p:spPr>
          <a:xfrm>
            <a:off x="1640675" y="145425"/>
            <a:ext cx="6059400" cy="78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FF00"/>
                </a:solidFill>
              </a:rPr>
              <a:t>API SERVER</a:t>
            </a:r>
            <a:endParaRPr sz="1600" b="1">
              <a:solidFill>
                <a:srgbClr val="00FF00"/>
              </a:solidFill>
            </a:endParaRPr>
          </a:p>
        </p:txBody>
      </p:sp>
      <p:sp>
        <p:nvSpPr>
          <p:cNvPr id="1246" name="Google Shape;1246;p177"/>
          <p:cNvSpPr txBox="1"/>
          <p:nvPr/>
        </p:nvSpPr>
        <p:spPr>
          <a:xfrm>
            <a:off x="225650" y="1268250"/>
            <a:ext cx="4464900" cy="368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FF00"/>
                </a:solidFill>
              </a:rPr>
              <a:t>NODE-01</a:t>
            </a:r>
            <a:endParaRPr sz="1900" b="1">
              <a:solidFill>
                <a:srgbClr val="00FF00"/>
              </a:solidFill>
            </a:endParaRPr>
          </a:p>
        </p:txBody>
      </p:sp>
      <p:sp>
        <p:nvSpPr>
          <p:cNvPr id="1247" name="Google Shape;1247;p177"/>
          <p:cNvSpPr txBox="1"/>
          <p:nvPr/>
        </p:nvSpPr>
        <p:spPr>
          <a:xfrm>
            <a:off x="5017600" y="1268250"/>
            <a:ext cx="3849300" cy="368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FF00"/>
                </a:solidFill>
              </a:rPr>
              <a:t>                                                   </a:t>
            </a:r>
            <a:r>
              <a:rPr lang="en" sz="1900" b="1">
                <a:solidFill>
                  <a:srgbClr val="00FF00"/>
                </a:solidFill>
              </a:rPr>
              <a:t>NODE-02</a:t>
            </a:r>
            <a:endParaRPr sz="2400" b="1">
              <a:solidFill>
                <a:srgbClr val="00FF00"/>
              </a:solidFill>
            </a:endParaRPr>
          </a:p>
        </p:txBody>
      </p:sp>
      <p:sp>
        <p:nvSpPr>
          <p:cNvPr id="1248" name="Google Shape;1248;p177"/>
          <p:cNvSpPr/>
          <p:nvPr/>
        </p:nvSpPr>
        <p:spPr>
          <a:xfrm>
            <a:off x="332175" y="3135375"/>
            <a:ext cx="1187700" cy="787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Comfortaa"/>
                <a:ea typeface="Comfortaa"/>
                <a:cs typeface="Comfortaa"/>
                <a:sym typeface="Comfortaa"/>
              </a:rPr>
              <a:t>backend </a:t>
            </a:r>
            <a:endParaRPr sz="1500">
              <a:latin typeface="Comfortaa"/>
              <a:ea typeface="Comfortaa"/>
              <a:cs typeface="Comfortaa"/>
              <a:sym typeface="Comfortaa"/>
            </a:endParaRPr>
          </a:p>
        </p:txBody>
      </p:sp>
      <p:sp>
        <p:nvSpPr>
          <p:cNvPr id="1249" name="Google Shape;1249;p177"/>
          <p:cNvSpPr/>
          <p:nvPr/>
        </p:nvSpPr>
        <p:spPr>
          <a:xfrm>
            <a:off x="3384875" y="1442175"/>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KUBE-</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PROXY</a:t>
            </a:r>
            <a:endParaRPr>
              <a:latin typeface="Comfortaa"/>
              <a:ea typeface="Comfortaa"/>
              <a:cs typeface="Comfortaa"/>
              <a:sym typeface="Comfortaa"/>
            </a:endParaRPr>
          </a:p>
        </p:txBody>
      </p:sp>
      <p:sp>
        <p:nvSpPr>
          <p:cNvPr id="1250" name="Google Shape;1250;p177"/>
          <p:cNvSpPr/>
          <p:nvPr/>
        </p:nvSpPr>
        <p:spPr>
          <a:xfrm>
            <a:off x="1543050" y="1927650"/>
            <a:ext cx="10992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webapp</a:t>
            </a:r>
            <a:endParaRPr>
              <a:latin typeface="Comfortaa"/>
              <a:ea typeface="Comfortaa"/>
              <a:cs typeface="Comfortaa"/>
              <a:sym typeface="Comfortaa"/>
            </a:endParaRPr>
          </a:p>
        </p:txBody>
      </p:sp>
      <p:sp>
        <p:nvSpPr>
          <p:cNvPr id="1251" name="Google Shape;1251;p177"/>
          <p:cNvSpPr/>
          <p:nvPr/>
        </p:nvSpPr>
        <p:spPr>
          <a:xfrm>
            <a:off x="7103250" y="1805950"/>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fortaa"/>
                <a:ea typeface="Comfortaa"/>
                <a:cs typeface="Comfortaa"/>
                <a:sym typeface="Comfortaa"/>
              </a:rPr>
              <a:t>DB</a:t>
            </a:r>
            <a:endParaRPr sz="1600">
              <a:latin typeface="Comfortaa"/>
              <a:ea typeface="Comfortaa"/>
              <a:cs typeface="Comfortaa"/>
              <a:sym typeface="Comfortaa"/>
            </a:endParaRPr>
          </a:p>
        </p:txBody>
      </p:sp>
      <p:sp>
        <p:nvSpPr>
          <p:cNvPr id="1252" name="Google Shape;1252;p177"/>
          <p:cNvSpPr/>
          <p:nvPr/>
        </p:nvSpPr>
        <p:spPr>
          <a:xfrm>
            <a:off x="7193850" y="2692575"/>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DB</a:t>
            </a:r>
            <a:endParaRPr>
              <a:latin typeface="Comfortaa"/>
              <a:ea typeface="Comfortaa"/>
              <a:cs typeface="Comfortaa"/>
              <a:sym typeface="Comfortaa"/>
            </a:endParaRPr>
          </a:p>
        </p:txBody>
      </p:sp>
      <p:sp>
        <p:nvSpPr>
          <p:cNvPr id="1253" name="Google Shape;1253;p177"/>
          <p:cNvSpPr/>
          <p:nvPr/>
        </p:nvSpPr>
        <p:spPr>
          <a:xfrm>
            <a:off x="2939150" y="261700"/>
            <a:ext cx="1751400" cy="554625"/>
          </a:xfrm>
          <a:prstGeom prst="flowChartPreparation">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WEB service</a:t>
            </a:r>
            <a:endParaRPr b="1">
              <a:latin typeface="Comfortaa"/>
              <a:ea typeface="Comfortaa"/>
              <a:cs typeface="Comfortaa"/>
              <a:sym typeface="Comfortaa"/>
            </a:endParaRPr>
          </a:p>
        </p:txBody>
      </p:sp>
      <p:sp>
        <p:nvSpPr>
          <p:cNvPr id="1254" name="Google Shape;1254;p177"/>
          <p:cNvSpPr/>
          <p:nvPr/>
        </p:nvSpPr>
        <p:spPr>
          <a:xfrm>
            <a:off x="5225450" y="261700"/>
            <a:ext cx="1751400" cy="554625"/>
          </a:xfrm>
          <a:prstGeom prst="flowChartPreparation">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DB service</a:t>
            </a:r>
            <a:endParaRPr b="1">
              <a:latin typeface="Comfortaa"/>
              <a:ea typeface="Comfortaa"/>
              <a:cs typeface="Comfortaa"/>
              <a:sym typeface="Comfortaa"/>
            </a:endParaRPr>
          </a:p>
        </p:txBody>
      </p:sp>
      <p:cxnSp>
        <p:nvCxnSpPr>
          <p:cNvPr id="1255" name="Google Shape;1255;p177"/>
          <p:cNvCxnSpPr/>
          <p:nvPr/>
        </p:nvCxnSpPr>
        <p:spPr>
          <a:xfrm rot="10800000">
            <a:off x="3799700" y="816325"/>
            <a:ext cx="30300" cy="654300"/>
          </a:xfrm>
          <a:prstGeom prst="straightConnector1">
            <a:avLst/>
          </a:prstGeom>
          <a:noFill/>
          <a:ln w="28575" cap="flat" cmpd="sng">
            <a:solidFill>
              <a:srgbClr val="00FF00"/>
            </a:solidFill>
            <a:prstDash val="lgDash"/>
            <a:round/>
            <a:headEnd type="none" w="med" len="med"/>
            <a:tailEnd type="triangle" w="med" len="med"/>
          </a:ln>
        </p:spPr>
      </p:cxnSp>
      <p:sp>
        <p:nvSpPr>
          <p:cNvPr id="1256" name="Google Shape;1256;p177"/>
          <p:cNvSpPr/>
          <p:nvPr/>
        </p:nvSpPr>
        <p:spPr>
          <a:xfrm>
            <a:off x="5361900" y="1442175"/>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KUBE-</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PROXY</a:t>
            </a:r>
            <a:endParaRPr>
              <a:latin typeface="Comfortaa"/>
              <a:ea typeface="Comfortaa"/>
              <a:cs typeface="Comfortaa"/>
              <a:sym typeface="Comfortaa"/>
            </a:endParaRPr>
          </a:p>
        </p:txBody>
      </p:sp>
      <p:sp>
        <p:nvSpPr>
          <p:cNvPr id="1257" name="Google Shape;1257;p177"/>
          <p:cNvSpPr/>
          <p:nvPr/>
        </p:nvSpPr>
        <p:spPr>
          <a:xfrm>
            <a:off x="3186725" y="2923987"/>
            <a:ext cx="1256256" cy="966276"/>
          </a:xfrm>
          <a:prstGeom prst="clou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omfortaa"/>
                <a:ea typeface="Comfortaa"/>
                <a:cs typeface="Comfortaa"/>
                <a:sym typeface="Comfortaa"/>
              </a:rPr>
              <a:t>IPTABLES</a:t>
            </a:r>
            <a:endParaRPr sz="1000" b="1">
              <a:latin typeface="Comfortaa"/>
              <a:ea typeface="Comfortaa"/>
              <a:cs typeface="Comfortaa"/>
              <a:sym typeface="Comfortaa"/>
            </a:endParaRPr>
          </a:p>
        </p:txBody>
      </p:sp>
      <p:cxnSp>
        <p:nvCxnSpPr>
          <p:cNvPr id="1258" name="Google Shape;1258;p177"/>
          <p:cNvCxnSpPr>
            <a:endCxn id="1257" idx="3"/>
          </p:cNvCxnSpPr>
          <p:nvPr/>
        </p:nvCxnSpPr>
        <p:spPr>
          <a:xfrm>
            <a:off x="3776753" y="2116435"/>
            <a:ext cx="38100" cy="862800"/>
          </a:xfrm>
          <a:prstGeom prst="straightConnector1">
            <a:avLst/>
          </a:prstGeom>
          <a:noFill/>
          <a:ln w="28575" cap="flat" cmpd="sng">
            <a:solidFill>
              <a:schemeClr val="dk1"/>
            </a:solidFill>
            <a:prstDash val="lgDash"/>
            <a:round/>
            <a:headEnd type="none" w="med" len="med"/>
            <a:tailEnd type="triangle" w="med" len="med"/>
          </a:ln>
        </p:spPr>
      </p:cxnSp>
      <p:cxnSp>
        <p:nvCxnSpPr>
          <p:cNvPr id="1259" name="Google Shape;1259;p177"/>
          <p:cNvCxnSpPr/>
          <p:nvPr/>
        </p:nvCxnSpPr>
        <p:spPr>
          <a:xfrm rot="10800000">
            <a:off x="4408700" y="784975"/>
            <a:ext cx="1325100" cy="680100"/>
          </a:xfrm>
          <a:prstGeom prst="straightConnector1">
            <a:avLst/>
          </a:prstGeom>
          <a:noFill/>
          <a:ln w="28575" cap="flat" cmpd="sng">
            <a:solidFill>
              <a:srgbClr val="00FF00"/>
            </a:solidFill>
            <a:prstDash val="lgDash"/>
            <a:round/>
            <a:headEnd type="none" w="med" len="med"/>
            <a:tailEnd type="triangle" w="med" len="med"/>
          </a:ln>
        </p:spPr>
      </p:cxnSp>
      <p:cxnSp>
        <p:nvCxnSpPr>
          <p:cNvPr id="1260" name="Google Shape;1260;p177"/>
          <p:cNvCxnSpPr>
            <a:endCxn id="1254" idx="2"/>
          </p:cNvCxnSpPr>
          <p:nvPr/>
        </p:nvCxnSpPr>
        <p:spPr>
          <a:xfrm rot="10800000" flipH="1">
            <a:off x="5942150" y="816325"/>
            <a:ext cx="159000" cy="646500"/>
          </a:xfrm>
          <a:prstGeom prst="straightConnector1">
            <a:avLst/>
          </a:prstGeom>
          <a:noFill/>
          <a:ln w="28575" cap="flat" cmpd="sng">
            <a:solidFill>
              <a:srgbClr val="00FFFF"/>
            </a:solidFill>
            <a:prstDash val="lgDash"/>
            <a:round/>
            <a:headEnd type="none" w="med" len="med"/>
            <a:tailEnd type="triangle" w="med" len="med"/>
          </a:ln>
        </p:spPr>
      </p:cxnSp>
      <p:sp>
        <p:nvSpPr>
          <p:cNvPr id="1261" name="Google Shape;1261;p177"/>
          <p:cNvSpPr/>
          <p:nvPr/>
        </p:nvSpPr>
        <p:spPr>
          <a:xfrm>
            <a:off x="5314075" y="3336675"/>
            <a:ext cx="1256256" cy="966276"/>
          </a:xfrm>
          <a:prstGeom prst="clou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omfortaa"/>
                <a:ea typeface="Comfortaa"/>
                <a:cs typeface="Comfortaa"/>
                <a:sym typeface="Comfortaa"/>
              </a:rPr>
              <a:t>IPTABLES</a:t>
            </a:r>
            <a:endParaRPr sz="1000" b="1">
              <a:latin typeface="Comfortaa"/>
              <a:ea typeface="Comfortaa"/>
              <a:cs typeface="Comfortaa"/>
              <a:sym typeface="Comfortaa"/>
            </a:endParaRPr>
          </a:p>
        </p:txBody>
      </p:sp>
      <p:cxnSp>
        <p:nvCxnSpPr>
          <p:cNvPr id="1262" name="Google Shape;1262;p177"/>
          <p:cNvCxnSpPr>
            <a:endCxn id="1261" idx="3"/>
          </p:cNvCxnSpPr>
          <p:nvPr/>
        </p:nvCxnSpPr>
        <p:spPr>
          <a:xfrm>
            <a:off x="5893603" y="2086323"/>
            <a:ext cx="48600" cy="1305600"/>
          </a:xfrm>
          <a:prstGeom prst="straightConnector1">
            <a:avLst/>
          </a:prstGeom>
          <a:noFill/>
          <a:ln w="28575" cap="flat" cmpd="sng">
            <a:solidFill>
              <a:schemeClr val="dk1"/>
            </a:solidFill>
            <a:prstDash val="lgDash"/>
            <a:round/>
            <a:headEnd type="none" w="med" len="med"/>
            <a:tailEnd type="triangle" w="med" len="med"/>
          </a:ln>
        </p:spPr>
      </p:cxnSp>
      <p:sp>
        <p:nvSpPr>
          <p:cNvPr id="1263" name="Google Shape;1263;p177"/>
          <p:cNvSpPr/>
          <p:nvPr/>
        </p:nvSpPr>
        <p:spPr>
          <a:xfrm>
            <a:off x="1780975" y="3972325"/>
            <a:ext cx="10992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webapp</a:t>
            </a:r>
            <a:endParaRPr>
              <a:latin typeface="Comfortaa"/>
              <a:ea typeface="Comfortaa"/>
              <a:cs typeface="Comfortaa"/>
              <a:sym typeface="Comforta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178"/>
          <p:cNvSpPr txBox="1"/>
          <p:nvPr/>
        </p:nvSpPr>
        <p:spPr>
          <a:xfrm>
            <a:off x="1640675" y="145425"/>
            <a:ext cx="6059400" cy="78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FF00"/>
                </a:solidFill>
              </a:rPr>
              <a:t>API SERVER</a:t>
            </a:r>
            <a:endParaRPr sz="1600" b="1">
              <a:solidFill>
                <a:srgbClr val="00FF00"/>
              </a:solidFill>
            </a:endParaRPr>
          </a:p>
        </p:txBody>
      </p:sp>
      <p:sp>
        <p:nvSpPr>
          <p:cNvPr id="1269" name="Google Shape;1269;p178"/>
          <p:cNvSpPr txBox="1"/>
          <p:nvPr/>
        </p:nvSpPr>
        <p:spPr>
          <a:xfrm>
            <a:off x="225650" y="1268250"/>
            <a:ext cx="4464900" cy="368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FF00"/>
                </a:solidFill>
              </a:rPr>
              <a:t>NODE-01</a:t>
            </a:r>
            <a:endParaRPr sz="1900" b="1">
              <a:solidFill>
                <a:srgbClr val="00FF00"/>
              </a:solidFill>
            </a:endParaRPr>
          </a:p>
        </p:txBody>
      </p:sp>
      <p:sp>
        <p:nvSpPr>
          <p:cNvPr id="1270" name="Google Shape;1270;p178"/>
          <p:cNvSpPr txBox="1"/>
          <p:nvPr/>
        </p:nvSpPr>
        <p:spPr>
          <a:xfrm>
            <a:off x="5017600" y="1268250"/>
            <a:ext cx="3849300" cy="368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FF00"/>
                </a:solidFill>
              </a:rPr>
              <a:t>                                                   </a:t>
            </a:r>
            <a:r>
              <a:rPr lang="en" sz="1900" b="1">
                <a:solidFill>
                  <a:srgbClr val="00FF00"/>
                </a:solidFill>
              </a:rPr>
              <a:t>NODE-02</a:t>
            </a:r>
            <a:endParaRPr sz="2400" b="1">
              <a:solidFill>
                <a:srgbClr val="00FF00"/>
              </a:solidFill>
            </a:endParaRPr>
          </a:p>
        </p:txBody>
      </p:sp>
      <p:sp>
        <p:nvSpPr>
          <p:cNvPr id="1271" name="Google Shape;1271;p178"/>
          <p:cNvSpPr/>
          <p:nvPr/>
        </p:nvSpPr>
        <p:spPr>
          <a:xfrm>
            <a:off x="332175" y="3135375"/>
            <a:ext cx="1187700" cy="787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Comfortaa"/>
                <a:ea typeface="Comfortaa"/>
                <a:cs typeface="Comfortaa"/>
                <a:sym typeface="Comfortaa"/>
              </a:rPr>
              <a:t>backend </a:t>
            </a:r>
            <a:endParaRPr sz="1500">
              <a:latin typeface="Comfortaa"/>
              <a:ea typeface="Comfortaa"/>
              <a:cs typeface="Comfortaa"/>
              <a:sym typeface="Comfortaa"/>
            </a:endParaRPr>
          </a:p>
        </p:txBody>
      </p:sp>
      <p:sp>
        <p:nvSpPr>
          <p:cNvPr id="1272" name="Google Shape;1272;p178"/>
          <p:cNvSpPr/>
          <p:nvPr/>
        </p:nvSpPr>
        <p:spPr>
          <a:xfrm>
            <a:off x="3384875" y="1442175"/>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KUBE-</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PROXY</a:t>
            </a:r>
            <a:endParaRPr>
              <a:latin typeface="Comfortaa"/>
              <a:ea typeface="Comfortaa"/>
              <a:cs typeface="Comfortaa"/>
              <a:sym typeface="Comfortaa"/>
            </a:endParaRPr>
          </a:p>
        </p:txBody>
      </p:sp>
      <p:sp>
        <p:nvSpPr>
          <p:cNvPr id="1273" name="Google Shape;1273;p178"/>
          <p:cNvSpPr/>
          <p:nvPr/>
        </p:nvSpPr>
        <p:spPr>
          <a:xfrm>
            <a:off x="1543050" y="1927650"/>
            <a:ext cx="10992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webapp</a:t>
            </a:r>
            <a:endParaRPr>
              <a:latin typeface="Comfortaa"/>
              <a:ea typeface="Comfortaa"/>
              <a:cs typeface="Comfortaa"/>
              <a:sym typeface="Comfortaa"/>
            </a:endParaRPr>
          </a:p>
        </p:txBody>
      </p:sp>
      <p:sp>
        <p:nvSpPr>
          <p:cNvPr id="1274" name="Google Shape;1274;p178"/>
          <p:cNvSpPr/>
          <p:nvPr/>
        </p:nvSpPr>
        <p:spPr>
          <a:xfrm>
            <a:off x="7103250" y="1805950"/>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fortaa"/>
                <a:ea typeface="Comfortaa"/>
                <a:cs typeface="Comfortaa"/>
                <a:sym typeface="Comfortaa"/>
              </a:rPr>
              <a:t>DB</a:t>
            </a:r>
            <a:endParaRPr sz="1600">
              <a:latin typeface="Comfortaa"/>
              <a:ea typeface="Comfortaa"/>
              <a:cs typeface="Comfortaa"/>
              <a:sym typeface="Comfortaa"/>
            </a:endParaRPr>
          </a:p>
        </p:txBody>
      </p:sp>
      <p:sp>
        <p:nvSpPr>
          <p:cNvPr id="1275" name="Google Shape;1275;p178"/>
          <p:cNvSpPr/>
          <p:nvPr/>
        </p:nvSpPr>
        <p:spPr>
          <a:xfrm>
            <a:off x="2939150" y="261700"/>
            <a:ext cx="1751400" cy="554625"/>
          </a:xfrm>
          <a:prstGeom prst="flowChartPreparation">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WEB service</a:t>
            </a:r>
            <a:endParaRPr b="1">
              <a:latin typeface="Comfortaa"/>
              <a:ea typeface="Comfortaa"/>
              <a:cs typeface="Comfortaa"/>
              <a:sym typeface="Comfortaa"/>
            </a:endParaRPr>
          </a:p>
        </p:txBody>
      </p:sp>
      <p:sp>
        <p:nvSpPr>
          <p:cNvPr id="1276" name="Google Shape;1276;p178"/>
          <p:cNvSpPr/>
          <p:nvPr/>
        </p:nvSpPr>
        <p:spPr>
          <a:xfrm>
            <a:off x="5225450" y="261700"/>
            <a:ext cx="1751400" cy="554625"/>
          </a:xfrm>
          <a:prstGeom prst="flowChartPreparation">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DB service</a:t>
            </a:r>
            <a:endParaRPr b="1">
              <a:latin typeface="Comfortaa"/>
              <a:ea typeface="Comfortaa"/>
              <a:cs typeface="Comfortaa"/>
              <a:sym typeface="Comfortaa"/>
            </a:endParaRPr>
          </a:p>
        </p:txBody>
      </p:sp>
      <p:cxnSp>
        <p:nvCxnSpPr>
          <p:cNvPr id="1277" name="Google Shape;1277;p178"/>
          <p:cNvCxnSpPr/>
          <p:nvPr/>
        </p:nvCxnSpPr>
        <p:spPr>
          <a:xfrm rot="10800000">
            <a:off x="3799700" y="816325"/>
            <a:ext cx="30300" cy="654300"/>
          </a:xfrm>
          <a:prstGeom prst="straightConnector1">
            <a:avLst/>
          </a:prstGeom>
          <a:noFill/>
          <a:ln w="28575" cap="flat" cmpd="sng">
            <a:solidFill>
              <a:srgbClr val="00FF00"/>
            </a:solidFill>
            <a:prstDash val="lgDash"/>
            <a:round/>
            <a:headEnd type="none" w="med" len="med"/>
            <a:tailEnd type="triangle" w="med" len="med"/>
          </a:ln>
        </p:spPr>
      </p:cxnSp>
      <p:sp>
        <p:nvSpPr>
          <p:cNvPr id="1278" name="Google Shape;1278;p178"/>
          <p:cNvSpPr/>
          <p:nvPr/>
        </p:nvSpPr>
        <p:spPr>
          <a:xfrm>
            <a:off x="5361900" y="1442175"/>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KUBE-</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PROXY</a:t>
            </a:r>
            <a:endParaRPr>
              <a:latin typeface="Comfortaa"/>
              <a:ea typeface="Comfortaa"/>
              <a:cs typeface="Comfortaa"/>
              <a:sym typeface="Comfortaa"/>
            </a:endParaRPr>
          </a:p>
        </p:txBody>
      </p:sp>
      <p:sp>
        <p:nvSpPr>
          <p:cNvPr id="1279" name="Google Shape;1279;p178"/>
          <p:cNvSpPr/>
          <p:nvPr/>
        </p:nvSpPr>
        <p:spPr>
          <a:xfrm>
            <a:off x="3186725" y="2923987"/>
            <a:ext cx="1256256" cy="966276"/>
          </a:xfrm>
          <a:prstGeom prst="clou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omfortaa"/>
                <a:ea typeface="Comfortaa"/>
                <a:cs typeface="Comfortaa"/>
                <a:sym typeface="Comfortaa"/>
              </a:rPr>
              <a:t>IPTABLES</a:t>
            </a:r>
            <a:endParaRPr sz="1000" b="1">
              <a:latin typeface="Comfortaa"/>
              <a:ea typeface="Comfortaa"/>
              <a:cs typeface="Comfortaa"/>
              <a:sym typeface="Comfortaa"/>
            </a:endParaRPr>
          </a:p>
        </p:txBody>
      </p:sp>
      <p:cxnSp>
        <p:nvCxnSpPr>
          <p:cNvPr id="1280" name="Google Shape;1280;p178"/>
          <p:cNvCxnSpPr>
            <a:endCxn id="1279" idx="3"/>
          </p:cNvCxnSpPr>
          <p:nvPr/>
        </p:nvCxnSpPr>
        <p:spPr>
          <a:xfrm>
            <a:off x="3776753" y="2116435"/>
            <a:ext cx="38100" cy="862800"/>
          </a:xfrm>
          <a:prstGeom prst="straightConnector1">
            <a:avLst/>
          </a:prstGeom>
          <a:noFill/>
          <a:ln w="28575" cap="flat" cmpd="sng">
            <a:solidFill>
              <a:schemeClr val="dk1"/>
            </a:solidFill>
            <a:prstDash val="lgDash"/>
            <a:round/>
            <a:headEnd type="none" w="med" len="med"/>
            <a:tailEnd type="triangle" w="med" len="med"/>
          </a:ln>
        </p:spPr>
      </p:cxnSp>
      <p:cxnSp>
        <p:nvCxnSpPr>
          <p:cNvPr id="1281" name="Google Shape;1281;p178"/>
          <p:cNvCxnSpPr>
            <a:endCxn id="1279" idx="2"/>
          </p:cNvCxnSpPr>
          <p:nvPr/>
        </p:nvCxnSpPr>
        <p:spPr>
          <a:xfrm rot="10800000" flipH="1">
            <a:off x="1491722" y="3407125"/>
            <a:ext cx="1698900" cy="55500"/>
          </a:xfrm>
          <a:prstGeom prst="straightConnector1">
            <a:avLst/>
          </a:prstGeom>
          <a:noFill/>
          <a:ln w="28575" cap="flat" cmpd="sng">
            <a:solidFill>
              <a:srgbClr val="00FF00"/>
            </a:solidFill>
            <a:prstDash val="solid"/>
            <a:round/>
            <a:headEnd type="none" w="med" len="med"/>
            <a:tailEnd type="triangle" w="med" len="med"/>
          </a:ln>
        </p:spPr>
      </p:cxnSp>
      <p:cxnSp>
        <p:nvCxnSpPr>
          <p:cNvPr id="1282" name="Google Shape;1282;p178"/>
          <p:cNvCxnSpPr/>
          <p:nvPr/>
        </p:nvCxnSpPr>
        <p:spPr>
          <a:xfrm rot="10800000">
            <a:off x="4408700" y="784975"/>
            <a:ext cx="1325100" cy="680100"/>
          </a:xfrm>
          <a:prstGeom prst="straightConnector1">
            <a:avLst/>
          </a:prstGeom>
          <a:noFill/>
          <a:ln w="28575" cap="flat" cmpd="sng">
            <a:solidFill>
              <a:srgbClr val="00FF00"/>
            </a:solidFill>
            <a:prstDash val="lgDash"/>
            <a:round/>
            <a:headEnd type="none" w="med" len="med"/>
            <a:tailEnd type="triangle" w="med" len="med"/>
          </a:ln>
        </p:spPr>
      </p:cxnSp>
      <p:cxnSp>
        <p:nvCxnSpPr>
          <p:cNvPr id="1283" name="Google Shape;1283;p178"/>
          <p:cNvCxnSpPr>
            <a:endCxn id="1276" idx="2"/>
          </p:cNvCxnSpPr>
          <p:nvPr/>
        </p:nvCxnSpPr>
        <p:spPr>
          <a:xfrm rot="10800000" flipH="1">
            <a:off x="5942150" y="816325"/>
            <a:ext cx="159000" cy="646500"/>
          </a:xfrm>
          <a:prstGeom prst="straightConnector1">
            <a:avLst/>
          </a:prstGeom>
          <a:noFill/>
          <a:ln w="28575" cap="flat" cmpd="sng">
            <a:solidFill>
              <a:srgbClr val="00FFFF"/>
            </a:solidFill>
            <a:prstDash val="lgDash"/>
            <a:round/>
            <a:headEnd type="none" w="med" len="med"/>
            <a:tailEnd type="triangle" w="med" len="med"/>
          </a:ln>
        </p:spPr>
      </p:cxnSp>
      <p:sp>
        <p:nvSpPr>
          <p:cNvPr id="1284" name="Google Shape;1284;p178"/>
          <p:cNvSpPr/>
          <p:nvPr/>
        </p:nvSpPr>
        <p:spPr>
          <a:xfrm>
            <a:off x="5314075" y="3336675"/>
            <a:ext cx="1256256" cy="966276"/>
          </a:xfrm>
          <a:prstGeom prst="clou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omfortaa"/>
                <a:ea typeface="Comfortaa"/>
                <a:cs typeface="Comfortaa"/>
                <a:sym typeface="Comfortaa"/>
              </a:rPr>
              <a:t>IPTABLES</a:t>
            </a:r>
            <a:endParaRPr sz="1000" b="1">
              <a:latin typeface="Comfortaa"/>
              <a:ea typeface="Comfortaa"/>
              <a:cs typeface="Comfortaa"/>
              <a:sym typeface="Comfortaa"/>
            </a:endParaRPr>
          </a:p>
        </p:txBody>
      </p:sp>
      <p:cxnSp>
        <p:nvCxnSpPr>
          <p:cNvPr id="1285" name="Google Shape;1285;p178"/>
          <p:cNvCxnSpPr>
            <a:endCxn id="1284" idx="3"/>
          </p:cNvCxnSpPr>
          <p:nvPr/>
        </p:nvCxnSpPr>
        <p:spPr>
          <a:xfrm>
            <a:off x="5893603" y="2086323"/>
            <a:ext cx="48600" cy="1305600"/>
          </a:xfrm>
          <a:prstGeom prst="straightConnector1">
            <a:avLst/>
          </a:prstGeom>
          <a:noFill/>
          <a:ln w="28575" cap="flat" cmpd="sng">
            <a:solidFill>
              <a:schemeClr val="dk1"/>
            </a:solidFill>
            <a:prstDash val="lgDash"/>
            <a:round/>
            <a:headEnd type="none" w="med" len="med"/>
            <a:tailEnd type="triangle" w="med" len="med"/>
          </a:ln>
        </p:spPr>
      </p:cxnSp>
      <p:sp>
        <p:nvSpPr>
          <p:cNvPr id="1286" name="Google Shape;1286;p178"/>
          <p:cNvSpPr/>
          <p:nvPr/>
        </p:nvSpPr>
        <p:spPr>
          <a:xfrm>
            <a:off x="1780975" y="3972325"/>
            <a:ext cx="10992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webapp</a:t>
            </a:r>
            <a:endParaRPr>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p:nvPr/>
        </p:nvSpPr>
        <p:spPr>
          <a:xfrm>
            <a:off x="1674825" y="2618500"/>
            <a:ext cx="6385800" cy="1470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fortaa"/>
                <a:ea typeface="Comfortaa"/>
                <a:cs typeface="Comfortaa"/>
                <a:sym typeface="Comfortaa"/>
              </a:rPr>
              <a:t>          also known as </a:t>
            </a:r>
            <a:r>
              <a:rPr lang="en" sz="4800" b="1">
                <a:solidFill>
                  <a:srgbClr val="00FF00"/>
                </a:solidFill>
                <a:latin typeface="Comfortaa"/>
                <a:ea typeface="Comfortaa"/>
                <a:cs typeface="Comfortaa"/>
                <a:sym typeface="Comfortaa"/>
              </a:rPr>
              <a:t>K8s</a:t>
            </a:r>
            <a:endParaRPr sz="4800" b="1">
              <a:solidFill>
                <a:srgbClr val="00FF00"/>
              </a:solidFill>
              <a:latin typeface="Comfortaa"/>
              <a:ea typeface="Comfortaa"/>
              <a:cs typeface="Comfortaa"/>
              <a:sym typeface="Comfortaa"/>
            </a:endParaRPr>
          </a:p>
          <a:p>
            <a:pPr marL="0" lvl="0" indent="0" algn="ctr" rtl="0">
              <a:spcBef>
                <a:spcPts val="0"/>
              </a:spcBef>
              <a:spcAft>
                <a:spcPts val="0"/>
              </a:spcAft>
              <a:buNone/>
            </a:pPr>
            <a:endParaRPr sz="4800">
              <a:solidFill>
                <a:srgbClr val="00FF00"/>
              </a:solidFill>
              <a:latin typeface="Comfortaa"/>
              <a:ea typeface="Comfortaa"/>
              <a:cs typeface="Comfortaa"/>
              <a:sym typeface="Comfortaa"/>
            </a:endParaRPr>
          </a:p>
          <a:p>
            <a:pPr marL="0" lvl="0" indent="0" algn="ctr" rtl="0">
              <a:spcBef>
                <a:spcPts val="0"/>
              </a:spcBef>
              <a:spcAft>
                <a:spcPts val="0"/>
              </a:spcAft>
              <a:buNone/>
            </a:pPr>
            <a:r>
              <a:rPr lang="en">
                <a:latin typeface="Comfortaa"/>
                <a:ea typeface="Comfortaa"/>
                <a:cs typeface="Comfortaa"/>
                <a:sym typeface="Comfortaa"/>
              </a:rPr>
              <a:t>  </a:t>
            </a:r>
            <a:r>
              <a:rPr lang="en" b="1">
                <a:latin typeface="Comfortaa"/>
                <a:ea typeface="Comfortaa"/>
                <a:cs typeface="Comfortaa"/>
                <a:sym typeface="Comfortaa"/>
              </a:rPr>
              <a:t>  </a:t>
            </a:r>
            <a:r>
              <a:rPr lang="en" b="1">
                <a:solidFill>
                  <a:srgbClr val="00FF00"/>
                </a:solidFill>
                <a:latin typeface="Comfortaa"/>
                <a:ea typeface="Comfortaa"/>
                <a:cs typeface="Comfortaa"/>
                <a:sym typeface="Comfortaa"/>
              </a:rPr>
              <a:t>K</a:t>
            </a:r>
            <a:r>
              <a:rPr lang="en" b="1">
                <a:latin typeface="Comfortaa"/>
                <a:ea typeface="Comfortaa"/>
                <a:cs typeface="Comfortaa"/>
                <a:sym typeface="Comfortaa"/>
              </a:rPr>
              <a:t> </a:t>
            </a:r>
            <a:r>
              <a:rPr lang="en">
                <a:latin typeface="Comfortaa"/>
                <a:ea typeface="Comfortaa"/>
                <a:cs typeface="Comfortaa"/>
                <a:sym typeface="Comfortaa"/>
              </a:rPr>
              <a:t>U B E R N E T E </a:t>
            </a:r>
            <a:r>
              <a:rPr lang="en" b="1">
                <a:solidFill>
                  <a:srgbClr val="00FF00"/>
                </a:solidFill>
                <a:latin typeface="Comfortaa"/>
                <a:ea typeface="Comfortaa"/>
                <a:cs typeface="Comfortaa"/>
                <a:sym typeface="Comfortaa"/>
              </a:rPr>
              <a:t>s</a:t>
            </a:r>
            <a:endParaRPr b="1">
              <a:solidFill>
                <a:srgbClr val="00FF00"/>
              </a:solidFill>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                     1  2  3 4 5 6  7 </a:t>
            </a:r>
            <a:r>
              <a:rPr lang="en" b="1">
                <a:solidFill>
                  <a:srgbClr val="00FF00"/>
                </a:solidFill>
                <a:latin typeface="Comfortaa"/>
                <a:ea typeface="Comfortaa"/>
                <a:cs typeface="Comfortaa"/>
                <a:sym typeface="Comfortaa"/>
              </a:rPr>
              <a:t>8</a:t>
            </a:r>
            <a:endParaRPr b="1">
              <a:solidFill>
                <a:srgbClr val="00FF00"/>
              </a:solidFill>
              <a:latin typeface="Comfortaa"/>
              <a:ea typeface="Comfortaa"/>
              <a:cs typeface="Comfortaa"/>
              <a:sym typeface="Comfortaa"/>
            </a:endParaRPr>
          </a:p>
        </p:txBody>
      </p:sp>
      <p:pic>
        <p:nvPicPr>
          <p:cNvPr id="192" name="Google Shape;192;p35"/>
          <p:cNvPicPr preferRelativeResize="0"/>
          <p:nvPr/>
        </p:nvPicPr>
        <p:blipFill>
          <a:blip r:embed="rId3">
            <a:alphaModFix/>
          </a:blip>
          <a:stretch>
            <a:fillRect/>
          </a:stretch>
        </p:blipFill>
        <p:spPr>
          <a:xfrm>
            <a:off x="223900" y="152400"/>
            <a:ext cx="2547875" cy="1754350"/>
          </a:xfrm>
          <a:prstGeom prst="rect">
            <a:avLst/>
          </a:prstGeom>
          <a:noFill/>
          <a:ln>
            <a:noFill/>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179"/>
          <p:cNvSpPr txBox="1"/>
          <p:nvPr/>
        </p:nvSpPr>
        <p:spPr>
          <a:xfrm>
            <a:off x="1640675" y="145425"/>
            <a:ext cx="6059400" cy="78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FF00"/>
                </a:solidFill>
              </a:rPr>
              <a:t>API SERVER</a:t>
            </a:r>
            <a:endParaRPr sz="1600" b="1">
              <a:solidFill>
                <a:srgbClr val="00FF00"/>
              </a:solidFill>
            </a:endParaRPr>
          </a:p>
        </p:txBody>
      </p:sp>
      <p:sp>
        <p:nvSpPr>
          <p:cNvPr id="1292" name="Google Shape;1292;p179"/>
          <p:cNvSpPr txBox="1"/>
          <p:nvPr/>
        </p:nvSpPr>
        <p:spPr>
          <a:xfrm>
            <a:off x="225650" y="1268250"/>
            <a:ext cx="4464900" cy="368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FF00"/>
                </a:solidFill>
              </a:rPr>
              <a:t>NODE-01</a:t>
            </a:r>
            <a:endParaRPr sz="1900" b="1">
              <a:solidFill>
                <a:srgbClr val="00FF00"/>
              </a:solidFill>
            </a:endParaRPr>
          </a:p>
        </p:txBody>
      </p:sp>
      <p:sp>
        <p:nvSpPr>
          <p:cNvPr id="1293" name="Google Shape;1293;p179"/>
          <p:cNvSpPr txBox="1"/>
          <p:nvPr/>
        </p:nvSpPr>
        <p:spPr>
          <a:xfrm>
            <a:off x="5017600" y="1268250"/>
            <a:ext cx="3849300" cy="368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FF00"/>
                </a:solidFill>
              </a:rPr>
              <a:t>                                                   </a:t>
            </a:r>
            <a:r>
              <a:rPr lang="en" sz="1900" b="1">
                <a:solidFill>
                  <a:srgbClr val="00FF00"/>
                </a:solidFill>
              </a:rPr>
              <a:t>NODE-02</a:t>
            </a:r>
            <a:endParaRPr sz="2400" b="1">
              <a:solidFill>
                <a:srgbClr val="00FF00"/>
              </a:solidFill>
            </a:endParaRPr>
          </a:p>
        </p:txBody>
      </p:sp>
      <p:sp>
        <p:nvSpPr>
          <p:cNvPr id="1294" name="Google Shape;1294;p179"/>
          <p:cNvSpPr/>
          <p:nvPr/>
        </p:nvSpPr>
        <p:spPr>
          <a:xfrm>
            <a:off x="332175" y="3135375"/>
            <a:ext cx="1187700" cy="787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Comfortaa"/>
                <a:ea typeface="Comfortaa"/>
                <a:cs typeface="Comfortaa"/>
                <a:sym typeface="Comfortaa"/>
              </a:rPr>
              <a:t>backend </a:t>
            </a:r>
            <a:endParaRPr sz="1500">
              <a:latin typeface="Comfortaa"/>
              <a:ea typeface="Comfortaa"/>
              <a:cs typeface="Comfortaa"/>
              <a:sym typeface="Comfortaa"/>
            </a:endParaRPr>
          </a:p>
        </p:txBody>
      </p:sp>
      <p:sp>
        <p:nvSpPr>
          <p:cNvPr id="1295" name="Google Shape;1295;p179"/>
          <p:cNvSpPr/>
          <p:nvPr/>
        </p:nvSpPr>
        <p:spPr>
          <a:xfrm>
            <a:off x="3384875" y="1442175"/>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KUBE-</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PROXY</a:t>
            </a:r>
            <a:endParaRPr>
              <a:latin typeface="Comfortaa"/>
              <a:ea typeface="Comfortaa"/>
              <a:cs typeface="Comfortaa"/>
              <a:sym typeface="Comfortaa"/>
            </a:endParaRPr>
          </a:p>
        </p:txBody>
      </p:sp>
      <p:sp>
        <p:nvSpPr>
          <p:cNvPr id="1296" name="Google Shape;1296;p179"/>
          <p:cNvSpPr/>
          <p:nvPr/>
        </p:nvSpPr>
        <p:spPr>
          <a:xfrm>
            <a:off x="1543050" y="1927650"/>
            <a:ext cx="10992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webapp</a:t>
            </a:r>
            <a:endParaRPr>
              <a:latin typeface="Comfortaa"/>
              <a:ea typeface="Comfortaa"/>
              <a:cs typeface="Comfortaa"/>
              <a:sym typeface="Comfortaa"/>
            </a:endParaRPr>
          </a:p>
        </p:txBody>
      </p:sp>
      <p:sp>
        <p:nvSpPr>
          <p:cNvPr id="1297" name="Google Shape;1297;p179"/>
          <p:cNvSpPr/>
          <p:nvPr/>
        </p:nvSpPr>
        <p:spPr>
          <a:xfrm>
            <a:off x="7103250" y="1805950"/>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fortaa"/>
                <a:ea typeface="Comfortaa"/>
                <a:cs typeface="Comfortaa"/>
                <a:sym typeface="Comfortaa"/>
              </a:rPr>
              <a:t>DB</a:t>
            </a:r>
            <a:endParaRPr sz="1600">
              <a:latin typeface="Comfortaa"/>
              <a:ea typeface="Comfortaa"/>
              <a:cs typeface="Comfortaa"/>
              <a:sym typeface="Comfortaa"/>
            </a:endParaRPr>
          </a:p>
        </p:txBody>
      </p:sp>
      <p:sp>
        <p:nvSpPr>
          <p:cNvPr id="1298" name="Google Shape;1298;p179"/>
          <p:cNvSpPr/>
          <p:nvPr/>
        </p:nvSpPr>
        <p:spPr>
          <a:xfrm>
            <a:off x="2939150" y="261700"/>
            <a:ext cx="1751400" cy="554625"/>
          </a:xfrm>
          <a:prstGeom prst="flowChartPreparation">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WEB service</a:t>
            </a:r>
            <a:endParaRPr b="1">
              <a:latin typeface="Comfortaa"/>
              <a:ea typeface="Comfortaa"/>
              <a:cs typeface="Comfortaa"/>
              <a:sym typeface="Comfortaa"/>
            </a:endParaRPr>
          </a:p>
        </p:txBody>
      </p:sp>
      <p:sp>
        <p:nvSpPr>
          <p:cNvPr id="1299" name="Google Shape;1299;p179"/>
          <p:cNvSpPr/>
          <p:nvPr/>
        </p:nvSpPr>
        <p:spPr>
          <a:xfrm>
            <a:off x="5225450" y="261700"/>
            <a:ext cx="1751400" cy="554625"/>
          </a:xfrm>
          <a:prstGeom prst="flowChartPreparation">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DB service</a:t>
            </a:r>
            <a:endParaRPr b="1">
              <a:latin typeface="Comfortaa"/>
              <a:ea typeface="Comfortaa"/>
              <a:cs typeface="Comfortaa"/>
              <a:sym typeface="Comfortaa"/>
            </a:endParaRPr>
          </a:p>
        </p:txBody>
      </p:sp>
      <p:cxnSp>
        <p:nvCxnSpPr>
          <p:cNvPr id="1300" name="Google Shape;1300;p179"/>
          <p:cNvCxnSpPr/>
          <p:nvPr/>
        </p:nvCxnSpPr>
        <p:spPr>
          <a:xfrm rot="10800000">
            <a:off x="3799700" y="816325"/>
            <a:ext cx="30300" cy="654300"/>
          </a:xfrm>
          <a:prstGeom prst="straightConnector1">
            <a:avLst/>
          </a:prstGeom>
          <a:noFill/>
          <a:ln w="28575" cap="flat" cmpd="sng">
            <a:solidFill>
              <a:srgbClr val="00FF00"/>
            </a:solidFill>
            <a:prstDash val="lgDash"/>
            <a:round/>
            <a:headEnd type="none" w="med" len="med"/>
            <a:tailEnd type="triangle" w="med" len="med"/>
          </a:ln>
        </p:spPr>
      </p:cxnSp>
      <p:sp>
        <p:nvSpPr>
          <p:cNvPr id="1301" name="Google Shape;1301;p179"/>
          <p:cNvSpPr/>
          <p:nvPr/>
        </p:nvSpPr>
        <p:spPr>
          <a:xfrm>
            <a:off x="5361900" y="1442175"/>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KUBE-</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PROXY</a:t>
            </a:r>
            <a:endParaRPr>
              <a:latin typeface="Comfortaa"/>
              <a:ea typeface="Comfortaa"/>
              <a:cs typeface="Comfortaa"/>
              <a:sym typeface="Comfortaa"/>
            </a:endParaRPr>
          </a:p>
        </p:txBody>
      </p:sp>
      <p:sp>
        <p:nvSpPr>
          <p:cNvPr id="1302" name="Google Shape;1302;p179"/>
          <p:cNvSpPr/>
          <p:nvPr/>
        </p:nvSpPr>
        <p:spPr>
          <a:xfrm>
            <a:off x="3186725" y="2923987"/>
            <a:ext cx="1256256" cy="966276"/>
          </a:xfrm>
          <a:prstGeom prst="clou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omfortaa"/>
                <a:ea typeface="Comfortaa"/>
                <a:cs typeface="Comfortaa"/>
                <a:sym typeface="Comfortaa"/>
              </a:rPr>
              <a:t>IPTABLES</a:t>
            </a:r>
            <a:endParaRPr sz="1000" b="1">
              <a:latin typeface="Comfortaa"/>
              <a:ea typeface="Comfortaa"/>
              <a:cs typeface="Comfortaa"/>
              <a:sym typeface="Comfortaa"/>
            </a:endParaRPr>
          </a:p>
        </p:txBody>
      </p:sp>
      <p:cxnSp>
        <p:nvCxnSpPr>
          <p:cNvPr id="1303" name="Google Shape;1303;p179"/>
          <p:cNvCxnSpPr>
            <a:endCxn id="1302" idx="3"/>
          </p:cNvCxnSpPr>
          <p:nvPr/>
        </p:nvCxnSpPr>
        <p:spPr>
          <a:xfrm>
            <a:off x="3776753" y="2116435"/>
            <a:ext cx="38100" cy="862800"/>
          </a:xfrm>
          <a:prstGeom prst="straightConnector1">
            <a:avLst/>
          </a:prstGeom>
          <a:noFill/>
          <a:ln w="28575" cap="flat" cmpd="sng">
            <a:solidFill>
              <a:schemeClr val="dk1"/>
            </a:solidFill>
            <a:prstDash val="lgDash"/>
            <a:round/>
            <a:headEnd type="none" w="med" len="med"/>
            <a:tailEnd type="triangle" w="med" len="med"/>
          </a:ln>
        </p:spPr>
      </p:cxnSp>
      <p:cxnSp>
        <p:nvCxnSpPr>
          <p:cNvPr id="1304" name="Google Shape;1304;p179"/>
          <p:cNvCxnSpPr>
            <a:endCxn id="1302" idx="2"/>
          </p:cNvCxnSpPr>
          <p:nvPr/>
        </p:nvCxnSpPr>
        <p:spPr>
          <a:xfrm rot="10800000" flipH="1">
            <a:off x="1491722" y="3407125"/>
            <a:ext cx="1698900" cy="55500"/>
          </a:xfrm>
          <a:prstGeom prst="straightConnector1">
            <a:avLst/>
          </a:prstGeom>
          <a:noFill/>
          <a:ln w="28575" cap="flat" cmpd="sng">
            <a:solidFill>
              <a:srgbClr val="00FF00"/>
            </a:solidFill>
            <a:prstDash val="solid"/>
            <a:round/>
            <a:headEnd type="none" w="med" len="med"/>
            <a:tailEnd type="triangle" w="med" len="med"/>
          </a:ln>
        </p:spPr>
      </p:cxnSp>
      <p:cxnSp>
        <p:nvCxnSpPr>
          <p:cNvPr id="1305" name="Google Shape;1305;p179"/>
          <p:cNvCxnSpPr/>
          <p:nvPr/>
        </p:nvCxnSpPr>
        <p:spPr>
          <a:xfrm flipH="1">
            <a:off x="2880175" y="3704125"/>
            <a:ext cx="481200" cy="427800"/>
          </a:xfrm>
          <a:prstGeom prst="straightConnector1">
            <a:avLst/>
          </a:prstGeom>
          <a:noFill/>
          <a:ln w="28575" cap="flat" cmpd="sng">
            <a:solidFill>
              <a:srgbClr val="00FF00"/>
            </a:solidFill>
            <a:prstDash val="solid"/>
            <a:round/>
            <a:headEnd type="none" w="med" len="med"/>
            <a:tailEnd type="triangle" w="med" len="med"/>
          </a:ln>
        </p:spPr>
      </p:cxnSp>
      <p:cxnSp>
        <p:nvCxnSpPr>
          <p:cNvPr id="1306" name="Google Shape;1306;p179"/>
          <p:cNvCxnSpPr/>
          <p:nvPr/>
        </p:nvCxnSpPr>
        <p:spPr>
          <a:xfrm rot="10800000">
            <a:off x="4408700" y="784975"/>
            <a:ext cx="1325100" cy="680100"/>
          </a:xfrm>
          <a:prstGeom prst="straightConnector1">
            <a:avLst/>
          </a:prstGeom>
          <a:noFill/>
          <a:ln w="28575" cap="flat" cmpd="sng">
            <a:solidFill>
              <a:srgbClr val="00FF00"/>
            </a:solidFill>
            <a:prstDash val="lgDash"/>
            <a:round/>
            <a:headEnd type="none" w="med" len="med"/>
            <a:tailEnd type="triangle" w="med" len="med"/>
          </a:ln>
        </p:spPr>
      </p:cxnSp>
      <p:cxnSp>
        <p:nvCxnSpPr>
          <p:cNvPr id="1307" name="Google Shape;1307;p179"/>
          <p:cNvCxnSpPr>
            <a:endCxn id="1299" idx="2"/>
          </p:cNvCxnSpPr>
          <p:nvPr/>
        </p:nvCxnSpPr>
        <p:spPr>
          <a:xfrm rot="10800000" flipH="1">
            <a:off x="5942150" y="816325"/>
            <a:ext cx="159000" cy="646500"/>
          </a:xfrm>
          <a:prstGeom prst="straightConnector1">
            <a:avLst/>
          </a:prstGeom>
          <a:noFill/>
          <a:ln w="28575" cap="flat" cmpd="sng">
            <a:solidFill>
              <a:srgbClr val="00FFFF"/>
            </a:solidFill>
            <a:prstDash val="lgDash"/>
            <a:round/>
            <a:headEnd type="none" w="med" len="med"/>
            <a:tailEnd type="triangle" w="med" len="med"/>
          </a:ln>
        </p:spPr>
      </p:cxnSp>
      <p:sp>
        <p:nvSpPr>
          <p:cNvPr id="1308" name="Google Shape;1308;p179"/>
          <p:cNvSpPr/>
          <p:nvPr/>
        </p:nvSpPr>
        <p:spPr>
          <a:xfrm>
            <a:off x="5287525" y="2951725"/>
            <a:ext cx="1256256" cy="966276"/>
          </a:xfrm>
          <a:prstGeom prst="clou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omfortaa"/>
                <a:ea typeface="Comfortaa"/>
                <a:cs typeface="Comfortaa"/>
                <a:sym typeface="Comfortaa"/>
              </a:rPr>
              <a:t>IPTABLES</a:t>
            </a:r>
            <a:endParaRPr sz="1000" b="1">
              <a:latin typeface="Comfortaa"/>
              <a:ea typeface="Comfortaa"/>
              <a:cs typeface="Comfortaa"/>
              <a:sym typeface="Comfortaa"/>
            </a:endParaRPr>
          </a:p>
        </p:txBody>
      </p:sp>
      <p:cxnSp>
        <p:nvCxnSpPr>
          <p:cNvPr id="1309" name="Google Shape;1309;p179"/>
          <p:cNvCxnSpPr>
            <a:stCxn id="1301" idx="2"/>
            <a:endCxn id="1308" idx="3"/>
          </p:cNvCxnSpPr>
          <p:nvPr/>
        </p:nvCxnSpPr>
        <p:spPr>
          <a:xfrm>
            <a:off x="5845050" y="2086275"/>
            <a:ext cx="70500" cy="920700"/>
          </a:xfrm>
          <a:prstGeom prst="straightConnector1">
            <a:avLst/>
          </a:prstGeom>
          <a:noFill/>
          <a:ln w="28575" cap="flat" cmpd="sng">
            <a:solidFill>
              <a:schemeClr val="dk1"/>
            </a:solidFill>
            <a:prstDash val="lgDash"/>
            <a:round/>
            <a:headEnd type="none" w="med" len="med"/>
            <a:tailEnd type="triangle" w="med" len="med"/>
          </a:ln>
        </p:spPr>
      </p:cxnSp>
      <p:sp>
        <p:nvSpPr>
          <p:cNvPr id="1310" name="Google Shape;1310;p179"/>
          <p:cNvSpPr/>
          <p:nvPr/>
        </p:nvSpPr>
        <p:spPr>
          <a:xfrm>
            <a:off x="1780975" y="3972325"/>
            <a:ext cx="10992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webapp</a:t>
            </a:r>
            <a:endParaRPr>
              <a:latin typeface="Comfortaa"/>
              <a:ea typeface="Comfortaa"/>
              <a:cs typeface="Comfortaa"/>
              <a:sym typeface="Comfortaa"/>
            </a:endParaRPr>
          </a:p>
        </p:txBody>
      </p:sp>
      <p:cxnSp>
        <p:nvCxnSpPr>
          <p:cNvPr id="1311" name="Google Shape;1311;p179"/>
          <p:cNvCxnSpPr/>
          <p:nvPr/>
        </p:nvCxnSpPr>
        <p:spPr>
          <a:xfrm rot="10800000">
            <a:off x="2576825" y="2571750"/>
            <a:ext cx="714600" cy="553500"/>
          </a:xfrm>
          <a:prstGeom prst="straightConnector1">
            <a:avLst/>
          </a:prstGeom>
          <a:noFill/>
          <a:ln w="28575" cap="flat" cmpd="sng">
            <a:solidFill>
              <a:srgbClr val="00FF00"/>
            </a:solidFill>
            <a:prstDash val="dash"/>
            <a:round/>
            <a:headEnd type="none" w="med" len="med"/>
            <a:tailEnd type="triangle" w="med" len="med"/>
          </a:ln>
        </p:spPr>
      </p:cxn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80"/>
          <p:cNvSpPr txBox="1"/>
          <p:nvPr/>
        </p:nvSpPr>
        <p:spPr>
          <a:xfrm>
            <a:off x="1640675" y="145425"/>
            <a:ext cx="6059400" cy="78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FF00"/>
                </a:solidFill>
              </a:rPr>
              <a:t>API SERVER</a:t>
            </a:r>
            <a:endParaRPr sz="1600" b="1">
              <a:solidFill>
                <a:srgbClr val="00FF00"/>
              </a:solidFill>
            </a:endParaRPr>
          </a:p>
        </p:txBody>
      </p:sp>
      <p:sp>
        <p:nvSpPr>
          <p:cNvPr id="1317" name="Google Shape;1317;p180"/>
          <p:cNvSpPr txBox="1"/>
          <p:nvPr/>
        </p:nvSpPr>
        <p:spPr>
          <a:xfrm>
            <a:off x="225650" y="1268250"/>
            <a:ext cx="4464900" cy="368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FF00"/>
                </a:solidFill>
              </a:rPr>
              <a:t>NODE-01</a:t>
            </a:r>
            <a:endParaRPr sz="1900" b="1">
              <a:solidFill>
                <a:srgbClr val="00FF00"/>
              </a:solidFill>
            </a:endParaRPr>
          </a:p>
        </p:txBody>
      </p:sp>
      <p:sp>
        <p:nvSpPr>
          <p:cNvPr id="1318" name="Google Shape;1318;p180"/>
          <p:cNvSpPr txBox="1"/>
          <p:nvPr/>
        </p:nvSpPr>
        <p:spPr>
          <a:xfrm>
            <a:off x="5017600" y="1268250"/>
            <a:ext cx="3849300" cy="3684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FF00"/>
                </a:solidFill>
              </a:rPr>
              <a:t>                                                   </a:t>
            </a:r>
            <a:r>
              <a:rPr lang="en" sz="1900" b="1">
                <a:solidFill>
                  <a:srgbClr val="00FF00"/>
                </a:solidFill>
              </a:rPr>
              <a:t>NODE-02</a:t>
            </a:r>
            <a:endParaRPr sz="2400" b="1">
              <a:solidFill>
                <a:srgbClr val="00FF00"/>
              </a:solidFill>
            </a:endParaRPr>
          </a:p>
        </p:txBody>
      </p:sp>
      <p:sp>
        <p:nvSpPr>
          <p:cNvPr id="1319" name="Google Shape;1319;p180"/>
          <p:cNvSpPr/>
          <p:nvPr/>
        </p:nvSpPr>
        <p:spPr>
          <a:xfrm>
            <a:off x="332175" y="3135375"/>
            <a:ext cx="1187700" cy="787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Comfortaa"/>
                <a:ea typeface="Comfortaa"/>
                <a:cs typeface="Comfortaa"/>
                <a:sym typeface="Comfortaa"/>
              </a:rPr>
              <a:t>backend </a:t>
            </a:r>
            <a:endParaRPr sz="1500">
              <a:latin typeface="Comfortaa"/>
              <a:ea typeface="Comfortaa"/>
              <a:cs typeface="Comfortaa"/>
              <a:sym typeface="Comfortaa"/>
            </a:endParaRPr>
          </a:p>
        </p:txBody>
      </p:sp>
      <p:sp>
        <p:nvSpPr>
          <p:cNvPr id="1320" name="Google Shape;1320;p180"/>
          <p:cNvSpPr/>
          <p:nvPr/>
        </p:nvSpPr>
        <p:spPr>
          <a:xfrm>
            <a:off x="3384875" y="1442175"/>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KUBE-</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PROXY</a:t>
            </a:r>
            <a:endParaRPr>
              <a:latin typeface="Comfortaa"/>
              <a:ea typeface="Comfortaa"/>
              <a:cs typeface="Comfortaa"/>
              <a:sym typeface="Comfortaa"/>
            </a:endParaRPr>
          </a:p>
        </p:txBody>
      </p:sp>
      <p:sp>
        <p:nvSpPr>
          <p:cNvPr id="1321" name="Google Shape;1321;p180"/>
          <p:cNvSpPr/>
          <p:nvPr/>
        </p:nvSpPr>
        <p:spPr>
          <a:xfrm>
            <a:off x="1543050" y="1927650"/>
            <a:ext cx="10992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webapp</a:t>
            </a:r>
            <a:endParaRPr>
              <a:latin typeface="Comfortaa"/>
              <a:ea typeface="Comfortaa"/>
              <a:cs typeface="Comfortaa"/>
              <a:sym typeface="Comfortaa"/>
            </a:endParaRPr>
          </a:p>
        </p:txBody>
      </p:sp>
      <p:sp>
        <p:nvSpPr>
          <p:cNvPr id="1322" name="Google Shape;1322;p180"/>
          <p:cNvSpPr/>
          <p:nvPr/>
        </p:nvSpPr>
        <p:spPr>
          <a:xfrm>
            <a:off x="7103250" y="1805950"/>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fortaa"/>
                <a:ea typeface="Comfortaa"/>
                <a:cs typeface="Comfortaa"/>
                <a:sym typeface="Comfortaa"/>
              </a:rPr>
              <a:t>DB</a:t>
            </a:r>
            <a:endParaRPr sz="1600">
              <a:latin typeface="Comfortaa"/>
              <a:ea typeface="Comfortaa"/>
              <a:cs typeface="Comfortaa"/>
              <a:sym typeface="Comfortaa"/>
            </a:endParaRPr>
          </a:p>
        </p:txBody>
      </p:sp>
      <p:sp>
        <p:nvSpPr>
          <p:cNvPr id="1323" name="Google Shape;1323;p180"/>
          <p:cNvSpPr/>
          <p:nvPr/>
        </p:nvSpPr>
        <p:spPr>
          <a:xfrm>
            <a:off x="7193850" y="2692575"/>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DB</a:t>
            </a:r>
            <a:endParaRPr>
              <a:latin typeface="Comfortaa"/>
              <a:ea typeface="Comfortaa"/>
              <a:cs typeface="Comfortaa"/>
              <a:sym typeface="Comfortaa"/>
            </a:endParaRPr>
          </a:p>
        </p:txBody>
      </p:sp>
      <p:sp>
        <p:nvSpPr>
          <p:cNvPr id="1324" name="Google Shape;1324;p180"/>
          <p:cNvSpPr/>
          <p:nvPr/>
        </p:nvSpPr>
        <p:spPr>
          <a:xfrm>
            <a:off x="2939150" y="261700"/>
            <a:ext cx="1751400" cy="554625"/>
          </a:xfrm>
          <a:prstGeom prst="flowChartPreparation">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WEB service</a:t>
            </a:r>
            <a:endParaRPr b="1">
              <a:latin typeface="Comfortaa"/>
              <a:ea typeface="Comfortaa"/>
              <a:cs typeface="Comfortaa"/>
              <a:sym typeface="Comfortaa"/>
            </a:endParaRPr>
          </a:p>
        </p:txBody>
      </p:sp>
      <p:sp>
        <p:nvSpPr>
          <p:cNvPr id="1325" name="Google Shape;1325;p180"/>
          <p:cNvSpPr/>
          <p:nvPr/>
        </p:nvSpPr>
        <p:spPr>
          <a:xfrm>
            <a:off x="5225450" y="261700"/>
            <a:ext cx="1751400" cy="554625"/>
          </a:xfrm>
          <a:prstGeom prst="flowChartPreparation">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DB service</a:t>
            </a:r>
            <a:endParaRPr b="1">
              <a:latin typeface="Comfortaa"/>
              <a:ea typeface="Comfortaa"/>
              <a:cs typeface="Comfortaa"/>
              <a:sym typeface="Comfortaa"/>
            </a:endParaRPr>
          </a:p>
        </p:txBody>
      </p:sp>
      <p:cxnSp>
        <p:nvCxnSpPr>
          <p:cNvPr id="1326" name="Google Shape;1326;p180"/>
          <p:cNvCxnSpPr/>
          <p:nvPr/>
        </p:nvCxnSpPr>
        <p:spPr>
          <a:xfrm rot="10800000">
            <a:off x="3799700" y="816325"/>
            <a:ext cx="30300" cy="654300"/>
          </a:xfrm>
          <a:prstGeom prst="straightConnector1">
            <a:avLst/>
          </a:prstGeom>
          <a:noFill/>
          <a:ln w="28575" cap="flat" cmpd="sng">
            <a:solidFill>
              <a:srgbClr val="00FF00"/>
            </a:solidFill>
            <a:prstDash val="lgDash"/>
            <a:round/>
            <a:headEnd type="none" w="med" len="med"/>
            <a:tailEnd type="triangle" w="med" len="med"/>
          </a:ln>
        </p:spPr>
      </p:cxnSp>
      <p:sp>
        <p:nvSpPr>
          <p:cNvPr id="1327" name="Google Shape;1327;p180"/>
          <p:cNvSpPr/>
          <p:nvPr/>
        </p:nvSpPr>
        <p:spPr>
          <a:xfrm>
            <a:off x="5361900" y="1442175"/>
            <a:ext cx="9663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KUBE-</a:t>
            </a:r>
            <a:endParaRPr>
              <a:latin typeface="Comfortaa"/>
              <a:ea typeface="Comfortaa"/>
              <a:cs typeface="Comfortaa"/>
              <a:sym typeface="Comfortaa"/>
            </a:endParaRPr>
          </a:p>
          <a:p>
            <a:pPr marL="0" lvl="0" indent="0" algn="l" rtl="0">
              <a:spcBef>
                <a:spcPts val="0"/>
              </a:spcBef>
              <a:spcAft>
                <a:spcPts val="0"/>
              </a:spcAft>
              <a:buNone/>
            </a:pPr>
            <a:r>
              <a:rPr lang="en">
                <a:latin typeface="Comfortaa"/>
                <a:ea typeface="Comfortaa"/>
                <a:cs typeface="Comfortaa"/>
                <a:sym typeface="Comfortaa"/>
              </a:rPr>
              <a:t>PROXY</a:t>
            </a:r>
            <a:endParaRPr>
              <a:latin typeface="Comfortaa"/>
              <a:ea typeface="Comfortaa"/>
              <a:cs typeface="Comfortaa"/>
              <a:sym typeface="Comfortaa"/>
            </a:endParaRPr>
          </a:p>
        </p:txBody>
      </p:sp>
      <p:cxnSp>
        <p:nvCxnSpPr>
          <p:cNvPr id="1328" name="Google Shape;1328;p180"/>
          <p:cNvCxnSpPr/>
          <p:nvPr/>
        </p:nvCxnSpPr>
        <p:spPr>
          <a:xfrm rot="10800000" flipH="1">
            <a:off x="4264225" y="805225"/>
            <a:ext cx="1251600" cy="665400"/>
          </a:xfrm>
          <a:prstGeom prst="straightConnector1">
            <a:avLst/>
          </a:prstGeom>
          <a:noFill/>
          <a:ln w="28575" cap="flat" cmpd="sng">
            <a:solidFill>
              <a:srgbClr val="00FFFF"/>
            </a:solidFill>
            <a:prstDash val="lgDash"/>
            <a:round/>
            <a:headEnd type="none" w="med" len="med"/>
            <a:tailEnd type="triangle" w="med" len="med"/>
          </a:ln>
        </p:spPr>
      </p:cxnSp>
      <p:sp>
        <p:nvSpPr>
          <p:cNvPr id="1329" name="Google Shape;1329;p180"/>
          <p:cNvSpPr/>
          <p:nvPr/>
        </p:nvSpPr>
        <p:spPr>
          <a:xfrm>
            <a:off x="3186725" y="2923987"/>
            <a:ext cx="1256256" cy="966276"/>
          </a:xfrm>
          <a:prstGeom prst="clou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omfortaa"/>
                <a:ea typeface="Comfortaa"/>
                <a:cs typeface="Comfortaa"/>
                <a:sym typeface="Comfortaa"/>
              </a:rPr>
              <a:t>IPTABLES</a:t>
            </a:r>
            <a:endParaRPr sz="1000" b="1">
              <a:latin typeface="Comfortaa"/>
              <a:ea typeface="Comfortaa"/>
              <a:cs typeface="Comfortaa"/>
              <a:sym typeface="Comfortaa"/>
            </a:endParaRPr>
          </a:p>
        </p:txBody>
      </p:sp>
      <p:cxnSp>
        <p:nvCxnSpPr>
          <p:cNvPr id="1330" name="Google Shape;1330;p180"/>
          <p:cNvCxnSpPr>
            <a:endCxn id="1329" idx="3"/>
          </p:cNvCxnSpPr>
          <p:nvPr/>
        </p:nvCxnSpPr>
        <p:spPr>
          <a:xfrm>
            <a:off x="3776753" y="2116435"/>
            <a:ext cx="38100" cy="862800"/>
          </a:xfrm>
          <a:prstGeom prst="straightConnector1">
            <a:avLst/>
          </a:prstGeom>
          <a:noFill/>
          <a:ln w="28575" cap="flat" cmpd="sng">
            <a:solidFill>
              <a:schemeClr val="dk1"/>
            </a:solidFill>
            <a:prstDash val="lgDash"/>
            <a:round/>
            <a:headEnd type="none" w="med" len="med"/>
            <a:tailEnd type="triangle" w="med" len="med"/>
          </a:ln>
        </p:spPr>
      </p:cxnSp>
      <p:cxnSp>
        <p:nvCxnSpPr>
          <p:cNvPr id="1331" name="Google Shape;1331;p180"/>
          <p:cNvCxnSpPr>
            <a:endCxn id="1329" idx="2"/>
          </p:cNvCxnSpPr>
          <p:nvPr/>
        </p:nvCxnSpPr>
        <p:spPr>
          <a:xfrm rot="10800000" flipH="1">
            <a:off x="1491722" y="3407125"/>
            <a:ext cx="1698900" cy="55500"/>
          </a:xfrm>
          <a:prstGeom prst="straightConnector1">
            <a:avLst/>
          </a:prstGeom>
          <a:noFill/>
          <a:ln w="28575" cap="flat" cmpd="sng">
            <a:solidFill>
              <a:srgbClr val="00FF00"/>
            </a:solidFill>
            <a:prstDash val="solid"/>
            <a:round/>
            <a:headEnd type="none" w="med" len="med"/>
            <a:tailEnd type="triangle" w="med" len="med"/>
          </a:ln>
        </p:spPr>
      </p:cxnSp>
      <p:cxnSp>
        <p:nvCxnSpPr>
          <p:cNvPr id="1332" name="Google Shape;1332;p180"/>
          <p:cNvCxnSpPr/>
          <p:nvPr/>
        </p:nvCxnSpPr>
        <p:spPr>
          <a:xfrm flipH="1">
            <a:off x="2880175" y="3704125"/>
            <a:ext cx="481200" cy="427800"/>
          </a:xfrm>
          <a:prstGeom prst="straightConnector1">
            <a:avLst/>
          </a:prstGeom>
          <a:noFill/>
          <a:ln w="28575" cap="flat" cmpd="sng">
            <a:solidFill>
              <a:srgbClr val="00FF00"/>
            </a:solidFill>
            <a:prstDash val="solid"/>
            <a:round/>
            <a:headEnd type="none" w="med" len="med"/>
            <a:tailEnd type="triangle" w="med" len="med"/>
          </a:ln>
        </p:spPr>
      </p:cxnSp>
      <p:cxnSp>
        <p:nvCxnSpPr>
          <p:cNvPr id="1333" name="Google Shape;1333;p180"/>
          <p:cNvCxnSpPr>
            <a:stCxn id="1321" idx="3"/>
          </p:cNvCxnSpPr>
          <p:nvPr/>
        </p:nvCxnSpPr>
        <p:spPr>
          <a:xfrm>
            <a:off x="2642250" y="2249700"/>
            <a:ext cx="971400" cy="763800"/>
          </a:xfrm>
          <a:prstGeom prst="straightConnector1">
            <a:avLst/>
          </a:prstGeom>
          <a:noFill/>
          <a:ln w="28575" cap="flat" cmpd="sng">
            <a:solidFill>
              <a:srgbClr val="00FFFF"/>
            </a:solidFill>
            <a:prstDash val="solid"/>
            <a:round/>
            <a:headEnd type="none" w="med" len="med"/>
            <a:tailEnd type="triangle" w="med" len="med"/>
          </a:ln>
        </p:spPr>
      </p:cxnSp>
      <p:cxnSp>
        <p:nvCxnSpPr>
          <p:cNvPr id="1334" name="Google Shape;1334;p180"/>
          <p:cNvCxnSpPr/>
          <p:nvPr/>
        </p:nvCxnSpPr>
        <p:spPr>
          <a:xfrm rot="10800000">
            <a:off x="4408700" y="784975"/>
            <a:ext cx="1325100" cy="680100"/>
          </a:xfrm>
          <a:prstGeom prst="straightConnector1">
            <a:avLst/>
          </a:prstGeom>
          <a:noFill/>
          <a:ln w="28575" cap="flat" cmpd="sng">
            <a:solidFill>
              <a:srgbClr val="00FF00"/>
            </a:solidFill>
            <a:prstDash val="lgDash"/>
            <a:round/>
            <a:headEnd type="none" w="med" len="med"/>
            <a:tailEnd type="triangle" w="med" len="med"/>
          </a:ln>
        </p:spPr>
      </p:cxnSp>
      <p:cxnSp>
        <p:nvCxnSpPr>
          <p:cNvPr id="1335" name="Google Shape;1335;p180"/>
          <p:cNvCxnSpPr>
            <a:endCxn id="1325" idx="2"/>
          </p:cNvCxnSpPr>
          <p:nvPr/>
        </p:nvCxnSpPr>
        <p:spPr>
          <a:xfrm rot="10800000" flipH="1">
            <a:off x="5942150" y="816325"/>
            <a:ext cx="159000" cy="646500"/>
          </a:xfrm>
          <a:prstGeom prst="straightConnector1">
            <a:avLst/>
          </a:prstGeom>
          <a:noFill/>
          <a:ln w="28575" cap="flat" cmpd="sng">
            <a:solidFill>
              <a:srgbClr val="00FFFF"/>
            </a:solidFill>
            <a:prstDash val="lgDash"/>
            <a:round/>
            <a:headEnd type="none" w="med" len="med"/>
            <a:tailEnd type="triangle" w="med" len="med"/>
          </a:ln>
        </p:spPr>
      </p:cxnSp>
      <p:sp>
        <p:nvSpPr>
          <p:cNvPr id="1336" name="Google Shape;1336;p180"/>
          <p:cNvSpPr/>
          <p:nvPr/>
        </p:nvSpPr>
        <p:spPr>
          <a:xfrm>
            <a:off x="5314075" y="3336675"/>
            <a:ext cx="1256256" cy="966276"/>
          </a:xfrm>
          <a:prstGeom prst="clou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omfortaa"/>
                <a:ea typeface="Comfortaa"/>
                <a:cs typeface="Comfortaa"/>
                <a:sym typeface="Comfortaa"/>
              </a:rPr>
              <a:t>IPTABLES</a:t>
            </a:r>
            <a:endParaRPr sz="1000" b="1">
              <a:latin typeface="Comfortaa"/>
              <a:ea typeface="Comfortaa"/>
              <a:cs typeface="Comfortaa"/>
              <a:sym typeface="Comfortaa"/>
            </a:endParaRPr>
          </a:p>
        </p:txBody>
      </p:sp>
      <p:cxnSp>
        <p:nvCxnSpPr>
          <p:cNvPr id="1337" name="Google Shape;1337;p180"/>
          <p:cNvCxnSpPr>
            <a:endCxn id="1336" idx="3"/>
          </p:cNvCxnSpPr>
          <p:nvPr/>
        </p:nvCxnSpPr>
        <p:spPr>
          <a:xfrm>
            <a:off x="5893603" y="2086323"/>
            <a:ext cx="48600" cy="1305600"/>
          </a:xfrm>
          <a:prstGeom prst="straightConnector1">
            <a:avLst/>
          </a:prstGeom>
          <a:noFill/>
          <a:ln w="28575" cap="flat" cmpd="sng">
            <a:solidFill>
              <a:schemeClr val="dk1"/>
            </a:solidFill>
            <a:prstDash val="lgDash"/>
            <a:round/>
            <a:headEnd type="none" w="med" len="med"/>
            <a:tailEnd type="triangle" w="med" len="med"/>
          </a:ln>
        </p:spPr>
      </p:cxnSp>
      <p:cxnSp>
        <p:nvCxnSpPr>
          <p:cNvPr id="1338" name="Google Shape;1338;p180"/>
          <p:cNvCxnSpPr>
            <a:endCxn id="1322" idx="1"/>
          </p:cNvCxnSpPr>
          <p:nvPr/>
        </p:nvCxnSpPr>
        <p:spPr>
          <a:xfrm rot="10800000" flipH="1">
            <a:off x="4351050" y="2128000"/>
            <a:ext cx="2752200" cy="944700"/>
          </a:xfrm>
          <a:prstGeom prst="straightConnector1">
            <a:avLst/>
          </a:prstGeom>
          <a:noFill/>
          <a:ln w="28575" cap="flat" cmpd="sng">
            <a:solidFill>
              <a:srgbClr val="00FFFF"/>
            </a:solidFill>
            <a:prstDash val="solid"/>
            <a:round/>
            <a:headEnd type="none" w="med" len="med"/>
            <a:tailEnd type="triangle" w="med" len="med"/>
          </a:ln>
        </p:spPr>
      </p:cxnSp>
      <p:sp>
        <p:nvSpPr>
          <p:cNvPr id="1339" name="Google Shape;1339;p180"/>
          <p:cNvSpPr/>
          <p:nvPr/>
        </p:nvSpPr>
        <p:spPr>
          <a:xfrm>
            <a:off x="1780975" y="3972325"/>
            <a:ext cx="10992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webapp</a:t>
            </a:r>
            <a:endParaRPr>
              <a:latin typeface="Comfortaa"/>
              <a:ea typeface="Comfortaa"/>
              <a:cs typeface="Comfortaa"/>
              <a:sym typeface="Comfortaa"/>
            </a:endParaRPr>
          </a:p>
        </p:txBody>
      </p:sp>
      <p:cxnSp>
        <p:nvCxnSpPr>
          <p:cNvPr id="1340" name="Google Shape;1340;p180"/>
          <p:cNvCxnSpPr>
            <a:endCxn id="1323" idx="1"/>
          </p:cNvCxnSpPr>
          <p:nvPr/>
        </p:nvCxnSpPr>
        <p:spPr>
          <a:xfrm rot="10800000" flipH="1">
            <a:off x="4503450" y="3014625"/>
            <a:ext cx="2690400" cy="210600"/>
          </a:xfrm>
          <a:prstGeom prst="straightConnector1">
            <a:avLst/>
          </a:prstGeom>
          <a:noFill/>
          <a:ln w="28575" cap="flat" cmpd="sng">
            <a:solidFill>
              <a:srgbClr val="00FFFF"/>
            </a:solidFill>
            <a:prstDash val="dash"/>
            <a:round/>
            <a:headEnd type="none" w="med" len="med"/>
            <a:tailEnd type="triangle" w="med" len="med"/>
          </a:ln>
        </p:spPr>
      </p:cxnSp>
      <p:cxnSp>
        <p:nvCxnSpPr>
          <p:cNvPr id="1341" name="Google Shape;1341;p180"/>
          <p:cNvCxnSpPr/>
          <p:nvPr/>
        </p:nvCxnSpPr>
        <p:spPr>
          <a:xfrm rot="10800000">
            <a:off x="2576825" y="2571750"/>
            <a:ext cx="714600" cy="553500"/>
          </a:xfrm>
          <a:prstGeom prst="straightConnector1">
            <a:avLst/>
          </a:prstGeom>
          <a:noFill/>
          <a:ln w="28575" cap="flat" cmpd="sng">
            <a:solidFill>
              <a:srgbClr val="00FF00"/>
            </a:solidFill>
            <a:prstDash val="dash"/>
            <a:round/>
            <a:headEnd type="none" w="med" len="med"/>
            <a:tailEnd type="triangle" w="med" len="med"/>
          </a:ln>
        </p:spPr>
      </p:cxn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solidFill>
                  <a:srgbClr val="00FF00"/>
                </a:solidFill>
                <a:latin typeface="Comfortaa"/>
                <a:ea typeface="Comfortaa"/>
                <a:cs typeface="Comfortaa"/>
                <a:sym typeface="Comfortaa"/>
              </a:rPr>
              <a:t>ClusterIP </a:t>
            </a:r>
            <a:r>
              <a:rPr lang="en" sz="3800" b="1">
                <a:latin typeface="Comfortaa"/>
                <a:ea typeface="Comfortaa"/>
                <a:cs typeface="Comfortaa"/>
                <a:sym typeface="Comfortaa"/>
              </a:rPr>
              <a:t>Service Demo Lab</a:t>
            </a:r>
            <a:endParaRPr sz="3800" b="1">
              <a:latin typeface="Comfortaa"/>
              <a:ea typeface="Comfortaa"/>
              <a:cs typeface="Comfortaa"/>
              <a:sym typeface="Comforta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82"/>
          <p:cNvSpPr txBox="1"/>
          <p:nvPr/>
        </p:nvSpPr>
        <p:spPr>
          <a:xfrm>
            <a:off x="181200" y="60400"/>
            <a:ext cx="7891500" cy="4578900"/>
          </a:xfrm>
          <a:prstGeom prst="rect">
            <a:avLst/>
          </a:prstGeom>
          <a:noFill/>
          <a:ln>
            <a:noFill/>
          </a:ln>
        </p:spPr>
        <p:txBody>
          <a:bodyPr spcFirstLastPara="1" wrap="square" lIns="0" tIns="27925" rIns="0" bIns="0"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k exec -it pod sh</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 curl appsvc.dev.svc.cluster.local</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 cat /etc/resolv.conf</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 env</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k expose clusterip --tcp=</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k expose pod name --name=  --selector= --port=  --target-port= </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k expode svc name --name= --selector= --port --target-port</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name your service targetport with name of containerport so no service reconfig when doing container port changes </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600">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600">
              <a:solidFill>
                <a:schemeClr val="dk1"/>
              </a:solidFill>
              <a:latin typeface="Comfortaa"/>
              <a:ea typeface="Comfortaa"/>
              <a:cs typeface="Comfortaa"/>
              <a:sym typeface="Comfortaa"/>
            </a:endParaRPr>
          </a:p>
          <a:p>
            <a:pPr marL="12700" marR="5080" lvl="0" indent="0" algn="l" rtl="0">
              <a:lnSpc>
                <a:spcPct val="118750"/>
              </a:lnSpc>
              <a:spcBef>
                <a:spcPts val="0"/>
              </a:spcBef>
              <a:spcAft>
                <a:spcPts val="0"/>
              </a:spcAft>
              <a:buNone/>
            </a:pPr>
            <a:endParaRPr sz="2600">
              <a:solidFill>
                <a:schemeClr val="dk1"/>
              </a:solidFill>
              <a:latin typeface="Comfortaa"/>
              <a:ea typeface="Comfortaa"/>
              <a:cs typeface="Comfortaa"/>
              <a:sym typeface="Comforta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1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solidFill>
                  <a:srgbClr val="00FF00"/>
                </a:solidFill>
                <a:latin typeface="Comfortaa"/>
                <a:ea typeface="Comfortaa"/>
                <a:cs typeface="Comfortaa"/>
                <a:sym typeface="Comfortaa"/>
              </a:rPr>
              <a:t>NodePort</a:t>
            </a:r>
            <a:r>
              <a:rPr lang="en" sz="3800" b="1">
                <a:latin typeface="Comfortaa"/>
                <a:ea typeface="Comfortaa"/>
                <a:cs typeface="Comfortaa"/>
                <a:sym typeface="Comfortaa"/>
              </a:rPr>
              <a:t> Service</a:t>
            </a:r>
            <a:endParaRPr sz="3800" b="1">
              <a:latin typeface="Comfortaa"/>
              <a:ea typeface="Comfortaa"/>
              <a:cs typeface="Comfortaa"/>
              <a:sym typeface="Comfortaa"/>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84"/>
          <p:cNvSpPr txBox="1"/>
          <p:nvPr/>
        </p:nvSpPr>
        <p:spPr>
          <a:xfrm>
            <a:off x="93850" y="300350"/>
            <a:ext cx="8841300" cy="4664700"/>
          </a:xfrm>
          <a:prstGeom prst="rect">
            <a:avLst/>
          </a:prstGeom>
          <a:noFill/>
          <a:ln>
            <a:noFill/>
          </a:ln>
        </p:spPr>
        <p:txBody>
          <a:bodyPr spcFirstLastPara="1" wrap="square" lIns="0" tIns="12700" rIns="0" bIns="0" anchor="t" anchorCtr="0">
            <a:noAutofit/>
          </a:bodyPr>
          <a:lstStyle/>
          <a:p>
            <a:pPr marL="0" marR="0" lvl="0" indent="0" algn="l" rtl="0">
              <a:lnSpc>
                <a:spcPct val="119375"/>
              </a:lnSpc>
              <a:spcBef>
                <a:spcPts val="0"/>
              </a:spcBef>
              <a:spcAft>
                <a:spcPts val="0"/>
              </a:spcAft>
              <a:buNone/>
            </a:pPr>
            <a:r>
              <a:rPr lang="en" sz="2400" b="1">
                <a:solidFill>
                  <a:srgbClr val="00FF00"/>
                </a:solidFill>
                <a:latin typeface="Comfortaa"/>
                <a:ea typeface="Comfortaa"/>
                <a:cs typeface="Comfortaa"/>
                <a:sym typeface="Comfortaa"/>
              </a:rPr>
              <a:t>The NodePort service</a:t>
            </a:r>
            <a:r>
              <a:rPr lang="en" sz="2400" b="1">
                <a:solidFill>
                  <a:schemeClr val="dk1"/>
                </a:solidFill>
                <a:latin typeface="Comfortaa"/>
                <a:ea typeface="Comfortaa"/>
                <a:cs typeface="Comfortaa"/>
                <a:sym typeface="Comfortaa"/>
              </a:rPr>
              <a:t> extends the ClusterIP service. </a:t>
            </a: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400" b="1">
                <a:solidFill>
                  <a:schemeClr val="dk1"/>
                </a:solidFill>
                <a:latin typeface="Comfortaa"/>
                <a:ea typeface="Comfortaa"/>
                <a:cs typeface="Comfortaa"/>
                <a:sym typeface="Comfortaa"/>
              </a:rPr>
              <a:t>It allows </a:t>
            </a:r>
            <a:r>
              <a:rPr lang="en" sz="2400" b="1">
                <a:solidFill>
                  <a:srgbClr val="00FF00"/>
                </a:solidFill>
                <a:latin typeface="Comfortaa"/>
                <a:ea typeface="Comfortaa"/>
                <a:cs typeface="Comfortaa"/>
                <a:sym typeface="Comfortaa"/>
              </a:rPr>
              <a:t>external users</a:t>
            </a:r>
            <a:r>
              <a:rPr lang="en" sz="2400" b="1">
                <a:solidFill>
                  <a:schemeClr val="dk1"/>
                </a:solidFill>
                <a:latin typeface="Comfortaa"/>
                <a:ea typeface="Comfortaa"/>
                <a:cs typeface="Comfortaa"/>
                <a:sym typeface="Comfortaa"/>
              </a:rPr>
              <a:t> to access cluster endpoints. </a:t>
            </a: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400" b="1">
                <a:solidFill>
                  <a:schemeClr val="dk1"/>
                </a:solidFill>
                <a:latin typeface="Comfortaa"/>
                <a:ea typeface="Comfortaa"/>
                <a:cs typeface="Comfortaa"/>
                <a:sym typeface="Comfortaa"/>
              </a:rPr>
              <a:t>It exposes a port named NodePort on </a:t>
            </a:r>
            <a:r>
              <a:rPr lang="en" sz="2400" b="1">
                <a:solidFill>
                  <a:srgbClr val="FF0000"/>
                </a:solidFill>
                <a:latin typeface="Comfortaa"/>
                <a:ea typeface="Comfortaa"/>
                <a:cs typeface="Comfortaa"/>
                <a:sym typeface="Comfortaa"/>
              </a:rPr>
              <a:t>all</a:t>
            </a:r>
            <a:r>
              <a:rPr lang="en" sz="2400" b="1">
                <a:solidFill>
                  <a:schemeClr val="dk1"/>
                </a:solidFill>
                <a:latin typeface="Comfortaa"/>
                <a:ea typeface="Comfortaa"/>
                <a:cs typeface="Comfortaa"/>
                <a:sym typeface="Comfortaa"/>
              </a:rPr>
              <a:t> worker nodes. External users can access cluster endpoints via:</a:t>
            </a: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400" b="1">
                <a:solidFill>
                  <a:schemeClr val="dk1"/>
                </a:solidFill>
                <a:latin typeface="Comfortaa"/>
                <a:ea typeface="Comfortaa"/>
                <a:cs typeface="Comfortaa"/>
                <a:sym typeface="Comfortaa"/>
              </a:rPr>
              <a:t>                    </a:t>
            </a:r>
            <a:r>
              <a:rPr lang="en" sz="2400" b="1">
                <a:solidFill>
                  <a:srgbClr val="FFFF00"/>
                </a:solidFill>
                <a:latin typeface="Comfortaa"/>
                <a:ea typeface="Comfortaa"/>
                <a:cs typeface="Comfortaa"/>
                <a:sym typeface="Comfortaa"/>
              </a:rPr>
              <a:t>&lt;any worker node IP&gt;:nodePort.</a:t>
            </a:r>
            <a:endParaRPr sz="2400" b="1">
              <a:solidFill>
                <a:srgbClr val="FFFF00"/>
              </a:solidFill>
              <a:latin typeface="Comfortaa"/>
              <a:ea typeface="Comfortaa"/>
              <a:cs typeface="Comfortaa"/>
              <a:sym typeface="Comfortaa"/>
            </a:endParaRPr>
          </a:p>
          <a:p>
            <a:pPr marL="0" marR="142240"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This nodePort is dynamically taken from a range between </a:t>
            </a:r>
            <a:r>
              <a:rPr lang="en" sz="2400" b="1">
                <a:solidFill>
                  <a:srgbClr val="00FF00"/>
                </a:solidFill>
                <a:latin typeface="Comfortaa"/>
                <a:ea typeface="Comfortaa"/>
                <a:cs typeface="Comfortaa"/>
                <a:sym typeface="Comfortaa"/>
              </a:rPr>
              <a:t>30000-32767</a:t>
            </a:r>
            <a:r>
              <a:rPr lang="en" sz="2400" b="1">
                <a:solidFill>
                  <a:schemeClr val="dk1"/>
                </a:solidFill>
                <a:latin typeface="Comfortaa"/>
                <a:ea typeface="Comfortaa"/>
                <a:cs typeface="Comfortaa"/>
                <a:sym typeface="Comfortaa"/>
              </a:rPr>
              <a:t> by default but can be statically defined.</a:t>
            </a:r>
            <a:endParaRPr sz="2400" b="1">
              <a:solidFill>
                <a:schemeClr val="dk1"/>
              </a:solidFill>
              <a:latin typeface="Comfortaa"/>
              <a:ea typeface="Comfortaa"/>
              <a:cs typeface="Comfortaa"/>
              <a:sym typeface="Comforta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85"/>
          <p:cNvSpPr txBox="1"/>
          <p:nvPr/>
        </p:nvSpPr>
        <p:spPr>
          <a:xfrm>
            <a:off x="301950" y="1620550"/>
            <a:ext cx="56970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NODE-01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192.168.30.1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367" name="Google Shape;1367;p185"/>
          <p:cNvSpPr/>
          <p:nvPr/>
        </p:nvSpPr>
        <p:spPr>
          <a:xfrm>
            <a:off x="1817514" y="1460188"/>
            <a:ext cx="27264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Nodeport: 30333</a:t>
            </a:r>
            <a:endParaRPr b="1">
              <a:latin typeface="Comfortaa"/>
              <a:ea typeface="Comfortaa"/>
              <a:cs typeface="Comfortaa"/>
              <a:sym typeface="Comfortaa"/>
            </a:endParaRPr>
          </a:p>
        </p:txBody>
      </p:sp>
      <p:sp>
        <p:nvSpPr>
          <p:cNvPr id="1368" name="Google Shape;1368;p185"/>
          <p:cNvSpPr/>
          <p:nvPr/>
        </p:nvSpPr>
        <p:spPr>
          <a:xfrm>
            <a:off x="573725" y="3684000"/>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POD-A</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10.36.0.6</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grpSp>
        <p:nvGrpSpPr>
          <p:cNvPr id="1369" name="Google Shape;1369;p185"/>
          <p:cNvGrpSpPr/>
          <p:nvPr/>
        </p:nvGrpSpPr>
        <p:grpSpPr>
          <a:xfrm>
            <a:off x="5720725" y="283063"/>
            <a:ext cx="2699200" cy="894726"/>
            <a:chOff x="4370675" y="-882187"/>
            <a:chExt cx="2699200" cy="894726"/>
          </a:xfrm>
        </p:grpSpPr>
        <p:sp>
          <p:nvSpPr>
            <p:cNvPr id="1370" name="Google Shape;1370;p185"/>
            <p:cNvSpPr/>
            <p:nvPr/>
          </p:nvSpPr>
          <p:spPr>
            <a:xfrm>
              <a:off x="4370675" y="-882187"/>
              <a:ext cx="2113830" cy="894726"/>
            </a:xfrm>
            <a:prstGeom prst="flowChartTerminator">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b="1">
                  <a:latin typeface="Comfortaa"/>
                  <a:ea typeface="Comfortaa"/>
                  <a:cs typeface="Comfortaa"/>
                  <a:sym typeface="Comfortaa"/>
                </a:rPr>
                <a:t>Service</a:t>
              </a:r>
              <a:endParaRPr b="1">
                <a:latin typeface="Comfortaa"/>
                <a:ea typeface="Comfortaa"/>
                <a:cs typeface="Comfortaa"/>
                <a:sym typeface="Comfortaa"/>
              </a:endParaRPr>
            </a:p>
            <a:p>
              <a:pPr marL="0" lvl="0" indent="0" algn="l" rtl="0">
                <a:spcBef>
                  <a:spcPts val="0"/>
                </a:spcBef>
                <a:spcAft>
                  <a:spcPts val="0"/>
                </a:spcAft>
                <a:buNone/>
              </a:pPr>
              <a:r>
                <a:rPr lang="en" b="1"/>
                <a:t>10.109.77.234</a:t>
              </a:r>
              <a:endParaRPr b="1">
                <a:latin typeface="Comfortaa"/>
                <a:ea typeface="Comfortaa"/>
                <a:cs typeface="Comfortaa"/>
                <a:sym typeface="Comfortaa"/>
              </a:endParaRPr>
            </a:p>
            <a:p>
              <a:pPr marL="0" lvl="0" indent="0" algn="l" rtl="0">
                <a:spcBef>
                  <a:spcPts val="0"/>
                </a:spcBef>
                <a:spcAft>
                  <a:spcPts val="0"/>
                </a:spcAft>
                <a:buNone/>
              </a:pPr>
              <a:r>
                <a:rPr lang="en"/>
                <a:t>selector: </a:t>
              </a:r>
              <a:endParaRPr/>
            </a:p>
            <a:p>
              <a:pPr marL="0" lvl="0" indent="0" algn="l" rtl="0">
                <a:spcBef>
                  <a:spcPts val="0"/>
                </a:spcBef>
                <a:spcAft>
                  <a:spcPts val="0"/>
                </a:spcAft>
                <a:buNone/>
              </a:pPr>
              <a:r>
                <a:rPr lang="en"/>
                <a:t>app=frontend</a:t>
              </a:r>
              <a:endParaRPr/>
            </a:p>
            <a:p>
              <a:pPr marL="0" lvl="0" indent="0" algn="l" rtl="0">
                <a:spcBef>
                  <a:spcPts val="0"/>
                </a:spcBef>
                <a:spcAft>
                  <a:spcPts val="0"/>
                </a:spcAft>
                <a:buNone/>
              </a:pPr>
              <a:r>
                <a:rPr lang="en"/>
                <a:t>             </a:t>
              </a:r>
              <a:endParaRPr/>
            </a:p>
          </p:txBody>
        </p:sp>
        <p:sp>
          <p:nvSpPr>
            <p:cNvPr id="1371" name="Google Shape;1371;p185"/>
            <p:cNvSpPr/>
            <p:nvPr/>
          </p:nvSpPr>
          <p:spPr>
            <a:xfrm>
              <a:off x="5995275" y="-675124"/>
              <a:ext cx="1074600" cy="480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Port: 80</a:t>
              </a:r>
              <a:r>
                <a:rPr lang="en"/>
                <a:t>     </a:t>
              </a:r>
              <a:endParaRPr/>
            </a:p>
          </p:txBody>
        </p:sp>
      </p:grpSp>
      <p:sp>
        <p:nvSpPr>
          <p:cNvPr id="1372" name="Google Shape;1372;p185"/>
          <p:cNvSpPr/>
          <p:nvPr/>
        </p:nvSpPr>
        <p:spPr>
          <a:xfrm>
            <a:off x="785175" y="34941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373" name="Google Shape;1373;p185"/>
          <p:cNvSpPr/>
          <p:nvPr/>
        </p:nvSpPr>
        <p:spPr>
          <a:xfrm>
            <a:off x="2466125" y="2313950"/>
            <a:ext cx="1419300" cy="8280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t>IPTABLES</a:t>
            </a:r>
            <a:endParaRPr sz="1100" b="1"/>
          </a:p>
        </p:txBody>
      </p:sp>
      <p:sp>
        <p:nvSpPr>
          <p:cNvPr id="1374" name="Google Shape;1374;p185"/>
          <p:cNvSpPr/>
          <p:nvPr/>
        </p:nvSpPr>
        <p:spPr>
          <a:xfrm>
            <a:off x="4753200" y="3014300"/>
            <a:ext cx="980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KUBE-</a:t>
            </a:r>
            <a:endParaRPr b="1"/>
          </a:p>
          <a:p>
            <a:pPr marL="0" lvl="0" indent="0" algn="l" rtl="0">
              <a:spcBef>
                <a:spcPts val="0"/>
              </a:spcBef>
              <a:spcAft>
                <a:spcPts val="0"/>
              </a:spcAft>
              <a:buNone/>
            </a:pPr>
            <a:r>
              <a:rPr lang="en" b="1"/>
              <a:t>PROXY</a:t>
            </a:r>
            <a:endParaRPr b="1"/>
          </a:p>
        </p:txBody>
      </p:sp>
      <p:pic>
        <p:nvPicPr>
          <p:cNvPr id="1375" name="Google Shape;1375;p185"/>
          <p:cNvPicPr preferRelativeResize="0"/>
          <p:nvPr/>
        </p:nvPicPr>
        <p:blipFill>
          <a:blip r:embed="rId3">
            <a:alphaModFix/>
          </a:blip>
          <a:stretch>
            <a:fillRect/>
          </a:stretch>
        </p:blipFill>
        <p:spPr>
          <a:xfrm>
            <a:off x="179377" y="155187"/>
            <a:ext cx="1303173" cy="1150500"/>
          </a:xfrm>
          <a:prstGeom prst="rect">
            <a:avLst/>
          </a:prstGeom>
          <a:noFill/>
          <a:ln>
            <a:noFill/>
          </a:ln>
        </p:spPr>
      </p:pic>
      <p:cxnSp>
        <p:nvCxnSpPr>
          <p:cNvPr id="1376" name="Google Shape;1376;p185"/>
          <p:cNvCxnSpPr>
            <a:stCxn id="1375" idx="3"/>
            <a:endCxn id="1367" idx="0"/>
          </p:cNvCxnSpPr>
          <p:nvPr/>
        </p:nvCxnSpPr>
        <p:spPr>
          <a:xfrm>
            <a:off x="1482550" y="730437"/>
            <a:ext cx="1698300" cy="729900"/>
          </a:xfrm>
          <a:prstGeom prst="straightConnector1">
            <a:avLst/>
          </a:prstGeom>
          <a:noFill/>
          <a:ln w="38100" cap="flat" cmpd="sng">
            <a:solidFill>
              <a:srgbClr val="FF0000"/>
            </a:solidFill>
            <a:prstDash val="solid"/>
            <a:round/>
            <a:headEnd type="none" w="med" len="med"/>
            <a:tailEnd type="triangle" w="med" len="med"/>
          </a:ln>
        </p:spPr>
      </p:cxnSp>
      <p:sp>
        <p:nvSpPr>
          <p:cNvPr id="1377" name="Google Shape;1377;p185"/>
          <p:cNvSpPr txBox="1"/>
          <p:nvPr/>
        </p:nvSpPr>
        <p:spPr>
          <a:xfrm>
            <a:off x="2087175" y="565950"/>
            <a:ext cx="27264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http://192.168.30.1:30333</a:t>
            </a:r>
            <a:endParaRPr/>
          </a:p>
        </p:txBody>
      </p:sp>
      <p:cxnSp>
        <p:nvCxnSpPr>
          <p:cNvPr id="1378" name="Google Shape;1378;p185"/>
          <p:cNvCxnSpPr>
            <a:stCxn id="1374" idx="3"/>
            <a:endCxn id="1370" idx="2"/>
          </p:cNvCxnSpPr>
          <p:nvPr/>
        </p:nvCxnSpPr>
        <p:spPr>
          <a:xfrm rot="10800000" flipH="1">
            <a:off x="5733300" y="1177850"/>
            <a:ext cx="1044300" cy="2319600"/>
          </a:xfrm>
          <a:prstGeom prst="straightConnector1">
            <a:avLst/>
          </a:prstGeom>
          <a:noFill/>
          <a:ln w="28575" cap="flat" cmpd="sng">
            <a:solidFill>
              <a:schemeClr val="dk1"/>
            </a:solidFill>
            <a:prstDash val="dash"/>
            <a:round/>
            <a:headEnd type="none" w="med" len="med"/>
            <a:tailEnd type="triangle" w="med" len="med"/>
          </a:ln>
        </p:spPr>
      </p:cxnSp>
      <p:cxnSp>
        <p:nvCxnSpPr>
          <p:cNvPr id="1379" name="Google Shape;1379;p185"/>
          <p:cNvCxnSpPr>
            <a:stCxn id="1374" idx="1"/>
            <a:endCxn id="1373" idx="5"/>
          </p:cNvCxnSpPr>
          <p:nvPr/>
        </p:nvCxnSpPr>
        <p:spPr>
          <a:xfrm rot="10800000">
            <a:off x="3885300" y="2630150"/>
            <a:ext cx="867900" cy="867300"/>
          </a:xfrm>
          <a:prstGeom prst="straightConnector1">
            <a:avLst/>
          </a:prstGeom>
          <a:noFill/>
          <a:ln w="28575" cap="flat" cmpd="sng">
            <a:solidFill>
              <a:schemeClr val="dk1"/>
            </a:solidFill>
            <a:prstDash val="dash"/>
            <a:round/>
            <a:headEnd type="none" w="med" len="med"/>
            <a:tailEnd type="triangle" w="med" len="med"/>
          </a:ln>
        </p:spPr>
      </p:cxnSp>
      <p:sp>
        <p:nvSpPr>
          <p:cNvPr id="1380" name="Google Shape;1380;p185"/>
          <p:cNvSpPr txBox="1"/>
          <p:nvPr/>
        </p:nvSpPr>
        <p:spPr>
          <a:xfrm>
            <a:off x="6206850" y="1620550"/>
            <a:ext cx="27264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                      NODE-02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192.168.30.2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381" name="Google Shape;1381;p185"/>
          <p:cNvSpPr/>
          <p:nvPr/>
        </p:nvSpPr>
        <p:spPr>
          <a:xfrm>
            <a:off x="6573600" y="3417025"/>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POD-B</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10.96.1.10</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sp>
        <p:nvSpPr>
          <p:cNvPr id="1382" name="Google Shape;1382;p185"/>
          <p:cNvSpPr/>
          <p:nvPr/>
        </p:nvSpPr>
        <p:spPr>
          <a:xfrm>
            <a:off x="6809525" y="32640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86"/>
          <p:cNvSpPr txBox="1"/>
          <p:nvPr/>
        </p:nvSpPr>
        <p:spPr>
          <a:xfrm>
            <a:off x="301950" y="1620550"/>
            <a:ext cx="56970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NODE-01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192.168.30.1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388" name="Google Shape;1388;p186"/>
          <p:cNvSpPr/>
          <p:nvPr/>
        </p:nvSpPr>
        <p:spPr>
          <a:xfrm>
            <a:off x="1817514" y="1460188"/>
            <a:ext cx="27264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Nodeport: 30333</a:t>
            </a:r>
            <a:endParaRPr b="1">
              <a:latin typeface="Comfortaa"/>
              <a:ea typeface="Comfortaa"/>
              <a:cs typeface="Comfortaa"/>
              <a:sym typeface="Comfortaa"/>
            </a:endParaRPr>
          </a:p>
        </p:txBody>
      </p:sp>
      <p:sp>
        <p:nvSpPr>
          <p:cNvPr id="1389" name="Google Shape;1389;p186"/>
          <p:cNvSpPr/>
          <p:nvPr/>
        </p:nvSpPr>
        <p:spPr>
          <a:xfrm>
            <a:off x="573725" y="3684000"/>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POD-A</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10.36.0.6</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grpSp>
        <p:nvGrpSpPr>
          <p:cNvPr id="1390" name="Google Shape;1390;p186"/>
          <p:cNvGrpSpPr/>
          <p:nvPr/>
        </p:nvGrpSpPr>
        <p:grpSpPr>
          <a:xfrm>
            <a:off x="5720725" y="283063"/>
            <a:ext cx="2699200" cy="894726"/>
            <a:chOff x="4370675" y="-882187"/>
            <a:chExt cx="2699200" cy="894726"/>
          </a:xfrm>
        </p:grpSpPr>
        <p:sp>
          <p:nvSpPr>
            <p:cNvPr id="1391" name="Google Shape;1391;p186"/>
            <p:cNvSpPr/>
            <p:nvPr/>
          </p:nvSpPr>
          <p:spPr>
            <a:xfrm>
              <a:off x="4370675" y="-882187"/>
              <a:ext cx="2113830" cy="894726"/>
            </a:xfrm>
            <a:prstGeom prst="flowChartTerminator">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b="1">
                  <a:latin typeface="Comfortaa"/>
                  <a:ea typeface="Comfortaa"/>
                  <a:cs typeface="Comfortaa"/>
                  <a:sym typeface="Comfortaa"/>
                </a:rPr>
                <a:t>Service</a:t>
              </a:r>
              <a:endParaRPr b="1">
                <a:latin typeface="Comfortaa"/>
                <a:ea typeface="Comfortaa"/>
                <a:cs typeface="Comfortaa"/>
                <a:sym typeface="Comfortaa"/>
              </a:endParaRPr>
            </a:p>
            <a:p>
              <a:pPr marL="0" lvl="0" indent="0" algn="l" rtl="0">
                <a:spcBef>
                  <a:spcPts val="0"/>
                </a:spcBef>
                <a:spcAft>
                  <a:spcPts val="0"/>
                </a:spcAft>
                <a:buNone/>
              </a:pPr>
              <a:r>
                <a:rPr lang="en" b="1"/>
                <a:t>10.109.77.234</a:t>
              </a:r>
              <a:endParaRPr b="1">
                <a:latin typeface="Comfortaa"/>
                <a:ea typeface="Comfortaa"/>
                <a:cs typeface="Comfortaa"/>
                <a:sym typeface="Comfortaa"/>
              </a:endParaRPr>
            </a:p>
            <a:p>
              <a:pPr marL="0" lvl="0" indent="0" algn="l" rtl="0">
                <a:spcBef>
                  <a:spcPts val="0"/>
                </a:spcBef>
                <a:spcAft>
                  <a:spcPts val="0"/>
                </a:spcAft>
                <a:buNone/>
              </a:pPr>
              <a:r>
                <a:rPr lang="en"/>
                <a:t>selector: </a:t>
              </a:r>
              <a:endParaRPr/>
            </a:p>
            <a:p>
              <a:pPr marL="0" lvl="0" indent="0" algn="l" rtl="0">
                <a:spcBef>
                  <a:spcPts val="0"/>
                </a:spcBef>
                <a:spcAft>
                  <a:spcPts val="0"/>
                </a:spcAft>
                <a:buNone/>
              </a:pPr>
              <a:r>
                <a:rPr lang="en"/>
                <a:t>app=frontend</a:t>
              </a:r>
              <a:endParaRPr/>
            </a:p>
            <a:p>
              <a:pPr marL="0" lvl="0" indent="0" algn="l" rtl="0">
                <a:spcBef>
                  <a:spcPts val="0"/>
                </a:spcBef>
                <a:spcAft>
                  <a:spcPts val="0"/>
                </a:spcAft>
                <a:buNone/>
              </a:pPr>
              <a:r>
                <a:rPr lang="en"/>
                <a:t>             </a:t>
              </a:r>
              <a:endParaRPr/>
            </a:p>
          </p:txBody>
        </p:sp>
        <p:sp>
          <p:nvSpPr>
            <p:cNvPr id="1392" name="Google Shape;1392;p186"/>
            <p:cNvSpPr/>
            <p:nvPr/>
          </p:nvSpPr>
          <p:spPr>
            <a:xfrm>
              <a:off x="5995275" y="-675124"/>
              <a:ext cx="1074600" cy="480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Port: 80</a:t>
              </a:r>
              <a:r>
                <a:rPr lang="en"/>
                <a:t>     </a:t>
              </a:r>
              <a:endParaRPr/>
            </a:p>
          </p:txBody>
        </p:sp>
      </p:grpSp>
      <p:sp>
        <p:nvSpPr>
          <p:cNvPr id="1393" name="Google Shape;1393;p186"/>
          <p:cNvSpPr/>
          <p:nvPr/>
        </p:nvSpPr>
        <p:spPr>
          <a:xfrm>
            <a:off x="785175" y="34941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394" name="Google Shape;1394;p186"/>
          <p:cNvSpPr/>
          <p:nvPr/>
        </p:nvSpPr>
        <p:spPr>
          <a:xfrm>
            <a:off x="2466125" y="2313950"/>
            <a:ext cx="1419300" cy="8280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t>IPTABLES</a:t>
            </a:r>
            <a:endParaRPr sz="1100" b="1"/>
          </a:p>
        </p:txBody>
      </p:sp>
      <p:sp>
        <p:nvSpPr>
          <p:cNvPr id="1395" name="Google Shape;1395;p186"/>
          <p:cNvSpPr/>
          <p:nvPr/>
        </p:nvSpPr>
        <p:spPr>
          <a:xfrm>
            <a:off x="4753200" y="3014300"/>
            <a:ext cx="980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KUBE-</a:t>
            </a:r>
            <a:endParaRPr b="1"/>
          </a:p>
          <a:p>
            <a:pPr marL="0" lvl="0" indent="0" algn="l" rtl="0">
              <a:spcBef>
                <a:spcPts val="0"/>
              </a:spcBef>
              <a:spcAft>
                <a:spcPts val="0"/>
              </a:spcAft>
              <a:buNone/>
            </a:pPr>
            <a:r>
              <a:rPr lang="en" b="1"/>
              <a:t>PROXY</a:t>
            </a:r>
            <a:endParaRPr b="1"/>
          </a:p>
        </p:txBody>
      </p:sp>
      <p:pic>
        <p:nvPicPr>
          <p:cNvPr id="1396" name="Google Shape;1396;p186"/>
          <p:cNvPicPr preferRelativeResize="0"/>
          <p:nvPr/>
        </p:nvPicPr>
        <p:blipFill>
          <a:blip r:embed="rId3">
            <a:alphaModFix/>
          </a:blip>
          <a:stretch>
            <a:fillRect/>
          </a:stretch>
        </p:blipFill>
        <p:spPr>
          <a:xfrm>
            <a:off x="179377" y="155187"/>
            <a:ext cx="1303173" cy="1150500"/>
          </a:xfrm>
          <a:prstGeom prst="rect">
            <a:avLst/>
          </a:prstGeom>
          <a:noFill/>
          <a:ln>
            <a:noFill/>
          </a:ln>
        </p:spPr>
      </p:pic>
      <p:cxnSp>
        <p:nvCxnSpPr>
          <p:cNvPr id="1397" name="Google Shape;1397;p186"/>
          <p:cNvCxnSpPr>
            <a:stCxn id="1396" idx="3"/>
          </p:cNvCxnSpPr>
          <p:nvPr/>
        </p:nvCxnSpPr>
        <p:spPr>
          <a:xfrm>
            <a:off x="1482550" y="730437"/>
            <a:ext cx="1265100" cy="678600"/>
          </a:xfrm>
          <a:prstGeom prst="straightConnector1">
            <a:avLst/>
          </a:prstGeom>
          <a:noFill/>
          <a:ln w="38100" cap="flat" cmpd="sng">
            <a:solidFill>
              <a:srgbClr val="FF0000"/>
            </a:solidFill>
            <a:prstDash val="solid"/>
            <a:round/>
            <a:headEnd type="none" w="med" len="med"/>
            <a:tailEnd type="triangle" w="med" len="med"/>
          </a:ln>
        </p:spPr>
      </p:cxnSp>
      <p:sp>
        <p:nvSpPr>
          <p:cNvPr id="1398" name="Google Shape;1398;p186"/>
          <p:cNvSpPr txBox="1"/>
          <p:nvPr/>
        </p:nvSpPr>
        <p:spPr>
          <a:xfrm>
            <a:off x="2026800" y="635675"/>
            <a:ext cx="27264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http://192.168.30.1:30333</a:t>
            </a:r>
            <a:endParaRPr/>
          </a:p>
        </p:txBody>
      </p:sp>
      <p:cxnSp>
        <p:nvCxnSpPr>
          <p:cNvPr id="1399" name="Google Shape;1399;p186"/>
          <p:cNvCxnSpPr>
            <a:stCxn id="1395" idx="3"/>
            <a:endCxn id="1391" idx="2"/>
          </p:cNvCxnSpPr>
          <p:nvPr/>
        </p:nvCxnSpPr>
        <p:spPr>
          <a:xfrm rot="10800000" flipH="1">
            <a:off x="5733300" y="1177850"/>
            <a:ext cx="1044300" cy="2319600"/>
          </a:xfrm>
          <a:prstGeom prst="straightConnector1">
            <a:avLst/>
          </a:prstGeom>
          <a:noFill/>
          <a:ln w="28575" cap="flat" cmpd="sng">
            <a:solidFill>
              <a:schemeClr val="dk1"/>
            </a:solidFill>
            <a:prstDash val="dash"/>
            <a:round/>
            <a:headEnd type="none" w="med" len="med"/>
            <a:tailEnd type="triangle" w="med" len="med"/>
          </a:ln>
        </p:spPr>
      </p:cxnSp>
      <p:cxnSp>
        <p:nvCxnSpPr>
          <p:cNvPr id="1400" name="Google Shape;1400;p186"/>
          <p:cNvCxnSpPr>
            <a:stCxn id="1395" idx="1"/>
            <a:endCxn id="1394" idx="5"/>
          </p:cNvCxnSpPr>
          <p:nvPr/>
        </p:nvCxnSpPr>
        <p:spPr>
          <a:xfrm rot="10800000">
            <a:off x="3885300" y="2630150"/>
            <a:ext cx="867900" cy="867300"/>
          </a:xfrm>
          <a:prstGeom prst="straightConnector1">
            <a:avLst/>
          </a:prstGeom>
          <a:noFill/>
          <a:ln w="28575" cap="flat" cmpd="sng">
            <a:solidFill>
              <a:schemeClr val="dk1"/>
            </a:solidFill>
            <a:prstDash val="dash"/>
            <a:round/>
            <a:headEnd type="none" w="med" len="med"/>
            <a:tailEnd type="triangle" w="med" len="med"/>
          </a:ln>
        </p:spPr>
      </p:cxnSp>
      <p:cxnSp>
        <p:nvCxnSpPr>
          <p:cNvPr id="1401" name="Google Shape;1401;p186"/>
          <p:cNvCxnSpPr>
            <a:stCxn id="1388" idx="2"/>
            <a:endCxn id="1394" idx="0"/>
          </p:cNvCxnSpPr>
          <p:nvPr/>
        </p:nvCxnSpPr>
        <p:spPr>
          <a:xfrm flipH="1">
            <a:off x="3175914" y="1771888"/>
            <a:ext cx="4800" cy="542100"/>
          </a:xfrm>
          <a:prstGeom prst="straightConnector1">
            <a:avLst/>
          </a:prstGeom>
          <a:noFill/>
          <a:ln w="38100" cap="flat" cmpd="sng">
            <a:solidFill>
              <a:srgbClr val="FF0000"/>
            </a:solidFill>
            <a:prstDash val="solid"/>
            <a:round/>
            <a:headEnd type="none" w="med" len="med"/>
            <a:tailEnd type="triangle" w="med" len="med"/>
          </a:ln>
        </p:spPr>
      </p:cxnSp>
      <p:sp>
        <p:nvSpPr>
          <p:cNvPr id="1402" name="Google Shape;1402;p186"/>
          <p:cNvSpPr txBox="1"/>
          <p:nvPr/>
        </p:nvSpPr>
        <p:spPr>
          <a:xfrm>
            <a:off x="6206850" y="1620550"/>
            <a:ext cx="27264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                      NODE-02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192.168.30.2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403" name="Google Shape;1403;p186"/>
          <p:cNvSpPr/>
          <p:nvPr/>
        </p:nvSpPr>
        <p:spPr>
          <a:xfrm>
            <a:off x="6573600" y="3417025"/>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POD-B</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10.96.1.10</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sp>
        <p:nvSpPr>
          <p:cNvPr id="1404" name="Google Shape;1404;p186"/>
          <p:cNvSpPr/>
          <p:nvPr/>
        </p:nvSpPr>
        <p:spPr>
          <a:xfrm>
            <a:off x="6809525" y="32640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405" name="Google Shape;1405;p186"/>
          <p:cNvSpPr txBox="1"/>
          <p:nvPr/>
        </p:nvSpPr>
        <p:spPr>
          <a:xfrm>
            <a:off x="3402275" y="1932400"/>
            <a:ext cx="19929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-d 10.109.77.234:80</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187"/>
          <p:cNvSpPr txBox="1"/>
          <p:nvPr/>
        </p:nvSpPr>
        <p:spPr>
          <a:xfrm>
            <a:off x="301950" y="1620550"/>
            <a:ext cx="56970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NODE-01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192.168.30.1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411" name="Google Shape;1411;p187"/>
          <p:cNvSpPr/>
          <p:nvPr/>
        </p:nvSpPr>
        <p:spPr>
          <a:xfrm>
            <a:off x="1817514" y="1460188"/>
            <a:ext cx="27264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Nodeport: 30333</a:t>
            </a:r>
            <a:endParaRPr b="1">
              <a:latin typeface="Comfortaa"/>
              <a:ea typeface="Comfortaa"/>
              <a:cs typeface="Comfortaa"/>
              <a:sym typeface="Comfortaa"/>
            </a:endParaRPr>
          </a:p>
        </p:txBody>
      </p:sp>
      <p:sp>
        <p:nvSpPr>
          <p:cNvPr id="1412" name="Google Shape;1412;p187"/>
          <p:cNvSpPr/>
          <p:nvPr/>
        </p:nvSpPr>
        <p:spPr>
          <a:xfrm>
            <a:off x="573725" y="3684000"/>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POD-A</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10.36.0.6</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grpSp>
        <p:nvGrpSpPr>
          <p:cNvPr id="1413" name="Google Shape;1413;p187"/>
          <p:cNvGrpSpPr/>
          <p:nvPr/>
        </p:nvGrpSpPr>
        <p:grpSpPr>
          <a:xfrm>
            <a:off x="5733300" y="364413"/>
            <a:ext cx="2699200" cy="894726"/>
            <a:chOff x="4370675" y="-882187"/>
            <a:chExt cx="2699200" cy="894726"/>
          </a:xfrm>
        </p:grpSpPr>
        <p:sp>
          <p:nvSpPr>
            <p:cNvPr id="1414" name="Google Shape;1414;p187"/>
            <p:cNvSpPr/>
            <p:nvPr/>
          </p:nvSpPr>
          <p:spPr>
            <a:xfrm>
              <a:off x="4370675" y="-882187"/>
              <a:ext cx="2113830" cy="894726"/>
            </a:xfrm>
            <a:prstGeom prst="flowChartTerminator">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b="1">
                  <a:latin typeface="Comfortaa"/>
                  <a:ea typeface="Comfortaa"/>
                  <a:cs typeface="Comfortaa"/>
                  <a:sym typeface="Comfortaa"/>
                </a:rPr>
                <a:t>Service</a:t>
              </a:r>
              <a:endParaRPr b="1">
                <a:latin typeface="Comfortaa"/>
                <a:ea typeface="Comfortaa"/>
                <a:cs typeface="Comfortaa"/>
                <a:sym typeface="Comfortaa"/>
              </a:endParaRPr>
            </a:p>
            <a:p>
              <a:pPr marL="0" lvl="0" indent="0" algn="l" rtl="0">
                <a:spcBef>
                  <a:spcPts val="0"/>
                </a:spcBef>
                <a:spcAft>
                  <a:spcPts val="0"/>
                </a:spcAft>
                <a:buNone/>
              </a:pPr>
              <a:r>
                <a:rPr lang="en" b="1"/>
                <a:t>10.109.77.234</a:t>
              </a:r>
              <a:endParaRPr b="1">
                <a:latin typeface="Comfortaa"/>
                <a:ea typeface="Comfortaa"/>
                <a:cs typeface="Comfortaa"/>
                <a:sym typeface="Comfortaa"/>
              </a:endParaRPr>
            </a:p>
            <a:p>
              <a:pPr marL="0" lvl="0" indent="0" algn="l" rtl="0">
                <a:spcBef>
                  <a:spcPts val="0"/>
                </a:spcBef>
                <a:spcAft>
                  <a:spcPts val="0"/>
                </a:spcAft>
                <a:buNone/>
              </a:pPr>
              <a:r>
                <a:rPr lang="en"/>
                <a:t>selector: </a:t>
              </a:r>
              <a:endParaRPr/>
            </a:p>
            <a:p>
              <a:pPr marL="0" lvl="0" indent="0" algn="l" rtl="0">
                <a:spcBef>
                  <a:spcPts val="0"/>
                </a:spcBef>
                <a:spcAft>
                  <a:spcPts val="0"/>
                </a:spcAft>
                <a:buNone/>
              </a:pPr>
              <a:r>
                <a:rPr lang="en"/>
                <a:t>app=frontend</a:t>
              </a:r>
              <a:endParaRPr/>
            </a:p>
            <a:p>
              <a:pPr marL="0" lvl="0" indent="0" algn="l" rtl="0">
                <a:spcBef>
                  <a:spcPts val="0"/>
                </a:spcBef>
                <a:spcAft>
                  <a:spcPts val="0"/>
                </a:spcAft>
                <a:buNone/>
              </a:pPr>
              <a:r>
                <a:rPr lang="en"/>
                <a:t>             </a:t>
              </a:r>
              <a:endParaRPr/>
            </a:p>
          </p:txBody>
        </p:sp>
        <p:sp>
          <p:nvSpPr>
            <p:cNvPr id="1415" name="Google Shape;1415;p187"/>
            <p:cNvSpPr/>
            <p:nvPr/>
          </p:nvSpPr>
          <p:spPr>
            <a:xfrm>
              <a:off x="5995275" y="-675124"/>
              <a:ext cx="1074600" cy="480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Port: 80</a:t>
              </a:r>
              <a:r>
                <a:rPr lang="en"/>
                <a:t>     </a:t>
              </a:r>
              <a:endParaRPr/>
            </a:p>
          </p:txBody>
        </p:sp>
      </p:grpSp>
      <p:sp>
        <p:nvSpPr>
          <p:cNvPr id="1416" name="Google Shape;1416;p187"/>
          <p:cNvSpPr/>
          <p:nvPr/>
        </p:nvSpPr>
        <p:spPr>
          <a:xfrm>
            <a:off x="785175" y="34941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417" name="Google Shape;1417;p187"/>
          <p:cNvSpPr/>
          <p:nvPr/>
        </p:nvSpPr>
        <p:spPr>
          <a:xfrm>
            <a:off x="2466125" y="2313950"/>
            <a:ext cx="1419300" cy="8280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t>IPTABLES</a:t>
            </a:r>
            <a:endParaRPr sz="1100" b="1"/>
          </a:p>
        </p:txBody>
      </p:sp>
      <p:sp>
        <p:nvSpPr>
          <p:cNvPr id="1418" name="Google Shape;1418;p187"/>
          <p:cNvSpPr/>
          <p:nvPr/>
        </p:nvSpPr>
        <p:spPr>
          <a:xfrm>
            <a:off x="4753200" y="3014300"/>
            <a:ext cx="980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KUBE-</a:t>
            </a:r>
            <a:endParaRPr b="1"/>
          </a:p>
          <a:p>
            <a:pPr marL="0" lvl="0" indent="0" algn="l" rtl="0">
              <a:spcBef>
                <a:spcPts val="0"/>
              </a:spcBef>
              <a:spcAft>
                <a:spcPts val="0"/>
              </a:spcAft>
              <a:buNone/>
            </a:pPr>
            <a:r>
              <a:rPr lang="en" b="1"/>
              <a:t>PROXY</a:t>
            </a:r>
            <a:endParaRPr b="1"/>
          </a:p>
        </p:txBody>
      </p:sp>
      <p:pic>
        <p:nvPicPr>
          <p:cNvPr id="1419" name="Google Shape;1419;p187"/>
          <p:cNvPicPr preferRelativeResize="0"/>
          <p:nvPr/>
        </p:nvPicPr>
        <p:blipFill>
          <a:blip r:embed="rId3">
            <a:alphaModFix/>
          </a:blip>
          <a:stretch>
            <a:fillRect/>
          </a:stretch>
        </p:blipFill>
        <p:spPr>
          <a:xfrm>
            <a:off x="179377" y="155187"/>
            <a:ext cx="1303173" cy="1150500"/>
          </a:xfrm>
          <a:prstGeom prst="rect">
            <a:avLst/>
          </a:prstGeom>
          <a:noFill/>
          <a:ln>
            <a:noFill/>
          </a:ln>
        </p:spPr>
      </p:pic>
      <p:cxnSp>
        <p:nvCxnSpPr>
          <p:cNvPr id="1420" name="Google Shape;1420;p187"/>
          <p:cNvCxnSpPr>
            <a:stCxn id="1419" idx="3"/>
          </p:cNvCxnSpPr>
          <p:nvPr/>
        </p:nvCxnSpPr>
        <p:spPr>
          <a:xfrm>
            <a:off x="1482550" y="730437"/>
            <a:ext cx="1265100" cy="678600"/>
          </a:xfrm>
          <a:prstGeom prst="straightConnector1">
            <a:avLst/>
          </a:prstGeom>
          <a:noFill/>
          <a:ln w="38100" cap="flat" cmpd="sng">
            <a:solidFill>
              <a:srgbClr val="FF0000"/>
            </a:solidFill>
            <a:prstDash val="solid"/>
            <a:round/>
            <a:headEnd type="none" w="med" len="med"/>
            <a:tailEnd type="triangle" w="med" len="med"/>
          </a:ln>
        </p:spPr>
      </p:cxnSp>
      <p:sp>
        <p:nvSpPr>
          <p:cNvPr id="1421" name="Google Shape;1421;p187"/>
          <p:cNvSpPr txBox="1"/>
          <p:nvPr/>
        </p:nvSpPr>
        <p:spPr>
          <a:xfrm>
            <a:off x="2026800" y="635675"/>
            <a:ext cx="27264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http://192.168.30.1:30333</a:t>
            </a:r>
            <a:endParaRPr/>
          </a:p>
        </p:txBody>
      </p:sp>
      <p:sp>
        <p:nvSpPr>
          <p:cNvPr id="1422" name="Google Shape;1422;p187"/>
          <p:cNvSpPr txBox="1"/>
          <p:nvPr/>
        </p:nvSpPr>
        <p:spPr>
          <a:xfrm>
            <a:off x="2747775" y="3417025"/>
            <a:ext cx="18117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-d 10.36.0.6:8000</a:t>
            </a:r>
            <a:endParaRPr/>
          </a:p>
        </p:txBody>
      </p:sp>
      <p:cxnSp>
        <p:nvCxnSpPr>
          <p:cNvPr id="1423" name="Google Shape;1423;p187"/>
          <p:cNvCxnSpPr>
            <a:stCxn id="1418" idx="3"/>
            <a:endCxn id="1414" idx="2"/>
          </p:cNvCxnSpPr>
          <p:nvPr/>
        </p:nvCxnSpPr>
        <p:spPr>
          <a:xfrm rot="10800000" flipH="1">
            <a:off x="5733300" y="1259150"/>
            <a:ext cx="1056900" cy="2238300"/>
          </a:xfrm>
          <a:prstGeom prst="straightConnector1">
            <a:avLst/>
          </a:prstGeom>
          <a:noFill/>
          <a:ln w="28575" cap="flat" cmpd="sng">
            <a:solidFill>
              <a:schemeClr val="dk1"/>
            </a:solidFill>
            <a:prstDash val="dash"/>
            <a:round/>
            <a:headEnd type="none" w="med" len="med"/>
            <a:tailEnd type="triangle" w="med" len="med"/>
          </a:ln>
        </p:spPr>
      </p:cxnSp>
      <p:cxnSp>
        <p:nvCxnSpPr>
          <p:cNvPr id="1424" name="Google Shape;1424;p187"/>
          <p:cNvCxnSpPr>
            <a:stCxn id="1418" idx="1"/>
            <a:endCxn id="1417" idx="5"/>
          </p:cNvCxnSpPr>
          <p:nvPr/>
        </p:nvCxnSpPr>
        <p:spPr>
          <a:xfrm rot="10800000">
            <a:off x="3885300" y="2630150"/>
            <a:ext cx="867900" cy="867300"/>
          </a:xfrm>
          <a:prstGeom prst="straightConnector1">
            <a:avLst/>
          </a:prstGeom>
          <a:noFill/>
          <a:ln w="28575" cap="flat" cmpd="sng">
            <a:solidFill>
              <a:schemeClr val="dk1"/>
            </a:solidFill>
            <a:prstDash val="dash"/>
            <a:round/>
            <a:headEnd type="none" w="med" len="med"/>
            <a:tailEnd type="triangle" w="med" len="med"/>
          </a:ln>
        </p:spPr>
      </p:cxnSp>
      <p:cxnSp>
        <p:nvCxnSpPr>
          <p:cNvPr id="1425" name="Google Shape;1425;p187"/>
          <p:cNvCxnSpPr>
            <a:stCxn id="1411" idx="2"/>
            <a:endCxn id="1417" idx="0"/>
          </p:cNvCxnSpPr>
          <p:nvPr/>
        </p:nvCxnSpPr>
        <p:spPr>
          <a:xfrm flipH="1">
            <a:off x="3175914" y="1771888"/>
            <a:ext cx="4800" cy="542100"/>
          </a:xfrm>
          <a:prstGeom prst="straightConnector1">
            <a:avLst/>
          </a:prstGeom>
          <a:noFill/>
          <a:ln w="38100" cap="flat" cmpd="sng">
            <a:solidFill>
              <a:srgbClr val="FF0000"/>
            </a:solidFill>
            <a:prstDash val="solid"/>
            <a:round/>
            <a:headEnd type="none" w="med" len="med"/>
            <a:tailEnd type="triangle" w="med" len="med"/>
          </a:ln>
        </p:spPr>
      </p:cxnSp>
      <p:cxnSp>
        <p:nvCxnSpPr>
          <p:cNvPr id="1426" name="Google Shape;1426;p187"/>
          <p:cNvCxnSpPr>
            <a:endCxn id="1416" idx="3"/>
          </p:cNvCxnSpPr>
          <p:nvPr/>
        </p:nvCxnSpPr>
        <p:spPr>
          <a:xfrm flipH="1">
            <a:off x="2395575" y="3112575"/>
            <a:ext cx="352200" cy="557700"/>
          </a:xfrm>
          <a:prstGeom prst="straightConnector1">
            <a:avLst/>
          </a:prstGeom>
          <a:noFill/>
          <a:ln w="38100" cap="flat" cmpd="sng">
            <a:solidFill>
              <a:srgbClr val="FF0000"/>
            </a:solidFill>
            <a:prstDash val="solid"/>
            <a:round/>
            <a:headEnd type="none" w="med" len="med"/>
            <a:tailEnd type="triangle" w="med" len="med"/>
          </a:ln>
        </p:spPr>
      </p:cxnSp>
      <p:sp>
        <p:nvSpPr>
          <p:cNvPr id="1427" name="Google Shape;1427;p187"/>
          <p:cNvSpPr txBox="1"/>
          <p:nvPr/>
        </p:nvSpPr>
        <p:spPr>
          <a:xfrm>
            <a:off x="6206850" y="1620550"/>
            <a:ext cx="27264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                      NODE-02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192.168.30.2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428" name="Google Shape;1428;p187"/>
          <p:cNvSpPr/>
          <p:nvPr/>
        </p:nvSpPr>
        <p:spPr>
          <a:xfrm>
            <a:off x="6573600" y="3417025"/>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POD-B</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10.96.1.10</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sp>
        <p:nvSpPr>
          <p:cNvPr id="1429" name="Google Shape;1429;p187"/>
          <p:cNvSpPr/>
          <p:nvPr/>
        </p:nvSpPr>
        <p:spPr>
          <a:xfrm>
            <a:off x="6809525" y="32640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430" name="Google Shape;1430;p187"/>
          <p:cNvSpPr txBox="1"/>
          <p:nvPr/>
        </p:nvSpPr>
        <p:spPr>
          <a:xfrm>
            <a:off x="3402275" y="1932400"/>
            <a:ext cx="19929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-d 10.109.77.234:80</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188"/>
          <p:cNvSpPr txBox="1"/>
          <p:nvPr/>
        </p:nvSpPr>
        <p:spPr>
          <a:xfrm>
            <a:off x="382475" y="1620550"/>
            <a:ext cx="56970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NODE-01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192.168.30.1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436" name="Google Shape;1436;p188"/>
          <p:cNvSpPr/>
          <p:nvPr/>
        </p:nvSpPr>
        <p:spPr>
          <a:xfrm>
            <a:off x="2130324" y="1460200"/>
            <a:ext cx="24135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Nodeport: 30333</a:t>
            </a:r>
            <a:endParaRPr b="1">
              <a:latin typeface="Comfortaa"/>
              <a:ea typeface="Comfortaa"/>
              <a:cs typeface="Comfortaa"/>
              <a:sym typeface="Comfortaa"/>
            </a:endParaRPr>
          </a:p>
        </p:txBody>
      </p:sp>
      <p:sp>
        <p:nvSpPr>
          <p:cNvPr id="1437" name="Google Shape;1437;p188"/>
          <p:cNvSpPr/>
          <p:nvPr/>
        </p:nvSpPr>
        <p:spPr>
          <a:xfrm>
            <a:off x="573725" y="3684000"/>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POD-A</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10.36.0.6</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grpSp>
        <p:nvGrpSpPr>
          <p:cNvPr id="1438" name="Google Shape;1438;p188"/>
          <p:cNvGrpSpPr/>
          <p:nvPr/>
        </p:nvGrpSpPr>
        <p:grpSpPr>
          <a:xfrm>
            <a:off x="5720725" y="283063"/>
            <a:ext cx="2699200" cy="894726"/>
            <a:chOff x="4370675" y="-882187"/>
            <a:chExt cx="2699200" cy="894726"/>
          </a:xfrm>
        </p:grpSpPr>
        <p:sp>
          <p:nvSpPr>
            <p:cNvPr id="1439" name="Google Shape;1439;p188"/>
            <p:cNvSpPr/>
            <p:nvPr/>
          </p:nvSpPr>
          <p:spPr>
            <a:xfrm>
              <a:off x="4370675" y="-882187"/>
              <a:ext cx="2113830" cy="894726"/>
            </a:xfrm>
            <a:prstGeom prst="flowChartTerminator">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b="1">
                  <a:latin typeface="Comfortaa"/>
                  <a:ea typeface="Comfortaa"/>
                  <a:cs typeface="Comfortaa"/>
                  <a:sym typeface="Comfortaa"/>
                </a:rPr>
                <a:t>Service</a:t>
              </a:r>
              <a:endParaRPr b="1">
                <a:latin typeface="Comfortaa"/>
                <a:ea typeface="Comfortaa"/>
                <a:cs typeface="Comfortaa"/>
                <a:sym typeface="Comfortaa"/>
              </a:endParaRPr>
            </a:p>
            <a:p>
              <a:pPr marL="0" lvl="0" indent="0" algn="l" rtl="0">
                <a:spcBef>
                  <a:spcPts val="0"/>
                </a:spcBef>
                <a:spcAft>
                  <a:spcPts val="0"/>
                </a:spcAft>
                <a:buNone/>
              </a:pPr>
              <a:r>
                <a:rPr lang="en" b="1"/>
                <a:t>10.109.77.234</a:t>
              </a:r>
              <a:endParaRPr b="1">
                <a:latin typeface="Comfortaa"/>
                <a:ea typeface="Comfortaa"/>
                <a:cs typeface="Comfortaa"/>
                <a:sym typeface="Comfortaa"/>
              </a:endParaRPr>
            </a:p>
            <a:p>
              <a:pPr marL="0" lvl="0" indent="0" algn="l" rtl="0">
                <a:spcBef>
                  <a:spcPts val="0"/>
                </a:spcBef>
                <a:spcAft>
                  <a:spcPts val="0"/>
                </a:spcAft>
                <a:buNone/>
              </a:pPr>
              <a:r>
                <a:rPr lang="en"/>
                <a:t>selector: </a:t>
              </a:r>
              <a:endParaRPr/>
            </a:p>
            <a:p>
              <a:pPr marL="0" lvl="0" indent="0" algn="l" rtl="0">
                <a:spcBef>
                  <a:spcPts val="0"/>
                </a:spcBef>
                <a:spcAft>
                  <a:spcPts val="0"/>
                </a:spcAft>
                <a:buNone/>
              </a:pPr>
              <a:r>
                <a:rPr lang="en"/>
                <a:t>app=frontend</a:t>
              </a:r>
              <a:endParaRPr/>
            </a:p>
            <a:p>
              <a:pPr marL="0" lvl="0" indent="0" algn="l" rtl="0">
                <a:spcBef>
                  <a:spcPts val="0"/>
                </a:spcBef>
                <a:spcAft>
                  <a:spcPts val="0"/>
                </a:spcAft>
                <a:buNone/>
              </a:pPr>
              <a:r>
                <a:rPr lang="en"/>
                <a:t>             </a:t>
              </a:r>
              <a:endParaRPr/>
            </a:p>
          </p:txBody>
        </p:sp>
        <p:sp>
          <p:nvSpPr>
            <p:cNvPr id="1440" name="Google Shape;1440;p188"/>
            <p:cNvSpPr/>
            <p:nvPr/>
          </p:nvSpPr>
          <p:spPr>
            <a:xfrm>
              <a:off x="5995275" y="-675124"/>
              <a:ext cx="1074600" cy="480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Port: 80</a:t>
              </a:r>
              <a:r>
                <a:rPr lang="en"/>
                <a:t>     </a:t>
              </a:r>
              <a:endParaRPr/>
            </a:p>
          </p:txBody>
        </p:sp>
      </p:grpSp>
      <p:sp>
        <p:nvSpPr>
          <p:cNvPr id="1441" name="Google Shape;1441;p188"/>
          <p:cNvSpPr/>
          <p:nvPr/>
        </p:nvSpPr>
        <p:spPr>
          <a:xfrm>
            <a:off x="785175" y="34941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442" name="Google Shape;1442;p188"/>
          <p:cNvSpPr/>
          <p:nvPr/>
        </p:nvSpPr>
        <p:spPr>
          <a:xfrm>
            <a:off x="2466125" y="2313950"/>
            <a:ext cx="1419300" cy="8280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t>IPTABLES</a:t>
            </a:r>
            <a:endParaRPr sz="1100" b="1"/>
          </a:p>
        </p:txBody>
      </p:sp>
      <p:sp>
        <p:nvSpPr>
          <p:cNvPr id="1443" name="Google Shape;1443;p188"/>
          <p:cNvSpPr/>
          <p:nvPr/>
        </p:nvSpPr>
        <p:spPr>
          <a:xfrm>
            <a:off x="4941925" y="3276000"/>
            <a:ext cx="980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KUBE-</a:t>
            </a:r>
            <a:endParaRPr b="1"/>
          </a:p>
          <a:p>
            <a:pPr marL="0" lvl="0" indent="0" algn="l" rtl="0">
              <a:spcBef>
                <a:spcPts val="0"/>
              </a:spcBef>
              <a:spcAft>
                <a:spcPts val="0"/>
              </a:spcAft>
              <a:buNone/>
            </a:pPr>
            <a:r>
              <a:rPr lang="en" b="1"/>
              <a:t>PROXY</a:t>
            </a:r>
            <a:endParaRPr b="1"/>
          </a:p>
        </p:txBody>
      </p:sp>
      <p:pic>
        <p:nvPicPr>
          <p:cNvPr id="1444" name="Google Shape;1444;p188"/>
          <p:cNvPicPr preferRelativeResize="0"/>
          <p:nvPr/>
        </p:nvPicPr>
        <p:blipFill>
          <a:blip r:embed="rId3">
            <a:alphaModFix/>
          </a:blip>
          <a:stretch>
            <a:fillRect/>
          </a:stretch>
        </p:blipFill>
        <p:spPr>
          <a:xfrm>
            <a:off x="179377" y="155187"/>
            <a:ext cx="1303173" cy="1150500"/>
          </a:xfrm>
          <a:prstGeom prst="rect">
            <a:avLst/>
          </a:prstGeom>
          <a:noFill/>
          <a:ln>
            <a:noFill/>
          </a:ln>
        </p:spPr>
      </p:pic>
      <p:cxnSp>
        <p:nvCxnSpPr>
          <p:cNvPr id="1445" name="Google Shape;1445;p188"/>
          <p:cNvCxnSpPr>
            <a:stCxn id="1444" idx="3"/>
          </p:cNvCxnSpPr>
          <p:nvPr/>
        </p:nvCxnSpPr>
        <p:spPr>
          <a:xfrm>
            <a:off x="1482550" y="730437"/>
            <a:ext cx="1265100" cy="678600"/>
          </a:xfrm>
          <a:prstGeom prst="straightConnector1">
            <a:avLst/>
          </a:prstGeom>
          <a:noFill/>
          <a:ln w="38100" cap="flat" cmpd="sng">
            <a:solidFill>
              <a:srgbClr val="FF0000"/>
            </a:solidFill>
            <a:prstDash val="solid"/>
            <a:round/>
            <a:headEnd type="none" w="med" len="med"/>
            <a:tailEnd type="triangle" w="med" len="med"/>
          </a:ln>
        </p:spPr>
      </p:cxnSp>
      <p:sp>
        <p:nvSpPr>
          <p:cNvPr id="1446" name="Google Shape;1446;p188"/>
          <p:cNvSpPr txBox="1"/>
          <p:nvPr/>
        </p:nvSpPr>
        <p:spPr>
          <a:xfrm>
            <a:off x="2026800" y="635675"/>
            <a:ext cx="27264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http://192.168.30.1:30333</a:t>
            </a:r>
            <a:endParaRPr/>
          </a:p>
        </p:txBody>
      </p:sp>
      <p:cxnSp>
        <p:nvCxnSpPr>
          <p:cNvPr id="1447" name="Google Shape;1447;p188"/>
          <p:cNvCxnSpPr>
            <a:stCxn id="1443" idx="3"/>
          </p:cNvCxnSpPr>
          <p:nvPr/>
        </p:nvCxnSpPr>
        <p:spPr>
          <a:xfrm rot="10800000" flipH="1">
            <a:off x="5922025" y="1177650"/>
            <a:ext cx="654300" cy="2581500"/>
          </a:xfrm>
          <a:prstGeom prst="straightConnector1">
            <a:avLst/>
          </a:prstGeom>
          <a:noFill/>
          <a:ln w="28575" cap="flat" cmpd="sng">
            <a:solidFill>
              <a:schemeClr val="dk1"/>
            </a:solidFill>
            <a:prstDash val="dash"/>
            <a:round/>
            <a:headEnd type="none" w="med" len="med"/>
            <a:tailEnd type="triangle" w="med" len="med"/>
          </a:ln>
        </p:spPr>
      </p:cxnSp>
      <p:cxnSp>
        <p:nvCxnSpPr>
          <p:cNvPr id="1448" name="Google Shape;1448;p188"/>
          <p:cNvCxnSpPr>
            <a:stCxn id="1443" idx="1"/>
            <a:endCxn id="1442" idx="5"/>
          </p:cNvCxnSpPr>
          <p:nvPr/>
        </p:nvCxnSpPr>
        <p:spPr>
          <a:xfrm rot="10800000">
            <a:off x="3885325" y="2630250"/>
            <a:ext cx="1056600" cy="1128900"/>
          </a:xfrm>
          <a:prstGeom prst="straightConnector1">
            <a:avLst/>
          </a:prstGeom>
          <a:noFill/>
          <a:ln w="28575" cap="flat" cmpd="sng">
            <a:solidFill>
              <a:schemeClr val="dk1"/>
            </a:solidFill>
            <a:prstDash val="dash"/>
            <a:round/>
            <a:headEnd type="none" w="med" len="med"/>
            <a:tailEnd type="triangle" w="med" len="med"/>
          </a:ln>
        </p:spPr>
      </p:cxnSp>
      <p:cxnSp>
        <p:nvCxnSpPr>
          <p:cNvPr id="1449" name="Google Shape;1449;p188"/>
          <p:cNvCxnSpPr>
            <a:stCxn id="1436" idx="2"/>
            <a:endCxn id="1442" idx="0"/>
          </p:cNvCxnSpPr>
          <p:nvPr/>
        </p:nvCxnSpPr>
        <p:spPr>
          <a:xfrm flipH="1">
            <a:off x="3175674" y="1771900"/>
            <a:ext cx="161400" cy="542100"/>
          </a:xfrm>
          <a:prstGeom prst="straightConnector1">
            <a:avLst/>
          </a:prstGeom>
          <a:noFill/>
          <a:ln w="38100" cap="flat" cmpd="sng">
            <a:solidFill>
              <a:srgbClr val="FF0000"/>
            </a:solidFill>
            <a:prstDash val="solid"/>
            <a:round/>
            <a:headEnd type="none" w="med" len="med"/>
            <a:tailEnd type="triangle" w="med" len="med"/>
          </a:ln>
        </p:spPr>
      </p:cxnSp>
      <p:sp>
        <p:nvSpPr>
          <p:cNvPr id="1450" name="Google Shape;1450;p188"/>
          <p:cNvSpPr txBox="1"/>
          <p:nvPr/>
        </p:nvSpPr>
        <p:spPr>
          <a:xfrm>
            <a:off x="6206850" y="1620550"/>
            <a:ext cx="27264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                      </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NODE-02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192.168.30.2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451" name="Google Shape;1451;p188"/>
          <p:cNvSpPr/>
          <p:nvPr/>
        </p:nvSpPr>
        <p:spPr>
          <a:xfrm>
            <a:off x="6858150" y="2999475"/>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POD-B</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10.96.1.10</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cxnSp>
        <p:nvCxnSpPr>
          <p:cNvPr id="1452" name="Google Shape;1452;p188"/>
          <p:cNvCxnSpPr>
            <a:stCxn id="1442" idx="5"/>
            <a:endCxn id="1453" idx="1"/>
          </p:cNvCxnSpPr>
          <p:nvPr/>
        </p:nvCxnSpPr>
        <p:spPr>
          <a:xfrm>
            <a:off x="3885424" y="2630217"/>
            <a:ext cx="3083400" cy="335700"/>
          </a:xfrm>
          <a:prstGeom prst="straightConnector1">
            <a:avLst/>
          </a:prstGeom>
          <a:noFill/>
          <a:ln w="38100" cap="flat" cmpd="sng">
            <a:solidFill>
              <a:srgbClr val="FF0000"/>
            </a:solidFill>
            <a:prstDash val="solid"/>
            <a:round/>
            <a:headEnd type="none" w="med" len="med"/>
            <a:tailEnd type="triangle" w="med" len="med"/>
          </a:ln>
        </p:spPr>
      </p:cxnSp>
      <p:sp>
        <p:nvSpPr>
          <p:cNvPr id="1454" name="Google Shape;1454;p188"/>
          <p:cNvSpPr txBox="1"/>
          <p:nvPr/>
        </p:nvSpPr>
        <p:spPr>
          <a:xfrm>
            <a:off x="4140275" y="2244225"/>
            <a:ext cx="18117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-d 10.96.1.10:8000</a:t>
            </a:r>
            <a:endParaRPr/>
          </a:p>
        </p:txBody>
      </p:sp>
      <p:sp>
        <p:nvSpPr>
          <p:cNvPr id="1453" name="Google Shape;1453;p188"/>
          <p:cNvSpPr/>
          <p:nvPr/>
        </p:nvSpPr>
        <p:spPr>
          <a:xfrm>
            <a:off x="6968875" y="2789750"/>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455" name="Google Shape;1455;p188"/>
          <p:cNvSpPr/>
          <p:nvPr/>
        </p:nvSpPr>
        <p:spPr>
          <a:xfrm>
            <a:off x="6586275" y="1511950"/>
            <a:ext cx="20901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Nodeport: 30333</a:t>
            </a:r>
            <a:endParaRPr b="1">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p:nvPr>
        </p:nvSpPr>
        <p:spPr>
          <a:xfrm>
            <a:off x="499650" y="163350"/>
            <a:ext cx="8226300" cy="481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Comfortaa"/>
                <a:ea typeface="Comfortaa"/>
                <a:cs typeface="Comfortaa"/>
                <a:sym typeface="Comfortaa"/>
              </a:rPr>
              <a:t>It is an open source project spun out from Google's internal system named Borg and Omega (~2 billion container per week)</a:t>
            </a: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It is a software system also known as the Linux Kernel of Distributed Systems.</a:t>
            </a: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It is a distributed, resilient and scalable architecture</a:t>
            </a:r>
            <a:r>
              <a:rPr lang="en" sz="2400" b="1">
                <a:latin typeface="Comfortaa"/>
                <a:ea typeface="Comfortaa"/>
                <a:cs typeface="Comfortaa"/>
                <a:sym typeface="Comfortaa"/>
              </a:rPr>
              <a:t> to deploy and manage containerized applications</a:t>
            </a:r>
            <a:endParaRPr sz="2400" b="1">
              <a:latin typeface="Comfortaa"/>
              <a:ea typeface="Comfortaa"/>
              <a:cs typeface="Comfortaa"/>
              <a:sym typeface="Comfortaa"/>
            </a:endParaRPr>
          </a:p>
          <a:p>
            <a:pPr marL="0" lvl="0" indent="0" algn="l" rtl="0">
              <a:spcBef>
                <a:spcPts val="0"/>
              </a:spcBef>
              <a:spcAft>
                <a:spcPts val="0"/>
              </a:spcAft>
              <a:buNone/>
            </a:pPr>
            <a:endParaRPr sz="2000">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1000"/>
                                        <p:tgtEl>
                                          <p:spTgt spid="1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1000"/>
                                        <p:tgtEl>
                                          <p:spTgt spid="1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1000"/>
                                        <p:tgtEl>
                                          <p:spTgt spid="1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7">
                                            <p:txEl>
                                              <p:pRg st="3" end="3"/>
                                            </p:txEl>
                                          </p:spTgt>
                                        </p:tgtEl>
                                        <p:attrNameLst>
                                          <p:attrName>style.visibility</p:attrName>
                                        </p:attrNameLst>
                                      </p:cBhvr>
                                      <p:to>
                                        <p:strVal val="visible"/>
                                      </p:to>
                                    </p:set>
                                    <p:animEffect transition="in" filter="fade">
                                      <p:cBhvr>
                                        <p:cTn id="22" dur="1000"/>
                                        <p:tgtEl>
                                          <p:spTgt spid="1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7">
                                            <p:txEl>
                                              <p:pRg st="4" end="4"/>
                                            </p:txEl>
                                          </p:spTgt>
                                        </p:tgtEl>
                                        <p:attrNameLst>
                                          <p:attrName>style.visibility</p:attrName>
                                        </p:attrNameLst>
                                      </p:cBhvr>
                                      <p:to>
                                        <p:strVal val="visible"/>
                                      </p:to>
                                    </p:set>
                                    <p:animEffect transition="in" filter="fade">
                                      <p:cBhvr>
                                        <p:cTn id="27" dur="1000"/>
                                        <p:tgtEl>
                                          <p:spTgt spid="1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7">
                                            <p:txEl>
                                              <p:pRg st="5" end="5"/>
                                            </p:txEl>
                                          </p:spTgt>
                                        </p:tgtEl>
                                        <p:attrNameLst>
                                          <p:attrName>style.visibility</p:attrName>
                                        </p:attrNameLst>
                                      </p:cBhvr>
                                      <p:to>
                                        <p:strVal val="visible"/>
                                      </p:to>
                                    </p:set>
                                    <p:animEffect transition="in" filter="fade">
                                      <p:cBhvr>
                                        <p:cTn id="32" dur="1000"/>
                                        <p:tgtEl>
                                          <p:spTgt spid="1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7">
                                            <p:txEl>
                                              <p:pRg st="6" end="6"/>
                                            </p:txEl>
                                          </p:spTgt>
                                        </p:tgtEl>
                                        <p:attrNameLst>
                                          <p:attrName>style.visibility</p:attrName>
                                        </p:attrNameLst>
                                      </p:cBhvr>
                                      <p:to>
                                        <p:strVal val="visible"/>
                                      </p:to>
                                    </p:set>
                                    <p:animEffect transition="in" filter="fade">
                                      <p:cBhvr>
                                        <p:cTn id="37" dur="1000"/>
                                        <p:tgtEl>
                                          <p:spTgt spid="1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7">
                                            <p:txEl>
                                              <p:pRg st="7" end="7"/>
                                            </p:txEl>
                                          </p:spTgt>
                                        </p:tgtEl>
                                        <p:attrNameLst>
                                          <p:attrName>style.visibility</p:attrName>
                                        </p:attrNameLst>
                                      </p:cBhvr>
                                      <p:to>
                                        <p:strVal val="visible"/>
                                      </p:to>
                                    </p:set>
                                    <p:animEffect transition="in" filter="fade">
                                      <p:cBhvr>
                                        <p:cTn id="42" dur="1000"/>
                                        <p:tgtEl>
                                          <p:spTgt spid="1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89"/>
          <p:cNvSpPr txBox="1">
            <a:spLocks noGrp="1"/>
          </p:cNvSpPr>
          <p:nvPr>
            <p:ph type="title"/>
          </p:nvPr>
        </p:nvSpPr>
        <p:spPr>
          <a:xfrm>
            <a:off x="490250" y="450150"/>
            <a:ext cx="7854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External users can access endpoint via any of the nodes hosting the services endpoints using the</a:t>
            </a:r>
            <a:r>
              <a:rPr lang="en" sz="3300"/>
              <a:t> </a:t>
            </a:r>
            <a:r>
              <a:rPr lang="en" sz="3300">
                <a:solidFill>
                  <a:srgbClr val="00FF00"/>
                </a:solidFill>
              </a:rPr>
              <a:t>same</a:t>
            </a:r>
            <a:r>
              <a:rPr lang="en" sz="2800"/>
              <a:t> nodePort.</a:t>
            </a:r>
            <a:endParaRPr sz="2800"/>
          </a:p>
          <a:p>
            <a:pPr marL="0" lvl="0" indent="0" algn="l" rtl="0">
              <a:spcBef>
                <a:spcPts val="0"/>
              </a:spcBef>
              <a:spcAft>
                <a:spcPts val="0"/>
              </a:spcAft>
              <a:buNone/>
            </a:pPr>
            <a:endParaRPr sz="2800"/>
          </a:p>
          <a:p>
            <a:pPr marL="0" lvl="0" indent="0" algn="l" rtl="0">
              <a:spcBef>
                <a:spcPts val="0"/>
              </a:spcBef>
              <a:spcAft>
                <a:spcPts val="0"/>
              </a:spcAft>
              <a:buNone/>
            </a:pPr>
            <a:r>
              <a:rPr lang="en" sz="2800"/>
              <a:t>However the challenge is that the the external users would lose access if that node fails….</a:t>
            </a:r>
            <a:endParaRPr sz="28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a:latin typeface="Comfortaa"/>
                <a:ea typeface="Comfortaa"/>
                <a:cs typeface="Comfortaa"/>
                <a:sym typeface="Comfortaa"/>
              </a:rPr>
              <a:t>NodePort Service Demo Lab</a:t>
            </a:r>
            <a:endParaRPr sz="3800">
              <a:latin typeface="Comfortaa"/>
              <a:ea typeface="Comfortaa"/>
              <a:cs typeface="Comfortaa"/>
              <a:sym typeface="Comfortaa"/>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9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a:latin typeface="Comfortaa"/>
                <a:ea typeface="Comfortaa"/>
                <a:cs typeface="Comfortaa"/>
                <a:sym typeface="Comfortaa"/>
              </a:rPr>
              <a:t>Load Balancer Service</a:t>
            </a:r>
            <a:endParaRPr sz="3800">
              <a:latin typeface="Comfortaa"/>
              <a:ea typeface="Comfortaa"/>
              <a:cs typeface="Comfortaa"/>
              <a:sym typeface="Comforta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92"/>
          <p:cNvSpPr txBox="1"/>
          <p:nvPr/>
        </p:nvSpPr>
        <p:spPr>
          <a:xfrm>
            <a:off x="271775" y="261700"/>
            <a:ext cx="8485200" cy="4592100"/>
          </a:xfrm>
          <a:prstGeom prst="rect">
            <a:avLst/>
          </a:prstGeom>
          <a:noFill/>
          <a:ln>
            <a:noFill/>
          </a:ln>
        </p:spPr>
        <p:txBody>
          <a:bodyPr spcFirstLastPara="1" wrap="square" lIns="0" tIns="27925" rIns="0" bIns="0" anchor="t" anchorCtr="0">
            <a:noAutofit/>
          </a:bodyPr>
          <a:lstStyle/>
          <a:p>
            <a:pPr marL="0" marR="644525"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644525"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The LoadBalancer service extends</a:t>
            </a:r>
            <a:r>
              <a:rPr lang="en" sz="2400">
                <a:solidFill>
                  <a:schemeClr val="dk1"/>
                </a:solidFill>
                <a:latin typeface="Comfortaa"/>
                <a:ea typeface="Comfortaa"/>
                <a:cs typeface="Comfortaa"/>
                <a:sym typeface="Comfortaa"/>
              </a:rPr>
              <a:t> the </a:t>
            </a:r>
            <a:r>
              <a:rPr lang="en" sz="2400" b="1">
                <a:solidFill>
                  <a:schemeClr val="dk1"/>
                </a:solidFill>
                <a:latin typeface="Comfortaa"/>
                <a:ea typeface="Comfortaa"/>
                <a:cs typeface="Comfortaa"/>
                <a:sym typeface="Comfortaa"/>
              </a:rPr>
              <a:t>NodePort service by addressing the nodeport challenge of losing access when a node fails.</a:t>
            </a:r>
            <a:endParaRPr sz="2400" b="1">
              <a:solidFill>
                <a:schemeClr val="dk1"/>
              </a:solidFill>
              <a:latin typeface="Comfortaa"/>
              <a:ea typeface="Comfortaa"/>
              <a:cs typeface="Comfortaa"/>
              <a:sym typeface="Comfortaa"/>
            </a:endParaRPr>
          </a:p>
          <a:p>
            <a:pPr marL="0" marR="644525"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644525"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The worker nodes become a part of the server pool of the load balancer with the external users connecting the load balancer IP address in order to connect to the endpoints</a:t>
            </a:r>
            <a:endParaRPr sz="2400">
              <a:solidFill>
                <a:schemeClr val="dk1"/>
              </a:solidFill>
              <a:latin typeface="Comfortaa"/>
              <a:ea typeface="Comfortaa"/>
              <a:cs typeface="Comfortaa"/>
              <a:sym typeface="Comforta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193"/>
          <p:cNvSpPr txBox="1">
            <a:spLocks noGrp="1"/>
          </p:cNvSpPr>
          <p:nvPr>
            <p:ph type="title"/>
          </p:nvPr>
        </p:nvSpPr>
        <p:spPr>
          <a:xfrm>
            <a:off x="490250" y="450150"/>
            <a:ext cx="8266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Note</a:t>
            </a:r>
            <a:r>
              <a:rPr lang="en" sz="2400" b="1">
                <a:latin typeface="Comfortaa"/>
                <a:ea typeface="Comfortaa"/>
                <a:cs typeface="Comfortaa"/>
                <a:sym typeface="Comfortaa"/>
              </a:rPr>
              <a:t>: LoadBalancer builds on NodePort and creates an external load-balancer (if supported in the current cloud such as AWS, GCP, Azure) </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It would not happen when used with Kubeadm or minikube though you can use the </a:t>
            </a:r>
            <a:r>
              <a:rPr lang="en" sz="2400" b="1">
                <a:solidFill>
                  <a:srgbClr val="00FF00"/>
                </a:solidFill>
                <a:latin typeface="Comfortaa"/>
                <a:ea typeface="Comfortaa"/>
                <a:cs typeface="Comfortaa"/>
                <a:sym typeface="Comfortaa"/>
              </a:rPr>
              <a:t>externalIPs </a:t>
            </a:r>
            <a:r>
              <a:rPr lang="en" sz="2400" b="1">
                <a:latin typeface="Comfortaa"/>
                <a:ea typeface="Comfortaa"/>
                <a:cs typeface="Comfortaa"/>
                <a:sym typeface="Comfortaa"/>
              </a:rPr>
              <a:t>argument in the service configuration</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94"/>
          <p:cNvSpPr txBox="1"/>
          <p:nvPr/>
        </p:nvSpPr>
        <p:spPr>
          <a:xfrm>
            <a:off x="301950" y="1620550"/>
            <a:ext cx="56970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NODE-01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192.168.30.1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486" name="Google Shape;1486;p194"/>
          <p:cNvSpPr/>
          <p:nvPr/>
        </p:nvSpPr>
        <p:spPr>
          <a:xfrm>
            <a:off x="573725" y="3684000"/>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POD-A</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10.36.0.6</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grpSp>
        <p:nvGrpSpPr>
          <p:cNvPr id="1487" name="Google Shape;1487;p194"/>
          <p:cNvGrpSpPr/>
          <p:nvPr/>
        </p:nvGrpSpPr>
        <p:grpSpPr>
          <a:xfrm>
            <a:off x="5586569" y="81659"/>
            <a:ext cx="2676288" cy="966304"/>
            <a:chOff x="4370675" y="-973487"/>
            <a:chExt cx="2541825" cy="894726"/>
          </a:xfrm>
        </p:grpSpPr>
        <p:sp>
          <p:nvSpPr>
            <p:cNvPr id="1488" name="Google Shape;1488;p194"/>
            <p:cNvSpPr/>
            <p:nvPr/>
          </p:nvSpPr>
          <p:spPr>
            <a:xfrm>
              <a:off x="4370675" y="-973487"/>
              <a:ext cx="2113830" cy="894726"/>
            </a:xfrm>
            <a:prstGeom prst="flowChartTerminator">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b="1">
                  <a:latin typeface="Comfortaa"/>
                  <a:ea typeface="Comfortaa"/>
                  <a:cs typeface="Comfortaa"/>
                  <a:sym typeface="Comfortaa"/>
                </a:rPr>
                <a:t>      Service</a:t>
              </a:r>
              <a:endParaRPr b="1">
                <a:latin typeface="Comfortaa"/>
                <a:ea typeface="Comfortaa"/>
                <a:cs typeface="Comfortaa"/>
                <a:sym typeface="Comfortaa"/>
              </a:endParaRPr>
            </a:p>
            <a:p>
              <a:pPr marL="0" lvl="0" indent="0" algn="l" rtl="0">
                <a:spcBef>
                  <a:spcPts val="0"/>
                </a:spcBef>
                <a:spcAft>
                  <a:spcPts val="0"/>
                </a:spcAft>
                <a:buNone/>
              </a:pPr>
              <a:r>
                <a:rPr lang="en" b="1"/>
                <a:t>10.109.77.234</a:t>
              </a:r>
              <a:endParaRPr b="1">
                <a:latin typeface="Comfortaa"/>
                <a:ea typeface="Comfortaa"/>
                <a:cs typeface="Comfortaa"/>
                <a:sym typeface="Comfortaa"/>
              </a:endParaRPr>
            </a:p>
            <a:p>
              <a:pPr marL="0" lvl="0" indent="0" algn="l" rtl="0">
                <a:spcBef>
                  <a:spcPts val="0"/>
                </a:spcBef>
                <a:spcAft>
                  <a:spcPts val="0"/>
                </a:spcAft>
                <a:buNone/>
              </a:pPr>
              <a:r>
                <a:rPr lang="en"/>
                <a:t>selector: </a:t>
              </a:r>
              <a:endParaRPr/>
            </a:p>
            <a:p>
              <a:pPr marL="0" lvl="0" indent="0" algn="l" rtl="0">
                <a:spcBef>
                  <a:spcPts val="0"/>
                </a:spcBef>
                <a:spcAft>
                  <a:spcPts val="0"/>
                </a:spcAft>
                <a:buNone/>
              </a:pPr>
              <a:r>
                <a:rPr lang="en"/>
                <a:t>app=frontend</a:t>
              </a:r>
              <a:endParaRPr/>
            </a:p>
            <a:p>
              <a:pPr marL="0" lvl="0" indent="0" algn="l" rtl="0">
                <a:spcBef>
                  <a:spcPts val="0"/>
                </a:spcBef>
                <a:spcAft>
                  <a:spcPts val="0"/>
                </a:spcAft>
                <a:buNone/>
              </a:pPr>
              <a:r>
                <a:rPr lang="en"/>
                <a:t>             </a:t>
              </a:r>
              <a:endParaRPr/>
            </a:p>
          </p:txBody>
        </p:sp>
        <p:sp>
          <p:nvSpPr>
            <p:cNvPr id="1489" name="Google Shape;1489;p194"/>
            <p:cNvSpPr/>
            <p:nvPr/>
          </p:nvSpPr>
          <p:spPr>
            <a:xfrm>
              <a:off x="5837900" y="-719699"/>
              <a:ext cx="1074600" cy="480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Port: 80</a:t>
              </a:r>
              <a:r>
                <a:rPr lang="en"/>
                <a:t>     </a:t>
              </a:r>
              <a:endParaRPr/>
            </a:p>
          </p:txBody>
        </p:sp>
      </p:grpSp>
      <p:sp>
        <p:nvSpPr>
          <p:cNvPr id="1490" name="Google Shape;1490;p194"/>
          <p:cNvSpPr/>
          <p:nvPr/>
        </p:nvSpPr>
        <p:spPr>
          <a:xfrm>
            <a:off x="785175" y="34941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491" name="Google Shape;1491;p194"/>
          <p:cNvSpPr/>
          <p:nvPr/>
        </p:nvSpPr>
        <p:spPr>
          <a:xfrm>
            <a:off x="2466125" y="2313950"/>
            <a:ext cx="1419300" cy="8280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t>IPTABLES</a:t>
            </a:r>
            <a:endParaRPr sz="1100" b="1"/>
          </a:p>
        </p:txBody>
      </p:sp>
      <p:sp>
        <p:nvSpPr>
          <p:cNvPr id="1492" name="Google Shape;1492;p194"/>
          <p:cNvSpPr/>
          <p:nvPr/>
        </p:nvSpPr>
        <p:spPr>
          <a:xfrm>
            <a:off x="4739463" y="2802925"/>
            <a:ext cx="980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KUBE-</a:t>
            </a:r>
            <a:endParaRPr b="1"/>
          </a:p>
          <a:p>
            <a:pPr marL="0" lvl="0" indent="0" algn="l" rtl="0">
              <a:spcBef>
                <a:spcPts val="0"/>
              </a:spcBef>
              <a:spcAft>
                <a:spcPts val="0"/>
              </a:spcAft>
              <a:buNone/>
            </a:pPr>
            <a:r>
              <a:rPr lang="en" b="1"/>
              <a:t>PROXY</a:t>
            </a:r>
            <a:endParaRPr b="1"/>
          </a:p>
        </p:txBody>
      </p:sp>
      <p:pic>
        <p:nvPicPr>
          <p:cNvPr id="1493" name="Google Shape;1493;p194"/>
          <p:cNvPicPr preferRelativeResize="0"/>
          <p:nvPr/>
        </p:nvPicPr>
        <p:blipFill>
          <a:blip r:embed="rId3">
            <a:alphaModFix/>
          </a:blip>
          <a:stretch>
            <a:fillRect/>
          </a:stretch>
        </p:blipFill>
        <p:spPr>
          <a:xfrm>
            <a:off x="179377" y="72837"/>
            <a:ext cx="1303173" cy="1150500"/>
          </a:xfrm>
          <a:prstGeom prst="rect">
            <a:avLst/>
          </a:prstGeom>
          <a:noFill/>
          <a:ln>
            <a:noFill/>
          </a:ln>
        </p:spPr>
      </p:pic>
      <p:cxnSp>
        <p:nvCxnSpPr>
          <p:cNvPr id="1494" name="Google Shape;1494;p194"/>
          <p:cNvCxnSpPr/>
          <p:nvPr/>
        </p:nvCxnSpPr>
        <p:spPr>
          <a:xfrm rot="10800000" flipH="1">
            <a:off x="1482550" y="567812"/>
            <a:ext cx="2010300" cy="170100"/>
          </a:xfrm>
          <a:prstGeom prst="straightConnector1">
            <a:avLst/>
          </a:prstGeom>
          <a:noFill/>
          <a:ln w="38100" cap="flat" cmpd="sng">
            <a:solidFill>
              <a:srgbClr val="FF0000"/>
            </a:solidFill>
            <a:prstDash val="solid"/>
            <a:round/>
            <a:headEnd type="none" w="med" len="med"/>
            <a:tailEnd type="triangle" w="med" len="med"/>
          </a:ln>
        </p:spPr>
      </p:cxnSp>
      <p:cxnSp>
        <p:nvCxnSpPr>
          <p:cNvPr id="1495" name="Google Shape;1495;p194"/>
          <p:cNvCxnSpPr>
            <a:stCxn id="1492" idx="3"/>
            <a:endCxn id="1488" idx="2"/>
          </p:cNvCxnSpPr>
          <p:nvPr/>
        </p:nvCxnSpPr>
        <p:spPr>
          <a:xfrm rot="10800000" flipH="1">
            <a:off x="5719563" y="1048075"/>
            <a:ext cx="979800" cy="2238000"/>
          </a:xfrm>
          <a:prstGeom prst="straightConnector1">
            <a:avLst/>
          </a:prstGeom>
          <a:noFill/>
          <a:ln w="28575" cap="flat" cmpd="sng">
            <a:solidFill>
              <a:schemeClr val="dk1"/>
            </a:solidFill>
            <a:prstDash val="dash"/>
            <a:round/>
            <a:headEnd type="none" w="med" len="med"/>
            <a:tailEnd type="triangle" w="med" len="med"/>
          </a:ln>
        </p:spPr>
      </p:cxnSp>
      <p:cxnSp>
        <p:nvCxnSpPr>
          <p:cNvPr id="1496" name="Google Shape;1496;p194"/>
          <p:cNvCxnSpPr>
            <a:stCxn id="1492" idx="1"/>
            <a:endCxn id="1491" idx="5"/>
          </p:cNvCxnSpPr>
          <p:nvPr/>
        </p:nvCxnSpPr>
        <p:spPr>
          <a:xfrm rot="10800000">
            <a:off x="3885363" y="2630275"/>
            <a:ext cx="854100" cy="655800"/>
          </a:xfrm>
          <a:prstGeom prst="straightConnector1">
            <a:avLst/>
          </a:prstGeom>
          <a:noFill/>
          <a:ln w="28575" cap="flat" cmpd="sng">
            <a:solidFill>
              <a:schemeClr val="dk1"/>
            </a:solidFill>
            <a:prstDash val="dash"/>
            <a:round/>
            <a:headEnd type="none" w="med" len="med"/>
            <a:tailEnd type="triangle" w="med" len="med"/>
          </a:ln>
        </p:spPr>
      </p:cxnSp>
      <p:sp>
        <p:nvSpPr>
          <p:cNvPr id="1497" name="Google Shape;1497;p194"/>
          <p:cNvSpPr txBox="1"/>
          <p:nvPr/>
        </p:nvSpPr>
        <p:spPr>
          <a:xfrm>
            <a:off x="6206850" y="1620550"/>
            <a:ext cx="27264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                      </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NODE-02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192.168.30.2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498" name="Google Shape;1498;p194"/>
          <p:cNvSpPr/>
          <p:nvPr/>
        </p:nvSpPr>
        <p:spPr>
          <a:xfrm>
            <a:off x="6573600" y="3417025"/>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POD-B</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10.96.1.10</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sp>
        <p:nvSpPr>
          <p:cNvPr id="1499" name="Google Shape;1499;p194"/>
          <p:cNvSpPr/>
          <p:nvPr/>
        </p:nvSpPr>
        <p:spPr>
          <a:xfrm>
            <a:off x="6809525" y="32640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500" name="Google Shape;1500;p194"/>
          <p:cNvSpPr/>
          <p:nvPr/>
        </p:nvSpPr>
        <p:spPr>
          <a:xfrm>
            <a:off x="3492863" y="155888"/>
            <a:ext cx="18117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Load Balancer</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18.100.30.1</a:t>
            </a:r>
            <a:endParaRPr sz="1500" b="1">
              <a:latin typeface="Comfortaa"/>
              <a:ea typeface="Comfortaa"/>
              <a:cs typeface="Comfortaa"/>
              <a:sym typeface="Comfortaa"/>
            </a:endParaRPr>
          </a:p>
        </p:txBody>
      </p:sp>
      <p:cxnSp>
        <p:nvCxnSpPr>
          <p:cNvPr id="1501" name="Google Shape;1501;p194"/>
          <p:cNvCxnSpPr>
            <a:stCxn id="1500" idx="2"/>
          </p:cNvCxnSpPr>
          <p:nvPr/>
        </p:nvCxnSpPr>
        <p:spPr>
          <a:xfrm flipH="1">
            <a:off x="4395113" y="799988"/>
            <a:ext cx="3600" cy="457200"/>
          </a:xfrm>
          <a:prstGeom prst="straightConnector1">
            <a:avLst/>
          </a:prstGeom>
          <a:noFill/>
          <a:ln w="28575" cap="flat" cmpd="sng">
            <a:solidFill>
              <a:srgbClr val="FF0000"/>
            </a:solidFill>
            <a:prstDash val="solid"/>
            <a:round/>
            <a:headEnd type="none" w="med" len="med"/>
            <a:tailEnd type="none" w="med" len="med"/>
          </a:ln>
        </p:spPr>
      </p:cxnSp>
      <p:cxnSp>
        <p:nvCxnSpPr>
          <p:cNvPr id="1502" name="Google Shape;1502;p194"/>
          <p:cNvCxnSpPr/>
          <p:nvPr/>
        </p:nvCxnSpPr>
        <p:spPr>
          <a:xfrm>
            <a:off x="2878750" y="1268250"/>
            <a:ext cx="4841400" cy="10200"/>
          </a:xfrm>
          <a:prstGeom prst="straightConnector1">
            <a:avLst/>
          </a:prstGeom>
          <a:noFill/>
          <a:ln w="28575" cap="flat" cmpd="sng">
            <a:solidFill>
              <a:srgbClr val="FF0000"/>
            </a:solidFill>
            <a:prstDash val="solid"/>
            <a:round/>
            <a:headEnd type="none" w="med" len="med"/>
            <a:tailEnd type="none" w="med" len="med"/>
          </a:ln>
        </p:spPr>
      </p:cxnSp>
      <p:cxnSp>
        <p:nvCxnSpPr>
          <p:cNvPr id="1503" name="Google Shape;1503;p194"/>
          <p:cNvCxnSpPr/>
          <p:nvPr/>
        </p:nvCxnSpPr>
        <p:spPr>
          <a:xfrm>
            <a:off x="2878750" y="1278450"/>
            <a:ext cx="10200" cy="221400"/>
          </a:xfrm>
          <a:prstGeom prst="straightConnector1">
            <a:avLst/>
          </a:prstGeom>
          <a:noFill/>
          <a:ln w="28575" cap="flat" cmpd="sng">
            <a:solidFill>
              <a:srgbClr val="FF0000"/>
            </a:solidFill>
            <a:prstDash val="solid"/>
            <a:round/>
            <a:headEnd type="none" w="med" len="med"/>
            <a:tailEnd type="none" w="med" len="med"/>
          </a:ln>
        </p:spPr>
      </p:cxnSp>
      <p:sp>
        <p:nvSpPr>
          <p:cNvPr id="1504" name="Google Shape;1504;p194"/>
          <p:cNvSpPr/>
          <p:nvPr/>
        </p:nvSpPr>
        <p:spPr>
          <a:xfrm>
            <a:off x="2063150" y="1460200"/>
            <a:ext cx="21783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Nodeport: 30333</a:t>
            </a:r>
            <a:endParaRPr b="1">
              <a:latin typeface="Comfortaa"/>
              <a:ea typeface="Comfortaa"/>
              <a:cs typeface="Comfortaa"/>
              <a:sym typeface="Comfortaa"/>
            </a:endParaRPr>
          </a:p>
        </p:txBody>
      </p:sp>
      <p:cxnSp>
        <p:nvCxnSpPr>
          <p:cNvPr id="1505" name="Google Shape;1505;p194"/>
          <p:cNvCxnSpPr/>
          <p:nvPr/>
        </p:nvCxnSpPr>
        <p:spPr>
          <a:xfrm>
            <a:off x="7720150" y="1288475"/>
            <a:ext cx="10200" cy="221400"/>
          </a:xfrm>
          <a:prstGeom prst="straightConnector1">
            <a:avLst/>
          </a:prstGeom>
          <a:noFill/>
          <a:ln w="28575" cap="flat" cmpd="sng">
            <a:solidFill>
              <a:srgbClr val="FF0000"/>
            </a:solidFill>
            <a:prstDash val="solid"/>
            <a:round/>
            <a:headEnd type="none" w="med" len="med"/>
            <a:tailEnd type="none" w="med" len="med"/>
          </a:ln>
        </p:spPr>
      </p:cxnSp>
      <p:sp>
        <p:nvSpPr>
          <p:cNvPr id="1506" name="Google Shape;1506;p194"/>
          <p:cNvSpPr/>
          <p:nvPr/>
        </p:nvSpPr>
        <p:spPr>
          <a:xfrm>
            <a:off x="6819400" y="1498725"/>
            <a:ext cx="18117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Nodeport: 30333</a:t>
            </a:r>
            <a:endParaRPr b="1">
              <a:latin typeface="Comfortaa"/>
              <a:ea typeface="Comfortaa"/>
              <a:cs typeface="Comfortaa"/>
              <a:sym typeface="Comfortaa"/>
            </a:endParaRPr>
          </a:p>
        </p:txBody>
      </p:sp>
      <p:sp>
        <p:nvSpPr>
          <p:cNvPr id="1507" name="Google Shape;1507;p194"/>
          <p:cNvSpPr txBox="1"/>
          <p:nvPr/>
        </p:nvSpPr>
        <p:spPr>
          <a:xfrm>
            <a:off x="1565625" y="95500"/>
            <a:ext cx="17256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curl 18.100.30.1</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95"/>
          <p:cNvSpPr txBox="1"/>
          <p:nvPr/>
        </p:nvSpPr>
        <p:spPr>
          <a:xfrm>
            <a:off x="301950" y="1620550"/>
            <a:ext cx="56970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NODE-01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192.168.30.1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513" name="Google Shape;1513;p195"/>
          <p:cNvSpPr/>
          <p:nvPr/>
        </p:nvSpPr>
        <p:spPr>
          <a:xfrm>
            <a:off x="573725" y="3684000"/>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POD-A</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10.36.0.6</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grpSp>
        <p:nvGrpSpPr>
          <p:cNvPr id="1514" name="Google Shape;1514;p195"/>
          <p:cNvGrpSpPr/>
          <p:nvPr/>
        </p:nvGrpSpPr>
        <p:grpSpPr>
          <a:xfrm>
            <a:off x="5586569" y="81659"/>
            <a:ext cx="2676288" cy="966304"/>
            <a:chOff x="4370675" y="-973487"/>
            <a:chExt cx="2541825" cy="894726"/>
          </a:xfrm>
        </p:grpSpPr>
        <p:sp>
          <p:nvSpPr>
            <p:cNvPr id="1515" name="Google Shape;1515;p195"/>
            <p:cNvSpPr/>
            <p:nvPr/>
          </p:nvSpPr>
          <p:spPr>
            <a:xfrm>
              <a:off x="4370675" y="-973487"/>
              <a:ext cx="2113830" cy="894726"/>
            </a:xfrm>
            <a:prstGeom prst="flowChartTerminator">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b="1">
                  <a:latin typeface="Comfortaa"/>
                  <a:ea typeface="Comfortaa"/>
                  <a:cs typeface="Comfortaa"/>
                  <a:sym typeface="Comfortaa"/>
                </a:rPr>
                <a:t>      Service</a:t>
              </a:r>
              <a:endParaRPr b="1">
                <a:latin typeface="Comfortaa"/>
                <a:ea typeface="Comfortaa"/>
                <a:cs typeface="Comfortaa"/>
                <a:sym typeface="Comfortaa"/>
              </a:endParaRPr>
            </a:p>
            <a:p>
              <a:pPr marL="0" lvl="0" indent="0" algn="l" rtl="0">
                <a:spcBef>
                  <a:spcPts val="0"/>
                </a:spcBef>
                <a:spcAft>
                  <a:spcPts val="0"/>
                </a:spcAft>
                <a:buNone/>
              </a:pPr>
              <a:r>
                <a:rPr lang="en" b="1"/>
                <a:t>10.109.77.234</a:t>
              </a:r>
              <a:endParaRPr b="1">
                <a:latin typeface="Comfortaa"/>
                <a:ea typeface="Comfortaa"/>
                <a:cs typeface="Comfortaa"/>
                <a:sym typeface="Comfortaa"/>
              </a:endParaRPr>
            </a:p>
            <a:p>
              <a:pPr marL="0" lvl="0" indent="0" algn="l" rtl="0">
                <a:spcBef>
                  <a:spcPts val="0"/>
                </a:spcBef>
                <a:spcAft>
                  <a:spcPts val="0"/>
                </a:spcAft>
                <a:buNone/>
              </a:pPr>
              <a:r>
                <a:rPr lang="en"/>
                <a:t>selector: </a:t>
              </a:r>
              <a:endParaRPr/>
            </a:p>
            <a:p>
              <a:pPr marL="0" lvl="0" indent="0" algn="l" rtl="0">
                <a:spcBef>
                  <a:spcPts val="0"/>
                </a:spcBef>
                <a:spcAft>
                  <a:spcPts val="0"/>
                </a:spcAft>
                <a:buNone/>
              </a:pPr>
              <a:r>
                <a:rPr lang="en"/>
                <a:t>app=frontend</a:t>
              </a:r>
              <a:endParaRPr/>
            </a:p>
            <a:p>
              <a:pPr marL="0" lvl="0" indent="0" algn="l" rtl="0">
                <a:spcBef>
                  <a:spcPts val="0"/>
                </a:spcBef>
                <a:spcAft>
                  <a:spcPts val="0"/>
                </a:spcAft>
                <a:buNone/>
              </a:pPr>
              <a:r>
                <a:rPr lang="en"/>
                <a:t>             </a:t>
              </a:r>
              <a:endParaRPr/>
            </a:p>
          </p:txBody>
        </p:sp>
        <p:sp>
          <p:nvSpPr>
            <p:cNvPr id="1516" name="Google Shape;1516;p195"/>
            <p:cNvSpPr/>
            <p:nvPr/>
          </p:nvSpPr>
          <p:spPr>
            <a:xfrm>
              <a:off x="5837900" y="-719699"/>
              <a:ext cx="1074600" cy="480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Port: 80</a:t>
              </a:r>
              <a:r>
                <a:rPr lang="en"/>
                <a:t>     </a:t>
              </a:r>
              <a:endParaRPr/>
            </a:p>
          </p:txBody>
        </p:sp>
      </p:grpSp>
      <p:sp>
        <p:nvSpPr>
          <p:cNvPr id="1517" name="Google Shape;1517;p195"/>
          <p:cNvSpPr/>
          <p:nvPr/>
        </p:nvSpPr>
        <p:spPr>
          <a:xfrm>
            <a:off x="785175" y="34941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518" name="Google Shape;1518;p195"/>
          <p:cNvSpPr/>
          <p:nvPr/>
        </p:nvSpPr>
        <p:spPr>
          <a:xfrm>
            <a:off x="2466125" y="2313950"/>
            <a:ext cx="1419300" cy="8280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t>IPTABLES</a:t>
            </a:r>
            <a:endParaRPr sz="1100" b="1"/>
          </a:p>
        </p:txBody>
      </p:sp>
      <p:sp>
        <p:nvSpPr>
          <p:cNvPr id="1519" name="Google Shape;1519;p195"/>
          <p:cNvSpPr/>
          <p:nvPr/>
        </p:nvSpPr>
        <p:spPr>
          <a:xfrm>
            <a:off x="4739463" y="2802925"/>
            <a:ext cx="980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KUBE-</a:t>
            </a:r>
            <a:endParaRPr b="1"/>
          </a:p>
          <a:p>
            <a:pPr marL="0" lvl="0" indent="0" algn="l" rtl="0">
              <a:spcBef>
                <a:spcPts val="0"/>
              </a:spcBef>
              <a:spcAft>
                <a:spcPts val="0"/>
              </a:spcAft>
              <a:buNone/>
            </a:pPr>
            <a:r>
              <a:rPr lang="en" b="1"/>
              <a:t>PROXY</a:t>
            </a:r>
            <a:endParaRPr b="1"/>
          </a:p>
        </p:txBody>
      </p:sp>
      <p:pic>
        <p:nvPicPr>
          <p:cNvPr id="1520" name="Google Shape;1520;p195"/>
          <p:cNvPicPr preferRelativeResize="0"/>
          <p:nvPr/>
        </p:nvPicPr>
        <p:blipFill>
          <a:blip r:embed="rId3">
            <a:alphaModFix/>
          </a:blip>
          <a:stretch>
            <a:fillRect/>
          </a:stretch>
        </p:blipFill>
        <p:spPr>
          <a:xfrm>
            <a:off x="179377" y="72837"/>
            <a:ext cx="1303173" cy="1150500"/>
          </a:xfrm>
          <a:prstGeom prst="rect">
            <a:avLst/>
          </a:prstGeom>
          <a:noFill/>
          <a:ln>
            <a:noFill/>
          </a:ln>
        </p:spPr>
      </p:pic>
      <p:cxnSp>
        <p:nvCxnSpPr>
          <p:cNvPr id="1521" name="Google Shape;1521;p195"/>
          <p:cNvCxnSpPr/>
          <p:nvPr/>
        </p:nvCxnSpPr>
        <p:spPr>
          <a:xfrm rot="10800000" flipH="1">
            <a:off x="1482550" y="567812"/>
            <a:ext cx="2010300" cy="170100"/>
          </a:xfrm>
          <a:prstGeom prst="straightConnector1">
            <a:avLst/>
          </a:prstGeom>
          <a:noFill/>
          <a:ln w="38100" cap="flat" cmpd="sng">
            <a:solidFill>
              <a:srgbClr val="FF0000"/>
            </a:solidFill>
            <a:prstDash val="solid"/>
            <a:round/>
            <a:headEnd type="none" w="med" len="med"/>
            <a:tailEnd type="triangle" w="med" len="med"/>
          </a:ln>
        </p:spPr>
      </p:cxnSp>
      <p:cxnSp>
        <p:nvCxnSpPr>
          <p:cNvPr id="1522" name="Google Shape;1522;p195"/>
          <p:cNvCxnSpPr>
            <a:stCxn id="1519" idx="3"/>
            <a:endCxn id="1515" idx="2"/>
          </p:cNvCxnSpPr>
          <p:nvPr/>
        </p:nvCxnSpPr>
        <p:spPr>
          <a:xfrm rot="10800000" flipH="1">
            <a:off x="5719563" y="1048075"/>
            <a:ext cx="979800" cy="2238000"/>
          </a:xfrm>
          <a:prstGeom prst="straightConnector1">
            <a:avLst/>
          </a:prstGeom>
          <a:noFill/>
          <a:ln w="28575" cap="flat" cmpd="sng">
            <a:solidFill>
              <a:schemeClr val="dk1"/>
            </a:solidFill>
            <a:prstDash val="dash"/>
            <a:round/>
            <a:headEnd type="none" w="med" len="med"/>
            <a:tailEnd type="triangle" w="med" len="med"/>
          </a:ln>
        </p:spPr>
      </p:cxnSp>
      <p:cxnSp>
        <p:nvCxnSpPr>
          <p:cNvPr id="1523" name="Google Shape;1523;p195"/>
          <p:cNvCxnSpPr>
            <a:stCxn id="1519" idx="1"/>
            <a:endCxn id="1518" idx="5"/>
          </p:cNvCxnSpPr>
          <p:nvPr/>
        </p:nvCxnSpPr>
        <p:spPr>
          <a:xfrm rot="10800000">
            <a:off x="3885363" y="2630275"/>
            <a:ext cx="854100" cy="655800"/>
          </a:xfrm>
          <a:prstGeom prst="straightConnector1">
            <a:avLst/>
          </a:prstGeom>
          <a:noFill/>
          <a:ln w="28575" cap="flat" cmpd="sng">
            <a:solidFill>
              <a:schemeClr val="dk1"/>
            </a:solidFill>
            <a:prstDash val="dash"/>
            <a:round/>
            <a:headEnd type="none" w="med" len="med"/>
            <a:tailEnd type="triangle" w="med" len="med"/>
          </a:ln>
        </p:spPr>
      </p:cxnSp>
      <p:sp>
        <p:nvSpPr>
          <p:cNvPr id="1524" name="Google Shape;1524;p195"/>
          <p:cNvSpPr txBox="1"/>
          <p:nvPr/>
        </p:nvSpPr>
        <p:spPr>
          <a:xfrm>
            <a:off x="6206850" y="1620550"/>
            <a:ext cx="27264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                      </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NODE-02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192.168.30.2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525" name="Google Shape;1525;p195"/>
          <p:cNvSpPr/>
          <p:nvPr/>
        </p:nvSpPr>
        <p:spPr>
          <a:xfrm>
            <a:off x="6573600" y="3417025"/>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POD-B</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10.96.1.10</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sp>
        <p:nvSpPr>
          <p:cNvPr id="1526" name="Google Shape;1526;p195"/>
          <p:cNvSpPr/>
          <p:nvPr/>
        </p:nvSpPr>
        <p:spPr>
          <a:xfrm>
            <a:off x="6809525" y="32640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527" name="Google Shape;1527;p195"/>
          <p:cNvSpPr/>
          <p:nvPr/>
        </p:nvSpPr>
        <p:spPr>
          <a:xfrm>
            <a:off x="3492863" y="155888"/>
            <a:ext cx="18117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Load Balancer</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18.100.30.1</a:t>
            </a:r>
            <a:endParaRPr sz="1500" b="1">
              <a:latin typeface="Comfortaa"/>
              <a:ea typeface="Comfortaa"/>
              <a:cs typeface="Comfortaa"/>
              <a:sym typeface="Comfortaa"/>
            </a:endParaRPr>
          </a:p>
        </p:txBody>
      </p:sp>
      <p:cxnSp>
        <p:nvCxnSpPr>
          <p:cNvPr id="1528" name="Google Shape;1528;p195"/>
          <p:cNvCxnSpPr>
            <a:stCxn id="1527" idx="2"/>
          </p:cNvCxnSpPr>
          <p:nvPr/>
        </p:nvCxnSpPr>
        <p:spPr>
          <a:xfrm flipH="1">
            <a:off x="4395113" y="799988"/>
            <a:ext cx="3600" cy="457200"/>
          </a:xfrm>
          <a:prstGeom prst="straightConnector1">
            <a:avLst/>
          </a:prstGeom>
          <a:noFill/>
          <a:ln w="28575" cap="flat" cmpd="sng">
            <a:solidFill>
              <a:srgbClr val="FF0000"/>
            </a:solidFill>
            <a:prstDash val="solid"/>
            <a:round/>
            <a:headEnd type="none" w="med" len="med"/>
            <a:tailEnd type="none" w="med" len="med"/>
          </a:ln>
        </p:spPr>
      </p:cxnSp>
      <p:cxnSp>
        <p:nvCxnSpPr>
          <p:cNvPr id="1529" name="Google Shape;1529;p195"/>
          <p:cNvCxnSpPr/>
          <p:nvPr/>
        </p:nvCxnSpPr>
        <p:spPr>
          <a:xfrm rot="10800000" flipH="1">
            <a:off x="2878750" y="1267050"/>
            <a:ext cx="1513800" cy="1200"/>
          </a:xfrm>
          <a:prstGeom prst="straightConnector1">
            <a:avLst/>
          </a:prstGeom>
          <a:noFill/>
          <a:ln w="28575" cap="flat" cmpd="sng">
            <a:solidFill>
              <a:srgbClr val="FF0000"/>
            </a:solidFill>
            <a:prstDash val="solid"/>
            <a:round/>
            <a:headEnd type="none" w="med" len="med"/>
            <a:tailEnd type="none" w="med" len="med"/>
          </a:ln>
        </p:spPr>
      </p:cxnSp>
      <p:sp>
        <p:nvSpPr>
          <p:cNvPr id="1530" name="Google Shape;1530;p195"/>
          <p:cNvSpPr/>
          <p:nvPr/>
        </p:nvSpPr>
        <p:spPr>
          <a:xfrm>
            <a:off x="2063150" y="1460200"/>
            <a:ext cx="21783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Nodeport: 30333</a:t>
            </a:r>
            <a:endParaRPr b="1">
              <a:latin typeface="Comfortaa"/>
              <a:ea typeface="Comfortaa"/>
              <a:cs typeface="Comfortaa"/>
              <a:sym typeface="Comfortaa"/>
            </a:endParaRPr>
          </a:p>
        </p:txBody>
      </p:sp>
      <p:cxnSp>
        <p:nvCxnSpPr>
          <p:cNvPr id="1531" name="Google Shape;1531;p195"/>
          <p:cNvCxnSpPr/>
          <p:nvPr/>
        </p:nvCxnSpPr>
        <p:spPr>
          <a:xfrm>
            <a:off x="7720150" y="1288475"/>
            <a:ext cx="10200" cy="221400"/>
          </a:xfrm>
          <a:prstGeom prst="straightConnector1">
            <a:avLst/>
          </a:prstGeom>
          <a:noFill/>
          <a:ln w="28575" cap="flat" cmpd="sng">
            <a:solidFill>
              <a:srgbClr val="FF0000"/>
            </a:solidFill>
            <a:prstDash val="solid"/>
            <a:round/>
            <a:headEnd type="none" w="med" len="med"/>
            <a:tailEnd type="none" w="med" len="med"/>
          </a:ln>
        </p:spPr>
      </p:cxnSp>
      <p:sp>
        <p:nvSpPr>
          <p:cNvPr id="1532" name="Google Shape;1532;p195"/>
          <p:cNvSpPr/>
          <p:nvPr/>
        </p:nvSpPr>
        <p:spPr>
          <a:xfrm>
            <a:off x="6819400" y="1498725"/>
            <a:ext cx="18117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Nodeport: 30333</a:t>
            </a:r>
            <a:endParaRPr b="1">
              <a:latin typeface="Comfortaa"/>
              <a:ea typeface="Comfortaa"/>
              <a:cs typeface="Comfortaa"/>
              <a:sym typeface="Comfortaa"/>
            </a:endParaRPr>
          </a:p>
        </p:txBody>
      </p:sp>
      <p:sp>
        <p:nvSpPr>
          <p:cNvPr id="1533" name="Google Shape;1533;p195"/>
          <p:cNvSpPr txBox="1"/>
          <p:nvPr/>
        </p:nvSpPr>
        <p:spPr>
          <a:xfrm>
            <a:off x="1565625" y="95500"/>
            <a:ext cx="17256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curl 18.100.30.1</a:t>
            </a:r>
            <a:endParaRPr/>
          </a:p>
        </p:txBody>
      </p:sp>
      <p:sp>
        <p:nvSpPr>
          <p:cNvPr id="1534" name="Google Shape;1534;p195"/>
          <p:cNvSpPr txBox="1"/>
          <p:nvPr/>
        </p:nvSpPr>
        <p:spPr>
          <a:xfrm>
            <a:off x="1890425" y="863125"/>
            <a:ext cx="24279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-d 192.168.30.(?):30333 </a:t>
            </a:r>
            <a:endParaRPr/>
          </a:p>
        </p:txBody>
      </p:sp>
      <p:cxnSp>
        <p:nvCxnSpPr>
          <p:cNvPr id="1535" name="Google Shape;1535;p195"/>
          <p:cNvCxnSpPr/>
          <p:nvPr/>
        </p:nvCxnSpPr>
        <p:spPr>
          <a:xfrm>
            <a:off x="2890875" y="1276500"/>
            <a:ext cx="18900" cy="234600"/>
          </a:xfrm>
          <a:prstGeom prst="straightConnector1">
            <a:avLst/>
          </a:prstGeom>
          <a:noFill/>
          <a:ln w="38100" cap="flat" cmpd="sng">
            <a:solidFill>
              <a:srgbClr val="FF0000"/>
            </a:solidFill>
            <a:prstDash val="solid"/>
            <a:round/>
            <a:headEnd type="none" w="med" len="med"/>
            <a:tailEnd type="triangle" w="med" len="med"/>
          </a:ln>
        </p:spPr>
      </p:cxnSp>
      <p:cxnSp>
        <p:nvCxnSpPr>
          <p:cNvPr id="1536" name="Google Shape;1536;p195"/>
          <p:cNvCxnSpPr/>
          <p:nvPr/>
        </p:nvCxnSpPr>
        <p:spPr>
          <a:xfrm>
            <a:off x="4392550" y="1268250"/>
            <a:ext cx="3322800" cy="36300"/>
          </a:xfrm>
          <a:prstGeom prst="straightConnector1">
            <a:avLst/>
          </a:prstGeom>
          <a:noFill/>
          <a:ln w="28575" cap="flat" cmpd="sng">
            <a:solidFill>
              <a:srgbClr val="FF0000"/>
            </a:solidFill>
            <a:prstDash val="lgDash"/>
            <a:round/>
            <a:headEnd type="none" w="med" len="med"/>
            <a:tailEnd type="none" w="med" len="med"/>
          </a:ln>
        </p:spPr>
      </p:cxn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196"/>
          <p:cNvSpPr txBox="1"/>
          <p:nvPr/>
        </p:nvSpPr>
        <p:spPr>
          <a:xfrm>
            <a:off x="301950" y="1620550"/>
            <a:ext cx="56970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NODE-01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192.168.30.1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542" name="Google Shape;1542;p196"/>
          <p:cNvSpPr/>
          <p:nvPr/>
        </p:nvSpPr>
        <p:spPr>
          <a:xfrm>
            <a:off x="573725" y="3684000"/>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POD-A</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10.36.0.6</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grpSp>
        <p:nvGrpSpPr>
          <p:cNvPr id="1543" name="Google Shape;1543;p196"/>
          <p:cNvGrpSpPr/>
          <p:nvPr/>
        </p:nvGrpSpPr>
        <p:grpSpPr>
          <a:xfrm>
            <a:off x="5586569" y="81659"/>
            <a:ext cx="2676288" cy="966304"/>
            <a:chOff x="4370675" y="-973487"/>
            <a:chExt cx="2541825" cy="894726"/>
          </a:xfrm>
        </p:grpSpPr>
        <p:sp>
          <p:nvSpPr>
            <p:cNvPr id="1544" name="Google Shape;1544;p196"/>
            <p:cNvSpPr/>
            <p:nvPr/>
          </p:nvSpPr>
          <p:spPr>
            <a:xfrm>
              <a:off x="4370675" y="-973487"/>
              <a:ext cx="2113830" cy="894726"/>
            </a:xfrm>
            <a:prstGeom prst="flowChartTerminator">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b="1">
                  <a:latin typeface="Comfortaa"/>
                  <a:ea typeface="Comfortaa"/>
                  <a:cs typeface="Comfortaa"/>
                  <a:sym typeface="Comfortaa"/>
                </a:rPr>
                <a:t>      Service</a:t>
              </a:r>
              <a:endParaRPr b="1">
                <a:latin typeface="Comfortaa"/>
                <a:ea typeface="Comfortaa"/>
                <a:cs typeface="Comfortaa"/>
                <a:sym typeface="Comfortaa"/>
              </a:endParaRPr>
            </a:p>
            <a:p>
              <a:pPr marL="0" lvl="0" indent="0" algn="l" rtl="0">
                <a:spcBef>
                  <a:spcPts val="0"/>
                </a:spcBef>
                <a:spcAft>
                  <a:spcPts val="0"/>
                </a:spcAft>
                <a:buNone/>
              </a:pPr>
              <a:r>
                <a:rPr lang="en" b="1"/>
                <a:t>10.109.77.234</a:t>
              </a:r>
              <a:endParaRPr b="1">
                <a:latin typeface="Comfortaa"/>
                <a:ea typeface="Comfortaa"/>
                <a:cs typeface="Comfortaa"/>
                <a:sym typeface="Comfortaa"/>
              </a:endParaRPr>
            </a:p>
            <a:p>
              <a:pPr marL="0" lvl="0" indent="0" algn="l" rtl="0">
                <a:spcBef>
                  <a:spcPts val="0"/>
                </a:spcBef>
                <a:spcAft>
                  <a:spcPts val="0"/>
                </a:spcAft>
                <a:buNone/>
              </a:pPr>
              <a:r>
                <a:rPr lang="en"/>
                <a:t>selector: </a:t>
              </a:r>
              <a:endParaRPr/>
            </a:p>
            <a:p>
              <a:pPr marL="0" lvl="0" indent="0" algn="l" rtl="0">
                <a:spcBef>
                  <a:spcPts val="0"/>
                </a:spcBef>
                <a:spcAft>
                  <a:spcPts val="0"/>
                </a:spcAft>
                <a:buNone/>
              </a:pPr>
              <a:r>
                <a:rPr lang="en"/>
                <a:t>app=frontend</a:t>
              </a:r>
              <a:endParaRPr/>
            </a:p>
            <a:p>
              <a:pPr marL="0" lvl="0" indent="0" algn="l" rtl="0">
                <a:spcBef>
                  <a:spcPts val="0"/>
                </a:spcBef>
                <a:spcAft>
                  <a:spcPts val="0"/>
                </a:spcAft>
                <a:buNone/>
              </a:pPr>
              <a:r>
                <a:rPr lang="en"/>
                <a:t>             </a:t>
              </a:r>
              <a:endParaRPr/>
            </a:p>
          </p:txBody>
        </p:sp>
        <p:sp>
          <p:nvSpPr>
            <p:cNvPr id="1545" name="Google Shape;1545;p196"/>
            <p:cNvSpPr/>
            <p:nvPr/>
          </p:nvSpPr>
          <p:spPr>
            <a:xfrm>
              <a:off x="5837900" y="-719699"/>
              <a:ext cx="1074600" cy="480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Port: 80</a:t>
              </a:r>
              <a:r>
                <a:rPr lang="en"/>
                <a:t>     </a:t>
              </a:r>
              <a:endParaRPr/>
            </a:p>
          </p:txBody>
        </p:sp>
      </p:grpSp>
      <p:sp>
        <p:nvSpPr>
          <p:cNvPr id="1546" name="Google Shape;1546;p196"/>
          <p:cNvSpPr/>
          <p:nvPr/>
        </p:nvSpPr>
        <p:spPr>
          <a:xfrm>
            <a:off x="785175" y="34941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547" name="Google Shape;1547;p196"/>
          <p:cNvSpPr/>
          <p:nvPr/>
        </p:nvSpPr>
        <p:spPr>
          <a:xfrm>
            <a:off x="2466125" y="2313950"/>
            <a:ext cx="1419300" cy="8280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t>IPTABLES</a:t>
            </a:r>
            <a:endParaRPr sz="1100" b="1"/>
          </a:p>
        </p:txBody>
      </p:sp>
      <p:sp>
        <p:nvSpPr>
          <p:cNvPr id="1548" name="Google Shape;1548;p196"/>
          <p:cNvSpPr/>
          <p:nvPr/>
        </p:nvSpPr>
        <p:spPr>
          <a:xfrm>
            <a:off x="4739463" y="2802925"/>
            <a:ext cx="980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KUBE-</a:t>
            </a:r>
            <a:endParaRPr b="1"/>
          </a:p>
          <a:p>
            <a:pPr marL="0" lvl="0" indent="0" algn="l" rtl="0">
              <a:spcBef>
                <a:spcPts val="0"/>
              </a:spcBef>
              <a:spcAft>
                <a:spcPts val="0"/>
              </a:spcAft>
              <a:buNone/>
            </a:pPr>
            <a:r>
              <a:rPr lang="en" b="1"/>
              <a:t>PROXY</a:t>
            </a:r>
            <a:endParaRPr b="1"/>
          </a:p>
        </p:txBody>
      </p:sp>
      <p:pic>
        <p:nvPicPr>
          <p:cNvPr id="1549" name="Google Shape;1549;p196"/>
          <p:cNvPicPr preferRelativeResize="0"/>
          <p:nvPr/>
        </p:nvPicPr>
        <p:blipFill>
          <a:blip r:embed="rId3">
            <a:alphaModFix/>
          </a:blip>
          <a:stretch>
            <a:fillRect/>
          </a:stretch>
        </p:blipFill>
        <p:spPr>
          <a:xfrm>
            <a:off x="179377" y="72837"/>
            <a:ext cx="1303173" cy="1150500"/>
          </a:xfrm>
          <a:prstGeom prst="rect">
            <a:avLst/>
          </a:prstGeom>
          <a:noFill/>
          <a:ln>
            <a:noFill/>
          </a:ln>
        </p:spPr>
      </p:pic>
      <p:cxnSp>
        <p:nvCxnSpPr>
          <p:cNvPr id="1550" name="Google Shape;1550;p196"/>
          <p:cNvCxnSpPr/>
          <p:nvPr/>
        </p:nvCxnSpPr>
        <p:spPr>
          <a:xfrm rot="10800000" flipH="1">
            <a:off x="1482550" y="567812"/>
            <a:ext cx="2010300" cy="170100"/>
          </a:xfrm>
          <a:prstGeom prst="straightConnector1">
            <a:avLst/>
          </a:prstGeom>
          <a:noFill/>
          <a:ln w="38100" cap="flat" cmpd="sng">
            <a:solidFill>
              <a:srgbClr val="FF0000"/>
            </a:solidFill>
            <a:prstDash val="solid"/>
            <a:round/>
            <a:headEnd type="none" w="med" len="med"/>
            <a:tailEnd type="triangle" w="med" len="med"/>
          </a:ln>
        </p:spPr>
      </p:cxnSp>
      <p:cxnSp>
        <p:nvCxnSpPr>
          <p:cNvPr id="1551" name="Google Shape;1551;p196"/>
          <p:cNvCxnSpPr>
            <a:stCxn id="1548" idx="3"/>
            <a:endCxn id="1544" idx="2"/>
          </p:cNvCxnSpPr>
          <p:nvPr/>
        </p:nvCxnSpPr>
        <p:spPr>
          <a:xfrm rot="10800000" flipH="1">
            <a:off x="5719563" y="1048075"/>
            <a:ext cx="979800" cy="2238000"/>
          </a:xfrm>
          <a:prstGeom prst="straightConnector1">
            <a:avLst/>
          </a:prstGeom>
          <a:noFill/>
          <a:ln w="28575" cap="flat" cmpd="sng">
            <a:solidFill>
              <a:schemeClr val="dk1"/>
            </a:solidFill>
            <a:prstDash val="dash"/>
            <a:round/>
            <a:headEnd type="none" w="med" len="med"/>
            <a:tailEnd type="triangle" w="med" len="med"/>
          </a:ln>
        </p:spPr>
      </p:cxnSp>
      <p:cxnSp>
        <p:nvCxnSpPr>
          <p:cNvPr id="1552" name="Google Shape;1552;p196"/>
          <p:cNvCxnSpPr>
            <a:stCxn id="1548" idx="1"/>
            <a:endCxn id="1547" idx="5"/>
          </p:cNvCxnSpPr>
          <p:nvPr/>
        </p:nvCxnSpPr>
        <p:spPr>
          <a:xfrm rot="10800000">
            <a:off x="3885363" y="2630275"/>
            <a:ext cx="854100" cy="655800"/>
          </a:xfrm>
          <a:prstGeom prst="straightConnector1">
            <a:avLst/>
          </a:prstGeom>
          <a:noFill/>
          <a:ln w="28575" cap="flat" cmpd="sng">
            <a:solidFill>
              <a:schemeClr val="dk1"/>
            </a:solidFill>
            <a:prstDash val="dash"/>
            <a:round/>
            <a:headEnd type="none" w="med" len="med"/>
            <a:tailEnd type="triangle" w="med" len="med"/>
          </a:ln>
        </p:spPr>
      </p:cxnSp>
      <p:cxnSp>
        <p:nvCxnSpPr>
          <p:cNvPr id="1553" name="Google Shape;1553;p196"/>
          <p:cNvCxnSpPr>
            <a:stCxn id="1554" idx="2"/>
            <a:endCxn id="1547" idx="0"/>
          </p:cNvCxnSpPr>
          <p:nvPr/>
        </p:nvCxnSpPr>
        <p:spPr>
          <a:xfrm>
            <a:off x="3152300" y="1771900"/>
            <a:ext cx="23400" cy="542100"/>
          </a:xfrm>
          <a:prstGeom prst="straightConnector1">
            <a:avLst/>
          </a:prstGeom>
          <a:noFill/>
          <a:ln w="38100" cap="flat" cmpd="sng">
            <a:solidFill>
              <a:srgbClr val="FF0000"/>
            </a:solidFill>
            <a:prstDash val="solid"/>
            <a:round/>
            <a:headEnd type="none" w="med" len="med"/>
            <a:tailEnd type="triangle" w="med" len="med"/>
          </a:ln>
        </p:spPr>
      </p:cxnSp>
      <p:sp>
        <p:nvSpPr>
          <p:cNvPr id="1555" name="Google Shape;1555;p196"/>
          <p:cNvSpPr txBox="1"/>
          <p:nvPr/>
        </p:nvSpPr>
        <p:spPr>
          <a:xfrm>
            <a:off x="6206850" y="1620550"/>
            <a:ext cx="27264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                      </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NODE-02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192.168.30.2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556" name="Google Shape;1556;p196"/>
          <p:cNvSpPr/>
          <p:nvPr/>
        </p:nvSpPr>
        <p:spPr>
          <a:xfrm>
            <a:off x="6573600" y="3417025"/>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POD-B</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10.96.1.10</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sp>
        <p:nvSpPr>
          <p:cNvPr id="1557" name="Google Shape;1557;p196"/>
          <p:cNvSpPr/>
          <p:nvPr/>
        </p:nvSpPr>
        <p:spPr>
          <a:xfrm>
            <a:off x="6809525" y="32640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558" name="Google Shape;1558;p196"/>
          <p:cNvSpPr txBox="1"/>
          <p:nvPr/>
        </p:nvSpPr>
        <p:spPr>
          <a:xfrm>
            <a:off x="3402275" y="1932400"/>
            <a:ext cx="19929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-d 10.109.77.234:80</a:t>
            </a:r>
            <a:endParaRPr/>
          </a:p>
        </p:txBody>
      </p:sp>
      <p:sp>
        <p:nvSpPr>
          <p:cNvPr id="1559" name="Google Shape;1559;p196"/>
          <p:cNvSpPr/>
          <p:nvPr/>
        </p:nvSpPr>
        <p:spPr>
          <a:xfrm>
            <a:off x="3492863" y="155888"/>
            <a:ext cx="18117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Load Balancer</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18.100.30.1</a:t>
            </a:r>
            <a:endParaRPr sz="1500" b="1">
              <a:latin typeface="Comfortaa"/>
              <a:ea typeface="Comfortaa"/>
              <a:cs typeface="Comfortaa"/>
              <a:sym typeface="Comfortaa"/>
            </a:endParaRPr>
          </a:p>
        </p:txBody>
      </p:sp>
      <p:cxnSp>
        <p:nvCxnSpPr>
          <p:cNvPr id="1560" name="Google Shape;1560;p196"/>
          <p:cNvCxnSpPr>
            <a:stCxn id="1559" idx="2"/>
          </p:cNvCxnSpPr>
          <p:nvPr/>
        </p:nvCxnSpPr>
        <p:spPr>
          <a:xfrm flipH="1">
            <a:off x="4395113" y="799988"/>
            <a:ext cx="3600" cy="457200"/>
          </a:xfrm>
          <a:prstGeom prst="straightConnector1">
            <a:avLst/>
          </a:prstGeom>
          <a:noFill/>
          <a:ln w="28575" cap="flat" cmpd="sng">
            <a:solidFill>
              <a:srgbClr val="FF0000"/>
            </a:solidFill>
            <a:prstDash val="solid"/>
            <a:round/>
            <a:headEnd type="none" w="med" len="med"/>
            <a:tailEnd type="none" w="med" len="med"/>
          </a:ln>
        </p:spPr>
      </p:cxnSp>
      <p:cxnSp>
        <p:nvCxnSpPr>
          <p:cNvPr id="1561" name="Google Shape;1561;p196"/>
          <p:cNvCxnSpPr/>
          <p:nvPr/>
        </p:nvCxnSpPr>
        <p:spPr>
          <a:xfrm>
            <a:off x="2878750" y="1268250"/>
            <a:ext cx="4841400" cy="10200"/>
          </a:xfrm>
          <a:prstGeom prst="straightConnector1">
            <a:avLst/>
          </a:prstGeom>
          <a:noFill/>
          <a:ln w="28575" cap="flat" cmpd="sng">
            <a:solidFill>
              <a:srgbClr val="FF0000"/>
            </a:solidFill>
            <a:prstDash val="solid"/>
            <a:round/>
            <a:headEnd type="none" w="med" len="med"/>
            <a:tailEnd type="none" w="med" len="med"/>
          </a:ln>
        </p:spPr>
      </p:cxnSp>
      <p:cxnSp>
        <p:nvCxnSpPr>
          <p:cNvPr id="1562" name="Google Shape;1562;p196"/>
          <p:cNvCxnSpPr/>
          <p:nvPr/>
        </p:nvCxnSpPr>
        <p:spPr>
          <a:xfrm>
            <a:off x="2878750" y="1278450"/>
            <a:ext cx="10200" cy="221400"/>
          </a:xfrm>
          <a:prstGeom prst="straightConnector1">
            <a:avLst/>
          </a:prstGeom>
          <a:noFill/>
          <a:ln w="28575" cap="flat" cmpd="sng">
            <a:solidFill>
              <a:srgbClr val="FF0000"/>
            </a:solidFill>
            <a:prstDash val="solid"/>
            <a:round/>
            <a:headEnd type="none" w="med" len="med"/>
            <a:tailEnd type="none" w="med" len="med"/>
          </a:ln>
        </p:spPr>
      </p:cxnSp>
      <p:sp>
        <p:nvSpPr>
          <p:cNvPr id="1554" name="Google Shape;1554;p196"/>
          <p:cNvSpPr/>
          <p:nvPr/>
        </p:nvSpPr>
        <p:spPr>
          <a:xfrm>
            <a:off x="2063150" y="1460200"/>
            <a:ext cx="21783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Nodeport: 30333</a:t>
            </a:r>
            <a:endParaRPr b="1">
              <a:latin typeface="Comfortaa"/>
              <a:ea typeface="Comfortaa"/>
              <a:cs typeface="Comfortaa"/>
              <a:sym typeface="Comfortaa"/>
            </a:endParaRPr>
          </a:p>
        </p:txBody>
      </p:sp>
      <p:cxnSp>
        <p:nvCxnSpPr>
          <p:cNvPr id="1563" name="Google Shape;1563;p196"/>
          <p:cNvCxnSpPr/>
          <p:nvPr/>
        </p:nvCxnSpPr>
        <p:spPr>
          <a:xfrm>
            <a:off x="7720150" y="1288475"/>
            <a:ext cx="10200" cy="221400"/>
          </a:xfrm>
          <a:prstGeom prst="straightConnector1">
            <a:avLst/>
          </a:prstGeom>
          <a:noFill/>
          <a:ln w="28575" cap="flat" cmpd="sng">
            <a:solidFill>
              <a:srgbClr val="FF0000"/>
            </a:solidFill>
            <a:prstDash val="solid"/>
            <a:round/>
            <a:headEnd type="none" w="med" len="med"/>
            <a:tailEnd type="none" w="med" len="med"/>
          </a:ln>
        </p:spPr>
      </p:cxnSp>
      <p:sp>
        <p:nvSpPr>
          <p:cNvPr id="1564" name="Google Shape;1564;p196"/>
          <p:cNvSpPr/>
          <p:nvPr/>
        </p:nvSpPr>
        <p:spPr>
          <a:xfrm>
            <a:off x="6819400" y="1498725"/>
            <a:ext cx="18117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Nodeport: 30333</a:t>
            </a:r>
            <a:endParaRPr b="1">
              <a:latin typeface="Comfortaa"/>
              <a:ea typeface="Comfortaa"/>
              <a:cs typeface="Comfortaa"/>
              <a:sym typeface="Comfortaa"/>
            </a:endParaRPr>
          </a:p>
        </p:txBody>
      </p:sp>
      <p:sp>
        <p:nvSpPr>
          <p:cNvPr id="1565" name="Google Shape;1565;p196"/>
          <p:cNvSpPr txBox="1"/>
          <p:nvPr/>
        </p:nvSpPr>
        <p:spPr>
          <a:xfrm>
            <a:off x="1565625" y="95500"/>
            <a:ext cx="17256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curl 18.100.30.1</a:t>
            </a:r>
            <a:endParaRPr/>
          </a:p>
        </p:txBody>
      </p:sp>
      <p:sp>
        <p:nvSpPr>
          <p:cNvPr id="1566" name="Google Shape;1566;p196"/>
          <p:cNvSpPr txBox="1"/>
          <p:nvPr/>
        </p:nvSpPr>
        <p:spPr>
          <a:xfrm>
            <a:off x="1890425" y="863125"/>
            <a:ext cx="24279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-d 192.168.30.(?):30333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97"/>
          <p:cNvSpPr txBox="1"/>
          <p:nvPr/>
        </p:nvSpPr>
        <p:spPr>
          <a:xfrm>
            <a:off x="301950" y="1620550"/>
            <a:ext cx="56970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NODE-01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192.168.30.1</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572" name="Google Shape;1572;p197"/>
          <p:cNvSpPr/>
          <p:nvPr/>
        </p:nvSpPr>
        <p:spPr>
          <a:xfrm>
            <a:off x="573725" y="3684000"/>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POD-A</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10.36.0.6</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grpSp>
        <p:nvGrpSpPr>
          <p:cNvPr id="1573" name="Google Shape;1573;p197"/>
          <p:cNvGrpSpPr/>
          <p:nvPr/>
        </p:nvGrpSpPr>
        <p:grpSpPr>
          <a:xfrm>
            <a:off x="5586569" y="81659"/>
            <a:ext cx="2676288" cy="966304"/>
            <a:chOff x="4370675" y="-973487"/>
            <a:chExt cx="2541825" cy="894726"/>
          </a:xfrm>
        </p:grpSpPr>
        <p:sp>
          <p:nvSpPr>
            <p:cNvPr id="1574" name="Google Shape;1574;p197"/>
            <p:cNvSpPr/>
            <p:nvPr/>
          </p:nvSpPr>
          <p:spPr>
            <a:xfrm>
              <a:off x="4370675" y="-973487"/>
              <a:ext cx="2113830" cy="894726"/>
            </a:xfrm>
            <a:prstGeom prst="flowChartTerminator">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b="1">
                  <a:latin typeface="Comfortaa"/>
                  <a:ea typeface="Comfortaa"/>
                  <a:cs typeface="Comfortaa"/>
                  <a:sym typeface="Comfortaa"/>
                </a:rPr>
                <a:t>      Service</a:t>
              </a:r>
              <a:endParaRPr b="1">
                <a:latin typeface="Comfortaa"/>
                <a:ea typeface="Comfortaa"/>
                <a:cs typeface="Comfortaa"/>
                <a:sym typeface="Comfortaa"/>
              </a:endParaRPr>
            </a:p>
            <a:p>
              <a:pPr marL="0" lvl="0" indent="0" algn="l" rtl="0">
                <a:spcBef>
                  <a:spcPts val="0"/>
                </a:spcBef>
                <a:spcAft>
                  <a:spcPts val="0"/>
                </a:spcAft>
                <a:buNone/>
              </a:pPr>
              <a:r>
                <a:rPr lang="en" b="1"/>
                <a:t>10.109.77.234</a:t>
              </a:r>
              <a:endParaRPr b="1">
                <a:latin typeface="Comfortaa"/>
                <a:ea typeface="Comfortaa"/>
                <a:cs typeface="Comfortaa"/>
                <a:sym typeface="Comfortaa"/>
              </a:endParaRPr>
            </a:p>
            <a:p>
              <a:pPr marL="0" lvl="0" indent="0" algn="l" rtl="0">
                <a:spcBef>
                  <a:spcPts val="0"/>
                </a:spcBef>
                <a:spcAft>
                  <a:spcPts val="0"/>
                </a:spcAft>
                <a:buNone/>
              </a:pPr>
              <a:r>
                <a:rPr lang="en"/>
                <a:t>selector: </a:t>
              </a:r>
              <a:endParaRPr/>
            </a:p>
            <a:p>
              <a:pPr marL="0" lvl="0" indent="0" algn="l" rtl="0">
                <a:spcBef>
                  <a:spcPts val="0"/>
                </a:spcBef>
                <a:spcAft>
                  <a:spcPts val="0"/>
                </a:spcAft>
                <a:buNone/>
              </a:pPr>
              <a:r>
                <a:rPr lang="en"/>
                <a:t>app=frontend</a:t>
              </a:r>
              <a:endParaRPr/>
            </a:p>
            <a:p>
              <a:pPr marL="0" lvl="0" indent="0" algn="l" rtl="0">
                <a:spcBef>
                  <a:spcPts val="0"/>
                </a:spcBef>
                <a:spcAft>
                  <a:spcPts val="0"/>
                </a:spcAft>
                <a:buNone/>
              </a:pPr>
              <a:r>
                <a:rPr lang="en"/>
                <a:t>             </a:t>
              </a:r>
              <a:endParaRPr/>
            </a:p>
          </p:txBody>
        </p:sp>
        <p:sp>
          <p:nvSpPr>
            <p:cNvPr id="1575" name="Google Shape;1575;p197"/>
            <p:cNvSpPr/>
            <p:nvPr/>
          </p:nvSpPr>
          <p:spPr>
            <a:xfrm>
              <a:off x="5837900" y="-719699"/>
              <a:ext cx="1074600" cy="480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Port: 80</a:t>
              </a:r>
              <a:r>
                <a:rPr lang="en"/>
                <a:t>     </a:t>
              </a:r>
              <a:endParaRPr/>
            </a:p>
          </p:txBody>
        </p:sp>
      </p:grpSp>
      <p:sp>
        <p:nvSpPr>
          <p:cNvPr id="1576" name="Google Shape;1576;p197"/>
          <p:cNvSpPr/>
          <p:nvPr/>
        </p:nvSpPr>
        <p:spPr>
          <a:xfrm>
            <a:off x="785175" y="34941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577" name="Google Shape;1577;p197"/>
          <p:cNvSpPr/>
          <p:nvPr/>
        </p:nvSpPr>
        <p:spPr>
          <a:xfrm>
            <a:off x="2466125" y="2313950"/>
            <a:ext cx="1419300" cy="8280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t>IPTABLES</a:t>
            </a:r>
            <a:endParaRPr sz="1100" b="1"/>
          </a:p>
        </p:txBody>
      </p:sp>
      <p:sp>
        <p:nvSpPr>
          <p:cNvPr id="1578" name="Google Shape;1578;p197"/>
          <p:cNvSpPr/>
          <p:nvPr/>
        </p:nvSpPr>
        <p:spPr>
          <a:xfrm>
            <a:off x="4739463" y="2802925"/>
            <a:ext cx="980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KUBE-</a:t>
            </a:r>
            <a:endParaRPr b="1"/>
          </a:p>
          <a:p>
            <a:pPr marL="0" lvl="0" indent="0" algn="l" rtl="0">
              <a:spcBef>
                <a:spcPts val="0"/>
              </a:spcBef>
              <a:spcAft>
                <a:spcPts val="0"/>
              </a:spcAft>
              <a:buNone/>
            </a:pPr>
            <a:r>
              <a:rPr lang="en" b="1"/>
              <a:t>PROXY</a:t>
            </a:r>
            <a:endParaRPr b="1"/>
          </a:p>
        </p:txBody>
      </p:sp>
      <p:pic>
        <p:nvPicPr>
          <p:cNvPr id="1579" name="Google Shape;1579;p197"/>
          <p:cNvPicPr preferRelativeResize="0"/>
          <p:nvPr/>
        </p:nvPicPr>
        <p:blipFill>
          <a:blip r:embed="rId3">
            <a:alphaModFix/>
          </a:blip>
          <a:stretch>
            <a:fillRect/>
          </a:stretch>
        </p:blipFill>
        <p:spPr>
          <a:xfrm>
            <a:off x="179377" y="72837"/>
            <a:ext cx="1303173" cy="1150500"/>
          </a:xfrm>
          <a:prstGeom prst="rect">
            <a:avLst/>
          </a:prstGeom>
          <a:noFill/>
          <a:ln>
            <a:noFill/>
          </a:ln>
        </p:spPr>
      </p:pic>
      <p:cxnSp>
        <p:nvCxnSpPr>
          <p:cNvPr id="1580" name="Google Shape;1580;p197"/>
          <p:cNvCxnSpPr/>
          <p:nvPr/>
        </p:nvCxnSpPr>
        <p:spPr>
          <a:xfrm rot="10800000" flipH="1">
            <a:off x="1482550" y="567812"/>
            <a:ext cx="2010300" cy="170100"/>
          </a:xfrm>
          <a:prstGeom prst="straightConnector1">
            <a:avLst/>
          </a:prstGeom>
          <a:noFill/>
          <a:ln w="38100" cap="flat" cmpd="sng">
            <a:solidFill>
              <a:srgbClr val="FF0000"/>
            </a:solidFill>
            <a:prstDash val="solid"/>
            <a:round/>
            <a:headEnd type="none" w="med" len="med"/>
            <a:tailEnd type="triangle" w="med" len="med"/>
          </a:ln>
        </p:spPr>
      </p:cxnSp>
      <p:sp>
        <p:nvSpPr>
          <p:cNvPr id="1581" name="Google Shape;1581;p197"/>
          <p:cNvSpPr txBox="1"/>
          <p:nvPr/>
        </p:nvSpPr>
        <p:spPr>
          <a:xfrm>
            <a:off x="2747775" y="3417025"/>
            <a:ext cx="18117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-d 10.36.0.6:8000</a:t>
            </a:r>
            <a:endParaRPr/>
          </a:p>
        </p:txBody>
      </p:sp>
      <p:cxnSp>
        <p:nvCxnSpPr>
          <p:cNvPr id="1582" name="Google Shape;1582;p197"/>
          <p:cNvCxnSpPr>
            <a:stCxn id="1578" idx="3"/>
            <a:endCxn id="1574" idx="2"/>
          </p:cNvCxnSpPr>
          <p:nvPr/>
        </p:nvCxnSpPr>
        <p:spPr>
          <a:xfrm rot="10800000" flipH="1">
            <a:off x="5719563" y="1048075"/>
            <a:ext cx="979800" cy="2238000"/>
          </a:xfrm>
          <a:prstGeom prst="straightConnector1">
            <a:avLst/>
          </a:prstGeom>
          <a:noFill/>
          <a:ln w="28575" cap="flat" cmpd="sng">
            <a:solidFill>
              <a:schemeClr val="dk1"/>
            </a:solidFill>
            <a:prstDash val="dash"/>
            <a:round/>
            <a:headEnd type="none" w="med" len="med"/>
            <a:tailEnd type="triangle" w="med" len="med"/>
          </a:ln>
        </p:spPr>
      </p:cxnSp>
      <p:cxnSp>
        <p:nvCxnSpPr>
          <p:cNvPr id="1583" name="Google Shape;1583;p197"/>
          <p:cNvCxnSpPr>
            <a:stCxn id="1578" idx="1"/>
            <a:endCxn id="1577" idx="5"/>
          </p:cNvCxnSpPr>
          <p:nvPr/>
        </p:nvCxnSpPr>
        <p:spPr>
          <a:xfrm rot="10800000">
            <a:off x="3885363" y="2630275"/>
            <a:ext cx="854100" cy="655800"/>
          </a:xfrm>
          <a:prstGeom prst="straightConnector1">
            <a:avLst/>
          </a:prstGeom>
          <a:noFill/>
          <a:ln w="28575" cap="flat" cmpd="sng">
            <a:solidFill>
              <a:schemeClr val="dk1"/>
            </a:solidFill>
            <a:prstDash val="dash"/>
            <a:round/>
            <a:headEnd type="none" w="med" len="med"/>
            <a:tailEnd type="triangle" w="med" len="med"/>
          </a:ln>
        </p:spPr>
      </p:cxnSp>
      <p:cxnSp>
        <p:nvCxnSpPr>
          <p:cNvPr id="1584" name="Google Shape;1584;p197"/>
          <p:cNvCxnSpPr>
            <a:stCxn id="1585" idx="2"/>
            <a:endCxn id="1577" idx="0"/>
          </p:cNvCxnSpPr>
          <p:nvPr/>
        </p:nvCxnSpPr>
        <p:spPr>
          <a:xfrm>
            <a:off x="3152300" y="1771900"/>
            <a:ext cx="23400" cy="542100"/>
          </a:xfrm>
          <a:prstGeom prst="straightConnector1">
            <a:avLst/>
          </a:prstGeom>
          <a:noFill/>
          <a:ln w="38100" cap="flat" cmpd="sng">
            <a:solidFill>
              <a:srgbClr val="FF0000"/>
            </a:solidFill>
            <a:prstDash val="solid"/>
            <a:round/>
            <a:headEnd type="none" w="med" len="med"/>
            <a:tailEnd type="triangle" w="med" len="med"/>
          </a:ln>
        </p:spPr>
      </p:cxnSp>
      <p:cxnSp>
        <p:nvCxnSpPr>
          <p:cNvPr id="1586" name="Google Shape;1586;p197"/>
          <p:cNvCxnSpPr>
            <a:endCxn id="1576" idx="3"/>
          </p:cNvCxnSpPr>
          <p:nvPr/>
        </p:nvCxnSpPr>
        <p:spPr>
          <a:xfrm flipH="1">
            <a:off x="2395575" y="3112575"/>
            <a:ext cx="352200" cy="557700"/>
          </a:xfrm>
          <a:prstGeom prst="straightConnector1">
            <a:avLst/>
          </a:prstGeom>
          <a:noFill/>
          <a:ln w="38100" cap="flat" cmpd="sng">
            <a:solidFill>
              <a:srgbClr val="FF0000"/>
            </a:solidFill>
            <a:prstDash val="solid"/>
            <a:round/>
            <a:headEnd type="none" w="med" len="med"/>
            <a:tailEnd type="triangle" w="med" len="med"/>
          </a:ln>
        </p:spPr>
      </p:cxnSp>
      <p:sp>
        <p:nvSpPr>
          <p:cNvPr id="1587" name="Google Shape;1587;p197"/>
          <p:cNvSpPr txBox="1"/>
          <p:nvPr/>
        </p:nvSpPr>
        <p:spPr>
          <a:xfrm>
            <a:off x="6206850" y="1620550"/>
            <a:ext cx="2726400" cy="3221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                      </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NODE-02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700" b="1">
                <a:solidFill>
                  <a:schemeClr val="dk1"/>
                </a:solidFill>
                <a:latin typeface="Comfortaa"/>
                <a:ea typeface="Comfortaa"/>
                <a:cs typeface="Comfortaa"/>
                <a:sym typeface="Comfortaa"/>
              </a:rPr>
              <a:t>                     192.168.30.2</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1588" name="Google Shape;1588;p197"/>
          <p:cNvSpPr/>
          <p:nvPr/>
        </p:nvSpPr>
        <p:spPr>
          <a:xfrm>
            <a:off x="6573600" y="3417025"/>
            <a:ext cx="1992900" cy="1056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b="1"/>
          </a:p>
          <a:p>
            <a:pPr marL="0" lvl="0" indent="0" algn="l" rtl="0">
              <a:spcBef>
                <a:spcPts val="0"/>
              </a:spcBef>
              <a:spcAft>
                <a:spcPts val="0"/>
              </a:spcAft>
              <a:buNone/>
            </a:pPr>
            <a:r>
              <a:rPr lang="en" b="1">
                <a:latin typeface="Comfortaa"/>
                <a:ea typeface="Comfortaa"/>
                <a:cs typeface="Comfortaa"/>
                <a:sym typeface="Comfortaa"/>
              </a:rPr>
              <a:t>POD-B</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10.96.1.10</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 app=frontend</a:t>
            </a:r>
            <a:endParaRPr b="1">
              <a:latin typeface="Comfortaa"/>
              <a:ea typeface="Comfortaa"/>
              <a:cs typeface="Comfortaa"/>
              <a:sym typeface="Comfortaa"/>
            </a:endParaRPr>
          </a:p>
          <a:p>
            <a:pPr marL="0" lvl="0" indent="0" algn="l" rtl="0">
              <a:spcBef>
                <a:spcPts val="0"/>
              </a:spcBef>
              <a:spcAft>
                <a:spcPts val="0"/>
              </a:spcAft>
              <a:buNone/>
            </a:pPr>
            <a:endParaRPr/>
          </a:p>
        </p:txBody>
      </p:sp>
      <p:sp>
        <p:nvSpPr>
          <p:cNvPr id="1589" name="Google Shape;1589;p197"/>
          <p:cNvSpPr/>
          <p:nvPr/>
        </p:nvSpPr>
        <p:spPr>
          <a:xfrm>
            <a:off x="6809525" y="3264075"/>
            <a:ext cx="1610400" cy="3522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Targetport: 8000</a:t>
            </a:r>
            <a:endParaRPr/>
          </a:p>
        </p:txBody>
      </p:sp>
      <p:sp>
        <p:nvSpPr>
          <p:cNvPr id="1590" name="Google Shape;1590;p197"/>
          <p:cNvSpPr txBox="1"/>
          <p:nvPr/>
        </p:nvSpPr>
        <p:spPr>
          <a:xfrm>
            <a:off x="3402275" y="1932400"/>
            <a:ext cx="19929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-d 10.109.77.234:80</a:t>
            </a:r>
            <a:endParaRPr/>
          </a:p>
        </p:txBody>
      </p:sp>
      <p:sp>
        <p:nvSpPr>
          <p:cNvPr id="1591" name="Google Shape;1591;p197"/>
          <p:cNvSpPr/>
          <p:nvPr/>
        </p:nvSpPr>
        <p:spPr>
          <a:xfrm>
            <a:off x="3492863" y="155888"/>
            <a:ext cx="1811700" cy="644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Load Balancer</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18.100.30.1</a:t>
            </a:r>
            <a:endParaRPr sz="1500" b="1">
              <a:latin typeface="Comfortaa"/>
              <a:ea typeface="Comfortaa"/>
              <a:cs typeface="Comfortaa"/>
              <a:sym typeface="Comfortaa"/>
            </a:endParaRPr>
          </a:p>
        </p:txBody>
      </p:sp>
      <p:cxnSp>
        <p:nvCxnSpPr>
          <p:cNvPr id="1592" name="Google Shape;1592;p197"/>
          <p:cNvCxnSpPr>
            <a:stCxn id="1591" idx="2"/>
          </p:cNvCxnSpPr>
          <p:nvPr/>
        </p:nvCxnSpPr>
        <p:spPr>
          <a:xfrm flipH="1">
            <a:off x="4395113" y="799988"/>
            <a:ext cx="3600" cy="457200"/>
          </a:xfrm>
          <a:prstGeom prst="straightConnector1">
            <a:avLst/>
          </a:prstGeom>
          <a:noFill/>
          <a:ln w="28575" cap="flat" cmpd="sng">
            <a:solidFill>
              <a:srgbClr val="FF0000"/>
            </a:solidFill>
            <a:prstDash val="solid"/>
            <a:round/>
            <a:headEnd type="none" w="med" len="med"/>
            <a:tailEnd type="none" w="med" len="med"/>
          </a:ln>
        </p:spPr>
      </p:cxnSp>
      <p:cxnSp>
        <p:nvCxnSpPr>
          <p:cNvPr id="1593" name="Google Shape;1593;p197"/>
          <p:cNvCxnSpPr/>
          <p:nvPr/>
        </p:nvCxnSpPr>
        <p:spPr>
          <a:xfrm>
            <a:off x="2878750" y="1268250"/>
            <a:ext cx="4841400" cy="10200"/>
          </a:xfrm>
          <a:prstGeom prst="straightConnector1">
            <a:avLst/>
          </a:prstGeom>
          <a:noFill/>
          <a:ln w="28575" cap="flat" cmpd="sng">
            <a:solidFill>
              <a:srgbClr val="FF0000"/>
            </a:solidFill>
            <a:prstDash val="solid"/>
            <a:round/>
            <a:headEnd type="none" w="med" len="med"/>
            <a:tailEnd type="none" w="med" len="med"/>
          </a:ln>
        </p:spPr>
      </p:cxnSp>
      <p:cxnSp>
        <p:nvCxnSpPr>
          <p:cNvPr id="1594" name="Google Shape;1594;p197"/>
          <p:cNvCxnSpPr/>
          <p:nvPr/>
        </p:nvCxnSpPr>
        <p:spPr>
          <a:xfrm>
            <a:off x="2878750" y="1278450"/>
            <a:ext cx="10200" cy="221400"/>
          </a:xfrm>
          <a:prstGeom prst="straightConnector1">
            <a:avLst/>
          </a:prstGeom>
          <a:noFill/>
          <a:ln w="28575" cap="flat" cmpd="sng">
            <a:solidFill>
              <a:srgbClr val="FF0000"/>
            </a:solidFill>
            <a:prstDash val="solid"/>
            <a:round/>
            <a:headEnd type="none" w="med" len="med"/>
            <a:tailEnd type="none" w="med" len="med"/>
          </a:ln>
        </p:spPr>
      </p:cxnSp>
      <p:sp>
        <p:nvSpPr>
          <p:cNvPr id="1585" name="Google Shape;1585;p197"/>
          <p:cNvSpPr/>
          <p:nvPr/>
        </p:nvSpPr>
        <p:spPr>
          <a:xfrm>
            <a:off x="2063150" y="1460200"/>
            <a:ext cx="21783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    Nodeport: 30333</a:t>
            </a:r>
            <a:endParaRPr b="1">
              <a:latin typeface="Comfortaa"/>
              <a:ea typeface="Comfortaa"/>
              <a:cs typeface="Comfortaa"/>
              <a:sym typeface="Comfortaa"/>
            </a:endParaRPr>
          </a:p>
        </p:txBody>
      </p:sp>
      <p:cxnSp>
        <p:nvCxnSpPr>
          <p:cNvPr id="1595" name="Google Shape;1595;p197"/>
          <p:cNvCxnSpPr/>
          <p:nvPr/>
        </p:nvCxnSpPr>
        <p:spPr>
          <a:xfrm>
            <a:off x="7720150" y="1288475"/>
            <a:ext cx="10200" cy="221400"/>
          </a:xfrm>
          <a:prstGeom prst="straightConnector1">
            <a:avLst/>
          </a:prstGeom>
          <a:noFill/>
          <a:ln w="28575" cap="flat" cmpd="sng">
            <a:solidFill>
              <a:srgbClr val="FF0000"/>
            </a:solidFill>
            <a:prstDash val="solid"/>
            <a:round/>
            <a:headEnd type="none" w="med" len="med"/>
            <a:tailEnd type="none" w="med" len="med"/>
          </a:ln>
        </p:spPr>
      </p:cxnSp>
      <p:sp>
        <p:nvSpPr>
          <p:cNvPr id="1596" name="Google Shape;1596;p197"/>
          <p:cNvSpPr/>
          <p:nvPr/>
        </p:nvSpPr>
        <p:spPr>
          <a:xfrm>
            <a:off x="6819400" y="1498725"/>
            <a:ext cx="1811700" cy="3117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Nodeport: 30333</a:t>
            </a:r>
            <a:endParaRPr b="1">
              <a:latin typeface="Comfortaa"/>
              <a:ea typeface="Comfortaa"/>
              <a:cs typeface="Comfortaa"/>
              <a:sym typeface="Comfortaa"/>
            </a:endParaRPr>
          </a:p>
        </p:txBody>
      </p:sp>
      <p:sp>
        <p:nvSpPr>
          <p:cNvPr id="1597" name="Google Shape;1597;p197"/>
          <p:cNvSpPr txBox="1"/>
          <p:nvPr/>
        </p:nvSpPr>
        <p:spPr>
          <a:xfrm>
            <a:off x="1565625" y="95500"/>
            <a:ext cx="17256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curl 18.100.30.1</a:t>
            </a:r>
            <a:endParaRPr/>
          </a:p>
        </p:txBody>
      </p:sp>
      <p:sp>
        <p:nvSpPr>
          <p:cNvPr id="1598" name="Google Shape;1598;p197"/>
          <p:cNvSpPr txBox="1"/>
          <p:nvPr/>
        </p:nvSpPr>
        <p:spPr>
          <a:xfrm>
            <a:off x="1890425" y="863125"/>
            <a:ext cx="2427900" cy="3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-d 192.168.30.(?):30333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a:latin typeface="Comfortaa"/>
                <a:ea typeface="Comfortaa"/>
                <a:cs typeface="Comfortaa"/>
                <a:sym typeface="Comfortaa"/>
              </a:rPr>
              <a:t>Load Balancer Service Demo </a:t>
            </a:r>
            <a:r>
              <a:rPr lang="en" sz="3800" b="1">
                <a:solidFill>
                  <a:srgbClr val="00FF00"/>
                </a:solidFill>
                <a:latin typeface="Comfortaa"/>
                <a:ea typeface="Comfortaa"/>
                <a:cs typeface="Comfortaa"/>
                <a:sym typeface="Comfortaa"/>
              </a:rPr>
              <a:t>LAB</a:t>
            </a:r>
            <a:endParaRPr sz="3800" b="1">
              <a:solidFill>
                <a:srgbClr val="00FF00"/>
              </a:solidFill>
              <a:latin typeface="Comfortaa"/>
              <a:ea typeface="Comfortaa"/>
              <a:cs typeface="Comfortaa"/>
              <a:sym typeface="Comfortaa"/>
            </a:endParaRPr>
          </a:p>
          <a:p>
            <a:pPr marL="0" lvl="0" indent="0" algn="l" rtl="0">
              <a:spcBef>
                <a:spcPts val="0"/>
              </a:spcBef>
              <a:spcAft>
                <a:spcPts val="0"/>
              </a:spcAft>
              <a:buNone/>
            </a:pPr>
            <a:endParaRPr sz="38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3000" b="1">
                <a:solidFill>
                  <a:srgbClr val="FF0000"/>
                </a:solidFill>
                <a:latin typeface="Comfortaa"/>
                <a:ea typeface="Comfortaa"/>
                <a:cs typeface="Comfortaa"/>
                <a:sym typeface="Comfortaa"/>
              </a:rPr>
              <a:t>Please remember to clean up your environment when using public cloud.</a:t>
            </a:r>
            <a:r>
              <a:rPr lang="en" sz="3800" b="1">
                <a:solidFill>
                  <a:srgbClr val="00FF00"/>
                </a:solidFill>
                <a:latin typeface="Comfortaa"/>
                <a:ea typeface="Comfortaa"/>
                <a:cs typeface="Comfortaa"/>
                <a:sym typeface="Comfortaa"/>
              </a:rPr>
              <a:t> </a:t>
            </a:r>
            <a:endParaRPr sz="38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solidFill>
                  <a:srgbClr val="FFFF00"/>
                </a:solidFill>
                <a:latin typeface="Comfortaa"/>
                <a:ea typeface="Comfortaa"/>
                <a:cs typeface="Comfortaa"/>
                <a:sym typeface="Comfortaa"/>
              </a:rPr>
              <a:t>$kubectl delete svc,pod --all </a:t>
            </a:r>
            <a:endParaRPr sz="3800" b="1">
              <a:solidFill>
                <a:srgbClr val="00FF00"/>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530225" y="394225"/>
            <a:ext cx="77877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Who “Manages” Kubernetes?</a:t>
            </a:r>
            <a:endParaRPr sz="3600">
              <a:solidFill>
                <a:schemeClr val="dk1"/>
              </a:solidFill>
              <a:latin typeface="Comfortaa"/>
              <a:ea typeface="Comfortaa"/>
              <a:cs typeface="Comfortaa"/>
              <a:sym typeface="Comfortaa"/>
            </a:endParaRPr>
          </a:p>
        </p:txBody>
      </p:sp>
      <p:sp>
        <p:nvSpPr>
          <p:cNvPr id="203" name="Google Shape;203;p37"/>
          <p:cNvSpPr txBox="1"/>
          <p:nvPr/>
        </p:nvSpPr>
        <p:spPr>
          <a:xfrm>
            <a:off x="305675" y="3490300"/>
            <a:ext cx="8368800" cy="753000"/>
          </a:xfrm>
          <a:prstGeom prst="rect">
            <a:avLst/>
          </a:prstGeom>
          <a:noFill/>
          <a:ln>
            <a:noFill/>
          </a:ln>
        </p:spPr>
        <p:txBody>
          <a:bodyPr spcFirstLastPara="1" wrap="square" lIns="0" tIns="27925" rIns="0" bIns="0" anchor="t" anchorCtr="0">
            <a:noAutofit/>
          </a:bodyPr>
          <a:lstStyle/>
          <a:p>
            <a:pPr marL="461008" marR="5080" lvl="0" indent="-448944" algn="l" rtl="0">
              <a:lnSpc>
                <a:spcPct val="118750"/>
              </a:lnSpc>
              <a:spcBef>
                <a:spcPts val="0"/>
              </a:spcBef>
              <a:spcAft>
                <a:spcPts val="0"/>
              </a:spcAft>
              <a:buNone/>
            </a:pPr>
            <a:r>
              <a:rPr lang="en" sz="2400">
                <a:solidFill>
                  <a:schemeClr val="dk1"/>
                </a:solidFill>
                <a:latin typeface="Comfortaa"/>
                <a:ea typeface="Comfortaa"/>
                <a:cs typeface="Comfortaa"/>
                <a:sym typeface="Comfortaa"/>
              </a:rPr>
              <a:t>The CNCF is a child entity of the Linux Foundation and  operates as a vendor neutral governance group.</a:t>
            </a:r>
            <a:endParaRPr sz="2400">
              <a:solidFill>
                <a:schemeClr val="dk1"/>
              </a:solidFill>
              <a:latin typeface="Comfortaa"/>
              <a:ea typeface="Comfortaa"/>
              <a:cs typeface="Comfortaa"/>
              <a:sym typeface="Comfortaa"/>
            </a:endParaRPr>
          </a:p>
        </p:txBody>
      </p:sp>
      <p:pic>
        <p:nvPicPr>
          <p:cNvPr id="204" name="Google Shape;204;p37"/>
          <p:cNvPicPr preferRelativeResize="0"/>
          <p:nvPr/>
        </p:nvPicPr>
        <p:blipFill>
          <a:blip r:embed="rId3">
            <a:alphaModFix/>
          </a:blip>
          <a:stretch>
            <a:fillRect/>
          </a:stretch>
        </p:blipFill>
        <p:spPr>
          <a:xfrm>
            <a:off x="1349222" y="1597300"/>
            <a:ext cx="6134978" cy="974450"/>
          </a:xfrm>
          <a:prstGeom prst="rect">
            <a:avLst/>
          </a:prstGeom>
          <a:noFill/>
          <a:ln>
            <a:noFill/>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19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a:latin typeface="Comfortaa"/>
                <a:ea typeface="Comfortaa"/>
                <a:cs typeface="Comfortaa"/>
                <a:sym typeface="Comfortaa"/>
              </a:rPr>
              <a:t>External Name Service</a:t>
            </a:r>
            <a:endParaRPr sz="3800">
              <a:latin typeface="Comfortaa"/>
              <a:ea typeface="Comfortaa"/>
              <a:cs typeface="Comfortaa"/>
              <a:sym typeface="Comfortaa"/>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200"/>
          <p:cNvSpPr txBox="1"/>
          <p:nvPr/>
        </p:nvSpPr>
        <p:spPr>
          <a:xfrm>
            <a:off x="5262600" y="533225"/>
            <a:ext cx="3706500" cy="3653100"/>
          </a:xfrm>
          <a:prstGeom prst="rect">
            <a:avLst/>
          </a:prstGeom>
          <a:noFill/>
          <a:ln w="19025" cap="flat" cmpd="sng">
            <a:solidFill>
              <a:srgbClr val="000000"/>
            </a:solidFill>
            <a:prstDash val="solid"/>
            <a:round/>
            <a:headEnd type="none" w="sm" len="sm"/>
            <a:tailEnd type="none" w="sm" len="sm"/>
          </a:ln>
        </p:spPr>
        <p:txBody>
          <a:bodyPr spcFirstLastPara="1" wrap="square" lIns="0" tIns="73650" rIns="0" bIns="0" anchor="t" anchorCtr="0">
            <a:noAutofit/>
          </a:bodyPr>
          <a:lstStyle/>
          <a:p>
            <a:pPr marL="85725" marR="1905635" lvl="0" indent="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apiVersion: v1  kind: Service  metadata:</a:t>
            </a:r>
            <a:endParaRPr sz="1600" b="1">
              <a:solidFill>
                <a:schemeClr val="dk1"/>
              </a:solidFill>
              <a:latin typeface="Courier New"/>
              <a:ea typeface="Courier New"/>
              <a:cs typeface="Courier New"/>
              <a:sym typeface="Courier New"/>
            </a:endParaRPr>
          </a:p>
          <a:p>
            <a:pPr marL="85725" marR="1174115" lvl="0" indent="24384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name: example-prod  spec:</a:t>
            </a:r>
            <a:endParaRPr sz="1600" b="1">
              <a:solidFill>
                <a:schemeClr val="dk1"/>
              </a:solidFill>
              <a:latin typeface="Courier New"/>
              <a:ea typeface="Courier New"/>
              <a:cs typeface="Courier New"/>
              <a:sym typeface="Courier New"/>
            </a:endParaRPr>
          </a:p>
          <a:p>
            <a:pPr marL="85725" marR="1174115" lvl="0" indent="24384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type: ExternalName  spec:</a:t>
            </a:r>
            <a:endParaRPr sz="1600" b="1">
              <a:solidFill>
                <a:schemeClr val="dk1"/>
              </a:solidFill>
              <a:latin typeface="Courier New"/>
              <a:ea typeface="Courier New"/>
              <a:cs typeface="Courier New"/>
              <a:sym typeface="Courier New"/>
            </a:endParaRPr>
          </a:p>
          <a:p>
            <a:pPr marL="329565" marR="0" lvl="0" indent="0" algn="l" rtl="0">
              <a:lnSpc>
                <a:spcPct val="100000"/>
              </a:lnSpc>
              <a:spcBef>
                <a:spcPts val="25"/>
              </a:spcBef>
              <a:spcAft>
                <a:spcPts val="0"/>
              </a:spcAft>
              <a:buNone/>
            </a:pPr>
            <a:r>
              <a:rPr lang="en" sz="1600" b="1">
                <a:solidFill>
                  <a:schemeClr val="dk1"/>
                </a:solidFill>
                <a:latin typeface="Courier New"/>
                <a:ea typeface="Courier New"/>
                <a:cs typeface="Courier New"/>
                <a:sym typeface="Courier New"/>
              </a:rPr>
              <a:t>externalName: example.com</a:t>
            </a:r>
            <a:endParaRPr sz="1600" b="1">
              <a:solidFill>
                <a:schemeClr val="dk1"/>
              </a:solidFill>
              <a:latin typeface="Courier New"/>
              <a:ea typeface="Courier New"/>
              <a:cs typeface="Courier New"/>
              <a:sym typeface="Courier New"/>
            </a:endParaRPr>
          </a:p>
        </p:txBody>
      </p:sp>
      <p:sp>
        <p:nvSpPr>
          <p:cNvPr id="1614" name="Google Shape;1614;p200"/>
          <p:cNvSpPr txBox="1"/>
          <p:nvPr/>
        </p:nvSpPr>
        <p:spPr>
          <a:xfrm>
            <a:off x="231500" y="442875"/>
            <a:ext cx="4871700" cy="40968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r>
              <a:rPr lang="en" sz="2300" b="1">
                <a:solidFill>
                  <a:schemeClr val="dk1"/>
                </a:solidFill>
                <a:latin typeface="Comfortaa"/>
                <a:ea typeface="Comfortaa"/>
                <a:cs typeface="Comfortaa"/>
                <a:sym typeface="Comfortaa"/>
              </a:rPr>
              <a:t>ExternalName service </a:t>
            </a:r>
            <a:r>
              <a:rPr lang="en" sz="2300">
                <a:solidFill>
                  <a:schemeClr val="dk1"/>
                </a:solidFill>
                <a:latin typeface="Comfortaa"/>
                <a:ea typeface="Comfortaa"/>
                <a:cs typeface="Comfortaa"/>
                <a:sym typeface="Comfortaa"/>
              </a:rPr>
              <a:t>is used to  reference endpoints </a:t>
            </a:r>
            <a:r>
              <a:rPr lang="en" sz="2300" b="1">
                <a:solidFill>
                  <a:schemeClr val="dk1"/>
                </a:solidFill>
                <a:latin typeface="Comfortaa"/>
                <a:ea typeface="Comfortaa"/>
                <a:cs typeface="Comfortaa"/>
                <a:sym typeface="Comfortaa"/>
              </a:rPr>
              <a:t>OUTSIDE of </a:t>
            </a:r>
            <a:r>
              <a:rPr lang="en" sz="2300">
                <a:solidFill>
                  <a:schemeClr val="dk1"/>
                </a:solidFill>
                <a:latin typeface="Comfortaa"/>
                <a:ea typeface="Comfortaa"/>
                <a:cs typeface="Comfortaa"/>
                <a:sym typeface="Comfortaa"/>
              </a:rPr>
              <a:t>the cluster.</a:t>
            </a:r>
            <a:endParaRPr sz="2300">
              <a:solidFill>
                <a:schemeClr val="dk1"/>
              </a:solidFill>
              <a:latin typeface="Comfortaa"/>
              <a:ea typeface="Comfortaa"/>
              <a:cs typeface="Comfortaa"/>
              <a:sym typeface="Comfortaa"/>
            </a:endParaRPr>
          </a:p>
          <a:p>
            <a:pPr marL="0" marR="226695" lvl="0" indent="0" algn="l" rtl="0">
              <a:lnSpc>
                <a:spcPct val="118750"/>
              </a:lnSpc>
              <a:spcBef>
                <a:spcPts val="1050"/>
              </a:spcBef>
              <a:spcAft>
                <a:spcPts val="0"/>
              </a:spcAft>
              <a:buNone/>
            </a:pPr>
            <a:r>
              <a:rPr lang="en" sz="2300">
                <a:solidFill>
                  <a:schemeClr val="dk1"/>
                </a:solidFill>
                <a:latin typeface="Comfortaa"/>
                <a:ea typeface="Comfortaa"/>
                <a:cs typeface="Comfortaa"/>
                <a:sym typeface="Comfortaa"/>
              </a:rPr>
              <a:t>Creates an internal  </a:t>
            </a:r>
            <a:r>
              <a:rPr lang="en" sz="2300" b="1">
                <a:solidFill>
                  <a:schemeClr val="dk1"/>
                </a:solidFill>
                <a:latin typeface="Comfortaa"/>
                <a:ea typeface="Comfortaa"/>
                <a:cs typeface="Comfortaa"/>
                <a:sym typeface="Comfortaa"/>
              </a:rPr>
              <a:t>CNAME </a:t>
            </a:r>
            <a:r>
              <a:rPr lang="en" sz="2300">
                <a:solidFill>
                  <a:schemeClr val="dk1"/>
                </a:solidFill>
                <a:latin typeface="Comfortaa"/>
                <a:ea typeface="Comfortaa"/>
                <a:cs typeface="Comfortaa"/>
                <a:sym typeface="Comfortaa"/>
              </a:rPr>
              <a:t>DNS entry that  aliases another.</a:t>
            </a:r>
            <a:endParaRPr sz="2300">
              <a:solidFill>
                <a:schemeClr val="dk1"/>
              </a:solidFill>
              <a:latin typeface="Comfortaa"/>
              <a:ea typeface="Comfortaa"/>
              <a:cs typeface="Comfortaa"/>
              <a:sym typeface="Comfortaa"/>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20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Workloads and </a:t>
            </a:r>
            <a:r>
              <a:rPr lang="en" sz="3800" b="1">
                <a:solidFill>
                  <a:srgbClr val="00FF00"/>
                </a:solidFill>
                <a:latin typeface="Comfortaa"/>
                <a:ea typeface="Comfortaa"/>
                <a:cs typeface="Comfortaa"/>
                <a:sym typeface="Comfortaa"/>
              </a:rPr>
              <a:t>the Pod Template</a:t>
            </a:r>
            <a:endParaRPr sz="3800" b="1">
              <a:solidFill>
                <a:srgbClr val="00FF00"/>
              </a:solidFill>
              <a:latin typeface="Comfortaa"/>
              <a:ea typeface="Comfortaa"/>
              <a:cs typeface="Comfortaa"/>
              <a:sym typeface="Comfortaa"/>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202"/>
          <p:cNvSpPr txBox="1"/>
          <p:nvPr/>
        </p:nvSpPr>
        <p:spPr>
          <a:xfrm>
            <a:off x="546850" y="341225"/>
            <a:ext cx="7893600" cy="4652400"/>
          </a:xfrm>
          <a:prstGeom prst="rect">
            <a:avLst/>
          </a:prstGeom>
          <a:noFill/>
          <a:ln>
            <a:noFill/>
          </a:ln>
        </p:spPr>
        <p:txBody>
          <a:bodyPr spcFirstLastPara="1" wrap="square" lIns="0" tIns="12700" rIns="0" bIns="0" anchor="t" anchorCtr="0">
            <a:noAutofit/>
          </a:bodyPr>
          <a:lstStyle/>
          <a:p>
            <a:pPr marL="0" marR="5080" lvl="0" indent="0" algn="l" rtl="0">
              <a:lnSpc>
                <a:spcPct val="100000"/>
              </a:lnSpc>
              <a:spcBef>
                <a:spcPts val="0"/>
              </a:spcBef>
              <a:spcAft>
                <a:spcPts val="0"/>
              </a:spcAft>
              <a:buNone/>
            </a:pPr>
            <a:r>
              <a:rPr lang="en" sz="2700">
                <a:solidFill>
                  <a:schemeClr val="dk1"/>
                </a:solidFill>
                <a:latin typeface="Comfortaa"/>
                <a:ea typeface="Comfortaa"/>
                <a:cs typeface="Comfortaa"/>
                <a:sym typeface="Comfortaa"/>
              </a:rPr>
              <a:t>Workloads within Kubernetes are higher level objects that manage Pods or other higher level  objects.</a:t>
            </a:r>
            <a:endParaRPr sz="2700">
              <a:solidFill>
                <a:schemeClr val="dk1"/>
              </a:solidFill>
              <a:latin typeface="Comfortaa"/>
              <a:ea typeface="Comfortaa"/>
              <a:cs typeface="Comfortaa"/>
              <a:sym typeface="Comfortaa"/>
            </a:endParaRPr>
          </a:p>
          <a:p>
            <a:pPr marL="12700" marR="5080" lvl="0" indent="0" algn="l" rtl="0">
              <a:lnSpc>
                <a:spcPct val="100000"/>
              </a:lnSpc>
              <a:spcBef>
                <a:spcPts val="0"/>
              </a:spcBef>
              <a:spcAft>
                <a:spcPts val="0"/>
              </a:spcAft>
              <a:buNone/>
            </a:pPr>
            <a:endParaRPr sz="2700">
              <a:solidFill>
                <a:schemeClr val="dk1"/>
              </a:solidFill>
              <a:latin typeface="Comfortaa"/>
              <a:ea typeface="Comfortaa"/>
              <a:cs typeface="Comfortaa"/>
              <a:sym typeface="Comfortaa"/>
            </a:endParaRPr>
          </a:p>
          <a:p>
            <a:pPr marL="12700" marR="5080" lvl="0" indent="0" algn="l" rtl="0">
              <a:lnSpc>
                <a:spcPct val="100000"/>
              </a:lnSpc>
              <a:spcBef>
                <a:spcPts val="0"/>
              </a:spcBef>
              <a:spcAft>
                <a:spcPts val="0"/>
              </a:spcAft>
              <a:buNone/>
            </a:pPr>
            <a:r>
              <a:rPr lang="en" sz="2700">
                <a:solidFill>
                  <a:schemeClr val="dk1"/>
                </a:solidFill>
                <a:latin typeface="Comfortaa"/>
                <a:ea typeface="Comfortaa"/>
                <a:cs typeface="Comfortaa"/>
                <a:sym typeface="Comfortaa"/>
              </a:rPr>
              <a:t>ALL Workloads use a pod template as part of the desired end state in their configuration.</a:t>
            </a:r>
            <a:endParaRPr sz="2700">
              <a:solidFill>
                <a:schemeClr val="dk1"/>
              </a:solidFill>
              <a:latin typeface="Comfortaa"/>
              <a:ea typeface="Comfortaa"/>
              <a:cs typeface="Comfortaa"/>
              <a:sym typeface="Comfortaa"/>
            </a:endParaRPr>
          </a:p>
          <a:p>
            <a:pPr marL="12700" marR="5080" lvl="0" indent="0" algn="l" rtl="0">
              <a:lnSpc>
                <a:spcPct val="100000"/>
              </a:lnSpc>
              <a:spcBef>
                <a:spcPts val="0"/>
              </a:spcBef>
              <a:spcAft>
                <a:spcPts val="0"/>
              </a:spcAft>
              <a:buNone/>
            </a:pPr>
            <a:endParaRPr sz="27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700" b="1">
                <a:solidFill>
                  <a:schemeClr val="dk1"/>
                </a:solidFill>
                <a:latin typeface="Comfortaa"/>
                <a:ea typeface="Comfortaa"/>
                <a:cs typeface="Comfortaa"/>
                <a:sym typeface="Comfortaa"/>
              </a:rPr>
              <a:t>Workload Controllers manage instances of Pods based off a provided template</a:t>
            </a:r>
            <a:r>
              <a:rPr lang="en" sz="2700">
                <a:solidFill>
                  <a:schemeClr val="dk1"/>
                </a:solidFill>
                <a:latin typeface="Comfortaa"/>
                <a:ea typeface="Comfortaa"/>
                <a:cs typeface="Comfortaa"/>
                <a:sym typeface="Comfortaa"/>
              </a:rPr>
              <a:t>.</a:t>
            </a:r>
            <a:endParaRPr sz="2700">
              <a:solidFill>
                <a:schemeClr val="dk1"/>
              </a:solidFill>
              <a:latin typeface="Comfortaa"/>
              <a:ea typeface="Comfortaa"/>
              <a:cs typeface="Comfortaa"/>
              <a:sym typeface="Comfortaa"/>
            </a:endParaRPr>
          </a:p>
          <a:p>
            <a:pPr marL="0" marR="0" lvl="0" indent="0" algn="l" rtl="0">
              <a:lnSpc>
                <a:spcPct val="100000"/>
              </a:lnSpc>
              <a:spcBef>
                <a:spcPts val="25"/>
              </a:spcBef>
              <a:spcAft>
                <a:spcPts val="0"/>
              </a:spcAft>
              <a:buNone/>
            </a:pPr>
            <a:endParaRPr sz="4150">
              <a:solidFill>
                <a:schemeClr val="dk1"/>
              </a:solidFill>
              <a:latin typeface="Comfortaa"/>
              <a:ea typeface="Comfortaa"/>
              <a:cs typeface="Comfortaa"/>
              <a:sym typeface="Comfortaa"/>
            </a:endParaRPr>
          </a:p>
          <a:p>
            <a:pPr marL="12700" marR="492758" lvl="0" indent="0" algn="l" rtl="0">
              <a:lnSpc>
                <a:spcPct val="100000"/>
              </a:lnSpc>
              <a:spcBef>
                <a:spcPts val="0"/>
              </a:spcBef>
              <a:spcAft>
                <a:spcPts val="0"/>
              </a:spcAft>
              <a:buNone/>
            </a:pPr>
            <a:endParaRPr sz="3000">
              <a:solidFill>
                <a:schemeClr val="dk1"/>
              </a:solidFill>
              <a:latin typeface="Comfortaa"/>
              <a:ea typeface="Comfortaa"/>
              <a:cs typeface="Comfortaa"/>
              <a:sym typeface="Comfortaa"/>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203"/>
          <p:cNvSpPr txBox="1"/>
          <p:nvPr/>
        </p:nvSpPr>
        <p:spPr>
          <a:xfrm>
            <a:off x="281825" y="322100"/>
            <a:ext cx="8525400" cy="4599900"/>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None/>
            </a:pPr>
            <a:r>
              <a:rPr lang="en" sz="2500" b="1">
                <a:solidFill>
                  <a:schemeClr val="dk1"/>
                </a:solidFill>
                <a:latin typeface="Comfortaa"/>
                <a:ea typeface="Comfortaa"/>
                <a:cs typeface="Comfortaa"/>
                <a:sym typeface="Comfortaa"/>
              </a:rPr>
              <a:t>Workloads within Kubernetes are higher level  objects that manage Pods or other higher level  objects. In ALL CASES a </a:t>
            </a:r>
            <a:r>
              <a:rPr lang="en" sz="2500" b="1">
                <a:solidFill>
                  <a:srgbClr val="00FF00"/>
                </a:solidFill>
                <a:latin typeface="Comfortaa"/>
                <a:ea typeface="Comfortaa"/>
                <a:cs typeface="Comfortaa"/>
                <a:sym typeface="Comfortaa"/>
              </a:rPr>
              <a:t>Pod Template</a:t>
            </a:r>
            <a:r>
              <a:rPr lang="en" sz="2500" b="1">
                <a:solidFill>
                  <a:schemeClr val="dk1"/>
                </a:solidFill>
                <a:latin typeface="Comfortaa"/>
                <a:ea typeface="Comfortaa"/>
                <a:cs typeface="Comfortaa"/>
                <a:sym typeface="Comfortaa"/>
              </a:rPr>
              <a:t> is included.</a:t>
            </a:r>
            <a:endParaRPr sz="2500" b="1">
              <a:solidFill>
                <a:schemeClr val="dk1"/>
              </a:solidFill>
              <a:latin typeface="Comfortaa"/>
              <a:ea typeface="Comfortaa"/>
              <a:cs typeface="Comfortaa"/>
              <a:sym typeface="Comfortaa"/>
            </a:endParaRPr>
          </a:p>
          <a:p>
            <a:pPr marL="12700" marR="5080" lvl="0" indent="0" algn="l" rtl="0">
              <a:lnSpc>
                <a:spcPct val="100000"/>
              </a:lnSpc>
              <a:spcBef>
                <a:spcPts val="0"/>
              </a:spcBef>
              <a:spcAft>
                <a:spcPts val="0"/>
              </a:spcAft>
              <a:buNone/>
            </a:pPr>
            <a:endParaRPr sz="2500">
              <a:solidFill>
                <a:schemeClr val="dk1"/>
              </a:solidFill>
              <a:latin typeface="Comfortaa"/>
              <a:ea typeface="Comfortaa"/>
              <a:cs typeface="Comfortaa"/>
              <a:sym typeface="Comfortaa"/>
            </a:endParaRPr>
          </a:p>
          <a:p>
            <a:pPr marL="424815" lvl="0" indent="-412750" algn="l" rtl="0">
              <a:lnSpc>
                <a:spcPct val="119375"/>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ReplicaSet</a:t>
            </a:r>
            <a:endParaRPr sz="2400">
              <a:solidFill>
                <a:schemeClr val="dk1"/>
              </a:solidFill>
              <a:latin typeface="Comfortaa"/>
              <a:ea typeface="Comfortaa"/>
              <a:cs typeface="Comfortaa"/>
              <a:sym typeface="Comfortaa"/>
            </a:endParaRPr>
          </a:p>
          <a:p>
            <a:pPr marL="424815" lvl="0" indent="-412750" algn="l" rtl="0">
              <a:lnSpc>
                <a:spcPct val="118750"/>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Deployment</a:t>
            </a:r>
            <a:endParaRPr sz="2400">
              <a:solidFill>
                <a:schemeClr val="dk1"/>
              </a:solidFill>
              <a:latin typeface="Comfortaa"/>
              <a:ea typeface="Comfortaa"/>
              <a:cs typeface="Comfortaa"/>
              <a:sym typeface="Comfortaa"/>
            </a:endParaRPr>
          </a:p>
          <a:p>
            <a:pPr marL="424815" lvl="0" indent="-412750" algn="l" rtl="0">
              <a:lnSpc>
                <a:spcPct val="118750"/>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DaemonSet</a:t>
            </a:r>
            <a:endParaRPr sz="2400">
              <a:solidFill>
                <a:schemeClr val="dk1"/>
              </a:solidFill>
              <a:latin typeface="Comfortaa"/>
              <a:ea typeface="Comfortaa"/>
              <a:cs typeface="Comfortaa"/>
              <a:sym typeface="Comfortaa"/>
            </a:endParaRPr>
          </a:p>
          <a:p>
            <a:pPr marL="424815" lvl="0" indent="-412750" algn="l" rtl="0">
              <a:lnSpc>
                <a:spcPct val="118750"/>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StatefulSet</a:t>
            </a:r>
            <a:endParaRPr sz="2400">
              <a:solidFill>
                <a:schemeClr val="dk1"/>
              </a:solidFill>
              <a:latin typeface="Comfortaa"/>
              <a:ea typeface="Comfortaa"/>
              <a:cs typeface="Comfortaa"/>
              <a:sym typeface="Comfortaa"/>
            </a:endParaRPr>
          </a:p>
          <a:p>
            <a:pPr marL="424815" lvl="0" indent="-412750" algn="l" rtl="0">
              <a:lnSpc>
                <a:spcPct val="118750"/>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Job</a:t>
            </a:r>
            <a:endParaRPr sz="2400">
              <a:solidFill>
                <a:schemeClr val="dk1"/>
              </a:solidFill>
              <a:latin typeface="Comfortaa"/>
              <a:ea typeface="Comfortaa"/>
              <a:cs typeface="Comfortaa"/>
              <a:sym typeface="Comfortaa"/>
            </a:endParaRPr>
          </a:p>
          <a:p>
            <a:pPr marL="424815" lvl="0" indent="-412750" algn="l" rtl="0">
              <a:lnSpc>
                <a:spcPct val="119375"/>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CronJob</a:t>
            </a:r>
            <a:endParaRPr sz="3000">
              <a:solidFill>
                <a:schemeClr val="dk1"/>
              </a:solidFill>
              <a:latin typeface="Comfortaa"/>
              <a:ea typeface="Comfortaa"/>
              <a:cs typeface="Comfortaa"/>
              <a:sym typeface="Comfortaa"/>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grpSp>
        <p:nvGrpSpPr>
          <p:cNvPr id="1634" name="Google Shape;1634;p204"/>
          <p:cNvGrpSpPr/>
          <p:nvPr/>
        </p:nvGrpSpPr>
        <p:grpSpPr>
          <a:xfrm>
            <a:off x="276131" y="625675"/>
            <a:ext cx="4124758" cy="4152900"/>
            <a:chOff x="890425" y="790700"/>
            <a:chExt cx="4794000" cy="4152900"/>
          </a:xfrm>
        </p:grpSpPr>
        <p:sp>
          <p:nvSpPr>
            <p:cNvPr id="1635" name="Google Shape;1635;p204"/>
            <p:cNvSpPr txBox="1"/>
            <p:nvPr/>
          </p:nvSpPr>
          <p:spPr>
            <a:xfrm>
              <a:off x="890425" y="790700"/>
              <a:ext cx="4794000" cy="41529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Comfortaa"/>
                  <a:ea typeface="Comfortaa"/>
                  <a:cs typeface="Comfortaa"/>
                  <a:sym typeface="Comfortaa"/>
                </a:rPr>
                <a:t>workload configuration</a:t>
              </a:r>
              <a:endParaRPr/>
            </a:p>
          </p:txBody>
        </p:sp>
        <p:sp>
          <p:nvSpPr>
            <p:cNvPr id="1636" name="Google Shape;1636;p204"/>
            <p:cNvSpPr txBox="1"/>
            <p:nvPr/>
          </p:nvSpPr>
          <p:spPr>
            <a:xfrm>
              <a:off x="1223425" y="3104450"/>
              <a:ext cx="4128000" cy="1498200"/>
            </a:xfrm>
            <a:prstGeom prst="rect">
              <a:avLst/>
            </a:prstGeom>
            <a:noFill/>
            <a:ln w="38100"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Comfortaa"/>
                  <a:ea typeface="Comfortaa"/>
                  <a:cs typeface="Comfortaa"/>
                  <a:sym typeface="Comfortaa"/>
                </a:rPr>
                <a:t>POD Template</a:t>
              </a:r>
              <a:endParaRPr sz="2400">
                <a:solidFill>
                  <a:schemeClr val="dk1"/>
                </a:solidFill>
                <a:latin typeface="Comfortaa"/>
                <a:ea typeface="Comfortaa"/>
                <a:cs typeface="Comfortaa"/>
                <a:sym typeface="Comfortaa"/>
              </a:endParaRPr>
            </a:p>
          </p:txBody>
        </p:sp>
      </p:grpSp>
      <p:pic>
        <p:nvPicPr>
          <p:cNvPr id="1637" name="Google Shape;1637;p204"/>
          <p:cNvPicPr preferRelativeResize="0"/>
          <p:nvPr/>
        </p:nvPicPr>
        <p:blipFill>
          <a:blip r:embed="rId3">
            <a:alphaModFix/>
          </a:blip>
          <a:stretch>
            <a:fillRect/>
          </a:stretch>
        </p:blipFill>
        <p:spPr>
          <a:xfrm>
            <a:off x="5051825" y="625675"/>
            <a:ext cx="3704050" cy="405022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205"/>
          <p:cNvSpPr txBox="1"/>
          <p:nvPr/>
        </p:nvSpPr>
        <p:spPr>
          <a:xfrm>
            <a:off x="3663850" y="1217925"/>
            <a:ext cx="2164200" cy="2164200"/>
          </a:xfrm>
          <a:prstGeom prst="rect">
            <a:avLst/>
          </a:prstGeom>
          <a:noFill/>
          <a:ln w="9525" cap="flat" cmpd="sng">
            <a:solidFill>
              <a:srgbClr val="FF0000"/>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3" name="Google Shape;1643;p205"/>
          <p:cNvSpPr txBox="1"/>
          <p:nvPr/>
        </p:nvSpPr>
        <p:spPr>
          <a:xfrm>
            <a:off x="233400" y="1248125"/>
            <a:ext cx="3269400" cy="34926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a:p>
            <a:pPr marL="0" marR="0" lvl="0" indent="0" algn="l" rtl="0">
              <a:lnSpc>
                <a:spcPct val="100000"/>
              </a:lnSpc>
              <a:spcBef>
                <a:spcPts val="930"/>
              </a:spcBef>
              <a:spcAft>
                <a:spcPts val="0"/>
              </a:spcAft>
              <a:buNone/>
            </a:pPr>
            <a:r>
              <a:rPr lang="en" sz="2400" b="1">
                <a:solidFill>
                  <a:srgbClr val="FFFF00"/>
                </a:solidFill>
                <a:latin typeface="Comfortaa"/>
                <a:ea typeface="Comfortaa"/>
                <a:cs typeface="Comfortaa"/>
                <a:sym typeface="Comfortaa"/>
              </a:rPr>
              <a:t>Pod Templates are Pod specs with limited metadata.</a:t>
            </a:r>
            <a:endParaRPr sz="2400" b="1">
              <a:solidFill>
                <a:srgbClr val="FFFF00"/>
              </a:solidFill>
              <a:latin typeface="Comfortaa"/>
              <a:ea typeface="Comfortaa"/>
              <a:cs typeface="Comfortaa"/>
              <a:sym typeface="Comfortaa"/>
            </a:endParaRPr>
          </a:p>
          <a:p>
            <a:pPr marL="457200" marR="4959350" lvl="0" indent="0" algn="l" rtl="0">
              <a:lnSpc>
                <a:spcPct val="118750"/>
              </a:lnSpc>
              <a:spcBef>
                <a:spcPts val="1140"/>
              </a:spcBef>
              <a:spcAft>
                <a:spcPts val="0"/>
              </a:spcAft>
              <a:buNone/>
            </a:pPr>
            <a:endParaRPr sz="2400">
              <a:solidFill>
                <a:schemeClr val="dk1"/>
              </a:solidFill>
              <a:latin typeface="Arial"/>
              <a:ea typeface="Arial"/>
              <a:cs typeface="Arial"/>
              <a:sym typeface="Arial"/>
            </a:endParaRPr>
          </a:p>
        </p:txBody>
      </p:sp>
      <p:sp>
        <p:nvSpPr>
          <p:cNvPr id="1644" name="Google Shape;1644;p205"/>
          <p:cNvSpPr txBox="1"/>
          <p:nvPr/>
        </p:nvSpPr>
        <p:spPr>
          <a:xfrm>
            <a:off x="3601025" y="533475"/>
            <a:ext cx="2641800" cy="3913200"/>
          </a:xfrm>
          <a:prstGeom prst="rect">
            <a:avLst/>
          </a:prstGeom>
          <a:noFill/>
          <a:ln w="19025" cap="flat" cmpd="sng">
            <a:solidFill>
              <a:srgbClr val="000000"/>
            </a:solidFill>
            <a:prstDash val="solid"/>
            <a:round/>
            <a:headEnd type="none" w="sm" len="sm"/>
            <a:tailEnd type="none" w="sm" len="sm"/>
          </a:ln>
        </p:spPr>
        <p:txBody>
          <a:bodyPr spcFirstLastPara="1" wrap="square" lIns="0" tIns="88900" rIns="0" bIns="0" anchor="t" anchorCtr="0">
            <a:noAutofit/>
          </a:bodyPr>
          <a:lstStyle/>
          <a:p>
            <a:pPr marL="85725" marR="937893" lvl="0" indent="0" algn="l" rtl="0">
              <a:lnSpc>
                <a:spcPct val="117857"/>
              </a:lnSpc>
              <a:spcBef>
                <a:spcPts val="0"/>
              </a:spcBef>
              <a:spcAft>
                <a:spcPts val="0"/>
              </a:spcAft>
              <a:buNone/>
            </a:pPr>
            <a:r>
              <a:rPr lang="en" sz="1500" b="1">
                <a:solidFill>
                  <a:schemeClr val="dk1"/>
                </a:solidFill>
                <a:latin typeface="Courier New"/>
                <a:ea typeface="Courier New"/>
                <a:cs typeface="Courier New"/>
                <a:sym typeface="Courier New"/>
              </a:rPr>
              <a:t>apiVersion: v1  kind: Pod  metadata:</a:t>
            </a:r>
            <a:endParaRPr sz="1500" b="1">
              <a:solidFill>
                <a:schemeClr val="dk1"/>
              </a:solidFill>
              <a:latin typeface="Courier New"/>
              <a:ea typeface="Courier New"/>
              <a:cs typeface="Courier New"/>
              <a:sym typeface="Courier New"/>
            </a:endParaRPr>
          </a:p>
          <a:p>
            <a:pPr marL="299085" marR="404495" lvl="0" indent="0" algn="l" rtl="0">
              <a:lnSpc>
                <a:spcPct val="117857"/>
              </a:lnSpc>
              <a:spcBef>
                <a:spcPts val="0"/>
              </a:spcBef>
              <a:spcAft>
                <a:spcPts val="0"/>
              </a:spcAft>
              <a:buNone/>
            </a:pPr>
            <a:r>
              <a:rPr lang="en" sz="1500" b="1">
                <a:solidFill>
                  <a:schemeClr val="dk1"/>
                </a:solidFill>
                <a:latin typeface="Courier New"/>
                <a:ea typeface="Courier New"/>
                <a:cs typeface="Courier New"/>
                <a:sym typeface="Courier New"/>
              </a:rPr>
              <a:t>name: pod-example  labels:</a:t>
            </a:r>
            <a:endParaRPr sz="1500" b="1">
              <a:solidFill>
                <a:schemeClr val="dk1"/>
              </a:solidFill>
              <a:latin typeface="Courier New"/>
              <a:ea typeface="Courier New"/>
              <a:cs typeface="Courier New"/>
              <a:sym typeface="Courier New"/>
            </a:endParaRPr>
          </a:p>
          <a:p>
            <a:pPr marL="85725" marR="937893" lvl="0" indent="426719" algn="l" rtl="0">
              <a:lnSpc>
                <a:spcPct val="117857"/>
              </a:lnSpc>
              <a:spcBef>
                <a:spcPts val="0"/>
              </a:spcBef>
              <a:spcAft>
                <a:spcPts val="0"/>
              </a:spcAft>
              <a:buNone/>
            </a:pPr>
            <a:r>
              <a:rPr lang="en" sz="1500" b="1">
                <a:solidFill>
                  <a:schemeClr val="dk1"/>
                </a:solidFill>
                <a:latin typeface="Courier New"/>
                <a:ea typeface="Courier New"/>
                <a:cs typeface="Courier New"/>
                <a:sym typeface="Courier New"/>
              </a:rPr>
              <a:t>app: nginx  spec:</a:t>
            </a:r>
            <a:endParaRPr sz="1500" b="1">
              <a:solidFill>
                <a:schemeClr val="dk1"/>
              </a:solidFill>
              <a:latin typeface="Courier New"/>
              <a:ea typeface="Courier New"/>
              <a:cs typeface="Courier New"/>
              <a:sym typeface="Courier New"/>
            </a:endParaRPr>
          </a:p>
          <a:p>
            <a:pPr marL="299085" marR="0" lvl="0" indent="0" algn="l" rtl="0">
              <a:lnSpc>
                <a:spcPct val="113214"/>
              </a:lnSpc>
              <a:spcBef>
                <a:spcPts val="0"/>
              </a:spcBef>
              <a:spcAft>
                <a:spcPts val="0"/>
              </a:spcAft>
              <a:buNone/>
            </a:pPr>
            <a:r>
              <a:rPr lang="en" sz="1500" b="1">
                <a:solidFill>
                  <a:schemeClr val="dk1"/>
                </a:solidFill>
                <a:latin typeface="Courier New"/>
                <a:ea typeface="Courier New"/>
                <a:cs typeface="Courier New"/>
                <a:sym typeface="Courier New"/>
              </a:rPr>
              <a:t>containers:</a:t>
            </a:r>
            <a:endParaRPr sz="1500" b="1">
              <a:solidFill>
                <a:schemeClr val="dk1"/>
              </a:solidFill>
              <a:latin typeface="Courier New"/>
              <a:ea typeface="Courier New"/>
              <a:cs typeface="Courier New"/>
              <a:sym typeface="Courier New"/>
            </a:endParaRPr>
          </a:p>
          <a:p>
            <a:pPr marL="512444" marR="724535" lvl="0" indent="-213359" algn="l" rtl="0">
              <a:lnSpc>
                <a:spcPct val="117857"/>
              </a:lnSpc>
              <a:spcBef>
                <a:spcPts val="65"/>
              </a:spcBef>
              <a:spcAft>
                <a:spcPts val="0"/>
              </a:spcAft>
              <a:buNone/>
            </a:pPr>
            <a:r>
              <a:rPr lang="en" sz="1500" b="1">
                <a:solidFill>
                  <a:schemeClr val="dk1"/>
                </a:solidFill>
                <a:latin typeface="Courier New"/>
                <a:ea typeface="Courier New"/>
                <a:cs typeface="Courier New"/>
                <a:sym typeface="Courier New"/>
              </a:rPr>
              <a:t>- name: nginx  image: nginx</a:t>
            </a:r>
            <a:endParaRPr sz="1500" b="1">
              <a:solidFill>
                <a:schemeClr val="dk1"/>
              </a:solidFill>
              <a:latin typeface="Courier New"/>
              <a:ea typeface="Courier New"/>
              <a:cs typeface="Courier New"/>
              <a:sym typeface="Courier New"/>
            </a:endParaRPr>
          </a:p>
        </p:txBody>
      </p:sp>
      <p:sp>
        <p:nvSpPr>
          <p:cNvPr id="1645" name="Google Shape;1645;p205"/>
          <p:cNvSpPr txBox="1"/>
          <p:nvPr/>
        </p:nvSpPr>
        <p:spPr>
          <a:xfrm>
            <a:off x="6457550" y="533475"/>
            <a:ext cx="2641800" cy="3865200"/>
          </a:xfrm>
          <a:prstGeom prst="rect">
            <a:avLst/>
          </a:prstGeom>
          <a:noFill/>
          <a:ln w="19025" cap="flat" cmpd="sng">
            <a:solidFill>
              <a:srgbClr val="000000"/>
            </a:solidFill>
            <a:prstDash val="solid"/>
            <a:round/>
            <a:headEnd type="none" w="sm" len="sm"/>
            <a:tailEnd type="none" w="sm" len="sm"/>
          </a:ln>
        </p:spPr>
        <p:txBody>
          <a:bodyPr spcFirstLastPara="1" wrap="square" lIns="0" tIns="88900" rIns="0" bIns="0" anchor="t" anchorCtr="0">
            <a:noAutofit/>
          </a:bodyPr>
          <a:lstStyle/>
          <a:p>
            <a:pPr marL="298450" marR="1223645" lvl="0" indent="-213359" algn="l" rtl="0">
              <a:lnSpc>
                <a:spcPct val="117857"/>
              </a:lnSpc>
              <a:spcBef>
                <a:spcPts val="0"/>
              </a:spcBef>
              <a:spcAft>
                <a:spcPts val="0"/>
              </a:spcAft>
              <a:buNone/>
            </a:pPr>
            <a:r>
              <a:rPr lang="en" sz="1500" b="1">
                <a:solidFill>
                  <a:schemeClr val="dk1"/>
                </a:solidFill>
                <a:latin typeface="Courier New"/>
                <a:ea typeface="Courier New"/>
                <a:cs typeface="Courier New"/>
                <a:sym typeface="Courier New"/>
              </a:rPr>
              <a:t>template:  </a:t>
            </a:r>
            <a:r>
              <a:rPr lang="en" sz="1500" b="1">
                <a:solidFill>
                  <a:srgbClr val="00FF00"/>
                </a:solidFill>
                <a:latin typeface="Courier New"/>
                <a:ea typeface="Courier New"/>
                <a:cs typeface="Courier New"/>
                <a:sym typeface="Courier New"/>
              </a:rPr>
              <a:t>metadata:</a:t>
            </a:r>
            <a:endParaRPr sz="1500" b="1">
              <a:solidFill>
                <a:srgbClr val="00FF00"/>
              </a:solidFill>
              <a:latin typeface="Courier New"/>
              <a:ea typeface="Courier New"/>
              <a:cs typeface="Courier New"/>
              <a:sym typeface="Courier New"/>
            </a:endParaRPr>
          </a:p>
          <a:p>
            <a:pPr marL="725170" marR="690880" lvl="0" indent="-213359" algn="l" rtl="0">
              <a:lnSpc>
                <a:spcPct val="117857"/>
              </a:lnSpc>
              <a:spcBef>
                <a:spcPts val="0"/>
              </a:spcBef>
              <a:spcAft>
                <a:spcPts val="0"/>
              </a:spcAft>
              <a:buNone/>
            </a:pPr>
            <a:r>
              <a:rPr lang="en" sz="1500" b="1">
                <a:solidFill>
                  <a:srgbClr val="00FF00"/>
                </a:solidFill>
                <a:latin typeface="Courier New"/>
                <a:ea typeface="Courier New"/>
                <a:cs typeface="Courier New"/>
                <a:sym typeface="Courier New"/>
              </a:rPr>
              <a:t>labels:  app: nginx</a:t>
            </a:r>
            <a:endParaRPr sz="1500" b="1">
              <a:solidFill>
                <a:srgbClr val="00FF00"/>
              </a:solidFill>
              <a:latin typeface="Courier New"/>
              <a:ea typeface="Courier New"/>
              <a:cs typeface="Courier New"/>
              <a:sym typeface="Courier New"/>
            </a:endParaRPr>
          </a:p>
          <a:p>
            <a:pPr marL="298450" marR="0" lvl="0" indent="0" algn="l" rtl="0">
              <a:lnSpc>
                <a:spcPct val="113214"/>
              </a:lnSpc>
              <a:spcBef>
                <a:spcPts val="0"/>
              </a:spcBef>
              <a:spcAft>
                <a:spcPts val="0"/>
              </a:spcAft>
              <a:buNone/>
            </a:pPr>
            <a:r>
              <a:rPr lang="en" sz="1500" b="1">
                <a:solidFill>
                  <a:srgbClr val="00FF00"/>
                </a:solidFill>
                <a:latin typeface="Courier New"/>
                <a:ea typeface="Courier New"/>
                <a:cs typeface="Courier New"/>
                <a:sym typeface="Courier New"/>
              </a:rPr>
              <a:t>spec:</a:t>
            </a:r>
            <a:endParaRPr sz="1500" b="1">
              <a:solidFill>
                <a:srgbClr val="00FF00"/>
              </a:solidFill>
              <a:latin typeface="Courier New"/>
              <a:ea typeface="Courier New"/>
              <a:cs typeface="Courier New"/>
              <a:sym typeface="Courier New"/>
            </a:endParaRPr>
          </a:p>
          <a:p>
            <a:pPr marL="511808" marR="0" lvl="0" indent="0" algn="l" rtl="0">
              <a:lnSpc>
                <a:spcPct val="117857"/>
              </a:lnSpc>
              <a:spcBef>
                <a:spcPts val="0"/>
              </a:spcBef>
              <a:spcAft>
                <a:spcPts val="0"/>
              </a:spcAft>
              <a:buNone/>
            </a:pPr>
            <a:r>
              <a:rPr lang="en" sz="1500" b="1">
                <a:solidFill>
                  <a:srgbClr val="00FF00"/>
                </a:solidFill>
                <a:latin typeface="Courier New"/>
                <a:ea typeface="Courier New"/>
                <a:cs typeface="Courier New"/>
                <a:sym typeface="Courier New"/>
              </a:rPr>
              <a:t>containers:</a:t>
            </a:r>
            <a:endParaRPr sz="1500" b="1">
              <a:solidFill>
                <a:srgbClr val="00FF00"/>
              </a:solidFill>
              <a:latin typeface="Courier New"/>
              <a:ea typeface="Courier New"/>
              <a:cs typeface="Courier New"/>
              <a:sym typeface="Courier New"/>
            </a:endParaRPr>
          </a:p>
          <a:p>
            <a:pPr marL="725170" marR="477519" lvl="0" indent="-213359" algn="l" rtl="0">
              <a:lnSpc>
                <a:spcPct val="117857"/>
              </a:lnSpc>
              <a:spcBef>
                <a:spcPts val="65"/>
              </a:spcBef>
              <a:spcAft>
                <a:spcPts val="0"/>
              </a:spcAft>
              <a:buNone/>
            </a:pPr>
            <a:r>
              <a:rPr lang="en" sz="1500" b="1">
                <a:solidFill>
                  <a:srgbClr val="00FF00"/>
                </a:solidFill>
                <a:latin typeface="Courier New"/>
                <a:ea typeface="Courier New"/>
                <a:cs typeface="Courier New"/>
                <a:sym typeface="Courier New"/>
              </a:rPr>
              <a:t>- name: nginx  image: nginx</a:t>
            </a:r>
            <a:endParaRPr sz="1500" b="1">
              <a:solidFill>
                <a:srgbClr val="00FF00"/>
              </a:solidFill>
              <a:latin typeface="Courier New"/>
              <a:ea typeface="Courier New"/>
              <a:cs typeface="Courier New"/>
              <a:sym typeface="Courier New"/>
            </a:endParaRPr>
          </a:p>
        </p:txBody>
      </p:sp>
      <p:sp>
        <p:nvSpPr>
          <p:cNvPr id="1646" name="Google Shape;1646;p205"/>
          <p:cNvSpPr txBox="1"/>
          <p:nvPr/>
        </p:nvSpPr>
        <p:spPr>
          <a:xfrm>
            <a:off x="235700" y="533475"/>
            <a:ext cx="3150600" cy="67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chemeClr val="dk1"/>
                </a:solidFill>
                <a:latin typeface="Comfortaa"/>
                <a:ea typeface="Comfortaa"/>
                <a:cs typeface="Comfortaa"/>
                <a:sym typeface="Comfortaa"/>
              </a:rPr>
              <a:t>Pod Template</a:t>
            </a:r>
            <a:endParaRPr sz="2900" b="1">
              <a:solidFill>
                <a:schemeClr val="dk1"/>
              </a:solidFill>
              <a:latin typeface="Comfortaa"/>
              <a:ea typeface="Comfortaa"/>
              <a:cs typeface="Comfortaa"/>
              <a:sym typeface="Comfortaa"/>
            </a:endParaRPr>
          </a:p>
        </p:txBody>
      </p:sp>
      <p:cxnSp>
        <p:nvCxnSpPr>
          <p:cNvPr id="1647" name="Google Shape;1647;p205"/>
          <p:cNvCxnSpPr/>
          <p:nvPr/>
        </p:nvCxnSpPr>
        <p:spPr>
          <a:xfrm rot="10800000" flipH="1">
            <a:off x="5898425" y="1036625"/>
            <a:ext cx="775200" cy="211500"/>
          </a:xfrm>
          <a:prstGeom prst="straightConnector1">
            <a:avLst/>
          </a:prstGeom>
          <a:noFill/>
          <a:ln w="28575" cap="flat" cmpd="sng">
            <a:solidFill>
              <a:srgbClr val="FF0000"/>
            </a:solidFill>
            <a:prstDash val="lgDash"/>
            <a:round/>
            <a:headEnd type="none" w="med" len="med"/>
            <a:tailEnd type="none" w="med" len="med"/>
          </a:ln>
        </p:spPr>
      </p:cxnSp>
      <p:cxnSp>
        <p:nvCxnSpPr>
          <p:cNvPr id="1648" name="Google Shape;1648;p205"/>
          <p:cNvCxnSpPr/>
          <p:nvPr/>
        </p:nvCxnSpPr>
        <p:spPr>
          <a:xfrm rot="10800000" flipH="1">
            <a:off x="5827950" y="2778225"/>
            <a:ext cx="1227900" cy="573600"/>
          </a:xfrm>
          <a:prstGeom prst="straightConnector1">
            <a:avLst/>
          </a:prstGeom>
          <a:noFill/>
          <a:ln w="28575" cap="flat" cmpd="sng">
            <a:solidFill>
              <a:srgbClr val="FF0000"/>
            </a:solidFill>
            <a:prstDash val="lgDash"/>
            <a:round/>
            <a:headEnd type="none" w="med" len="med"/>
            <a:tailEnd type="none" w="med" len="med"/>
          </a:ln>
        </p:spPr>
      </p:cxn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206"/>
          <p:cNvSpPr txBox="1">
            <a:spLocks noGrp="1"/>
          </p:cNvSpPr>
          <p:nvPr>
            <p:ph type="title"/>
          </p:nvPr>
        </p:nvSpPr>
        <p:spPr>
          <a:xfrm>
            <a:off x="170775"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The ReplicaSet </a:t>
            </a: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207"/>
          <p:cNvSpPr txBox="1"/>
          <p:nvPr/>
        </p:nvSpPr>
        <p:spPr>
          <a:xfrm>
            <a:off x="161050" y="136650"/>
            <a:ext cx="8982900" cy="49164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ReplicaSets create and manages a set of pod replicas based on the number of replicas defined in the config. </a:t>
            </a: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Uses selectors to select running pods with matching labels and uses the pod template to create pod replicas </a:t>
            </a: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 </a:t>
            </a: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If a pod part of a replicaset is terminated, the replicaset will replace it by </a:t>
            </a:r>
            <a:r>
              <a:rPr lang="en" sz="2600" b="1">
                <a:solidFill>
                  <a:srgbClr val="00FF00"/>
                </a:solidFill>
                <a:latin typeface="Comfortaa"/>
                <a:ea typeface="Comfortaa"/>
                <a:cs typeface="Comfortaa"/>
                <a:sym typeface="Comfortaa"/>
              </a:rPr>
              <a:t>creating a new pod</a:t>
            </a:r>
            <a:r>
              <a:rPr lang="en" sz="2400" b="1">
                <a:solidFill>
                  <a:schemeClr val="dk1"/>
                </a:solidFill>
                <a:latin typeface="Comfortaa"/>
                <a:ea typeface="Comfortaa"/>
                <a:cs typeface="Comfortaa"/>
                <a:sym typeface="Comfortaa"/>
              </a:rPr>
              <a:t> using the pod template. </a:t>
            </a: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8">
                                            <p:txEl>
                                              <p:pRg st="0" end="0"/>
                                            </p:txEl>
                                          </p:spTgt>
                                        </p:tgtEl>
                                        <p:attrNameLst>
                                          <p:attrName>style.visibility</p:attrName>
                                        </p:attrNameLst>
                                      </p:cBhvr>
                                      <p:to>
                                        <p:strVal val="visible"/>
                                      </p:to>
                                    </p:set>
                                    <p:animEffect transition="in" filter="fade">
                                      <p:cBhvr>
                                        <p:cTn id="7" dur="1000"/>
                                        <p:tgtEl>
                                          <p:spTgt spid="16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8">
                                            <p:txEl>
                                              <p:pRg st="1" end="1"/>
                                            </p:txEl>
                                          </p:spTgt>
                                        </p:tgtEl>
                                        <p:attrNameLst>
                                          <p:attrName>style.visibility</p:attrName>
                                        </p:attrNameLst>
                                      </p:cBhvr>
                                      <p:to>
                                        <p:strVal val="visible"/>
                                      </p:to>
                                    </p:set>
                                    <p:animEffect transition="in" filter="fade">
                                      <p:cBhvr>
                                        <p:cTn id="12" dur="1000"/>
                                        <p:tgtEl>
                                          <p:spTgt spid="16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8">
                                            <p:txEl>
                                              <p:pRg st="2" end="2"/>
                                            </p:txEl>
                                          </p:spTgt>
                                        </p:tgtEl>
                                        <p:attrNameLst>
                                          <p:attrName>style.visibility</p:attrName>
                                        </p:attrNameLst>
                                      </p:cBhvr>
                                      <p:to>
                                        <p:strVal val="visible"/>
                                      </p:to>
                                    </p:set>
                                    <p:animEffect transition="in" filter="fade">
                                      <p:cBhvr>
                                        <p:cTn id="17" dur="1000"/>
                                        <p:tgtEl>
                                          <p:spTgt spid="16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58">
                                            <p:txEl>
                                              <p:pRg st="3" end="3"/>
                                            </p:txEl>
                                          </p:spTgt>
                                        </p:tgtEl>
                                        <p:attrNameLst>
                                          <p:attrName>style.visibility</p:attrName>
                                        </p:attrNameLst>
                                      </p:cBhvr>
                                      <p:to>
                                        <p:strVal val="visible"/>
                                      </p:to>
                                    </p:set>
                                    <p:animEffect transition="in" filter="fade">
                                      <p:cBhvr>
                                        <p:cTn id="22" dur="1000"/>
                                        <p:tgtEl>
                                          <p:spTgt spid="16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8">
                                            <p:txEl>
                                              <p:pRg st="4" end="4"/>
                                            </p:txEl>
                                          </p:spTgt>
                                        </p:tgtEl>
                                        <p:attrNameLst>
                                          <p:attrName>style.visibility</p:attrName>
                                        </p:attrNameLst>
                                      </p:cBhvr>
                                      <p:to>
                                        <p:strVal val="visible"/>
                                      </p:to>
                                    </p:set>
                                    <p:animEffect transition="in" filter="fade">
                                      <p:cBhvr>
                                        <p:cTn id="27" dur="1000"/>
                                        <p:tgtEl>
                                          <p:spTgt spid="16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58">
                                            <p:txEl>
                                              <p:pRg st="5" end="5"/>
                                            </p:txEl>
                                          </p:spTgt>
                                        </p:tgtEl>
                                        <p:attrNameLst>
                                          <p:attrName>style.visibility</p:attrName>
                                        </p:attrNameLst>
                                      </p:cBhvr>
                                      <p:to>
                                        <p:strVal val="visible"/>
                                      </p:to>
                                    </p:set>
                                    <p:animEffect transition="in" filter="fade">
                                      <p:cBhvr>
                                        <p:cTn id="32" dur="1000"/>
                                        <p:tgtEl>
                                          <p:spTgt spid="165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208"/>
          <p:cNvSpPr txBox="1"/>
          <p:nvPr/>
        </p:nvSpPr>
        <p:spPr>
          <a:xfrm>
            <a:off x="241575" y="319275"/>
            <a:ext cx="5385000" cy="46935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r>
              <a:rPr lang="en" sz="2500" b="1">
                <a:solidFill>
                  <a:srgbClr val="00FF00"/>
                </a:solidFill>
                <a:latin typeface="Comfortaa"/>
                <a:ea typeface="Comfortaa"/>
                <a:cs typeface="Comfortaa"/>
                <a:sym typeface="Comfortaa"/>
              </a:rPr>
              <a:t>replicas:</a:t>
            </a:r>
            <a:r>
              <a:rPr lang="en" sz="2500" b="1">
                <a:solidFill>
                  <a:srgbClr val="1155CC"/>
                </a:solidFill>
                <a:latin typeface="Comfortaa"/>
                <a:ea typeface="Comfortaa"/>
                <a:cs typeface="Comfortaa"/>
                <a:sym typeface="Comfortaa"/>
              </a:rPr>
              <a:t> </a:t>
            </a:r>
            <a:r>
              <a:rPr lang="en" sz="2500" b="1">
                <a:solidFill>
                  <a:schemeClr val="dk1"/>
                </a:solidFill>
                <a:latin typeface="Comfortaa"/>
                <a:ea typeface="Comfortaa"/>
                <a:cs typeface="Comfortaa"/>
                <a:sym typeface="Comfortaa"/>
              </a:rPr>
              <a:t>The desired number of instances of the Pod.</a:t>
            </a:r>
            <a:endParaRPr sz="2500" b="1">
              <a:solidFill>
                <a:schemeClr val="dk1"/>
              </a:solidFill>
              <a:latin typeface="Comfortaa"/>
              <a:ea typeface="Comfortaa"/>
              <a:cs typeface="Comfortaa"/>
              <a:sym typeface="Comfortaa"/>
            </a:endParaRPr>
          </a:p>
          <a:p>
            <a:pPr marL="0" marR="102235" lvl="0" indent="0" algn="l" rtl="0">
              <a:lnSpc>
                <a:spcPct val="118750"/>
              </a:lnSpc>
              <a:spcBef>
                <a:spcPts val="1050"/>
              </a:spcBef>
              <a:spcAft>
                <a:spcPts val="0"/>
              </a:spcAft>
              <a:buNone/>
            </a:pPr>
            <a:r>
              <a:rPr lang="en" sz="2500" b="1">
                <a:solidFill>
                  <a:srgbClr val="00FF00"/>
                </a:solidFill>
                <a:latin typeface="Comfortaa"/>
                <a:ea typeface="Comfortaa"/>
                <a:cs typeface="Comfortaa"/>
                <a:sym typeface="Comfortaa"/>
              </a:rPr>
              <a:t>selector: </a:t>
            </a:r>
            <a:r>
              <a:rPr lang="en" sz="2500" b="1">
                <a:solidFill>
                  <a:schemeClr val="dk1"/>
                </a:solidFill>
                <a:latin typeface="Comfortaa"/>
                <a:ea typeface="Comfortaa"/>
                <a:cs typeface="Comfortaa"/>
                <a:sym typeface="Comfortaa"/>
              </a:rPr>
              <a:t>Supports both equality based or set-based selector types.</a:t>
            </a:r>
            <a:endParaRPr sz="2500" b="1">
              <a:solidFill>
                <a:schemeClr val="dk1"/>
              </a:solidFill>
              <a:latin typeface="Comfortaa"/>
              <a:ea typeface="Comfortaa"/>
              <a:cs typeface="Comfortaa"/>
              <a:sym typeface="Comfortaa"/>
            </a:endParaRPr>
          </a:p>
          <a:p>
            <a:pPr marL="0" marR="102235" lvl="0" indent="0" algn="l" rtl="0">
              <a:lnSpc>
                <a:spcPct val="118750"/>
              </a:lnSpc>
              <a:spcBef>
                <a:spcPts val="1050"/>
              </a:spcBef>
              <a:spcAft>
                <a:spcPts val="0"/>
              </a:spcAft>
              <a:buNone/>
            </a:pPr>
            <a:r>
              <a:rPr lang="en" sz="2500" b="1">
                <a:solidFill>
                  <a:srgbClr val="00FF00"/>
                </a:solidFill>
                <a:latin typeface="Comfortaa"/>
                <a:ea typeface="Comfortaa"/>
                <a:cs typeface="Comfortaa"/>
                <a:sym typeface="Comfortaa"/>
              </a:rPr>
              <a:t>template:</a:t>
            </a:r>
            <a:r>
              <a:rPr lang="en" sz="2500" b="1">
                <a:solidFill>
                  <a:schemeClr val="dk1"/>
                </a:solidFill>
                <a:latin typeface="Comfortaa"/>
                <a:ea typeface="Comfortaa"/>
                <a:cs typeface="Comfortaa"/>
                <a:sym typeface="Comfortaa"/>
              </a:rPr>
              <a:t> pod template to create pod replicas to match the desired number of Pod declared in the replicas field.</a:t>
            </a:r>
            <a:endParaRPr sz="2500" b="1">
              <a:solidFill>
                <a:schemeClr val="dk1"/>
              </a:solidFill>
              <a:latin typeface="Comfortaa"/>
              <a:ea typeface="Comfortaa"/>
              <a:cs typeface="Comfortaa"/>
              <a:sym typeface="Comfortaa"/>
            </a:endParaRPr>
          </a:p>
          <a:p>
            <a:pPr marL="0" marR="102235" lvl="0" indent="0" algn="l"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sp>
        <p:nvSpPr>
          <p:cNvPr id="1664" name="Google Shape;1664;p208"/>
          <p:cNvSpPr txBox="1"/>
          <p:nvPr/>
        </p:nvSpPr>
        <p:spPr>
          <a:xfrm>
            <a:off x="5768600" y="319275"/>
            <a:ext cx="3189600" cy="4606800"/>
          </a:xfrm>
          <a:prstGeom prst="rect">
            <a:avLst/>
          </a:prstGeom>
          <a:noFill/>
          <a:ln w="19025" cap="flat" cmpd="sng">
            <a:solidFill>
              <a:srgbClr val="000000"/>
            </a:solidFill>
            <a:prstDash val="solid"/>
            <a:round/>
            <a:headEnd type="none" w="sm" len="sm"/>
            <a:tailEnd type="none" w="sm" len="sm"/>
          </a:ln>
        </p:spPr>
        <p:txBody>
          <a:bodyPr spcFirstLastPara="1" wrap="square" lIns="0" tIns="12050" rIns="0" bIns="0" anchor="t" anchorCtr="0">
            <a:noAutofit/>
          </a:bodyPr>
          <a:lstStyle/>
          <a:p>
            <a:pPr marL="85725" marR="218440" lvl="0" indent="0" algn="l" rtl="0">
              <a:lnSpc>
                <a:spcPct val="100699"/>
              </a:lnSpc>
              <a:spcBef>
                <a:spcPts val="0"/>
              </a:spcBef>
              <a:spcAft>
                <a:spcPts val="0"/>
              </a:spcAft>
              <a:buNone/>
            </a:pPr>
            <a:r>
              <a:rPr lang="en" sz="1800" b="1">
                <a:solidFill>
                  <a:schemeClr val="dk1"/>
                </a:solidFill>
                <a:latin typeface="Courier New"/>
                <a:ea typeface="Courier New"/>
                <a:cs typeface="Courier New"/>
                <a:sym typeface="Courier New"/>
              </a:rPr>
              <a:t>apiVersion: apps/v1  kind: ReplicaSet  metadata:</a:t>
            </a:r>
            <a:endParaRPr sz="1800" b="1">
              <a:solidFill>
                <a:schemeClr val="dk1"/>
              </a:solidFill>
              <a:latin typeface="Courier New"/>
              <a:ea typeface="Courier New"/>
              <a:cs typeface="Courier New"/>
              <a:sym typeface="Courier New"/>
            </a:endParaRPr>
          </a:p>
          <a:p>
            <a:pPr marL="85725" marR="354965" lvl="0" indent="274320" algn="l" rtl="0">
              <a:lnSpc>
                <a:spcPct val="100699"/>
              </a:lnSpc>
              <a:spcBef>
                <a:spcPts val="0"/>
              </a:spcBef>
              <a:spcAft>
                <a:spcPts val="0"/>
              </a:spcAft>
              <a:buNone/>
            </a:pPr>
            <a:r>
              <a:rPr lang="en" sz="1800" b="1">
                <a:solidFill>
                  <a:schemeClr val="dk1"/>
                </a:solidFill>
                <a:latin typeface="Courier New"/>
                <a:ea typeface="Courier New"/>
                <a:cs typeface="Courier New"/>
                <a:sym typeface="Courier New"/>
              </a:rPr>
              <a:t>name: rs-example  spec:</a:t>
            </a:r>
            <a:endParaRPr sz="1800" b="1">
              <a:solidFill>
                <a:schemeClr val="dk1"/>
              </a:solidFill>
              <a:latin typeface="Courier New"/>
              <a:ea typeface="Courier New"/>
              <a:cs typeface="Courier New"/>
              <a:sym typeface="Courier New"/>
            </a:endParaRPr>
          </a:p>
          <a:p>
            <a:pPr marL="360045" marR="1040764" lvl="0" indent="0" algn="l" rtl="0">
              <a:lnSpc>
                <a:spcPct val="100699"/>
              </a:lnSpc>
              <a:spcBef>
                <a:spcPts val="0"/>
              </a:spcBef>
              <a:spcAft>
                <a:spcPts val="0"/>
              </a:spcAft>
              <a:buNone/>
            </a:pPr>
            <a:r>
              <a:rPr lang="en" sz="1800" b="1">
                <a:solidFill>
                  <a:srgbClr val="00FF00"/>
                </a:solidFill>
                <a:latin typeface="Courier New"/>
                <a:ea typeface="Courier New"/>
                <a:cs typeface="Courier New"/>
                <a:sym typeface="Courier New"/>
              </a:rPr>
              <a:t>replicas</a:t>
            </a:r>
            <a:r>
              <a:rPr lang="en" sz="1800" b="1">
                <a:solidFill>
                  <a:schemeClr val="dk1"/>
                </a:solidFill>
                <a:latin typeface="Courier New"/>
                <a:ea typeface="Courier New"/>
                <a:cs typeface="Courier New"/>
                <a:sym typeface="Courier New"/>
              </a:rPr>
              <a:t>: 3  </a:t>
            </a:r>
            <a:r>
              <a:rPr lang="en" sz="1800" b="1">
                <a:solidFill>
                  <a:srgbClr val="FFFF00"/>
                </a:solidFill>
                <a:latin typeface="Courier New"/>
                <a:ea typeface="Courier New"/>
                <a:cs typeface="Courier New"/>
                <a:sym typeface="Courier New"/>
              </a:rPr>
              <a:t>selector</a:t>
            </a:r>
            <a:r>
              <a:rPr lang="en" sz="1800" b="1">
                <a:solidFill>
                  <a:schemeClr val="dk1"/>
                </a:solidFill>
                <a:latin typeface="Courier New"/>
                <a:ea typeface="Courier New"/>
                <a:cs typeface="Courier New"/>
                <a:sym typeface="Courier New"/>
              </a:rPr>
              <a:t>:</a:t>
            </a:r>
            <a:endParaRPr sz="1800" b="1">
              <a:solidFill>
                <a:schemeClr val="dk1"/>
              </a:solidFill>
              <a:latin typeface="Courier New"/>
              <a:ea typeface="Courier New"/>
              <a:cs typeface="Courier New"/>
              <a:sym typeface="Courier New"/>
            </a:endParaRPr>
          </a:p>
          <a:p>
            <a:pPr marL="908685" marR="629920" lvl="0" indent="-274320" algn="just" rtl="0">
              <a:lnSpc>
                <a:spcPct val="100699"/>
              </a:lnSpc>
              <a:spcBef>
                <a:spcPts val="0"/>
              </a:spcBef>
              <a:spcAft>
                <a:spcPts val="0"/>
              </a:spcAft>
              <a:buNone/>
            </a:pPr>
            <a:r>
              <a:rPr lang="en" sz="1800" b="1">
                <a:solidFill>
                  <a:schemeClr val="dk1"/>
                </a:solidFill>
                <a:latin typeface="Courier New"/>
                <a:ea typeface="Courier New"/>
                <a:cs typeface="Courier New"/>
                <a:sym typeface="Courier New"/>
              </a:rPr>
              <a:t>matchLabels:  app: nginx  env: prod</a:t>
            </a:r>
            <a:endParaRPr sz="1800" b="1">
              <a:solidFill>
                <a:schemeClr val="dk1"/>
              </a:solidFill>
              <a:latin typeface="Courier New"/>
              <a:ea typeface="Courier New"/>
              <a:cs typeface="Courier New"/>
              <a:sym typeface="Courier New"/>
            </a:endParaRPr>
          </a:p>
          <a:p>
            <a:pPr marL="360045" marR="0" lvl="0" indent="0" algn="l" rtl="0">
              <a:lnSpc>
                <a:spcPct val="100000"/>
              </a:lnSpc>
              <a:spcBef>
                <a:spcPts val="15"/>
              </a:spcBef>
              <a:spcAft>
                <a:spcPts val="0"/>
              </a:spcAft>
              <a:buNone/>
            </a:pPr>
            <a:r>
              <a:rPr lang="en" sz="1800" b="1">
                <a:solidFill>
                  <a:srgbClr val="FF0000"/>
                </a:solidFill>
                <a:latin typeface="Courier New"/>
                <a:ea typeface="Courier New"/>
                <a:cs typeface="Courier New"/>
                <a:sym typeface="Courier New"/>
              </a:rPr>
              <a:t>template</a:t>
            </a:r>
            <a:r>
              <a:rPr lang="en" sz="1800" b="1">
                <a:solidFill>
                  <a:schemeClr val="dk1"/>
                </a:solidFill>
                <a:latin typeface="Courier New"/>
                <a:ea typeface="Courier New"/>
                <a:cs typeface="Courier New"/>
                <a:sym typeface="Courier New"/>
              </a:rPr>
              <a:t>:</a:t>
            </a:r>
            <a:endParaRPr sz="1800" b="1">
              <a:solidFill>
                <a:schemeClr val="dk1"/>
              </a:solidFill>
              <a:latin typeface="Courier New"/>
              <a:ea typeface="Courier New"/>
              <a:cs typeface="Courier New"/>
              <a:sym typeface="Courier New"/>
            </a:endParaRPr>
          </a:p>
          <a:p>
            <a:pPr marL="634365" marR="0" lvl="0" indent="0" algn="l" rtl="0">
              <a:lnSpc>
                <a:spcPct val="100000"/>
              </a:lnSpc>
              <a:spcBef>
                <a:spcPts val="15"/>
              </a:spcBef>
              <a:spcAft>
                <a:spcPts val="0"/>
              </a:spcAft>
              <a:buNone/>
            </a:pPr>
            <a:r>
              <a:rPr lang="en" sz="1800" b="1">
                <a:solidFill>
                  <a:schemeClr val="dk1"/>
                </a:solidFill>
                <a:latin typeface="Courier New"/>
                <a:ea typeface="Courier New"/>
                <a:cs typeface="Courier New"/>
                <a:sym typeface="Courier New"/>
              </a:rPr>
              <a:t>&lt;pod template&gt;</a:t>
            </a:r>
            <a:endParaRPr sz="1800" b="1">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3">
                                            <p:txEl>
                                              <p:pRg st="0" end="0"/>
                                            </p:txEl>
                                          </p:spTgt>
                                        </p:tgtEl>
                                        <p:attrNameLst>
                                          <p:attrName>style.visibility</p:attrName>
                                        </p:attrNameLst>
                                      </p:cBhvr>
                                      <p:to>
                                        <p:strVal val="visible"/>
                                      </p:to>
                                    </p:set>
                                    <p:animEffect transition="in" filter="fade">
                                      <p:cBhvr>
                                        <p:cTn id="7" dur="1000"/>
                                        <p:tgtEl>
                                          <p:spTgt spid="16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3">
                                            <p:txEl>
                                              <p:pRg st="1" end="1"/>
                                            </p:txEl>
                                          </p:spTgt>
                                        </p:tgtEl>
                                        <p:attrNameLst>
                                          <p:attrName>style.visibility</p:attrName>
                                        </p:attrNameLst>
                                      </p:cBhvr>
                                      <p:to>
                                        <p:strVal val="visible"/>
                                      </p:to>
                                    </p:set>
                                    <p:animEffect transition="in" filter="fade">
                                      <p:cBhvr>
                                        <p:cTn id="12" dur="1000"/>
                                        <p:tgtEl>
                                          <p:spTgt spid="16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3">
                                            <p:txEl>
                                              <p:pRg st="2" end="2"/>
                                            </p:txEl>
                                          </p:spTgt>
                                        </p:tgtEl>
                                        <p:attrNameLst>
                                          <p:attrName>style.visibility</p:attrName>
                                        </p:attrNameLst>
                                      </p:cBhvr>
                                      <p:to>
                                        <p:strVal val="visible"/>
                                      </p:to>
                                    </p:set>
                                    <p:animEffect transition="in" filter="fade">
                                      <p:cBhvr>
                                        <p:cTn id="17" dur="1000"/>
                                        <p:tgtEl>
                                          <p:spTgt spid="16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3">
                                            <p:txEl>
                                              <p:pRg st="3" end="3"/>
                                            </p:txEl>
                                          </p:spTgt>
                                        </p:tgtEl>
                                        <p:attrNameLst>
                                          <p:attrName>style.visibility</p:attrName>
                                        </p:attrNameLst>
                                      </p:cBhvr>
                                      <p:to>
                                        <p:strVal val="visible"/>
                                      </p:to>
                                    </p:set>
                                    <p:animEffect transition="in" filter="fade">
                                      <p:cBhvr>
                                        <p:cTn id="22" dur="1000"/>
                                        <p:tgtEl>
                                          <p:spTgt spid="16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499650" y="163350"/>
            <a:ext cx="8226300" cy="481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Why containers? </a:t>
            </a: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Best utilization of server resources ..save $$$$</a:t>
            </a: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app isolation</a:t>
            </a: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portability</a:t>
            </a: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Abstracts underlying infrastructure…A cluster though composed of many servers appears as a single compute unit. </a:t>
            </a: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 </a:t>
            </a: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cloud native platform</a:t>
            </a:r>
            <a:endParaRPr sz="25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000">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animEffect transition="in" filter="fade">
                                      <p:cBhvr>
                                        <p:cTn id="7" dur="1000"/>
                                        <p:tgtEl>
                                          <p:spTgt spid="2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xEl>
                                              <p:pRg st="1" end="1"/>
                                            </p:txEl>
                                          </p:spTgt>
                                        </p:tgtEl>
                                        <p:attrNameLst>
                                          <p:attrName>style.visibility</p:attrName>
                                        </p:attrNameLst>
                                      </p:cBhvr>
                                      <p:to>
                                        <p:strVal val="visible"/>
                                      </p:to>
                                    </p:set>
                                    <p:animEffect transition="in" filter="fade">
                                      <p:cBhvr>
                                        <p:cTn id="12" dur="1000"/>
                                        <p:tgtEl>
                                          <p:spTgt spid="2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9">
                                            <p:txEl>
                                              <p:pRg st="2" end="2"/>
                                            </p:txEl>
                                          </p:spTgt>
                                        </p:tgtEl>
                                        <p:attrNameLst>
                                          <p:attrName>style.visibility</p:attrName>
                                        </p:attrNameLst>
                                      </p:cBhvr>
                                      <p:to>
                                        <p:strVal val="visible"/>
                                      </p:to>
                                    </p:set>
                                    <p:animEffect transition="in" filter="fade">
                                      <p:cBhvr>
                                        <p:cTn id="17" dur="1000"/>
                                        <p:tgtEl>
                                          <p:spTgt spid="2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9">
                                            <p:txEl>
                                              <p:pRg st="3" end="3"/>
                                            </p:txEl>
                                          </p:spTgt>
                                        </p:tgtEl>
                                        <p:attrNameLst>
                                          <p:attrName>style.visibility</p:attrName>
                                        </p:attrNameLst>
                                      </p:cBhvr>
                                      <p:to>
                                        <p:strVal val="visible"/>
                                      </p:to>
                                    </p:set>
                                    <p:animEffect transition="in" filter="fade">
                                      <p:cBhvr>
                                        <p:cTn id="22" dur="1000"/>
                                        <p:tgtEl>
                                          <p:spTgt spid="2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9">
                                            <p:txEl>
                                              <p:pRg st="4" end="4"/>
                                            </p:txEl>
                                          </p:spTgt>
                                        </p:tgtEl>
                                        <p:attrNameLst>
                                          <p:attrName>style.visibility</p:attrName>
                                        </p:attrNameLst>
                                      </p:cBhvr>
                                      <p:to>
                                        <p:strVal val="visible"/>
                                      </p:to>
                                    </p:set>
                                    <p:animEffect transition="in" filter="fade">
                                      <p:cBhvr>
                                        <p:cTn id="27" dur="1000"/>
                                        <p:tgtEl>
                                          <p:spTgt spid="20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9">
                                            <p:txEl>
                                              <p:pRg st="5" end="5"/>
                                            </p:txEl>
                                          </p:spTgt>
                                        </p:tgtEl>
                                        <p:attrNameLst>
                                          <p:attrName>style.visibility</p:attrName>
                                        </p:attrNameLst>
                                      </p:cBhvr>
                                      <p:to>
                                        <p:strVal val="visible"/>
                                      </p:to>
                                    </p:set>
                                    <p:animEffect transition="in" filter="fade">
                                      <p:cBhvr>
                                        <p:cTn id="32" dur="1000"/>
                                        <p:tgtEl>
                                          <p:spTgt spid="20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9">
                                            <p:txEl>
                                              <p:pRg st="6" end="6"/>
                                            </p:txEl>
                                          </p:spTgt>
                                        </p:tgtEl>
                                        <p:attrNameLst>
                                          <p:attrName>style.visibility</p:attrName>
                                        </p:attrNameLst>
                                      </p:cBhvr>
                                      <p:to>
                                        <p:strVal val="visible"/>
                                      </p:to>
                                    </p:set>
                                    <p:animEffect transition="in" filter="fade">
                                      <p:cBhvr>
                                        <p:cTn id="37" dur="1000"/>
                                        <p:tgtEl>
                                          <p:spTgt spid="20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9">
                                            <p:txEl>
                                              <p:pRg st="7" end="7"/>
                                            </p:txEl>
                                          </p:spTgt>
                                        </p:tgtEl>
                                        <p:attrNameLst>
                                          <p:attrName>style.visibility</p:attrName>
                                        </p:attrNameLst>
                                      </p:cBhvr>
                                      <p:to>
                                        <p:strVal val="visible"/>
                                      </p:to>
                                    </p:set>
                                    <p:animEffect transition="in" filter="fade">
                                      <p:cBhvr>
                                        <p:cTn id="42" dur="1000"/>
                                        <p:tgtEl>
                                          <p:spTgt spid="20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9">
                                            <p:txEl>
                                              <p:pRg st="8" end="8"/>
                                            </p:txEl>
                                          </p:spTgt>
                                        </p:tgtEl>
                                        <p:attrNameLst>
                                          <p:attrName>style.visibility</p:attrName>
                                        </p:attrNameLst>
                                      </p:cBhvr>
                                      <p:to>
                                        <p:strVal val="visible"/>
                                      </p:to>
                                    </p:set>
                                    <p:animEffect transition="in" filter="fade">
                                      <p:cBhvr>
                                        <p:cTn id="47" dur="1000"/>
                                        <p:tgtEl>
                                          <p:spTgt spid="20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9">
                                            <p:txEl>
                                              <p:pRg st="9" end="9"/>
                                            </p:txEl>
                                          </p:spTgt>
                                        </p:tgtEl>
                                        <p:attrNameLst>
                                          <p:attrName>style.visibility</p:attrName>
                                        </p:attrNameLst>
                                      </p:cBhvr>
                                      <p:to>
                                        <p:strVal val="visible"/>
                                      </p:to>
                                    </p:set>
                                    <p:animEffect transition="in" filter="fade">
                                      <p:cBhvr>
                                        <p:cTn id="52" dur="1000"/>
                                        <p:tgtEl>
                                          <p:spTgt spid="20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9">
                                            <p:txEl>
                                              <p:pRg st="10" end="10"/>
                                            </p:txEl>
                                          </p:spTgt>
                                        </p:tgtEl>
                                        <p:attrNameLst>
                                          <p:attrName>style.visibility</p:attrName>
                                        </p:attrNameLst>
                                      </p:cBhvr>
                                      <p:to>
                                        <p:strVal val="visible"/>
                                      </p:to>
                                    </p:set>
                                    <p:animEffect transition="in" filter="fade">
                                      <p:cBhvr>
                                        <p:cTn id="57" dur="1000"/>
                                        <p:tgtEl>
                                          <p:spTgt spid="20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9">
                                            <p:txEl>
                                              <p:pRg st="11" end="11"/>
                                            </p:txEl>
                                          </p:spTgt>
                                        </p:tgtEl>
                                        <p:attrNameLst>
                                          <p:attrName>style.visibility</p:attrName>
                                        </p:attrNameLst>
                                      </p:cBhvr>
                                      <p:to>
                                        <p:strVal val="visible"/>
                                      </p:to>
                                    </p:set>
                                    <p:animEffect transition="in" filter="fade">
                                      <p:cBhvr>
                                        <p:cTn id="62" dur="1000"/>
                                        <p:tgtEl>
                                          <p:spTgt spid="20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9">
                                            <p:txEl>
                                              <p:pRg st="12" end="12"/>
                                            </p:txEl>
                                          </p:spTgt>
                                        </p:tgtEl>
                                        <p:attrNameLst>
                                          <p:attrName>style.visibility</p:attrName>
                                        </p:attrNameLst>
                                      </p:cBhvr>
                                      <p:to>
                                        <p:strVal val="visible"/>
                                      </p:to>
                                    </p:set>
                                    <p:animEffect transition="in" filter="fade">
                                      <p:cBhvr>
                                        <p:cTn id="67" dur="1000"/>
                                        <p:tgtEl>
                                          <p:spTgt spid="209">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9">
                                            <p:txEl>
                                              <p:pRg st="13" end="13"/>
                                            </p:txEl>
                                          </p:spTgt>
                                        </p:tgtEl>
                                        <p:attrNameLst>
                                          <p:attrName>style.visibility</p:attrName>
                                        </p:attrNameLst>
                                      </p:cBhvr>
                                      <p:to>
                                        <p:strVal val="visible"/>
                                      </p:to>
                                    </p:set>
                                    <p:animEffect transition="in" filter="fade">
                                      <p:cBhvr>
                                        <p:cTn id="72" dur="1000"/>
                                        <p:tgtEl>
                                          <p:spTgt spid="209">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09">
                                            <p:txEl>
                                              <p:pRg st="14" end="14"/>
                                            </p:txEl>
                                          </p:spTgt>
                                        </p:tgtEl>
                                        <p:attrNameLst>
                                          <p:attrName>style.visibility</p:attrName>
                                        </p:attrNameLst>
                                      </p:cBhvr>
                                      <p:to>
                                        <p:strVal val="visible"/>
                                      </p:to>
                                    </p:set>
                                    <p:animEffect transition="in" filter="fade">
                                      <p:cBhvr>
                                        <p:cTn id="77" dur="1000"/>
                                        <p:tgtEl>
                                          <p:spTgt spid="209">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09">
                                            <p:txEl>
                                              <p:pRg st="15" end="15"/>
                                            </p:txEl>
                                          </p:spTgt>
                                        </p:tgtEl>
                                        <p:attrNameLst>
                                          <p:attrName>style.visibility</p:attrName>
                                        </p:attrNameLst>
                                      </p:cBhvr>
                                      <p:to>
                                        <p:strVal val="visible"/>
                                      </p:to>
                                    </p:set>
                                    <p:animEffect transition="in" filter="fade">
                                      <p:cBhvr>
                                        <p:cTn id="82" dur="1000"/>
                                        <p:tgtEl>
                                          <p:spTgt spid="209">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09">
                                            <p:txEl>
                                              <p:pRg st="16" end="16"/>
                                            </p:txEl>
                                          </p:spTgt>
                                        </p:tgtEl>
                                        <p:attrNameLst>
                                          <p:attrName>style.visibility</p:attrName>
                                        </p:attrNameLst>
                                      </p:cBhvr>
                                      <p:to>
                                        <p:strVal val="visible"/>
                                      </p:to>
                                    </p:set>
                                    <p:animEffect transition="in" filter="fade">
                                      <p:cBhvr>
                                        <p:cTn id="87" dur="1000"/>
                                        <p:tgtEl>
                                          <p:spTgt spid="209">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09">
                                            <p:txEl>
                                              <p:pRg st="17" end="17"/>
                                            </p:txEl>
                                          </p:spTgt>
                                        </p:tgtEl>
                                        <p:attrNameLst>
                                          <p:attrName>style.visibility</p:attrName>
                                        </p:attrNameLst>
                                      </p:cBhvr>
                                      <p:to>
                                        <p:strVal val="visible"/>
                                      </p:to>
                                    </p:set>
                                    <p:animEffect transition="in" filter="fade">
                                      <p:cBhvr>
                                        <p:cTn id="92" dur="1000"/>
                                        <p:tgtEl>
                                          <p:spTgt spid="20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209"/>
          <p:cNvSpPr txBox="1">
            <a:spLocks noGrp="1"/>
          </p:cNvSpPr>
          <p:nvPr>
            <p:ph type="title"/>
          </p:nvPr>
        </p:nvSpPr>
        <p:spPr>
          <a:xfrm>
            <a:off x="490250" y="450150"/>
            <a:ext cx="8002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F0000"/>
                </a:solidFill>
                <a:latin typeface="Comfortaa"/>
                <a:ea typeface="Comfortaa"/>
                <a:cs typeface="Comfortaa"/>
                <a:sym typeface="Comfortaa"/>
              </a:rPr>
              <a:t>REFRESHER</a:t>
            </a:r>
            <a:r>
              <a:rPr lang="en" sz="2400" b="1">
                <a:latin typeface="Comfortaa"/>
                <a:ea typeface="Comfortaa"/>
                <a:cs typeface="Comfortaa"/>
                <a:sym typeface="Comfortaa"/>
              </a:rPr>
              <a:t>: Set-based selector operators: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  </a:t>
            </a:r>
            <a:r>
              <a:rPr lang="en" sz="2400" b="1">
                <a:solidFill>
                  <a:srgbClr val="00FF00"/>
                </a:solidFill>
                <a:latin typeface="Comfortaa"/>
                <a:ea typeface="Comfortaa"/>
                <a:cs typeface="Comfortaa"/>
                <a:sym typeface="Comfortaa"/>
              </a:rPr>
              <a:t>In:</a:t>
            </a:r>
            <a:r>
              <a:rPr lang="en" sz="2400" b="1">
                <a:latin typeface="Comfortaa"/>
                <a:ea typeface="Comfortaa"/>
                <a:cs typeface="Comfortaa"/>
                <a:sym typeface="Comfortaa"/>
              </a:rPr>
              <a:t> match pods with the label name key and one of the label values. Either one or the other.</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  </a:t>
            </a:r>
            <a:r>
              <a:rPr lang="en" sz="2400" b="1">
                <a:solidFill>
                  <a:srgbClr val="00FF00"/>
                </a:solidFill>
                <a:latin typeface="Comfortaa"/>
                <a:ea typeface="Comfortaa"/>
                <a:cs typeface="Comfortaa"/>
                <a:sym typeface="Comfortaa"/>
              </a:rPr>
              <a:t>NotIn</a:t>
            </a:r>
            <a:r>
              <a:rPr lang="en" sz="2400" b="1">
                <a:latin typeface="Comfortaa"/>
                <a:ea typeface="Comfortaa"/>
                <a:cs typeface="Comfortaa"/>
                <a:sym typeface="Comfortaa"/>
              </a:rPr>
              <a:t>: match pods with any label values other than the one specified for the label name key</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  </a:t>
            </a:r>
            <a:r>
              <a:rPr lang="en" sz="2400" b="1">
                <a:solidFill>
                  <a:srgbClr val="00FF00"/>
                </a:solidFill>
                <a:latin typeface="Comfortaa"/>
                <a:ea typeface="Comfortaa"/>
                <a:cs typeface="Comfortaa"/>
                <a:sym typeface="Comfortaa"/>
              </a:rPr>
              <a:t>Exists</a:t>
            </a:r>
            <a:r>
              <a:rPr lang="en" sz="2400" b="1">
                <a:latin typeface="Comfortaa"/>
                <a:ea typeface="Comfortaa"/>
                <a:cs typeface="Comfortaa"/>
                <a:sym typeface="Comfortaa"/>
              </a:rPr>
              <a:t>: match any pod with the label name as key . no need to specify values.</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  </a:t>
            </a:r>
            <a:r>
              <a:rPr lang="en" sz="2400" b="1">
                <a:solidFill>
                  <a:srgbClr val="00FF00"/>
                </a:solidFill>
                <a:latin typeface="Comfortaa"/>
                <a:ea typeface="Comfortaa"/>
                <a:cs typeface="Comfortaa"/>
                <a:sym typeface="Comfortaa"/>
              </a:rPr>
              <a:t>DoesNotExist</a:t>
            </a:r>
            <a:r>
              <a:rPr lang="en" sz="2400" b="1">
                <a:latin typeface="Comfortaa"/>
                <a:ea typeface="Comfortaa"/>
                <a:cs typeface="Comfortaa"/>
                <a:sym typeface="Comfortaa"/>
              </a:rPr>
              <a:t>: match any label other the label name specified as key</a:t>
            </a: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9">
                                            <p:txEl>
                                              <p:pRg st="0" end="0"/>
                                            </p:txEl>
                                          </p:spTgt>
                                        </p:tgtEl>
                                        <p:attrNameLst>
                                          <p:attrName>style.visibility</p:attrName>
                                        </p:attrNameLst>
                                      </p:cBhvr>
                                      <p:to>
                                        <p:strVal val="visible"/>
                                      </p:to>
                                    </p:set>
                                    <p:animEffect transition="in" filter="fade">
                                      <p:cBhvr>
                                        <p:cTn id="7" dur="1000"/>
                                        <p:tgtEl>
                                          <p:spTgt spid="16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9">
                                            <p:txEl>
                                              <p:pRg st="1" end="1"/>
                                            </p:txEl>
                                          </p:spTgt>
                                        </p:tgtEl>
                                        <p:attrNameLst>
                                          <p:attrName>style.visibility</p:attrName>
                                        </p:attrNameLst>
                                      </p:cBhvr>
                                      <p:to>
                                        <p:strVal val="visible"/>
                                      </p:to>
                                    </p:set>
                                    <p:animEffect transition="in" filter="fade">
                                      <p:cBhvr>
                                        <p:cTn id="12" dur="1000"/>
                                        <p:tgtEl>
                                          <p:spTgt spid="16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9">
                                            <p:txEl>
                                              <p:pRg st="2" end="2"/>
                                            </p:txEl>
                                          </p:spTgt>
                                        </p:tgtEl>
                                        <p:attrNameLst>
                                          <p:attrName>style.visibility</p:attrName>
                                        </p:attrNameLst>
                                      </p:cBhvr>
                                      <p:to>
                                        <p:strVal val="visible"/>
                                      </p:to>
                                    </p:set>
                                    <p:animEffect transition="in" filter="fade">
                                      <p:cBhvr>
                                        <p:cTn id="17" dur="1000"/>
                                        <p:tgtEl>
                                          <p:spTgt spid="16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9">
                                            <p:txEl>
                                              <p:pRg st="3" end="3"/>
                                            </p:txEl>
                                          </p:spTgt>
                                        </p:tgtEl>
                                        <p:attrNameLst>
                                          <p:attrName>style.visibility</p:attrName>
                                        </p:attrNameLst>
                                      </p:cBhvr>
                                      <p:to>
                                        <p:strVal val="visible"/>
                                      </p:to>
                                    </p:set>
                                    <p:animEffect transition="in" filter="fade">
                                      <p:cBhvr>
                                        <p:cTn id="22" dur="1000"/>
                                        <p:tgtEl>
                                          <p:spTgt spid="166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9">
                                            <p:txEl>
                                              <p:pRg st="4" end="4"/>
                                            </p:txEl>
                                          </p:spTgt>
                                        </p:tgtEl>
                                        <p:attrNameLst>
                                          <p:attrName>style.visibility</p:attrName>
                                        </p:attrNameLst>
                                      </p:cBhvr>
                                      <p:to>
                                        <p:strVal val="visible"/>
                                      </p:to>
                                    </p:set>
                                    <p:animEffect transition="in" filter="fade">
                                      <p:cBhvr>
                                        <p:cTn id="27" dur="1000"/>
                                        <p:tgtEl>
                                          <p:spTgt spid="166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69">
                                            <p:txEl>
                                              <p:pRg st="5" end="5"/>
                                            </p:txEl>
                                          </p:spTgt>
                                        </p:tgtEl>
                                        <p:attrNameLst>
                                          <p:attrName>style.visibility</p:attrName>
                                        </p:attrNameLst>
                                      </p:cBhvr>
                                      <p:to>
                                        <p:strVal val="visible"/>
                                      </p:to>
                                    </p:set>
                                    <p:animEffect transition="in" filter="fade">
                                      <p:cBhvr>
                                        <p:cTn id="32" dur="1000"/>
                                        <p:tgtEl>
                                          <p:spTgt spid="166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Google Shape;1674;p210"/>
          <p:cNvSpPr txBox="1">
            <a:spLocks noGrp="1"/>
          </p:cNvSpPr>
          <p:nvPr>
            <p:ph type="body" idx="1"/>
          </p:nvPr>
        </p:nvSpPr>
        <p:spPr>
          <a:xfrm>
            <a:off x="577475" y="294700"/>
            <a:ext cx="3348000" cy="3311400"/>
          </a:xfrm>
          <a:prstGeom prst="rect">
            <a:avLst/>
          </a:prstGeom>
          <a:noFill/>
          <a:ln w="2857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1600"/>
              </a:spcAft>
              <a:buNone/>
            </a:pPr>
            <a:r>
              <a:rPr lang="en">
                <a:solidFill>
                  <a:schemeClr val="dk1"/>
                </a:solidFill>
              </a:rPr>
              <a:t>  Node 01</a:t>
            </a:r>
            <a:endParaRPr>
              <a:solidFill>
                <a:schemeClr val="dk1"/>
              </a:solidFill>
            </a:endParaRPr>
          </a:p>
        </p:txBody>
      </p:sp>
      <p:sp>
        <p:nvSpPr>
          <p:cNvPr id="1675" name="Google Shape;1675;p210"/>
          <p:cNvSpPr txBox="1">
            <a:spLocks noGrp="1"/>
          </p:cNvSpPr>
          <p:nvPr>
            <p:ph type="body" idx="1"/>
          </p:nvPr>
        </p:nvSpPr>
        <p:spPr>
          <a:xfrm>
            <a:off x="4787475" y="294700"/>
            <a:ext cx="3348000" cy="3311400"/>
          </a:xfrm>
          <a:prstGeom prst="rect">
            <a:avLst/>
          </a:prstGeom>
          <a:ln w="2857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1600"/>
              </a:spcAft>
              <a:buNone/>
            </a:pPr>
            <a:r>
              <a:rPr lang="en">
                <a:solidFill>
                  <a:schemeClr val="dk1"/>
                </a:solidFill>
              </a:rPr>
              <a:t>  Node 02</a:t>
            </a:r>
            <a:endParaRPr>
              <a:solidFill>
                <a:schemeClr val="dk1"/>
              </a:solidFill>
            </a:endParaRPr>
          </a:p>
        </p:txBody>
      </p:sp>
      <p:sp>
        <p:nvSpPr>
          <p:cNvPr id="1676" name="Google Shape;1676;p210"/>
          <p:cNvSpPr/>
          <p:nvPr/>
        </p:nvSpPr>
        <p:spPr>
          <a:xfrm>
            <a:off x="987850" y="855575"/>
            <a:ext cx="1136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POD web-34ad</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app=web</a:t>
            </a:r>
            <a:endParaRPr b="1">
              <a:latin typeface="Comfortaa"/>
              <a:ea typeface="Comfortaa"/>
              <a:cs typeface="Comfortaa"/>
              <a:sym typeface="Comfortaa"/>
            </a:endParaRPr>
          </a:p>
        </p:txBody>
      </p:sp>
      <p:sp>
        <p:nvSpPr>
          <p:cNvPr id="1677" name="Google Shape;1677;p210"/>
          <p:cNvSpPr/>
          <p:nvPr/>
        </p:nvSpPr>
        <p:spPr>
          <a:xfrm>
            <a:off x="987850" y="2286300"/>
            <a:ext cx="1136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POD-B</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env=dev</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p:txBody>
      </p:sp>
      <p:sp>
        <p:nvSpPr>
          <p:cNvPr id="1678" name="Google Shape;1678;p210"/>
          <p:cNvSpPr/>
          <p:nvPr/>
        </p:nvSpPr>
        <p:spPr>
          <a:xfrm>
            <a:off x="5186600" y="2246025"/>
            <a:ext cx="1136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POD</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web-554nj</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app=web</a:t>
            </a:r>
            <a:endParaRPr b="1">
              <a:latin typeface="Comfortaa"/>
              <a:ea typeface="Comfortaa"/>
              <a:cs typeface="Comfortaa"/>
              <a:sym typeface="Comfortaa"/>
            </a:endParaRPr>
          </a:p>
        </p:txBody>
      </p:sp>
      <p:sp>
        <p:nvSpPr>
          <p:cNvPr id="1679" name="Google Shape;1679;p210"/>
          <p:cNvSpPr/>
          <p:nvPr/>
        </p:nvSpPr>
        <p:spPr>
          <a:xfrm>
            <a:off x="2476125" y="3935650"/>
            <a:ext cx="3724200" cy="9663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700"/>
              <a:t>    </a:t>
            </a:r>
            <a:endParaRPr sz="1700"/>
          </a:p>
          <a:p>
            <a:pPr marL="0" lvl="0" indent="0" algn="l" rtl="0">
              <a:spcBef>
                <a:spcPts val="0"/>
              </a:spcBef>
              <a:spcAft>
                <a:spcPts val="0"/>
              </a:spcAft>
              <a:buNone/>
            </a:pPr>
            <a:r>
              <a:rPr lang="en" sz="1700" b="1"/>
              <a:t> </a:t>
            </a:r>
            <a:r>
              <a:rPr lang="en" sz="1700" b="1">
                <a:latin typeface="Comfortaa"/>
                <a:ea typeface="Comfortaa"/>
                <a:cs typeface="Comfortaa"/>
                <a:sym typeface="Comfortaa"/>
              </a:rPr>
              <a:t>ReplicaSet     </a:t>
            </a:r>
            <a:endParaRPr sz="1700" b="1">
              <a:latin typeface="Comfortaa"/>
              <a:ea typeface="Comfortaa"/>
              <a:cs typeface="Comfortaa"/>
              <a:sym typeface="Comfortaa"/>
            </a:endParaRPr>
          </a:p>
          <a:p>
            <a:pPr marL="0" lvl="0" indent="0" algn="l" rtl="0">
              <a:spcBef>
                <a:spcPts val="0"/>
              </a:spcBef>
              <a:spcAft>
                <a:spcPts val="0"/>
              </a:spcAft>
              <a:buNone/>
            </a:pPr>
            <a:r>
              <a:rPr lang="en" sz="1700" b="1">
                <a:latin typeface="Comfortaa"/>
                <a:ea typeface="Comfortaa"/>
                <a:cs typeface="Comfortaa"/>
                <a:sym typeface="Comfortaa"/>
              </a:rPr>
              <a:t>       selector: app=web</a:t>
            </a:r>
            <a:endParaRPr sz="1700" b="1">
              <a:latin typeface="Comfortaa"/>
              <a:ea typeface="Comfortaa"/>
              <a:cs typeface="Comfortaa"/>
              <a:sym typeface="Comfortaa"/>
            </a:endParaRPr>
          </a:p>
          <a:p>
            <a:pPr marL="0" lvl="0" indent="0" algn="l" rtl="0">
              <a:spcBef>
                <a:spcPts val="0"/>
              </a:spcBef>
              <a:spcAft>
                <a:spcPts val="0"/>
              </a:spcAft>
              <a:buNone/>
            </a:pPr>
            <a:r>
              <a:rPr lang="en" sz="1700" b="1">
                <a:latin typeface="Comfortaa"/>
                <a:ea typeface="Comfortaa"/>
                <a:cs typeface="Comfortaa"/>
                <a:sym typeface="Comfortaa"/>
              </a:rPr>
              <a:t>        replicas: 2</a:t>
            </a:r>
            <a:endParaRPr sz="1700" b="1">
              <a:latin typeface="Comfortaa"/>
              <a:ea typeface="Comfortaa"/>
              <a:cs typeface="Comfortaa"/>
              <a:sym typeface="Comfortaa"/>
            </a:endParaRPr>
          </a:p>
          <a:p>
            <a:pPr marL="0" lvl="0" indent="0" algn="l" rtl="0">
              <a:spcBef>
                <a:spcPts val="0"/>
              </a:spcBef>
              <a:spcAft>
                <a:spcPts val="0"/>
              </a:spcAft>
              <a:buNone/>
            </a:pPr>
            <a:r>
              <a:rPr lang="en"/>
              <a:t>   </a:t>
            </a:r>
            <a:endParaRPr/>
          </a:p>
        </p:txBody>
      </p:sp>
      <p:cxnSp>
        <p:nvCxnSpPr>
          <p:cNvPr id="1680" name="Google Shape;1680;p210"/>
          <p:cNvCxnSpPr>
            <a:stCxn id="1679" idx="0"/>
            <a:endCxn id="1676" idx="3"/>
          </p:cNvCxnSpPr>
          <p:nvPr/>
        </p:nvCxnSpPr>
        <p:spPr>
          <a:xfrm rot="10800000">
            <a:off x="2123925" y="1338850"/>
            <a:ext cx="2214300" cy="2596800"/>
          </a:xfrm>
          <a:prstGeom prst="straightConnector1">
            <a:avLst/>
          </a:prstGeom>
          <a:noFill/>
          <a:ln w="38100" cap="flat" cmpd="sng">
            <a:solidFill>
              <a:schemeClr val="dk1"/>
            </a:solidFill>
            <a:prstDash val="dash"/>
            <a:round/>
            <a:headEnd type="none" w="med" len="med"/>
            <a:tailEnd type="triangle" w="med" len="med"/>
          </a:ln>
        </p:spPr>
      </p:cxnSp>
      <p:cxnSp>
        <p:nvCxnSpPr>
          <p:cNvPr id="1681" name="Google Shape;1681;p210"/>
          <p:cNvCxnSpPr>
            <a:stCxn id="1679" idx="0"/>
            <a:endCxn id="1678" idx="2"/>
          </p:cNvCxnSpPr>
          <p:nvPr/>
        </p:nvCxnSpPr>
        <p:spPr>
          <a:xfrm rot="10800000" flipH="1">
            <a:off x="4338225" y="3212350"/>
            <a:ext cx="1416300" cy="723300"/>
          </a:xfrm>
          <a:prstGeom prst="straightConnector1">
            <a:avLst/>
          </a:prstGeom>
          <a:noFill/>
          <a:ln w="38100" cap="flat" cmpd="sng">
            <a:solidFill>
              <a:schemeClr val="dk1"/>
            </a:solidFill>
            <a:prstDash val="dash"/>
            <a:round/>
            <a:headEnd type="none" w="med" len="med"/>
            <a:tailEnd type="triangle" w="med" len="med"/>
          </a:ln>
        </p:spPr>
      </p:cxn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211"/>
          <p:cNvSpPr txBox="1">
            <a:spLocks noGrp="1"/>
          </p:cNvSpPr>
          <p:nvPr>
            <p:ph type="body" idx="1"/>
          </p:nvPr>
        </p:nvSpPr>
        <p:spPr>
          <a:xfrm>
            <a:off x="577475" y="294700"/>
            <a:ext cx="3348000" cy="3311400"/>
          </a:xfrm>
          <a:prstGeom prst="rect">
            <a:avLst/>
          </a:prstGeom>
          <a:solidFill>
            <a:srgbClr val="FF0000"/>
          </a:solidFill>
          <a:ln w="2857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b="1">
                <a:solidFill>
                  <a:schemeClr val="dk1"/>
                </a:solidFill>
              </a:rPr>
              <a:t> </a:t>
            </a:r>
            <a:endParaRPr b="1">
              <a:solidFill>
                <a:schemeClr val="dk1"/>
              </a:solidFill>
            </a:endParaRPr>
          </a:p>
          <a:p>
            <a:pPr marL="0" lvl="0" indent="0" algn="l" rtl="0">
              <a:spcBef>
                <a:spcPts val="1600"/>
              </a:spcBef>
              <a:spcAft>
                <a:spcPts val="1600"/>
              </a:spcAft>
              <a:buNone/>
            </a:pPr>
            <a:r>
              <a:rPr lang="en" b="1">
                <a:solidFill>
                  <a:schemeClr val="dk1"/>
                </a:solidFill>
                <a:latin typeface="Comfortaa"/>
                <a:ea typeface="Comfortaa"/>
                <a:cs typeface="Comfortaa"/>
                <a:sym typeface="Comfortaa"/>
              </a:rPr>
              <a:t>Node 01 &gt;</a:t>
            </a:r>
            <a:r>
              <a:rPr lang="en" sz="2100" b="1">
                <a:solidFill>
                  <a:schemeClr val="lt1"/>
                </a:solidFill>
                <a:latin typeface="Comfortaa"/>
                <a:ea typeface="Comfortaa"/>
                <a:cs typeface="Comfortaa"/>
                <a:sym typeface="Comfortaa"/>
              </a:rPr>
              <a:t>NODE FAILURE</a:t>
            </a:r>
            <a:endParaRPr sz="2100" b="1">
              <a:solidFill>
                <a:schemeClr val="lt1"/>
              </a:solidFill>
              <a:latin typeface="Comfortaa"/>
              <a:ea typeface="Comfortaa"/>
              <a:cs typeface="Comfortaa"/>
              <a:sym typeface="Comfortaa"/>
            </a:endParaRPr>
          </a:p>
        </p:txBody>
      </p:sp>
      <p:sp>
        <p:nvSpPr>
          <p:cNvPr id="1687" name="Google Shape;1687;p211"/>
          <p:cNvSpPr txBox="1">
            <a:spLocks noGrp="1"/>
          </p:cNvSpPr>
          <p:nvPr>
            <p:ph type="body" idx="1"/>
          </p:nvPr>
        </p:nvSpPr>
        <p:spPr>
          <a:xfrm>
            <a:off x="4787475" y="294700"/>
            <a:ext cx="3348000" cy="3311400"/>
          </a:xfrm>
          <a:prstGeom prst="rect">
            <a:avLst/>
          </a:prstGeom>
          <a:ln w="2857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1600"/>
              </a:spcAft>
              <a:buNone/>
            </a:pPr>
            <a:r>
              <a:rPr lang="en" b="1">
                <a:solidFill>
                  <a:schemeClr val="dk1"/>
                </a:solidFill>
              </a:rPr>
              <a:t>  </a:t>
            </a:r>
            <a:r>
              <a:rPr lang="en" b="1">
                <a:solidFill>
                  <a:schemeClr val="dk1"/>
                </a:solidFill>
                <a:latin typeface="Comfortaa"/>
                <a:ea typeface="Comfortaa"/>
                <a:cs typeface="Comfortaa"/>
                <a:sym typeface="Comfortaa"/>
              </a:rPr>
              <a:t>Node 02</a:t>
            </a:r>
            <a:endParaRPr b="1">
              <a:solidFill>
                <a:schemeClr val="dk1"/>
              </a:solidFill>
              <a:latin typeface="Comfortaa"/>
              <a:ea typeface="Comfortaa"/>
              <a:cs typeface="Comfortaa"/>
              <a:sym typeface="Comfortaa"/>
            </a:endParaRPr>
          </a:p>
        </p:txBody>
      </p:sp>
      <p:sp>
        <p:nvSpPr>
          <p:cNvPr id="1688" name="Google Shape;1688;p211"/>
          <p:cNvSpPr/>
          <p:nvPr/>
        </p:nvSpPr>
        <p:spPr>
          <a:xfrm>
            <a:off x="5186600" y="675825"/>
            <a:ext cx="1292700" cy="110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POD</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web-ui88</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app=web</a:t>
            </a:r>
            <a:endParaRPr b="1">
              <a:latin typeface="Comfortaa"/>
              <a:ea typeface="Comfortaa"/>
              <a:cs typeface="Comfortaa"/>
              <a:sym typeface="Comfortaa"/>
            </a:endParaRPr>
          </a:p>
        </p:txBody>
      </p:sp>
      <p:sp>
        <p:nvSpPr>
          <p:cNvPr id="1689" name="Google Shape;1689;p211"/>
          <p:cNvSpPr/>
          <p:nvPr/>
        </p:nvSpPr>
        <p:spPr>
          <a:xfrm>
            <a:off x="1269700" y="1652175"/>
            <a:ext cx="11361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POD-B</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DELETED</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p:txBody>
      </p:sp>
      <p:sp>
        <p:nvSpPr>
          <p:cNvPr id="1690" name="Google Shape;1690;p211"/>
          <p:cNvSpPr/>
          <p:nvPr/>
        </p:nvSpPr>
        <p:spPr>
          <a:xfrm>
            <a:off x="5186600" y="2106650"/>
            <a:ext cx="1292700" cy="110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POD</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web-web-554nj</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label: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app=web</a:t>
            </a:r>
            <a:endParaRPr b="1">
              <a:latin typeface="Comfortaa"/>
              <a:ea typeface="Comfortaa"/>
              <a:cs typeface="Comfortaa"/>
              <a:sym typeface="Comfortaa"/>
            </a:endParaRPr>
          </a:p>
        </p:txBody>
      </p:sp>
      <p:sp>
        <p:nvSpPr>
          <p:cNvPr id="1691" name="Google Shape;1691;p211"/>
          <p:cNvSpPr/>
          <p:nvPr/>
        </p:nvSpPr>
        <p:spPr>
          <a:xfrm>
            <a:off x="2487500" y="3821775"/>
            <a:ext cx="3724200" cy="9663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700"/>
              <a:t>    </a:t>
            </a:r>
            <a:endParaRPr sz="1700"/>
          </a:p>
          <a:p>
            <a:pPr marL="0" lvl="0" indent="0" algn="l" rtl="0">
              <a:spcBef>
                <a:spcPts val="0"/>
              </a:spcBef>
              <a:spcAft>
                <a:spcPts val="0"/>
              </a:spcAft>
              <a:buNone/>
            </a:pPr>
            <a:r>
              <a:rPr lang="en" sz="1700" b="1"/>
              <a:t> </a:t>
            </a:r>
            <a:r>
              <a:rPr lang="en" sz="1700" b="1">
                <a:latin typeface="Comfortaa"/>
                <a:ea typeface="Comfortaa"/>
                <a:cs typeface="Comfortaa"/>
                <a:sym typeface="Comfortaa"/>
              </a:rPr>
              <a:t>ReplicaSet     </a:t>
            </a:r>
            <a:endParaRPr sz="1700" b="1">
              <a:latin typeface="Comfortaa"/>
              <a:ea typeface="Comfortaa"/>
              <a:cs typeface="Comfortaa"/>
              <a:sym typeface="Comfortaa"/>
            </a:endParaRPr>
          </a:p>
          <a:p>
            <a:pPr marL="0" lvl="0" indent="0" algn="l" rtl="0">
              <a:spcBef>
                <a:spcPts val="0"/>
              </a:spcBef>
              <a:spcAft>
                <a:spcPts val="0"/>
              </a:spcAft>
              <a:buNone/>
            </a:pPr>
            <a:r>
              <a:rPr lang="en" sz="1700" b="1">
                <a:latin typeface="Comfortaa"/>
                <a:ea typeface="Comfortaa"/>
                <a:cs typeface="Comfortaa"/>
                <a:sym typeface="Comfortaa"/>
              </a:rPr>
              <a:t>       selector: app=web</a:t>
            </a:r>
            <a:endParaRPr sz="1700" b="1">
              <a:latin typeface="Comfortaa"/>
              <a:ea typeface="Comfortaa"/>
              <a:cs typeface="Comfortaa"/>
              <a:sym typeface="Comfortaa"/>
            </a:endParaRPr>
          </a:p>
          <a:p>
            <a:pPr marL="0" lvl="0" indent="0" algn="l" rtl="0">
              <a:spcBef>
                <a:spcPts val="0"/>
              </a:spcBef>
              <a:spcAft>
                <a:spcPts val="0"/>
              </a:spcAft>
              <a:buNone/>
            </a:pPr>
            <a:r>
              <a:rPr lang="en" sz="1700" b="1">
                <a:latin typeface="Comfortaa"/>
                <a:ea typeface="Comfortaa"/>
                <a:cs typeface="Comfortaa"/>
                <a:sym typeface="Comfortaa"/>
              </a:rPr>
              <a:t>        replicas: 2</a:t>
            </a:r>
            <a:endParaRPr sz="1700" b="1">
              <a:latin typeface="Comfortaa"/>
              <a:ea typeface="Comfortaa"/>
              <a:cs typeface="Comfortaa"/>
              <a:sym typeface="Comfortaa"/>
            </a:endParaRPr>
          </a:p>
          <a:p>
            <a:pPr marL="0" lvl="0" indent="0" algn="l" rtl="0">
              <a:spcBef>
                <a:spcPts val="0"/>
              </a:spcBef>
              <a:spcAft>
                <a:spcPts val="0"/>
              </a:spcAft>
              <a:buNone/>
            </a:pPr>
            <a:r>
              <a:rPr lang="en"/>
              <a:t>   </a:t>
            </a:r>
            <a:endParaRPr/>
          </a:p>
        </p:txBody>
      </p:sp>
      <p:cxnSp>
        <p:nvCxnSpPr>
          <p:cNvPr id="1692" name="Google Shape;1692;p211"/>
          <p:cNvCxnSpPr>
            <a:stCxn id="1691" idx="0"/>
          </p:cNvCxnSpPr>
          <p:nvPr/>
        </p:nvCxnSpPr>
        <p:spPr>
          <a:xfrm rot="10800000" flipH="1">
            <a:off x="4349600" y="1139175"/>
            <a:ext cx="848400" cy="2682600"/>
          </a:xfrm>
          <a:prstGeom prst="straightConnector1">
            <a:avLst/>
          </a:prstGeom>
          <a:noFill/>
          <a:ln w="38100" cap="flat" cmpd="sng">
            <a:solidFill>
              <a:schemeClr val="dk1"/>
            </a:solidFill>
            <a:prstDash val="dash"/>
            <a:round/>
            <a:headEnd type="none" w="med" len="med"/>
            <a:tailEnd type="triangle" w="med" len="med"/>
          </a:ln>
        </p:spPr>
      </p:cxnSp>
      <p:cxnSp>
        <p:nvCxnSpPr>
          <p:cNvPr id="1693" name="Google Shape;1693;p211"/>
          <p:cNvCxnSpPr>
            <a:stCxn id="1691" idx="0"/>
            <a:endCxn id="1690" idx="2"/>
          </p:cNvCxnSpPr>
          <p:nvPr/>
        </p:nvCxnSpPr>
        <p:spPr>
          <a:xfrm rot="10800000" flipH="1">
            <a:off x="4349600" y="3212475"/>
            <a:ext cx="1483500" cy="609300"/>
          </a:xfrm>
          <a:prstGeom prst="straightConnector1">
            <a:avLst/>
          </a:prstGeom>
          <a:noFill/>
          <a:ln w="38100" cap="flat" cmpd="sng">
            <a:solidFill>
              <a:schemeClr val="dk1"/>
            </a:solidFill>
            <a:prstDash val="dash"/>
            <a:round/>
            <a:headEnd type="none" w="med" len="med"/>
            <a:tailEnd type="triangle" w="med" len="med"/>
          </a:ln>
        </p:spPr>
      </p:cxn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212"/>
          <p:cNvSpPr txBox="1">
            <a:spLocks noGrp="1"/>
          </p:cNvSpPr>
          <p:nvPr>
            <p:ph type="title"/>
          </p:nvPr>
        </p:nvSpPr>
        <p:spPr>
          <a:xfrm>
            <a:off x="170775"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ReplicaSets Demo Lab</a:t>
            </a:r>
            <a:endParaRPr sz="3800" b="1">
              <a:latin typeface="Comfortaa"/>
              <a:ea typeface="Comfortaa"/>
              <a:cs typeface="Comfortaa"/>
              <a:sym typeface="Comfortaa"/>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213"/>
          <p:cNvSpPr txBox="1">
            <a:spLocks noGrp="1"/>
          </p:cNvSpPr>
          <p:nvPr>
            <p:ph type="title"/>
          </p:nvPr>
        </p:nvSpPr>
        <p:spPr>
          <a:xfrm>
            <a:off x="170775"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Deployments</a:t>
            </a:r>
            <a:endParaRPr sz="3800" b="1">
              <a:latin typeface="Comfortaa"/>
              <a:ea typeface="Comfortaa"/>
              <a:cs typeface="Comfortaa"/>
              <a:sym typeface="Comfortaa"/>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214"/>
          <p:cNvSpPr/>
          <p:nvPr/>
        </p:nvSpPr>
        <p:spPr>
          <a:xfrm>
            <a:off x="7357513" y="2256975"/>
            <a:ext cx="1674000" cy="14577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omfortaa"/>
                <a:ea typeface="Comfortaa"/>
                <a:cs typeface="Comfortaa"/>
                <a:sym typeface="Comfortaa"/>
              </a:rPr>
              <a:t> ReplicaSets</a:t>
            </a:r>
            <a:endParaRPr sz="1800" b="1">
              <a:latin typeface="Comfortaa"/>
              <a:ea typeface="Comfortaa"/>
              <a:cs typeface="Comfortaa"/>
              <a:sym typeface="Comfortaa"/>
            </a:endParaRPr>
          </a:p>
        </p:txBody>
      </p:sp>
      <p:grpSp>
        <p:nvGrpSpPr>
          <p:cNvPr id="1709" name="Google Shape;1709;p214"/>
          <p:cNvGrpSpPr/>
          <p:nvPr/>
        </p:nvGrpSpPr>
        <p:grpSpPr>
          <a:xfrm>
            <a:off x="3961750" y="1748875"/>
            <a:ext cx="2434300" cy="2229375"/>
            <a:chOff x="5861800" y="1892825"/>
            <a:chExt cx="2434300" cy="2229375"/>
          </a:xfrm>
        </p:grpSpPr>
        <p:sp>
          <p:nvSpPr>
            <p:cNvPr id="1710" name="Google Shape;1710;p214"/>
            <p:cNvSpPr/>
            <p:nvPr/>
          </p:nvSpPr>
          <p:spPr>
            <a:xfrm>
              <a:off x="5861800" y="1892825"/>
              <a:ext cx="1674000" cy="1457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4"/>
            <p:cNvSpPr/>
            <p:nvPr/>
          </p:nvSpPr>
          <p:spPr>
            <a:xfrm>
              <a:off x="6219200" y="2238800"/>
              <a:ext cx="1674000" cy="1457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4"/>
            <p:cNvSpPr/>
            <p:nvPr/>
          </p:nvSpPr>
          <p:spPr>
            <a:xfrm>
              <a:off x="6622100" y="2664500"/>
              <a:ext cx="1674000" cy="1457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800" b="1">
                  <a:latin typeface="Comfortaa"/>
                  <a:ea typeface="Comfortaa"/>
                  <a:cs typeface="Comfortaa"/>
                  <a:sym typeface="Comfortaa"/>
                </a:rPr>
                <a:t>PODS</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  Application</a:t>
              </a:r>
              <a:endParaRPr sz="1800" b="1">
                <a:latin typeface="Comfortaa"/>
                <a:ea typeface="Comfortaa"/>
                <a:cs typeface="Comfortaa"/>
                <a:sym typeface="Comfortaa"/>
              </a:endParaRPr>
            </a:p>
          </p:txBody>
        </p:sp>
      </p:grpSp>
      <p:pic>
        <p:nvPicPr>
          <p:cNvPr id="1713" name="Google Shape;1713;p214"/>
          <p:cNvPicPr preferRelativeResize="0"/>
          <p:nvPr/>
        </p:nvPicPr>
        <p:blipFill>
          <a:blip r:embed="rId3">
            <a:alphaModFix/>
          </a:blip>
          <a:stretch>
            <a:fillRect/>
          </a:stretch>
        </p:blipFill>
        <p:spPr>
          <a:xfrm>
            <a:off x="179377" y="72837"/>
            <a:ext cx="1303173" cy="1150500"/>
          </a:xfrm>
          <a:prstGeom prst="rect">
            <a:avLst/>
          </a:prstGeom>
          <a:noFill/>
          <a:ln>
            <a:noFill/>
          </a:ln>
        </p:spPr>
      </p:pic>
      <p:sp>
        <p:nvSpPr>
          <p:cNvPr id="1714" name="Google Shape;1714;p214"/>
          <p:cNvSpPr/>
          <p:nvPr/>
        </p:nvSpPr>
        <p:spPr>
          <a:xfrm>
            <a:off x="586750" y="2482825"/>
            <a:ext cx="1775100" cy="9213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600" b="1">
                <a:latin typeface="Comfortaa"/>
                <a:ea typeface="Comfortaa"/>
                <a:cs typeface="Comfortaa"/>
                <a:sym typeface="Comfortaa"/>
              </a:rPr>
              <a:t>  SERVICE</a:t>
            </a:r>
            <a:endParaRPr sz="1600" b="1">
              <a:latin typeface="Comfortaa"/>
              <a:ea typeface="Comfortaa"/>
              <a:cs typeface="Comfortaa"/>
              <a:sym typeface="Comfortaa"/>
            </a:endParaRPr>
          </a:p>
        </p:txBody>
      </p:sp>
      <p:cxnSp>
        <p:nvCxnSpPr>
          <p:cNvPr id="1715" name="Google Shape;1715;p214"/>
          <p:cNvCxnSpPr/>
          <p:nvPr/>
        </p:nvCxnSpPr>
        <p:spPr>
          <a:xfrm>
            <a:off x="930775" y="1326425"/>
            <a:ext cx="480000" cy="1053300"/>
          </a:xfrm>
          <a:prstGeom prst="straightConnector1">
            <a:avLst/>
          </a:prstGeom>
          <a:noFill/>
          <a:ln w="28575" cap="flat" cmpd="sng">
            <a:solidFill>
              <a:schemeClr val="dk1"/>
            </a:solidFill>
            <a:prstDash val="solid"/>
            <a:round/>
            <a:headEnd type="none" w="med" len="med"/>
            <a:tailEnd type="triangle" w="med" len="med"/>
          </a:ln>
        </p:spPr>
      </p:cxnSp>
      <p:cxnSp>
        <p:nvCxnSpPr>
          <p:cNvPr id="1716" name="Google Shape;1716;p214"/>
          <p:cNvCxnSpPr/>
          <p:nvPr/>
        </p:nvCxnSpPr>
        <p:spPr>
          <a:xfrm>
            <a:off x="2408350" y="2898925"/>
            <a:ext cx="1506900" cy="8700"/>
          </a:xfrm>
          <a:prstGeom prst="straightConnector1">
            <a:avLst/>
          </a:prstGeom>
          <a:noFill/>
          <a:ln w="28575" cap="flat" cmpd="sng">
            <a:solidFill>
              <a:schemeClr val="dk1"/>
            </a:solidFill>
            <a:prstDash val="solid"/>
            <a:round/>
            <a:headEnd type="none" w="med" len="med"/>
            <a:tailEnd type="triangle" w="med" len="med"/>
          </a:ln>
        </p:spPr>
      </p:cxnSp>
      <p:cxnSp>
        <p:nvCxnSpPr>
          <p:cNvPr id="1717" name="Google Shape;1717;p214"/>
          <p:cNvCxnSpPr>
            <a:stCxn id="1708" idx="1"/>
          </p:cNvCxnSpPr>
          <p:nvPr/>
        </p:nvCxnSpPr>
        <p:spPr>
          <a:xfrm flipH="1">
            <a:off x="6391813" y="2985825"/>
            <a:ext cx="965700" cy="18600"/>
          </a:xfrm>
          <a:prstGeom prst="straightConnector1">
            <a:avLst/>
          </a:prstGeom>
          <a:noFill/>
          <a:ln w="28575" cap="flat" cmpd="sng">
            <a:solidFill>
              <a:schemeClr val="dk1"/>
            </a:solidFill>
            <a:prstDash val="dash"/>
            <a:round/>
            <a:headEnd type="none" w="med" len="med"/>
            <a:tailEnd type="triangle" w="med" len="med"/>
          </a:ln>
        </p:spPr>
      </p:cxnSp>
      <p:sp>
        <p:nvSpPr>
          <p:cNvPr id="1718" name="Google Shape;1718;p214"/>
          <p:cNvSpPr txBox="1"/>
          <p:nvPr/>
        </p:nvSpPr>
        <p:spPr>
          <a:xfrm>
            <a:off x="1861625" y="96375"/>
            <a:ext cx="6832500" cy="14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Once you have deployed an application, you will have to update it at some point whether its ia a bug fix or to add on more features. This can be done </a:t>
            </a:r>
            <a:r>
              <a:rPr lang="en" sz="2100" b="1">
                <a:solidFill>
                  <a:srgbClr val="00FF00"/>
                </a:solidFill>
                <a:latin typeface="Comfortaa"/>
                <a:ea typeface="Comfortaa"/>
                <a:cs typeface="Comfortaa"/>
                <a:sym typeface="Comfortaa"/>
              </a:rPr>
              <a:t>imperatively</a:t>
            </a:r>
            <a:r>
              <a:rPr lang="en" sz="2100" b="1">
                <a:solidFill>
                  <a:schemeClr val="dk1"/>
                </a:solidFill>
                <a:latin typeface="Comfortaa"/>
                <a:ea typeface="Comfortaa"/>
                <a:cs typeface="Comfortaa"/>
                <a:sym typeface="Comfortaa"/>
              </a:rPr>
              <a:t> but some downtime.</a:t>
            </a:r>
            <a:endParaRPr sz="2100" b="1">
              <a:solidFill>
                <a:schemeClr val="dk1"/>
              </a:solidFill>
              <a:latin typeface="Comfortaa"/>
              <a:ea typeface="Comfortaa"/>
              <a:cs typeface="Comfortaa"/>
              <a:sym typeface="Comfortaa"/>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215"/>
          <p:cNvSpPr txBox="1"/>
          <p:nvPr/>
        </p:nvSpPr>
        <p:spPr>
          <a:xfrm>
            <a:off x="268675" y="172800"/>
            <a:ext cx="8713200" cy="4797900"/>
          </a:xfrm>
          <a:prstGeom prst="rect">
            <a:avLst/>
          </a:prstGeom>
          <a:noFill/>
          <a:ln>
            <a:noFill/>
          </a:ln>
        </p:spPr>
        <p:txBody>
          <a:bodyPr spcFirstLastPara="1" wrap="square" lIns="0" tIns="142225" rIns="0" bIns="0" anchor="t" anchorCtr="0">
            <a:noAutofit/>
          </a:bodyPr>
          <a:lstStyle/>
          <a:p>
            <a:pPr marL="0" marR="0" lvl="0" indent="0" algn="l" rtl="0">
              <a:lnSpc>
                <a:spcPct val="100000"/>
              </a:lnSpc>
              <a:spcBef>
                <a:spcPts val="0"/>
              </a:spcBef>
              <a:spcAft>
                <a:spcPts val="0"/>
              </a:spcAft>
              <a:buNone/>
            </a:pPr>
            <a:r>
              <a:rPr lang="en" sz="2200" b="1">
                <a:solidFill>
                  <a:schemeClr val="dk1"/>
                </a:solidFill>
                <a:latin typeface="Comfortaa"/>
                <a:ea typeface="Comfortaa"/>
                <a:cs typeface="Comfortaa"/>
                <a:sym typeface="Comfortaa"/>
              </a:rPr>
              <a:t>Deployments are the Kubernetes method of updating applications </a:t>
            </a:r>
            <a:r>
              <a:rPr lang="en" sz="2200" b="1">
                <a:solidFill>
                  <a:srgbClr val="00FF00"/>
                </a:solidFill>
                <a:latin typeface="Comfortaa"/>
                <a:ea typeface="Comfortaa"/>
                <a:cs typeface="Comfortaa"/>
                <a:sym typeface="Comfortaa"/>
              </a:rPr>
              <a:t>declaratively</a:t>
            </a:r>
            <a:r>
              <a:rPr lang="en" sz="2200" b="1">
                <a:solidFill>
                  <a:schemeClr val="dk1"/>
                </a:solidFill>
                <a:latin typeface="Comfortaa"/>
                <a:ea typeface="Comfortaa"/>
                <a:cs typeface="Comfortaa"/>
                <a:sym typeface="Comfortaa"/>
              </a:rPr>
              <a:t> (let K8s do it for you) and with true zero downtime….</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chemeClr val="dk1"/>
                </a:solidFill>
                <a:latin typeface="Comfortaa"/>
                <a:ea typeface="Comfortaa"/>
                <a:cs typeface="Comfortaa"/>
                <a:sym typeface="Comfortaa"/>
              </a:rPr>
              <a:t>Deployments are a namespaced </a:t>
            </a:r>
            <a:r>
              <a:rPr lang="en" sz="2200" b="1">
                <a:solidFill>
                  <a:srgbClr val="00FF00"/>
                </a:solidFill>
                <a:latin typeface="Comfortaa"/>
                <a:ea typeface="Comfortaa"/>
                <a:cs typeface="Comfortaa"/>
                <a:sym typeface="Comfortaa"/>
              </a:rPr>
              <a:t>higher level resource</a:t>
            </a:r>
            <a:r>
              <a:rPr lang="en" sz="2200" b="1">
                <a:solidFill>
                  <a:schemeClr val="dk1"/>
                </a:solidFill>
                <a:latin typeface="Comfortaa"/>
                <a:ea typeface="Comfortaa"/>
                <a:cs typeface="Comfortaa"/>
                <a:sym typeface="Comfortaa"/>
              </a:rPr>
              <a:t> which manages lower level resources such as as replicaSets which manage their pod replicas..these replicaSets should not be managed outside of the deployment.</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00000"/>
              </a:lnSpc>
              <a:spcBef>
                <a:spcPts val="102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00000"/>
              </a:lnSpc>
              <a:spcBef>
                <a:spcPts val="102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00000"/>
              </a:lnSpc>
              <a:spcBef>
                <a:spcPts val="102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p:txBody>
      </p:sp>
      <p:grpSp>
        <p:nvGrpSpPr>
          <p:cNvPr id="1724" name="Google Shape;1724;p215"/>
          <p:cNvGrpSpPr/>
          <p:nvPr/>
        </p:nvGrpSpPr>
        <p:grpSpPr>
          <a:xfrm>
            <a:off x="412621" y="3925620"/>
            <a:ext cx="8194980" cy="710322"/>
            <a:chOff x="315700" y="2111100"/>
            <a:chExt cx="8589225" cy="921300"/>
          </a:xfrm>
        </p:grpSpPr>
        <p:sp>
          <p:nvSpPr>
            <p:cNvPr id="1725" name="Google Shape;1725;p215"/>
            <p:cNvSpPr/>
            <p:nvPr/>
          </p:nvSpPr>
          <p:spPr>
            <a:xfrm>
              <a:off x="315700" y="2111100"/>
              <a:ext cx="1718700" cy="9213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Deployment </a:t>
              </a:r>
              <a:endParaRPr sz="1600" b="1">
                <a:latin typeface="Comfortaa"/>
                <a:ea typeface="Comfortaa"/>
                <a:cs typeface="Comfortaa"/>
                <a:sym typeface="Comfortaa"/>
              </a:endParaRPr>
            </a:p>
          </p:txBody>
        </p:sp>
        <p:sp>
          <p:nvSpPr>
            <p:cNvPr id="1726" name="Google Shape;1726;p215"/>
            <p:cNvSpPr/>
            <p:nvPr/>
          </p:nvSpPr>
          <p:spPr>
            <a:xfrm>
              <a:off x="3543311" y="2111100"/>
              <a:ext cx="1718700" cy="9213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  ReplicaSet </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p:txBody>
        </p:sp>
        <p:sp>
          <p:nvSpPr>
            <p:cNvPr id="1727" name="Google Shape;1727;p215"/>
            <p:cNvSpPr/>
            <p:nvPr/>
          </p:nvSpPr>
          <p:spPr>
            <a:xfrm>
              <a:off x="7283425" y="2111107"/>
              <a:ext cx="1621500" cy="824100"/>
            </a:xfrm>
            <a:prstGeom prst="flowChartAlternateProcess">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POD</a:t>
              </a:r>
              <a:r>
                <a:rPr lang="en">
                  <a:latin typeface="Comfortaa"/>
                  <a:ea typeface="Comfortaa"/>
                  <a:cs typeface="Comfortaa"/>
                  <a:sym typeface="Comfortaa"/>
                </a:rPr>
                <a:t> </a:t>
              </a:r>
              <a:endParaRPr>
                <a:latin typeface="Comfortaa"/>
                <a:ea typeface="Comfortaa"/>
                <a:cs typeface="Comfortaa"/>
                <a:sym typeface="Comfortaa"/>
              </a:endParaRPr>
            </a:p>
          </p:txBody>
        </p:sp>
        <p:sp>
          <p:nvSpPr>
            <p:cNvPr id="1728" name="Google Shape;1728;p215"/>
            <p:cNvSpPr/>
            <p:nvPr/>
          </p:nvSpPr>
          <p:spPr>
            <a:xfrm>
              <a:off x="5461968" y="2441165"/>
              <a:ext cx="1621500" cy="3741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5"/>
            <p:cNvSpPr/>
            <p:nvPr/>
          </p:nvSpPr>
          <p:spPr>
            <a:xfrm>
              <a:off x="2110984" y="2441165"/>
              <a:ext cx="1329000" cy="3741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215"/>
          <p:cNvSpPr txBox="1"/>
          <p:nvPr/>
        </p:nvSpPr>
        <p:spPr>
          <a:xfrm>
            <a:off x="3137700" y="3820175"/>
            <a:ext cx="5651100" cy="9822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1" name="Google Shape;1731;p215"/>
          <p:cNvSpPr txBox="1"/>
          <p:nvPr/>
        </p:nvSpPr>
        <p:spPr>
          <a:xfrm>
            <a:off x="228000" y="3678675"/>
            <a:ext cx="8713200" cy="12762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216"/>
          <p:cNvSpPr txBox="1">
            <a:spLocks noGrp="1"/>
          </p:cNvSpPr>
          <p:nvPr>
            <p:ph type="title"/>
          </p:nvPr>
        </p:nvSpPr>
        <p:spPr>
          <a:xfrm>
            <a:off x="451850" y="211125"/>
            <a:ext cx="8184600" cy="46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300">
              <a:latin typeface="Comfortaa"/>
              <a:ea typeface="Comfortaa"/>
              <a:cs typeface="Comfortaa"/>
              <a:sym typeface="Comfortaa"/>
            </a:endParaRPr>
          </a:p>
          <a:p>
            <a:pPr marL="0" lvl="0" indent="0" algn="l" rtl="0">
              <a:spcBef>
                <a:spcPts val="0"/>
              </a:spcBef>
              <a:spcAft>
                <a:spcPts val="0"/>
              </a:spcAft>
              <a:buNone/>
            </a:pPr>
            <a:endParaRPr sz="2300">
              <a:latin typeface="Comfortaa"/>
              <a:ea typeface="Comfortaa"/>
              <a:cs typeface="Comfortaa"/>
              <a:sym typeface="Comfortaa"/>
            </a:endParaRPr>
          </a:p>
          <a:p>
            <a:pPr marL="0" lvl="0" indent="0" algn="l" rtl="0">
              <a:spcBef>
                <a:spcPts val="0"/>
              </a:spcBef>
              <a:spcAft>
                <a:spcPts val="0"/>
              </a:spcAft>
              <a:buNone/>
            </a:pPr>
            <a:endParaRPr sz="2300">
              <a:latin typeface="Comfortaa"/>
              <a:ea typeface="Comfortaa"/>
              <a:cs typeface="Comfortaa"/>
              <a:sym typeface="Comfortaa"/>
            </a:endParaRPr>
          </a:p>
          <a:p>
            <a:pPr marL="0" lvl="0" indent="0" algn="l" rtl="0">
              <a:spcBef>
                <a:spcPts val="0"/>
              </a:spcBef>
              <a:spcAft>
                <a:spcPts val="0"/>
              </a:spcAft>
              <a:buNone/>
            </a:pPr>
            <a:endParaRPr sz="2300" b="1">
              <a:latin typeface="Comfortaa"/>
              <a:ea typeface="Comfortaa"/>
              <a:cs typeface="Comfortaa"/>
              <a:sym typeface="Comfortaa"/>
            </a:endParaRPr>
          </a:p>
          <a:p>
            <a:pPr marL="0" lvl="0" indent="0" algn="l" rtl="0">
              <a:spcBef>
                <a:spcPts val="0"/>
              </a:spcBef>
              <a:spcAft>
                <a:spcPts val="0"/>
              </a:spcAft>
              <a:buNone/>
            </a:pPr>
            <a:r>
              <a:rPr lang="en" sz="2300" b="1">
                <a:latin typeface="Comfortaa"/>
                <a:ea typeface="Comfortaa"/>
                <a:cs typeface="Comfortaa"/>
                <a:sym typeface="Comfortaa"/>
              </a:rPr>
              <a:t>Each replicaSet managed by the deployment can be identified by a unique label.</a:t>
            </a:r>
            <a:endParaRPr sz="2300" b="1">
              <a:latin typeface="Comfortaa"/>
              <a:ea typeface="Comfortaa"/>
              <a:cs typeface="Comfortaa"/>
              <a:sym typeface="Comfortaa"/>
            </a:endParaRPr>
          </a:p>
          <a:p>
            <a:pPr marL="0" lvl="0" indent="0" algn="l" rtl="0">
              <a:spcBef>
                <a:spcPts val="0"/>
              </a:spcBef>
              <a:spcAft>
                <a:spcPts val="0"/>
              </a:spcAft>
              <a:buNone/>
            </a:pPr>
            <a:endParaRPr sz="2300" b="1">
              <a:latin typeface="Comfortaa"/>
              <a:ea typeface="Comfortaa"/>
              <a:cs typeface="Comfortaa"/>
              <a:sym typeface="Comfortaa"/>
            </a:endParaRPr>
          </a:p>
          <a:p>
            <a:pPr marL="0" lvl="0" indent="0" algn="l" rtl="0">
              <a:spcBef>
                <a:spcPts val="0"/>
              </a:spcBef>
              <a:spcAft>
                <a:spcPts val="0"/>
              </a:spcAft>
              <a:buNone/>
            </a:pPr>
            <a:r>
              <a:rPr lang="en" sz="2300" b="1">
                <a:latin typeface="Comfortaa"/>
                <a:ea typeface="Comfortaa"/>
                <a:cs typeface="Comfortaa"/>
                <a:sym typeface="Comfortaa"/>
              </a:rPr>
              <a:t>This label named pod-hash-template is added by the Deployment controller to every ReplicaSet and its pods that a Deployment creates or adopts via selectors. </a:t>
            </a:r>
            <a:endParaRPr sz="2300" b="1">
              <a:latin typeface="Comfortaa"/>
              <a:ea typeface="Comfortaa"/>
              <a:cs typeface="Comfortaa"/>
              <a:sym typeface="Comfortaa"/>
            </a:endParaRPr>
          </a:p>
          <a:p>
            <a:pPr marL="0" lvl="0" indent="0" algn="l" rtl="0">
              <a:spcBef>
                <a:spcPts val="0"/>
              </a:spcBef>
              <a:spcAft>
                <a:spcPts val="0"/>
              </a:spcAft>
              <a:buNone/>
            </a:pPr>
            <a:endParaRPr sz="2400"/>
          </a:p>
          <a:p>
            <a:pPr marL="0" lvl="0" indent="0" algn="l" rtl="0">
              <a:lnSpc>
                <a:spcPct val="115000"/>
              </a:lnSpc>
              <a:spcBef>
                <a:spcPts val="0"/>
              </a:spcBef>
              <a:spcAft>
                <a:spcPts val="0"/>
              </a:spcAft>
              <a:buNone/>
            </a:pPr>
            <a:r>
              <a:rPr lang="en" sz="1800">
                <a:solidFill>
                  <a:srgbClr val="2FB41D"/>
                </a:solidFill>
                <a:highlight>
                  <a:srgbClr val="000000"/>
                </a:highlight>
              </a:rPr>
              <a:t>boss@kube-master</a:t>
            </a:r>
            <a:r>
              <a:rPr lang="en" sz="1800">
                <a:solidFill>
                  <a:srgbClr val="F2F2F2"/>
                </a:solidFill>
                <a:highlight>
                  <a:srgbClr val="000000"/>
                </a:highlight>
              </a:rPr>
              <a:t>:</a:t>
            </a:r>
            <a:r>
              <a:rPr lang="en" sz="1800">
                <a:solidFill>
                  <a:srgbClr val="400BD9"/>
                </a:solidFill>
                <a:highlight>
                  <a:srgbClr val="000000"/>
                </a:highlight>
              </a:rPr>
              <a:t>~</a:t>
            </a:r>
            <a:r>
              <a:rPr lang="en" sz="1800">
                <a:solidFill>
                  <a:srgbClr val="F2F2F2"/>
                </a:solidFill>
                <a:highlight>
                  <a:srgbClr val="000000"/>
                </a:highlight>
              </a:rPr>
              <a:t>$ kubectl get rs</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NAME              DESIRED   CURRENT   READY   AGE</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rs1                           3                 3                3         13h</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test-</a:t>
            </a:r>
            <a:r>
              <a:rPr lang="en" sz="1800">
                <a:solidFill>
                  <a:srgbClr val="FF0000"/>
                </a:solidFill>
                <a:highlight>
                  <a:srgbClr val="000000"/>
                </a:highlight>
              </a:rPr>
              <a:t>5f6778868d</a:t>
            </a:r>
            <a:r>
              <a:rPr lang="en" sz="1800">
                <a:solidFill>
                  <a:srgbClr val="F2F2F2"/>
                </a:solidFill>
                <a:highlight>
                  <a:srgbClr val="000000"/>
                </a:highlight>
              </a:rPr>
              <a:t>      2                 2                2         13h</a:t>
            </a:r>
            <a:endParaRPr sz="1800">
              <a:solidFill>
                <a:srgbClr val="F2F2F2"/>
              </a:solidFill>
              <a:highlight>
                <a:srgbClr val="000000"/>
              </a:highlight>
            </a:endParaRPr>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217"/>
          <p:cNvSpPr txBox="1">
            <a:spLocks noGrp="1"/>
          </p:cNvSpPr>
          <p:nvPr>
            <p:ph type="title"/>
          </p:nvPr>
        </p:nvSpPr>
        <p:spPr>
          <a:xfrm>
            <a:off x="490250" y="268700"/>
            <a:ext cx="8338200" cy="46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When there is a need to update to a new version of an application, the deployment resource have two deployment strategies</a:t>
            </a:r>
            <a:r>
              <a:rPr lang="en" sz="2500">
                <a:solidFill>
                  <a:srgbClr val="00FF00"/>
                </a:solidFill>
              </a:rPr>
              <a:t>:</a:t>
            </a:r>
            <a:endParaRPr sz="2500">
              <a:solidFill>
                <a:srgbClr val="00FF00"/>
              </a:solidFill>
            </a:endParaRPr>
          </a:p>
          <a:p>
            <a:pPr marL="0" marR="818514" lvl="0" indent="0" algn="l" rtl="0">
              <a:lnSpc>
                <a:spcPct val="100699"/>
              </a:lnSpc>
              <a:spcBef>
                <a:spcPts val="975"/>
              </a:spcBef>
              <a:spcAft>
                <a:spcPts val="0"/>
              </a:spcAft>
              <a:buNone/>
            </a:pPr>
            <a:r>
              <a:rPr lang="en" sz="2200" b="1">
                <a:solidFill>
                  <a:srgbClr val="00FF00"/>
                </a:solidFill>
                <a:latin typeface="Comfortaa"/>
                <a:ea typeface="Comfortaa"/>
                <a:cs typeface="Comfortaa"/>
                <a:sym typeface="Comfortaa"/>
              </a:rPr>
              <a:t>RollingUpdate:</a:t>
            </a:r>
            <a:r>
              <a:rPr lang="en" sz="2200" b="1">
                <a:solidFill>
                  <a:srgbClr val="CC0000"/>
                </a:solidFill>
                <a:latin typeface="Comfortaa"/>
                <a:ea typeface="Comfortaa"/>
                <a:cs typeface="Comfortaa"/>
                <a:sym typeface="Comfortaa"/>
              </a:rPr>
              <a:t> </a:t>
            </a:r>
            <a:r>
              <a:rPr lang="en" sz="2200" b="1">
                <a:latin typeface="Comfortaa"/>
                <a:ea typeface="Comfortaa"/>
                <a:cs typeface="Comfortaa"/>
                <a:sym typeface="Comfortaa"/>
              </a:rPr>
              <a:t>used when an applications supports running multiple versions at the same time. deletes pods of the older version while adding pods of the new version at the same time ensuring </a:t>
            </a:r>
            <a:r>
              <a:rPr lang="en" sz="2200" b="1">
                <a:solidFill>
                  <a:srgbClr val="FF0000"/>
                </a:solidFill>
                <a:latin typeface="Comfortaa"/>
                <a:ea typeface="Comfortaa"/>
                <a:cs typeface="Comfortaa"/>
                <a:sym typeface="Comfortaa"/>
              </a:rPr>
              <a:t>no downtime</a:t>
            </a:r>
            <a:r>
              <a:rPr lang="en" sz="2200" b="1">
                <a:latin typeface="Comfortaa"/>
                <a:ea typeface="Comfortaa"/>
                <a:cs typeface="Comfortaa"/>
                <a:sym typeface="Comfortaa"/>
              </a:rPr>
              <a:t> for the application.</a:t>
            </a:r>
            <a:endParaRPr sz="2200" b="1">
              <a:solidFill>
                <a:srgbClr val="FFFF00"/>
              </a:solidFill>
              <a:latin typeface="Comfortaa"/>
              <a:ea typeface="Comfortaa"/>
              <a:cs typeface="Comfortaa"/>
              <a:sym typeface="Comfortaa"/>
            </a:endParaRPr>
          </a:p>
          <a:p>
            <a:pPr marL="0" marR="375285" lvl="0" indent="0" algn="l" rtl="0">
              <a:lnSpc>
                <a:spcPct val="100699"/>
              </a:lnSpc>
              <a:spcBef>
                <a:spcPts val="975"/>
              </a:spcBef>
              <a:spcAft>
                <a:spcPts val="0"/>
              </a:spcAft>
              <a:buNone/>
            </a:pPr>
            <a:r>
              <a:rPr lang="en" sz="2200" b="1">
                <a:solidFill>
                  <a:srgbClr val="00FF00"/>
                </a:solidFill>
                <a:latin typeface="Comfortaa"/>
                <a:ea typeface="Comfortaa"/>
                <a:cs typeface="Comfortaa"/>
                <a:sym typeface="Comfortaa"/>
              </a:rPr>
              <a:t>Recreate:</a:t>
            </a:r>
            <a:r>
              <a:rPr lang="en" sz="2200" b="1">
                <a:solidFill>
                  <a:srgbClr val="CC0000"/>
                </a:solidFill>
                <a:latin typeface="Comfortaa"/>
                <a:ea typeface="Comfortaa"/>
                <a:cs typeface="Comfortaa"/>
                <a:sym typeface="Comfortaa"/>
              </a:rPr>
              <a:t> </a:t>
            </a:r>
            <a:r>
              <a:rPr lang="en" sz="2200" b="1">
                <a:latin typeface="Comfortaa"/>
                <a:ea typeface="Comfortaa"/>
                <a:cs typeface="Comfortaa"/>
                <a:sym typeface="Comfortaa"/>
              </a:rPr>
              <a:t>All existing Pods are deleted before the new ones are created.. This will cause </a:t>
            </a:r>
            <a:r>
              <a:rPr lang="en" sz="2200" b="1">
                <a:solidFill>
                  <a:srgbClr val="FF0000"/>
                </a:solidFill>
                <a:latin typeface="Comfortaa"/>
                <a:ea typeface="Comfortaa"/>
                <a:cs typeface="Comfortaa"/>
                <a:sym typeface="Comfortaa"/>
              </a:rPr>
              <a:t>downtime.</a:t>
            </a:r>
            <a:endParaRPr sz="25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218"/>
          <p:cNvSpPr txBox="1"/>
          <p:nvPr/>
        </p:nvSpPr>
        <p:spPr>
          <a:xfrm>
            <a:off x="374225" y="88825"/>
            <a:ext cx="8617200" cy="13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1"/>
                </a:solidFill>
                <a:latin typeface="Comfortaa"/>
                <a:ea typeface="Comfortaa"/>
                <a:cs typeface="Comfortaa"/>
                <a:sym typeface="Comfortaa"/>
              </a:rPr>
              <a:t>Upgrading an app require creating a new replicaSet as pod template is updated with the new image version. </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Deployments keep track of all the app versions by using deployment </a:t>
            </a:r>
            <a:r>
              <a:rPr lang="en" sz="2300" b="1">
                <a:solidFill>
                  <a:srgbClr val="00FF00"/>
                </a:solidFill>
                <a:latin typeface="Comfortaa"/>
                <a:ea typeface="Comfortaa"/>
                <a:cs typeface="Comfortaa"/>
                <a:sym typeface="Comfortaa"/>
              </a:rPr>
              <a:t>revision number system</a:t>
            </a:r>
            <a:endParaRPr sz="2300" b="1">
              <a:solidFill>
                <a:srgbClr val="00FF00"/>
              </a:solidFill>
              <a:latin typeface="Comfortaa"/>
              <a:ea typeface="Comfortaa"/>
              <a:cs typeface="Comfortaa"/>
              <a:sym typeface="Comfortaa"/>
            </a:endParaRPr>
          </a:p>
        </p:txBody>
      </p:sp>
      <p:sp>
        <p:nvSpPr>
          <p:cNvPr id="1747" name="Google Shape;1747;p218"/>
          <p:cNvSpPr txBox="1"/>
          <p:nvPr/>
        </p:nvSpPr>
        <p:spPr>
          <a:xfrm>
            <a:off x="412625" y="2045875"/>
            <a:ext cx="8031900" cy="192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00"/>
                </a:solidFill>
                <a:latin typeface="Comfortaa"/>
                <a:ea typeface="Comfortaa"/>
                <a:cs typeface="Comfortaa"/>
                <a:sym typeface="Comfortaa"/>
              </a:rPr>
              <a:t>revision history</a:t>
            </a:r>
            <a:endParaRPr sz="1800">
              <a:solidFill>
                <a:srgbClr val="00FF00"/>
              </a:solidFill>
              <a:latin typeface="Comfortaa"/>
              <a:ea typeface="Comfortaa"/>
              <a:cs typeface="Comfortaa"/>
              <a:sym typeface="Comfortaa"/>
            </a:endParaRPr>
          </a:p>
        </p:txBody>
      </p:sp>
      <p:sp>
        <p:nvSpPr>
          <p:cNvPr id="1748" name="Google Shape;1748;p218"/>
          <p:cNvSpPr/>
          <p:nvPr/>
        </p:nvSpPr>
        <p:spPr>
          <a:xfrm>
            <a:off x="796475"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   </a:t>
            </a:r>
            <a:r>
              <a:rPr lang="en" sz="1800" b="1">
                <a:latin typeface="Comfortaa"/>
                <a:ea typeface="Comfortaa"/>
                <a:cs typeface="Comfortaa"/>
                <a:sym typeface="Comfortaa"/>
              </a:rPr>
              <a:t>revision 1</a:t>
            </a:r>
            <a:endParaRPr sz="1800" b="1">
              <a:latin typeface="Comfortaa"/>
              <a:ea typeface="Comfortaa"/>
              <a:cs typeface="Comfortaa"/>
              <a:sym typeface="Comfortaa"/>
            </a:endParaRPr>
          </a:p>
          <a:p>
            <a:pPr marL="0" lvl="0" indent="0" algn="l" rtl="0">
              <a:spcBef>
                <a:spcPts val="0"/>
              </a:spcBef>
              <a:spcAft>
                <a:spcPts val="0"/>
              </a:spcAft>
              <a:buNone/>
            </a:pPr>
            <a:r>
              <a:rPr lang="en" b="1"/>
              <a:t>   </a:t>
            </a:r>
            <a:r>
              <a:rPr lang="en" b="1">
                <a:latin typeface="Comfortaa"/>
                <a:ea typeface="Comfortaa"/>
                <a:cs typeface="Comfortaa"/>
                <a:sym typeface="Comfortaa"/>
              </a:rPr>
              <a:t>replicaset v1</a:t>
            </a:r>
            <a:endParaRPr b="1">
              <a:latin typeface="Comfortaa"/>
              <a:ea typeface="Comfortaa"/>
              <a:cs typeface="Comfortaa"/>
              <a:sym typeface="Comfortaa"/>
            </a:endParaRPr>
          </a:p>
        </p:txBody>
      </p:sp>
      <p:sp>
        <p:nvSpPr>
          <p:cNvPr id="1749" name="Google Shape;1749;p218"/>
          <p:cNvSpPr/>
          <p:nvPr/>
        </p:nvSpPr>
        <p:spPr>
          <a:xfrm>
            <a:off x="3309527"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a:latin typeface="Comfortaa"/>
                <a:ea typeface="Comfortaa"/>
                <a:cs typeface="Comfortaa"/>
                <a:sym typeface="Comfortaa"/>
              </a:rPr>
              <a:t> </a:t>
            </a:r>
            <a:r>
              <a:rPr lang="en" sz="1800" b="1">
                <a:latin typeface="Comfortaa"/>
                <a:ea typeface="Comfortaa"/>
                <a:cs typeface="Comfortaa"/>
                <a:sym typeface="Comfortaa"/>
              </a:rPr>
              <a:t>revision 2</a:t>
            </a:r>
            <a:endParaRPr sz="1800"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replicaset v2</a:t>
            </a:r>
            <a:endParaRPr b="1">
              <a:latin typeface="Comfortaa"/>
              <a:ea typeface="Comfortaa"/>
              <a:cs typeface="Comfortaa"/>
              <a:sym typeface="Comfortaa"/>
            </a:endParaRPr>
          </a:p>
        </p:txBody>
      </p:sp>
      <p:sp>
        <p:nvSpPr>
          <p:cNvPr id="1750" name="Google Shape;1750;p218"/>
          <p:cNvSpPr/>
          <p:nvPr/>
        </p:nvSpPr>
        <p:spPr>
          <a:xfrm>
            <a:off x="6206400"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600"/>
              <a:t> </a:t>
            </a:r>
            <a:r>
              <a:rPr lang="en" sz="1600" b="1">
                <a:latin typeface="Comfortaa"/>
                <a:ea typeface="Comfortaa"/>
                <a:cs typeface="Comfortaa"/>
                <a:sym typeface="Comfortaa"/>
              </a:rPr>
              <a:t>revision N</a:t>
            </a:r>
            <a:endParaRPr sz="1600"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replicaset vN</a:t>
            </a:r>
            <a:endParaRPr b="1">
              <a:latin typeface="Comfortaa"/>
              <a:ea typeface="Comfortaa"/>
              <a:cs typeface="Comfortaa"/>
              <a:sym typeface="Comfortaa"/>
            </a:endParaRPr>
          </a:p>
        </p:txBody>
      </p:sp>
      <p:sp>
        <p:nvSpPr>
          <p:cNvPr id="1751" name="Google Shape;1751;p218"/>
          <p:cNvSpPr/>
          <p:nvPr/>
        </p:nvSpPr>
        <p:spPr>
          <a:xfrm>
            <a:off x="3579350" y="4142075"/>
            <a:ext cx="19863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600" b="1">
                <a:latin typeface="Comfortaa"/>
                <a:ea typeface="Comfortaa"/>
                <a:cs typeface="Comfortaa"/>
                <a:sym typeface="Comfortaa"/>
              </a:rPr>
              <a:t>your_deployment</a:t>
            </a:r>
            <a:endParaRPr sz="1600" b="1">
              <a:latin typeface="Comfortaa"/>
              <a:ea typeface="Comfortaa"/>
              <a:cs typeface="Comfortaa"/>
              <a:sym typeface="Comfortaa"/>
            </a:endParaRPr>
          </a:p>
        </p:txBody>
      </p:sp>
      <p:cxnSp>
        <p:nvCxnSpPr>
          <p:cNvPr id="1752" name="Google Shape;1752;p218"/>
          <p:cNvCxnSpPr>
            <a:stCxn id="1751" idx="0"/>
            <a:endCxn id="1748" idx="2"/>
          </p:cNvCxnSpPr>
          <p:nvPr/>
        </p:nvCxnSpPr>
        <p:spPr>
          <a:xfrm rot="10800000">
            <a:off x="1650500" y="3569675"/>
            <a:ext cx="2922000" cy="572400"/>
          </a:xfrm>
          <a:prstGeom prst="straightConnector1">
            <a:avLst/>
          </a:prstGeom>
          <a:noFill/>
          <a:ln w="28575" cap="flat" cmpd="sng">
            <a:solidFill>
              <a:schemeClr val="dk1"/>
            </a:solidFill>
            <a:prstDash val="solid"/>
            <a:round/>
            <a:headEnd type="none" w="med" len="med"/>
            <a:tailEnd type="triangle" w="med" len="med"/>
          </a:ln>
        </p:spPr>
      </p:cxnSp>
      <p:cxnSp>
        <p:nvCxnSpPr>
          <p:cNvPr id="1753" name="Google Shape;1753;p218"/>
          <p:cNvCxnSpPr>
            <a:stCxn id="1751" idx="0"/>
            <a:endCxn id="1749" idx="2"/>
          </p:cNvCxnSpPr>
          <p:nvPr/>
        </p:nvCxnSpPr>
        <p:spPr>
          <a:xfrm rot="10800000">
            <a:off x="4163600" y="3569675"/>
            <a:ext cx="408900" cy="572400"/>
          </a:xfrm>
          <a:prstGeom prst="straightConnector1">
            <a:avLst/>
          </a:prstGeom>
          <a:noFill/>
          <a:ln w="28575" cap="flat" cmpd="sng">
            <a:solidFill>
              <a:schemeClr val="dk1"/>
            </a:solidFill>
            <a:prstDash val="dash"/>
            <a:round/>
            <a:headEnd type="none" w="med" len="med"/>
            <a:tailEnd type="triangle" w="med" len="med"/>
          </a:ln>
        </p:spPr>
      </p:cxnSp>
      <p:cxnSp>
        <p:nvCxnSpPr>
          <p:cNvPr id="1754" name="Google Shape;1754;p218"/>
          <p:cNvCxnSpPr>
            <a:stCxn id="1751" idx="0"/>
            <a:endCxn id="1750" idx="2"/>
          </p:cNvCxnSpPr>
          <p:nvPr/>
        </p:nvCxnSpPr>
        <p:spPr>
          <a:xfrm rot="10800000" flipH="1">
            <a:off x="4572500" y="3569675"/>
            <a:ext cx="2487900" cy="572400"/>
          </a:xfrm>
          <a:prstGeom prst="straightConnector1">
            <a:avLst/>
          </a:prstGeom>
          <a:noFill/>
          <a:ln w="28575" cap="flat" cmpd="sng">
            <a:solidFill>
              <a:schemeClr val="dk1"/>
            </a:solidFill>
            <a:prstDash val="dash"/>
            <a:round/>
            <a:headEnd type="none" w="med" len="med"/>
            <a:tailEnd type="triangle" w="med" len="med"/>
          </a:ln>
        </p:spPr>
      </p:cxnSp>
      <p:sp>
        <p:nvSpPr>
          <p:cNvPr id="1755" name="Google Shape;1755;p218"/>
          <p:cNvSpPr/>
          <p:nvPr/>
        </p:nvSpPr>
        <p:spPr>
          <a:xfrm>
            <a:off x="374225" y="4097525"/>
            <a:ext cx="921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18"/>
          <p:cNvSpPr/>
          <p:nvPr/>
        </p:nvSpPr>
        <p:spPr>
          <a:xfrm>
            <a:off x="729200" y="4156625"/>
            <a:ext cx="921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18"/>
          <p:cNvSpPr/>
          <p:nvPr/>
        </p:nvSpPr>
        <p:spPr>
          <a:xfrm>
            <a:off x="1093975" y="4156625"/>
            <a:ext cx="1209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pods </a:t>
            </a:r>
            <a:endParaRPr/>
          </a:p>
        </p:txBody>
      </p:sp>
      <p:sp>
        <p:nvSpPr>
          <p:cNvPr id="1758" name="Google Shape;1758;p218"/>
          <p:cNvSpPr txBox="1"/>
          <p:nvPr/>
        </p:nvSpPr>
        <p:spPr>
          <a:xfrm>
            <a:off x="5085925" y="2821250"/>
            <a:ext cx="921300" cy="2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rgbClr val="00FFFF"/>
                </a:solidFill>
              </a:rPr>
              <a:t>. . . . </a:t>
            </a:r>
            <a:endParaRPr sz="2900" b="1">
              <a:solidFill>
                <a:srgbClr val="00FFFF"/>
              </a:solidFill>
            </a:endParaRPr>
          </a:p>
        </p:txBody>
      </p:sp>
      <p:cxnSp>
        <p:nvCxnSpPr>
          <p:cNvPr id="1759" name="Google Shape;1759;p218"/>
          <p:cNvCxnSpPr/>
          <p:nvPr/>
        </p:nvCxnSpPr>
        <p:spPr>
          <a:xfrm flipH="1">
            <a:off x="1477750" y="3569800"/>
            <a:ext cx="57600" cy="700500"/>
          </a:xfrm>
          <a:prstGeom prst="straightConnector1">
            <a:avLst/>
          </a:prstGeom>
          <a:noFill/>
          <a:ln w="28575" cap="flat" cmpd="sng">
            <a:solidFill>
              <a:srgbClr val="00FFFF"/>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490250" y="450150"/>
            <a:ext cx="7933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Great for developers and users.. simple environment to host apps without the need to care about the infrastructure details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Focus is managing the app and not the infrastructure</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Developers rely on services provided by Kubernetes.. they do not have to implement them as in the past or worry about them</a:t>
            </a: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1000"/>
                                        <p:tgtEl>
                                          <p:spTgt spid="2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xEl>
                                              <p:pRg st="1" end="1"/>
                                            </p:txEl>
                                          </p:spTgt>
                                        </p:tgtEl>
                                        <p:attrNameLst>
                                          <p:attrName>style.visibility</p:attrName>
                                        </p:attrNameLst>
                                      </p:cBhvr>
                                      <p:to>
                                        <p:strVal val="visible"/>
                                      </p:to>
                                    </p:set>
                                    <p:animEffect transition="in" filter="fade">
                                      <p:cBhvr>
                                        <p:cTn id="12" dur="1000"/>
                                        <p:tgtEl>
                                          <p:spTgt spid="2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animEffect transition="in" filter="fade">
                                      <p:cBhvr>
                                        <p:cTn id="17" dur="1000"/>
                                        <p:tgtEl>
                                          <p:spTgt spid="2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
                                            <p:txEl>
                                              <p:pRg st="3" end="3"/>
                                            </p:txEl>
                                          </p:spTgt>
                                        </p:tgtEl>
                                        <p:attrNameLst>
                                          <p:attrName>style.visibility</p:attrName>
                                        </p:attrNameLst>
                                      </p:cBhvr>
                                      <p:to>
                                        <p:strVal val="visible"/>
                                      </p:to>
                                    </p:set>
                                    <p:animEffect transition="in" filter="fade">
                                      <p:cBhvr>
                                        <p:cTn id="22" dur="1000"/>
                                        <p:tgtEl>
                                          <p:spTgt spid="2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4">
                                            <p:txEl>
                                              <p:pRg st="4" end="4"/>
                                            </p:txEl>
                                          </p:spTgt>
                                        </p:tgtEl>
                                        <p:attrNameLst>
                                          <p:attrName>style.visibility</p:attrName>
                                        </p:attrNameLst>
                                      </p:cBhvr>
                                      <p:to>
                                        <p:strVal val="visible"/>
                                      </p:to>
                                    </p:set>
                                    <p:animEffect transition="in" filter="fade">
                                      <p:cBhvr>
                                        <p:cTn id="27" dur="1000"/>
                                        <p:tgtEl>
                                          <p:spTgt spid="2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219"/>
          <p:cNvSpPr txBox="1"/>
          <p:nvPr/>
        </p:nvSpPr>
        <p:spPr>
          <a:xfrm>
            <a:off x="374225" y="230300"/>
            <a:ext cx="8617200" cy="13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The number of revisions stored is configurable in the deployment spec</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000" b="1">
              <a:solidFill>
                <a:srgbClr val="00FF00"/>
              </a:solidFill>
              <a:latin typeface="Comfortaa"/>
              <a:ea typeface="Comfortaa"/>
              <a:cs typeface="Comfortaa"/>
              <a:sym typeface="Comfortaa"/>
            </a:endParaRPr>
          </a:p>
        </p:txBody>
      </p:sp>
      <p:sp>
        <p:nvSpPr>
          <p:cNvPr id="1765" name="Google Shape;1765;p219"/>
          <p:cNvSpPr txBox="1"/>
          <p:nvPr/>
        </p:nvSpPr>
        <p:spPr>
          <a:xfrm>
            <a:off x="412625" y="2045875"/>
            <a:ext cx="8031900" cy="192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00"/>
                </a:solidFill>
                <a:latin typeface="Comfortaa"/>
                <a:ea typeface="Comfortaa"/>
                <a:cs typeface="Comfortaa"/>
                <a:sym typeface="Comfortaa"/>
              </a:rPr>
              <a:t>revision history</a:t>
            </a:r>
            <a:endParaRPr sz="1800">
              <a:solidFill>
                <a:srgbClr val="00FF00"/>
              </a:solidFill>
              <a:latin typeface="Comfortaa"/>
              <a:ea typeface="Comfortaa"/>
              <a:cs typeface="Comfortaa"/>
              <a:sym typeface="Comfortaa"/>
            </a:endParaRPr>
          </a:p>
        </p:txBody>
      </p:sp>
      <p:sp>
        <p:nvSpPr>
          <p:cNvPr id="1766" name="Google Shape;1766;p219"/>
          <p:cNvSpPr/>
          <p:nvPr/>
        </p:nvSpPr>
        <p:spPr>
          <a:xfrm>
            <a:off x="796475"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   </a:t>
            </a:r>
            <a:r>
              <a:rPr lang="en" sz="1800" b="1">
                <a:latin typeface="Comfortaa"/>
                <a:ea typeface="Comfortaa"/>
                <a:cs typeface="Comfortaa"/>
                <a:sym typeface="Comfortaa"/>
              </a:rPr>
              <a:t>revision 1</a:t>
            </a:r>
            <a:endParaRPr sz="1800" b="1">
              <a:latin typeface="Comfortaa"/>
              <a:ea typeface="Comfortaa"/>
              <a:cs typeface="Comfortaa"/>
              <a:sym typeface="Comfortaa"/>
            </a:endParaRPr>
          </a:p>
          <a:p>
            <a:pPr marL="0" lvl="0" indent="0" algn="l" rtl="0">
              <a:spcBef>
                <a:spcPts val="0"/>
              </a:spcBef>
              <a:spcAft>
                <a:spcPts val="0"/>
              </a:spcAft>
              <a:buNone/>
            </a:pPr>
            <a:r>
              <a:rPr lang="en" b="1"/>
              <a:t>   </a:t>
            </a:r>
            <a:r>
              <a:rPr lang="en" b="1">
                <a:latin typeface="Comfortaa"/>
                <a:ea typeface="Comfortaa"/>
                <a:cs typeface="Comfortaa"/>
                <a:sym typeface="Comfortaa"/>
              </a:rPr>
              <a:t>replicaset v1</a:t>
            </a:r>
            <a:endParaRPr b="1">
              <a:latin typeface="Comfortaa"/>
              <a:ea typeface="Comfortaa"/>
              <a:cs typeface="Comfortaa"/>
              <a:sym typeface="Comfortaa"/>
            </a:endParaRPr>
          </a:p>
        </p:txBody>
      </p:sp>
      <p:sp>
        <p:nvSpPr>
          <p:cNvPr id="1767" name="Google Shape;1767;p219"/>
          <p:cNvSpPr/>
          <p:nvPr/>
        </p:nvSpPr>
        <p:spPr>
          <a:xfrm>
            <a:off x="3309527"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a:latin typeface="Comfortaa"/>
                <a:ea typeface="Comfortaa"/>
                <a:cs typeface="Comfortaa"/>
                <a:sym typeface="Comfortaa"/>
              </a:rPr>
              <a:t> </a:t>
            </a:r>
            <a:r>
              <a:rPr lang="en" sz="1800" b="1">
                <a:latin typeface="Comfortaa"/>
                <a:ea typeface="Comfortaa"/>
                <a:cs typeface="Comfortaa"/>
                <a:sym typeface="Comfortaa"/>
              </a:rPr>
              <a:t>revision 2</a:t>
            </a:r>
            <a:endParaRPr sz="1800"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replicaset v2</a:t>
            </a:r>
            <a:endParaRPr b="1">
              <a:latin typeface="Comfortaa"/>
              <a:ea typeface="Comfortaa"/>
              <a:cs typeface="Comfortaa"/>
              <a:sym typeface="Comfortaa"/>
            </a:endParaRPr>
          </a:p>
        </p:txBody>
      </p:sp>
      <p:sp>
        <p:nvSpPr>
          <p:cNvPr id="1768" name="Google Shape;1768;p219"/>
          <p:cNvSpPr/>
          <p:nvPr/>
        </p:nvSpPr>
        <p:spPr>
          <a:xfrm>
            <a:off x="6206400"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600"/>
              <a:t> </a:t>
            </a:r>
            <a:r>
              <a:rPr lang="en" sz="1600" b="1">
                <a:latin typeface="Comfortaa"/>
                <a:ea typeface="Comfortaa"/>
                <a:cs typeface="Comfortaa"/>
                <a:sym typeface="Comfortaa"/>
              </a:rPr>
              <a:t>revision N</a:t>
            </a:r>
            <a:endParaRPr sz="1600"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replicaset vN</a:t>
            </a:r>
            <a:endParaRPr b="1">
              <a:latin typeface="Comfortaa"/>
              <a:ea typeface="Comfortaa"/>
              <a:cs typeface="Comfortaa"/>
              <a:sym typeface="Comfortaa"/>
            </a:endParaRPr>
          </a:p>
        </p:txBody>
      </p:sp>
      <p:sp>
        <p:nvSpPr>
          <p:cNvPr id="1769" name="Google Shape;1769;p219"/>
          <p:cNvSpPr/>
          <p:nvPr/>
        </p:nvSpPr>
        <p:spPr>
          <a:xfrm>
            <a:off x="3579350" y="4142075"/>
            <a:ext cx="19863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600" b="1">
                <a:latin typeface="Comfortaa"/>
                <a:ea typeface="Comfortaa"/>
                <a:cs typeface="Comfortaa"/>
                <a:sym typeface="Comfortaa"/>
              </a:rPr>
              <a:t>your_deployment</a:t>
            </a:r>
            <a:endParaRPr sz="1600" b="1">
              <a:latin typeface="Comfortaa"/>
              <a:ea typeface="Comfortaa"/>
              <a:cs typeface="Comfortaa"/>
              <a:sym typeface="Comfortaa"/>
            </a:endParaRPr>
          </a:p>
        </p:txBody>
      </p:sp>
      <p:cxnSp>
        <p:nvCxnSpPr>
          <p:cNvPr id="1770" name="Google Shape;1770;p219"/>
          <p:cNvCxnSpPr>
            <a:stCxn id="1769" idx="0"/>
            <a:endCxn id="1767" idx="2"/>
          </p:cNvCxnSpPr>
          <p:nvPr/>
        </p:nvCxnSpPr>
        <p:spPr>
          <a:xfrm rot="10800000">
            <a:off x="4163600" y="3569675"/>
            <a:ext cx="408900" cy="572400"/>
          </a:xfrm>
          <a:prstGeom prst="straightConnector1">
            <a:avLst/>
          </a:prstGeom>
          <a:noFill/>
          <a:ln w="28575" cap="flat" cmpd="sng">
            <a:solidFill>
              <a:schemeClr val="dk1"/>
            </a:solidFill>
            <a:prstDash val="dash"/>
            <a:round/>
            <a:headEnd type="none" w="med" len="med"/>
            <a:tailEnd type="triangle" w="med" len="med"/>
          </a:ln>
        </p:spPr>
      </p:cxnSp>
      <p:sp>
        <p:nvSpPr>
          <p:cNvPr id="1771" name="Google Shape;1771;p219"/>
          <p:cNvSpPr/>
          <p:nvPr/>
        </p:nvSpPr>
        <p:spPr>
          <a:xfrm>
            <a:off x="374225" y="4097525"/>
            <a:ext cx="921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19"/>
          <p:cNvSpPr/>
          <p:nvPr/>
        </p:nvSpPr>
        <p:spPr>
          <a:xfrm>
            <a:off x="729200" y="4156625"/>
            <a:ext cx="921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19"/>
          <p:cNvSpPr/>
          <p:nvPr/>
        </p:nvSpPr>
        <p:spPr>
          <a:xfrm>
            <a:off x="1093975" y="4156625"/>
            <a:ext cx="1209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pods</a:t>
            </a:r>
            <a:endParaRPr/>
          </a:p>
          <a:p>
            <a:pPr marL="0" lvl="0" indent="0" algn="l" rtl="0">
              <a:spcBef>
                <a:spcPts val="0"/>
              </a:spcBef>
              <a:spcAft>
                <a:spcPts val="0"/>
              </a:spcAft>
              <a:buNone/>
            </a:pPr>
            <a:r>
              <a:rPr lang="en"/>
              <a:t>v2 </a:t>
            </a:r>
            <a:endParaRPr/>
          </a:p>
        </p:txBody>
      </p:sp>
      <p:sp>
        <p:nvSpPr>
          <p:cNvPr id="1774" name="Google Shape;1774;p219"/>
          <p:cNvSpPr txBox="1"/>
          <p:nvPr/>
        </p:nvSpPr>
        <p:spPr>
          <a:xfrm>
            <a:off x="5085925" y="2821250"/>
            <a:ext cx="921300" cy="2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rgbClr val="00FFFF"/>
                </a:solidFill>
              </a:rPr>
              <a:t>. . . . </a:t>
            </a:r>
            <a:endParaRPr sz="2900" b="1">
              <a:solidFill>
                <a:srgbClr val="00FFFF"/>
              </a:solidFill>
            </a:endParaRPr>
          </a:p>
        </p:txBody>
      </p:sp>
      <p:cxnSp>
        <p:nvCxnSpPr>
          <p:cNvPr id="1775" name="Google Shape;1775;p219"/>
          <p:cNvCxnSpPr>
            <a:stCxn id="1767" idx="2"/>
          </p:cNvCxnSpPr>
          <p:nvPr/>
        </p:nvCxnSpPr>
        <p:spPr>
          <a:xfrm flipH="1">
            <a:off x="1477727" y="3569800"/>
            <a:ext cx="2685900" cy="700500"/>
          </a:xfrm>
          <a:prstGeom prst="straightConnector1">
            <a:avLst/>
          </a:prstGeom>
          <a:noFill/>
          <a:ln w="28575" cap="flat" cmpd="sng">
            <a:solidFill>
              <a:srgbClr val="00FFFF"/>
            </a:solidFill>
            <a:prstDash val="solid"/>
            <a:round/>
            <a:headEnd type="none" w="med" len="med"/>
            <a:tailEnd type="triangle" w="med" len="med"/>
          </a:ln>
        </p:spPr>
      </p:cxn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220"/>
          <p:cNvSpPr txBox="1"/>
          <p:nvPr/>
        </p:nvSpPr>
        <p:spPr>
          <a:xfrm>
            <a:off x="374225" y="230300"/>
            <a:ext cx="8617200" cy="13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The number of revisions stored is configurable in the deployment spec</a:t>
            </a:r>
            <a:endParaRPr/>
          </a:p>
        </p:txBody>
      </p:sp>
      <p:sp>
        <p:nvSpPr>
          <p:cNvPr id="1781" name="Google Shape;1781;p220"/>
          <p:cNvSpPr txBox="1"/>
          <p:nvPr/>
        </p:nvSpPr>
        <p:spPr>
          <a:xfrm>
            <a:off x="412625" y="2045875"/>
            <a:ext cx="8031900" cy="192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00"/>
                </a:solidFill>
                <a:latin typeface="Comfortaa"/>
                <a:ea typeface="Comfortaa"/>
                <a:cs typeface="Comfortaa"/>
                <a:sym typeface="Comfortaa"/>
              </a:rPr>
              <a:t>revision history</a:t>
            </a:r>
            <a:endParaRPr sz="1800">
              <a:solidFill>
                <a:srgbClr val="00FF00"/>
              </a:solidFill>
              <a:latin typeface="Comfortaa"/>
              <a:ea typeface="Comfortaa"/>
              <a:cs typeface="Comfortaa"/>
              <a:sym typeface="Comfortaa"/>
            </a:endParaRPr>
          </a:p>
        </p:txBody>
      </p:sp>
      <p:sp>
        <p:nvSpPr>
          <p:cNvPr id="1782" name="Google Shape;1782;p220"/>
          <p:cNvSpPr/>
          <p:nvPr/>
        </p:nvSpPr>
        <p:spPr>
          <a:xfrm>
            <a:off x="796475"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   </a:t>
            </a:r>
            <a:r>
              <a:rPr lang="en" sz="1800" b="1">
                <a:latin typeface="Comfortaa"/>
                <a:ea typeface="Comfortaa"/>
                <a:cs typeface="Comfortaa"/>
                <a:sym typeface="Comfortaa"/>
              </a:rPr>
              <a:t>revision 1</a:t>
            </a:r>
            <a:endParaRPr sz="1800" b="1">
              <a:latin typeface="Comfortaa"/>
              <a:ea typeface="Comfortaa"/>
              <a:cs typeface="Comfortaa"/>
              <a:sym typeface="Comfortaa"/>
            </a:endParaRPr>
          </a:p>
          <a:p>
            <a:pPr marL="0" lvl="0" indent="0" algn="l" rtl="0">
              <a:spcBef>
                <a:spcPts val="0"/>
              </a:spcBef>
              <a:spcAft>
                <a:spcPts val="0"/>
              </a:spcAft>
              <a:buNone/>
            </a:pPr>
            <a:r>
              <a:rPr lang="en" b="1"/>
              <a:t>   </a:t>
            </a:r>
            <a:r>
              <a:rPr lang="en" b="1">
                <a:latin typeface="Comfortaa"/>
                <a:ea typeface="Comfortaa"/>
                <a:cs typeface="Comfortaa"/>
                <a:sym typeface="Comfortaa"/>
              </a:rPr>
              <a:t>replicaset v1</a:t>
            </a:r>
            <a:endParaRPr b="1">
              <a:latin typeface="Comfortaa"/>
              <a:ea typeface="Comfortaa"/>
              <a:cs typeface="Comfortaa"/>
              <a:sym typeface="Comfortaa"/>
            </a:endParaRPr>
          </a:p>
        </p:txBody>
      </p:sp>
      <p:sp>
        <p:nvSpPr>
          <p:cNvPr id="1783" name="Google Shape;1783;p220"/>
          <p:cNvSpPr/>
          <p:nvPr/>
        </p:nvSpPr>
        <p:spPr>
          <a:xfrm>
            <a:off x="3309527"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a:latin typeface="Comfortaa"/>
                <a:ea typeface="Comfortaa"/>
                <a:cs typeface="Comfortaa"/>
                <a:sym typeface="Comfortaa"/>
              </a:rPr>
              <a:t> </a:t>
            </a:r>
            <a:r>
              <a:rPr lang="en" sz="1800" b="1">
                <a:latin typeface="Comfortaa"/>
                <a:ea typeface="Comfortaa"/>
                <a:cs typeface="Comfortaa"/>
                <a:sym typeface="Comfortaa"/>
              </a:rPr>
              <a:t>revision 2</a:t>
            </a:r>
            <a:endParaRPr sz="1800"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replicaset v2</a:t>
            </a:r>
            <a:endParaRPr b="1">
              <a:latin typeface="Comfortaa"/>
              <a:ea typeface="Comfortaa"/>
              <a:cs typeface="Comfortaa"/>
              <a:sym typeface="Comfortaa"/>
            </a:endParaRPr>
          </a:p>
        </p:txBody>
      </p:sp>
      <p:sp>
        <p:nvSpPr>
          <p:cNvPr id="1784" name="Google Shape;1784;p220"/>
          <p:cNvSpPr/>
          <p:nvPr/>
        </p:nvSpPr>
        <p:spPr>
          <a:xfrm>
            <a:off x="6206400"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600"/>
              <a:t> </a:t>
            </a:r>
            <a:r>
              <a:rPr lang="en" sz="1600" b="1">
                <a:latin typeface="Comfortaa"/>
                <a:ea typeface="Comfortaa"/>
                <a:cs typeface="Comfortaa"/>
                <a:sym typeface="Comfortaa"/>
              </a:rPr>
              <a:t>revision N</a:t>
            </a:r>
            <a:endParaRPr sz="1600"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replicaset vN</a:t>
            </a:r>
            <a:endParaRPr b="1">
              <a:latin typeface="Comfortaa"/>
              <a:ea typeface="Comfortaa"/>
              <a:cs typeface="Comfortaa"/>
              <a:sym typeface="Comfortaa"/>
            </a:endParaRPr>
          </a:p>
        </p:txBody>
      </p:sp>
      <p:sp>
        <p:nvSpPr>
          <p:cNvPr id="1785" name="Google Shape;1785;p220"/>
          <p:cNvSpPr/>
          <p:nvPr/>
        </p:nvSpPr>
        <p:spPr>
          <a:xfrm>
            <a:off x="3579350" y="4142075"/>
            <a:ext cx="19863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600" b="1">
                <a:latin typeface="Comfortaa"/>
                <a:ea typeface="Comfortaa"/>
                <a:cs typeface="Comfortaa"/>
                <a:sym typeface="Comfortaa"/>
              </a:rPr>
              <a:t>your_deployment</a:t>
            </a:r>
            <a:endParaRPr sz="1600" b="1">
              <a:latin typeface="Comfortaa"/>
              <a:ea typeface="Comfortaa"/>
              <a:cs typeface="Comfortaa"/>
              <a:sym typeface="Comfortaa"/>
            </a:endParaRPr>
          </a:p>
        </p:txBody>
      </p:sp>
      <p:cxnSp>
        <p:nvCxnSpPr>
          <p:cNvPr id="1786" name="Google Shape;1786;p220"/>
          <p:cNvCxnSpPr>
            <a:endCxn id="1784" idx="2"/>
          </p:cNvCxnSpPr>
          <p:nvPr/>
        </p:nvCxnSpPr>
        <p:spPr>
          <a:xfrm rot="10800000" flipH="1">
            <a:off x="4572600" y="3569800"/>
            <a:ext cx="2487900" cy="572400"/>
          </a:xfrm>
          <a:prstGeom prst="straightConnector1">
            <a:avLst/>
          </a:prstGeom>
          <a:noFill/>
          <a:ln w="28575" cap="flat" cmpd="sng">
            <a:solidFill>
              <a:schemeClr val="dk1"/>
            </a:solidFill>
            <a:prstDash val="dash"/>
            <a:round/>
            <a:headEnd type="none" w="med" len="med"/>
            <a:tailEnd type="triangle" w="med" len="med"/>
          </a:ln>
        </p:spPr>
      </p:cxnSp>
      <p:sp>
        <p:nvSpPr>
          <p:cNvPr id="1787" name="Google Shape;1787;p220"/>
          <p:cNvSpPr/>
          <p:nvPr/>
        </p:nvSpPr>
        <p:spPr>
          <a:xfrm>
            <a:off x="374225" y="4097525"/>
            <a:ext cx="921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20"/>
          <p:cNvSpPr/>
          <p:nvPr/>
        </p:nvSpPr>
        <p:spPr>
          <a:xfrm>
            <a:off x="729200" y="4156625"/>
            <a:ext cx="921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20"/>
          <p:cNvSpPr/>
          <p:nvPr/>
        </p:nvSpPr>
        <p:spPr>
          <a:xfrm>
            <a:off x="1093975" y="4156625"/>
            <a:ext cx="1209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pods</a:t>
            </a:r>
            <a:endParaRPr/>
          </a:p>
          <a:p>
            <a:pPr marL="0" lvl="0" indent="0" algn="l" rtl="0">
              <a:spcBef>
                <a:spcPts val="0"/>
              </a:spcBef>
              <a:spcAft>
                <a:spcPts val="0"/>
              </a:spcAft>
              <a:buNone/>
            </a:pPr>
            <a:r>
              <a:rPr lang="en"/>
              <a:t>v(n)</a:t>
            </a:r>
            <a:endParaRPr/>
          </a:p>
        </p:txBody>
      </p:sp>
      <p:sp>
        <p:nvSpPr>
          <p:cNvPr id="1790" name="Google Shape;1790;p220"/>
          <p:cNvSpPr txBox="1"/>
          <p:nvPr/>
        </p:nvSpPr>
        <p:spPr>
          <a:xfrm>
            <a:off x="5085925" y="2821250"/>
            <a:ext cx="921300" cy="2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rgbClr val="00FFFF"/>
                </a:solidFill>
              </a:rPr>
              <a:t>. . . . </a:t>
            </a:r>
            <a:endParaRPr sz="2900" b="1">
              <a:solidFill>
                <a:srgbClr val="00FFFF"/>
              </a:solidFill>
            </a:endParaRPr>
          </a:p>
        </p:txBody>
      </p:sp>
      <p:cxnSp>
        <p:nvCxnSpPr>
          <p:cNvPr id="1791" name="Google Shape;1791;p220"/>
          <p:cNvCxnSpPr/>
          <p:nvPr/>
        </p:nvCxnSpPr>
        <p:spPr>
          <a:xfrm flipH="1">
            <a:off x="2089150" y="3570500"/>
            <a:ext cx="4128000" cy="790800"/>
          </a:xfrm>
          <a:prstGeom prst="straightConnector1">
            <a:avLst/>
          </a:prstGeom>
          <a:noFill/>
          <a:ln w="28575" cap="flat" cmpd="sng">
            <a:solidFill>
              <a:srgbClr val="00FFFF"/>
            </a:solidFill>
            <a:prstDash val="solid"/>
            <a:round/>
            <a:headEnd type="none" w="med" len="med"/>
            <a:tailEnd type="triangle" w="med" len="med"/>
          </a:ln>
        </p:spPr>
      </p:cxn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221"/>
          <p:cNvSpPr txBox="1"/>
          <p:nvPr/>
        </p:nvSpPr>
        <p:spPr>
          <a:xfrm>
            <a:off x="374225" y="230300"/>
            <a:ext cx="8617200" cy="13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Users can rollback to a previous revision known to be stable and working in case of trouble.. </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000" b="1">
              <a:solidFill>
                <a:srgbClr val="00FF00"/>
              </a:solidFill>
              <a:latin typeface="Comfortaa"/>
              <a:ea typeface="Comfortaa"/>
              <a:cs typeface="Comfortaa"/>
              <a:sym typeface="Comfortaa"/>
            </a:endParaRPr>
          </a:p>
        </p:txBody>
      </p:sp>
      <p:sp>
        <p:nvSpPr>
          <p:cNvPr id="1797" name="Google Shape;1797;p221"/>
          <p:cNvSpPr txBox="1"/>
          <p:nvPr/>
        </p:nvSpPr>
        <p:spPr>
          <a:xfrm>
            <a:off x="412625" y="2045875"/>
            <a:ext cx="8031900" cy="192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00"/>
                </a:solidFill>
                <a:latin typeface="Comfortaa"/>
                <a:ea typeface="Comfortaa"/>
                <a:cs typeface="Comfortaa"/>
                <a:sym typeface="Comfortaa"/>
              </a:rPr>
              <a:t>revision history</a:t>
            </a:r>
            <a:endParaRPr sz="1800">
              <a:solidFill>
                <a:srgbClr val="00FF00"/>
              </a:solidFill>
              <a:latin typeface="Comfortaa"/>
              <a:ea typeface="Comfortaa"/>
              <a:cs typeface="Comfortaa"/>
              <a:sym typeface="Comfortaa"/>
            </a:endParaRPr>
          </a:p>
        </p:txBody>
      </p:sp>
      <p:sp>
        <p:nvSpPr>
          <p:cNvPr id="1798" name="Google Shape;1798;p221"/>
          <p:cNvSpPr/>
          <p:nvPr/>
        </p:nvSpPr>
        <p:spPr>
          <a:xfrm>
            <a:off x="796475"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   </a:t>
            </a:r>
            <a:r>
              <a:rPr lang="en" sz="1800" b="1">
                <a:latin typeface="Comfortaa"/>
                <a:ea typeface="Comfortaa"/>
                <a:cs typeface="Comfortaa"/>
                <a:sym typeface="Comfortaa"/>
              </a:rPr>
              <a:t>revision 1</a:t>
            </a:r>
            <a:endParaRPr sz="1800" b="1">
              <a:latin typeface="Comfortaa"/>
              <a:ea typeface="Comfortaa"/>
              <a:cs typeface="Comfortaa"/>
              <a:sym typeface="Comfortaa"/>
            </a:endParaRPr>
          </a:p>
          <a:p>
            <a:pPr marL="0" lvl="0" indent="0" algn="l" rtl="0">
              <a:spcBef>
                <a:spcPts val="0"/>
              </a:spcBef>
              <a:spcAft>
                <a:spcPts val="0"/>
              </a:spcAft>
              <a:buNone/>
            </a:pPr>
            <a:r>
              <a:rPr lang="en" b="1"/>
              <a:t>   </a:t>
            </a:r>
            <a:r>
              <a:rPr lang="en" b="1">
                <a:latin typeface="Comfortaa"/>
                <a:ea typeface="Comfortaa"/>
                <a:cs typeface="Comfortaa"/>
                <a:sym typeface="Comfortaa"/>
              </a:rPr>
              <a:t>replicaset v1</a:t>
            </a:r>
            <a:endParaRPr b="1">
              <a:latin typeface="Comfortaa"/>
              <a:ea typeface="Comfortaa"/>
              <a:cs typeface="Comfortaa"/>
              <a:sym typeface="Comfortaa"/>
            </a:endParaRPr>
          </a:p>
        </p:txBody>
      </p:sp>
      <p:sp>
        <p:nvSpPr>
          <p:cNvPr id="1799" name="Google Shape;1799;p221"/>
          <p:cNvSpPr/>
          <p:nvPr/>
        </p:nvSpPr>
        <p:spPr>
          <a:xfrm>
            <a:off x="3309527"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a:latin typeface="Comfortaa"/>
                <a:ea typeface="Comfortaa"/>
                <a:cs typeface="Comfortaa"/>
                <a:sym typeface="Comfortaa"/>
              </a:rPr>
              <a:t> </a:t>
            </a:r>
            <a:r>
              <a:rPr lang="en" sz="1800" b="1">
                <a:latin typeface="Comfortaa"/>
                <a:ea typeface="Comfortaa"/>
                <a:cs typeface="Comfortaa"/>
                <a:sym typeface="Comfortaa"/>
              </a:rPr>
              <a:t>revision 2</a:t>
            </a:r>
            <a:endParaRPr sz="1800"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replicaset v2</a:t>
            </a:r>
            <a:endParaRPr b="1">
              <a:latin typeface="Comfortaa"/>
              <a:ea typeface="Comfortaa"/>
              <a:cs typeface="Comfortaa"/>
              <a:sym typeface="Comfortaa"/>
            </a:endParaRPr>
          </a:p>
        </p:txBody>
      </p:sp>
      <p:sp>
        <p:nvSpPr>
          <p:cNvPr id="1800" name="Google Shape;1800;p221"/>
          <p:cNvSpPr/>
          <p:nvPr/>
        </p:nvSpPr>
        <p:spPr>
          <a:xfrm>
            <a:off x="6206400" y="2648500"/>
            <a:ext cx="17082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600"/>
              <a:t> </a:t>
            </a:r>
            <a:r>
              <a:rPr lang="en" sz="1600" b="1">
                <a:latin typeface="Comfortaa"/>
                <a:ea typeface="Comfortaa"/>
                <a:cs typeface="Comfortaa"/>
                <a:sym typeface="Comfortaa"/>
              </a:rPr>
              <a:t>revision N</a:t>
            </a:r>
            <a:endParaRPr sz="1600"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replicaset vN</a:t>
            </a:r>
            <a:endParaRPr b="1">
              <a:latin typeface="Comfortaa"/>
              <a:ea typeface="Comfortaa"/>
              <a:cs typeface="Comfortaa"/>
              <a:sym typeface="Comfortaa"/>
            </a:endParaRPr>
          </a:p>
        </p:txBody>
      </p:sp>
      <p:sp>
        <p:nvSpPr>
          <p:cNvPr id="1801" name="Google Shape;1801;p221"/>
          <p:cNvSpPr/>
          <p:nvPr/>
        </p:nvSpPr>
        <p:spPr>
          <a:xfrm>
            <a:off x="3579350" y="4142075"/>
            <a:ext cx="1986300" cy="921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1600" b="1">
                <a:latin typeface="Comfortaa"/>
                <a:ea typeface="Comfortaa"/>
                <a:cs typeface="Comfortaa"/>
                <a:sym typeface="Comfortaa"/>
              </a:rPr>
              <a:t>your_deployment</a:t>
            </a:r>
            <a:endParaRPr sz="1600" b="1">
              <a:latin typeface="Comfortaa"/>
              <a:ea typeface="Comfortaa"/>
              <a:cs typeface="Comfortaa"/>
              <a:sym typeface="Comfortaa"/>
            </a:endParaRPr>
          </a:p>
        </p:txBody>
      </p:sp>
      <p:cxnSp>
        <p:nvCxnSpPr>
          <p:cNvPr id="1802" name="Google Shape;1802;p221"/>
          <p:cNvCxnSpPr>
            <a:stCxn id="1801" idx="0"/>
            <a:endCxn id="1799" idx="2"/>
          </p:cNvCxnSpPr>
          <p:nvPr/>
        </p:nvCxnSpPr>
        <p:spPr>
          <a:xfrm rot="10800000">
            <a:off x="4163600" y="3569675"/>
            <a:ext cx="408900" cy="572400"/>
          </a:xfrm>
          <a:prstGeom prst="straightConnector1">
            <a:avLst/>
          </a:prstGeom>
          <a:noFill/>
          <a:ln w="28575" cap="flat" cmpd="sng">
            <a:solidFill>
              <a:schemeClr val="dk1"/>
            </a:solidFill>
            <a:prstDash val="dash"/>
            <a:round/>
            <a:headEnd type="none" w="med" len="med"/>
            <a:tailEnd type="triangle" w="med" len="med"/>
          </a:ln>
        </p:spPr>
      </p:cxnSp>
      <p:sp>
        <p:nvSpPr>
          <p:cNvPr id="1803" name="Google Shape;1803;p221"/>
          <p:cNvSpPr/>
          <p:nvPr/>
        </p:nvSpPr>
        <p:spPr>
          <a:xfrm>
            <a:off x="374225" y="4097525"/>
            <a:ext cx="921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1"/>
          <p:cNvSpPr/>
          <p:nvPr/>
        </p:nvSpPr>
        <p:spPr>
          <a:xfrm>
            <a:off x="729200" y="4156625"/>
            <a:ext cx="921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21"/>
          <p:cNvSpPr/>
          <p:nvPr/>
        </p:nvSpPr>
        <p:spPr>
          <a:xfrm>
            <a:off x="1093975" y="4156625"/>
            <a:ext cx="1209300" cy="892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pods</a:t>
            </a:r>
            <a:endParaRPr/>
          </a:p>
          <a:p>
            <a:pPr marL="0" lvl="0" indent="0" algn="l" rtl="0">
              <a:spcBef>
                <a:spcPts val="0"/>
              </a:spcBef>
              <a:spcAft>
                <a:spcPts val="0"/>
              </a:spcAft>
              <a:buNone/>
            </a:pPr>
            <a:r>
              <a:rPr lang="en"/>
              <a:t>v2 </a:t>
            </a:r>
            <a:endParaRPr/>
          </a:p>
        </p:txBody>
      </p:sp>
      <p:sp>
        <p:nvSpPr>
          <p:cNvPr id="1806" name="Google Shape;1806;p221"/>
          <p:cNvSpPr txBox="1"/>
          <p:nvPr/>
        </p:nvSpPr>
        <p:spPr>
          <a:xfrm>
            <a:off x="5085925" y="2821250"/>
            <a:ext cx="921300" cy="2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rgbClr val="00FFFF"/>
                </a:solidFill>
              </a:rPr>
              <a:t>. . . . </a:t>
            </a:r>
            <a:endParaRPr sz="2900" b="1">
              <a:solidFill>
                <a:srgbClr val="00FFFF"/>
              </a:solidFill>
            </a:endParaRPr>
          </a:p>
        </p:txBody>
      </p:sp>
      <p:cxnSp>
        <p:nvCxnSpPr>
          <p:cNvPr id="1807" name="Google Shape;1807;p221"/>
          <p:cNvCxnSpPr>
            <a:stCxn id="1799" idx="2"/>
          </p:cNvCxnSpPr>
          <p:nvPr/>
        </p:nvCxnSpPr>
        <p:spPr>
          <a:xfrm flipH="1">
            <a:off x="1477727" y="3569800"/>
            <a:ext cx="2685900" cy="700500"/>
          </a:xfrm>
          <a:prstGeom prst="straightConnector1">
            <a:avLst/>
          </a:prstGeom>
          <a:noFill/>
          <a:ln w="28575" cap="flat" cmpd="sng">
            <a:solidFill>
              <a:srgbClr val="00FFFF"/>
            </a:solidFill>
            <a:prstDash val="solid"/>
            <a:round/>
            <a:headEnd type="none" w="med" len="med"/>
            <a:tailEnd type="triangle" w="med" len="med"/>
          </a:ln>
        </p:spPr>
      </p:cxn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222"/>
          <p:cNvSpPr txBox="1"/>
          <p:nvPr/>
        </p:nvSpPr>
        <p:spPr>
          <a:xfrm>
            <a:off x="140375" y="74875"/>
            <a:ext cx="5424600" cy="4878600"/>
          </a:xfrm>
          <a:prstGeom prst="rect">
            <a:avLst/>
          </a:prstGeom>
          <a:noFill/>
          <a:ln>
            <a:noFill/>
          </a:ln>
        </p:spPr>
        <p:txBody>
          <a:bodyPr spcFirstLastPara="1" wrap="square" lIns="0" tIns="10775" rIns="0" bIns="0" anchor="t" anchorCtr="0">
            <a:noAutofit/>
          </a:bodyPr>
          <a:lstStyle/>
          <a:p>
            <a:pPr marL="0" marR="133350" lvl="0" indent="0" algn="l" rtl="0">
              <a:lnSpc>
                <a:spcPct val="100699"/>
              </a:lnSpc>
              <a:spcBef>
                <a:spcPts val="0"/>
              </a:spcBef>
              <a:spcAft>
                <a:spcPts val="0"/>
              </a:spcAft>
              <a:buNone/>
            </a:pPr>
            <a:r>
              <a:rPr lang="en" sz="2000" b="1">
                <a:solidFill>
                  <a:srgbClr val="00FF00"/>
                </a:solidFill>
                <a:latin typeface="Comfortaa"/>
                <a:ea typeface="Comfortaa"/>
                <a:cs typeface="Comfortaa"/>
                <a:sym typeface="Comfortaa"/>
              </a:rPr>
              <a:t>revisionHistoryLimit:</a:t>
            </a:r>
            <a:r>
              <a:rPr lang="en" sz="2000" b="1">
                <a:solidFill>
                  <a:srgbClr val="1155CC"/>
                </a:solidFill>
                <a:latin typeface="Comfortaa"/>
                <a:ea typeface="Comfortaa"/>
                <a:cs typeface="Comfortaa"/>
                <a:sym typeface="Comfortaa"/>
              </a:rPr>
              <a:t> </a:t>
            </a:r>
            <a:r>
              <a:rPr lang="en" sz="2000" b="1">
                <a:solidFill>
                  <a:schemeClr val="dk1"/>
                </a:solidFill>
                <a:latin typeface="Comfortaa"/>
                <a:ea typeface="Comfortaa"/>
                <a:cs typeface="Comfortaa"/>
                <a:sym typeface="Comfortaa"/>
              </a:rPr>
              <a:t>The number of  previous deployment revisions </a:t>
            </a:r>
            <a:r>
              <a:rPr lang="en" sz="2000" b="1">
                <a:solidFill>
                  <a:srgbClr val="00FF00"/>
                </a:solidFill>
                <a:latin typeface="Comfortaa"/>
                <a:ea typeface="Comfortaa"/>
                <a:cs typeface="Comfortaa"/>
                <a:sym typeface="Comfortaa"/>
              </a:rPr>
              <a:t>replicasets</a:t>
            </a:r>
            <a:r>
              <a:rPr lang="en" sz="2000" b="1">
                <a:solidFill>
                  <a:schemeClr val="dk1"/>
                </a:solidFill>
                <a:latin typeface="Comfortaa"/>
                <a:ea typeface="Comfortaa"/>
                <a:cs typeface="Comfortaa"/>
                <a:sym typeface="Comfortaa"/>
              </a:rPr>
              <a:t> to retain</a:t>
            </a:r>
            <a:r>
              <a:rPr lang="en" sz="2000" b="1">
                <a:solidFill>
                  <a:srgbClr val="00FF00"/>
                </a:solidFill>
                <a:latin typeface="Comfortaa"/>
                <a:ea typeface="Comfortaa"/>
                <a:cs typeface="Comfortaa"/>
                <a:sym typeface="Comfortaa"/>
              </a:rPr>
              <a:t>.</a:t>
            </a:r>
            <a:endParaRPr sz="2000" b="1">
              <a:solidFill>
                <a:srgbClr val="00FF00"/>
              </a:solidFill>
              <a:latin typeface="Comfortaa"/>
              <a:ea typeface="Comfortaa"/>
              <a:cs typeface="Comfortaa"/>
              <a:sym typeface="Comfortaa"/>
            </a:endParaRPr>
          </a:p>
          <a:p>
            <a:pPr marL="0" marR="5080" lvl="0" indent="0" algn="l" rtl="0">
              <a:lnSpc>
                <a:spcPct val="100699"/>
              </a:lnSpc>
              <a:spcBef>
                <a:spcPts val="975"/>
              </a:spcBef>
              <a:spcAft>
                <a:spcPts val="0"/>
              </a:spcAft>
              <a:buNone/>
            </a:pPr>
            <a:r>
              <a:rPr lang="en" sz="2000" b="1">
                <a:solidFill>
                  <a:srgbClr val="00FF00"/>
                </a:solidFill>
                <a:latin typeface="Comfortaa"/>
                <a:ea typeface="Comfortaa"/>
                <a:cs typeface="Comfortaa"/>
                <a:sym typeface="Comfortaa"/>
              </a:rPr>
              <a:t>strategy</a:t>
            </a:r>
            <a:r>
              <a:rPr lang="en" sz="2000" b="1">
                <a:solidFill>
                  <a:srgbClr val="1155CC"/>
                </a:solidFill>
                <a:latin typeface="Comfortaa"/>
                <a:ea typeface="Comfortaa"/>
                <a:cs typeface="Comfortaa"/>
                <a:sym typeface="Comfortaa"/>
              </a:rPr>
              <a:t>: </a:t>
            </a:r>
            <a:endParaRPr sz="2000" b="1">
              <a:solidFill>
                <a:schemeClr val="dk1"/>
              </a:solidFill>
              <a:latin typeface="Comfortaa"/>
              <a:ea typeface="Comfortaa"/>
              <a:cs typeface="Comfortaa"/>
              <a:sym typeface="Comfortaa"/>
            </a:endParaRPr>
          </a:p>
          <a:p>
            <a:pPr marL="0" marR="5080" lvl="0" indent="0" algn="l" rtl="0">
              <a:lnSpc>
                <a:spcPct val="100699"/>
              </a:lnSpc>
              <a:spcBef>
                <a:spcPts val="975"/>
              </a:spcBef>
              <a:spcAft>
                <a:spcPts val="0"/>
              </a:spcAft>
              <a:buNone/>
            </a:pPr>
            <a:r>
              <a:rPr lang="en" sz="2000" b="1" i="0" u="none" strike="noStrike" cap="none">
                <a:solidFill>
                  <a:srgbClr val="FFFF00"/>
                </a:solidFill>
                <a:latin typeface="Comfortaa"/>
                <a:ea typeface="Comfortaa"/>
                <a:cs typeface="Comfortaa"/>
                <a:sym typeface="Comfortaa"/>
              </a:rPr>
              <a:t>RollingUpdate</a:t>
            </a:r>
            <a:r>
              <a:rPr lang="en" sz="2000" b="1">
                <a:solidFill>
                  <a:srgbClr val="FFFF00"/>
                </a:solidFill>
                <a:latin typeface="Comfortaa"/>
                <a:ea typeface="Comfortaa"/>
                <a:cs typeface="Comfortaa"/>
                <a:sym typeface="Comfortaa"/>
              </a:rPr>
              <a:t>: (default)</a:t>
            </a:r>
            <a:endParaRPr sz="2000" b="1">
              <a:solidFill>
                <a:srgbClr val="FFFF00"/>
              </a:solidFill>
              <a:latin typeface="Comfortaa"/>
              <a:ea typeface="Comfortaa"/>
              <a:cs typeface="Comfortaa"/>
              <a:sym typeface="Comfortaa"/>
            </a:endParaRPr>
          </a:p>
          <a:p>
            <a:pPr marL="457200" marR="5080" lvl="0" indent="-317500" algn="l" rtl="0">
              <a:lnSpc>
                <a:spcPct val="100699"/>
              </a:lnSpc>
              <a:spcBef>
                <a:spcPts val="975"/>
              </a:spcBef>
              <a:spcAft>
                <a:spcPts val="0"/>
              </a:spcAft>
              <a:buSzPts val="1400"/>
              <a:buFont typeface="Comfortaa"/>
              <a:buAutoNum type="romanUcPeriod"/>
            </a:pPr>
            <a:r>
              <a:rPr lang="en" sz="2000" b="1" i="0" u="none" strike="noStrike" cap="none">
                <a:solidFill>
                  <a:srgbClr val="00FF00"/>
                </a:solidFill>
                <a:latin typeface="Comfortaa"/>
                <a:ea typeface="Comfortaa"/>
                <a:cs typeface="Comfortaa"/>
                <a:sym typeface="Comfortaa"/>
              </a:rPr>
              <a:t>maxSurge</a:t>
            </a:r>
            <a:r>
              <a:rPr lang="en" sz="2000" b="1">
                <a:solidFill>
                  <a:srgbClr val="1155CC"/>
                </a:solidFill>
                <a:latin typeface="Comfortaa"/>
                <a:ea typeface="Comfortaa"/>
                <a:cs typeface="Comfortaa"/>
                <a:sym typeface="Comfortaa"/>
              </a:rPr>
              <a:t>: </a:t>
            </a:r>
            <a:r>
              <a:rPr lang="en" sz="1900" b="1">
                <a:solidFill>
                  <a:schemeClr val="dk1"/>
                </a:solidFill>
                <a:latin typeface="Comfortaa"/>
                <a:ea typeface="Comfortaa"/>
                <a:cs typeface="Comfortaa"/>
                <a:sym typeface="Comfortaa"/>
              </a:rPr>
              <a:t>maximum number of Pods that can be created over the desired number of Pods </a:t>
            </a:r>
            <a:r>
              <a:rPr lang="en" sz="1800" b="1">
                <a:solidFill>
                  <a:schemeClr val="dk1"/>
                </a:solidFill>
                <a:latin typeface="Comfortaa"/>
                <a:ea typeface="Comfortaa"/>
                <a:cs typeface="Comfortaa"/>
                <a:sym typeface="Comfortaa"/>
              </a:rPr>
              <a:t>(number or % of desired)</a:t>
            </a:r>
            <a:endParaRPr sz="2300" b="1">
              <a:solidFill>
                <a:schemeClr val="dk1"/>
              </a:solidFill>
              <a:latin typeface="Comfortaa"/>
              <a:ea typeface="Comfortaa"/>
              <a:cs typeface="Comfortaa"/>
              <a:sym typeface="Comfortaa"/>
            </a:endParaRPr>
          </a:p>
          <a:p>
            <a:pPr marL="457200" marR="5080" lvl="0" indent="-317500" algn="l" rtl="0">
              <a:lnSpc>
                <a:spcPct val="100699"/>
              </a:lnSpc>
              <a:spcBef>
                <a:spcPts val="0"/>
              </a:spcBef>
              <a:spcAft>
                <a:spcPts val="0"/>
              </a:spcAft>
              <a:buSzPts val="1400"/>
              <a:buFont typeface="Comfortaa"/>
              <a:buAutoNum type="romanUcPeriod"/>
            </a:pPr>
            <a:r>
              <a:rPr lang="en" sz="2000" b="1" i="0" u="none" strike="noStrike" cap="none">
                <a:solidFill>
                  <a:srgbClr val="00FF00"/>
                </a:solidFill>
                <a:latin typeface="Comfortaa"/>
                <a:ea typeface="Comfortaa"/>
                <a:cs typeface="Comfortaa"/>
                <a:sym typeface="Comfortaa"/>
              </a:rPr>
              <a:t>maxUnavailable</a:t>
            </a:r>
            <a:r>
              <a:rPr lang="en" sz="2000" b="1">
                <a:solidFill>
                  <a:schemeClr val="dk1"/>
                </a:solidFill>
                <a:latin typeface="Comfortaa"/>
                <a:ea typeface="Comfortaa"/>
                <a:cs typeface="Comfortaa"/>
                <a:sym typeface="Comfortaa"/>
              </a:rPr>
              <a:t>: </a:t>
            </a:r>
            <a:r>
              <a:rPr lang="en" sz="1900" b="1">
                <a:solidFill>
                  <a:schemeClr val="dk1"/>
                </a:solidFill>
                <a:latin typeface="Comfortaa"/>
                <a:ea typeface="Comfortaa"/>
                <a:cs typeface="Comfortaa"/>
                <a:sym typeface="Comfortaa"/>
              </a:rPr>
              <a:t>maximum number of Pods that can be unavailable during the update process </a:t>
            </a:r>
            <a:r>
              <a:rPr lang="en" sz="1900" b="1">
                <a:solidFill>
                  <a:srgbClr val="FFFF00"/>
                </a:solidFill>
                <a:latin typeface="Comfortaa"/>
                <a:ea typeface="Comfortaa"/>
                <a:cs typeface="Comfortaa"/>
                <a:sym typeface="Comfortaa"/>
              </a:rPr>
              <a:t>relative to the desired count </a:t>
            </a:r>
            <a:r>
              <a:rPr lang="en" sz="1800" b="1">
                <a:solidFill>
                  <a:schemeClr val="dk1"/>
                </a:solidFill>
                <a:latin typeface="Comfortaa"/>
                <a:ea typeface="Comfortaa"/>
                <a:cs typeface="Comfortaa"/>
                <a:sym typeface="Comfortaa"/>
              </a:rPr>
              <a:t>(number or % of desired)</a:t>
            </a:r>
            <a:endParaRPr sz="1800" b="1">
              <a:solidFill>
                <a:schemeClr val="dk1"/>
              </a:solidFill>
              <a:latin typeface="Comfortaa"/>
              <a:ea typeface="Comfortaa"/>
              <a:cs typeface="Comfortaa"/>
              <a:sym typeface="Comfortaa"/>
            </a:endParaRPr>
          </a:p>
          <a:p>
            <a:pPr marL="0" marR="375285" lvl="0" indent="0" algn="l" rtl="0">
              <a:lnSpc>
                <a:spcPct val="100699"/>
              </a:lnSpc>
              <a:spcBef>
                <a:spcPts val="975"/>
              </a:spcBef>
              <a:spcAft>
                <a:spcPts val="0"/>
              </a:spcAft>
              <a:buNone/>
            </a:pPr>
            <a:r>
              <a:rPr lang="en" sz="2000" b="1" i="0" u="none" strike="noStrike" cap="none">
                <a:solidFill>
                  <a:srgbClr val="FFFF00"/>
                </a:solidFill>
                <a:latin typeface="Comfortaa"/>
                <a:ea typeface="Comfortaa"/>
                <a:cs typeface="Comfortaa"/>
                <a:sym typeface="Comfortaa"/>
              </a:rPr>
              <a:t>Recreate:</a:t>
            </a:r>
            <a:r>
              <a:rPr lang="en" sz="2000" b="1" i="0" u="none" strike="noStrike" cap="none">
                <a:solidFill>
                  <a:srgbClr val="CC0000"/>
                </a:solidFill>
                <a:latin typeface="Comfortaa"/>
                <a:ea typeface="Comfortaa"/>
                <a:cs typeface="Comfortaa"/>
                <a:sym typeface="Comfortaa"/>
              </a:rPr>
              <a:t> </a:t>
            </a:r>
            <a:r>
              <a:rPr lang="en" sz="2000" b="1" i="0" u="none" strike="noStrike" cap="none">
                <a:solidFill>
                  <a:schemeClr val="dk1"/>
                </a:solidFill>
                <a:latin typeface="Comfortaa"/>
                <a:ea typeface="Comfortaa"/>
                <a:cs typeface="Comfortaa"/>
                <a:sym typeface="Comfortaa"/>
              </a:rPr>
              <a:t>All existing Pods are </a:t>
            </a:r>
            <a:r>
              <a:rPr lang="en" sz="2000" b="1">
                <a:solidFill>
                  <a:schemeClr val="dk1"/>
                </a:solidFill>
                <a:latin typeface="Comfortaa"/>
                <a:ea typeface="Comfortaa"/>
                <a:cs typeface="Comfortaa"/>
                <a:sym typeface="Comfortaa"/>
              </a:rPr>
              <a:t>deleted first</a:t>
            </a:r>
            <a:r>
              <a:rPr lang="en" sz="2000" b="1" i="0" u="none" strike="noStrike" cap="none">
                <a:solidFill>
                  <a:schemeClr val="dk1"/>
                </a:solidFill>
                <a:latin typeface="Comfortaa"/>
                <a:ea typeface="Comfortaa"/>
                <a:cs typeface="Comfortaa"/>
                <a:sym typeface="Comfortaa"/>
              </a:rPr>
              <a:t> before the new ones are created</a:t>
            </a:r>
            <a:r>
              <a:rPr lang="en" sz="2000" b="1">
                <a:solidFill>
                  <a:schemeClr val="dk1"/>
                </a:solidFill>
                <a:latin typeface="Comfortaa"/>
                <a:ea typeface="Comfortaa"/>
                <a:cs typeface="Comfortaa"/>
                <a:sym typeface="Comfortaa"/>
              </a:rPr>
              <a:t>.</a:t>
            </a:r>
            <a:endParaRPr sz="2000" b="1" i="0" u="none" strike="noStrike" cap="none">
              <a:solidFill>
                <a:srgbClr val="FF0000"/>
              </a:solidFill>
              <a:latin typeface="Comfortaa"/>
              <a:ea typeface="Comfortaa"/>
              <a:cs typeface="Comfortaa"/>
              <a:sym typeface="Comfortaa"/>
            </a:endParaRPr>
          </a:p>
        </p:txBody>
      </p:sp>
      <p:sp>
        <p:nvSpPr>
          <p:cNvPr id="1813" name="Google Shape;1813;p222"/>
          <p:cNvSpPr txBox="1"/>
          <p:nvPr/>
        </p:nvSpPr>
        <p:spPr>
          <a:xfrm>
            <a:off x="5642475" y="188275"/>
            <a:ext cx="3358500" cy="4651800"/>
          </a:xfrm>
          <a:prstGeom prst="rect">
            <a:avLst/>
          </a:prstGeom>
          <a:noFill/>
          <a:ln w="28575" cap="flat" cmpd="sng">
            <a:solidFill>
              <a:schemeClr val="dk1"/>
            </a:solidFill>
            <a:prstDash val="dash"/>
            <a:round/>
            <a:headEnd type="none" w="sm" len="sm"/>
            <a:tailEnd type="none" w="sm" len="sm"/>
          </a:ln>
        </p:spPr>
        <p:txBody>
          <a:bodyPr spcFirstLastPara="1" wrap="square" lIns="0" tIns="86350" rIns="0" bIns="0" anchor="t" anchorCtr="0">
            <a:noAutofit/>
          </a:bodyPr>
          <a:lstStyle/>
          <a:p>
            <a:pPr marL="85725" marR="840739" lvl="0" indent="0" algn="l" rtl="0">
              <a:lnSpc>
                <a:spcPct val="119166"/>
              </a:lnSpc>
              <a:spcBef>
                <a:spcPts val="0"/>
              </a:spcBef>
              <a:spcAft>
                <a:spcPts val="0"/>
              </a:spcAft>
              <a:buNone/>
            </a:pPr>
            <a:r>
              <a:rPr lang="en" b="1">
                <a:solidFill>
                  <a:schemeClr val="dk1"/>
                </a:solidFill>
                <a:latin typeface="Courier New"/>
                <a:ea typeface="Courier New"/>
                <a:cs typeface="Courier New"/>
                <a:sym typeface="Courier New"/>
              </a:rPr>
              <a:t>apiVersion: apps/v1  kind: Deployment  metadata:</a:t>
            </a:r>
            <a:endParaRPr b="1">
              <a:solidFill>
                <a:schemeClr val="dk1"/>
              </a:solidFill>
              <a:latin typeface="Courier New"/>
              <a:ea typeface="Courier New"/>
              <a:cs typeface="Courier New"/>
              <a:sym typeface="Courier New"/>
            </a:endParaRPr>
          </a:p>
          <a:p>
            <a:pPr marL="268605" marR="0" lvl="0" indent="0" algn="l" rtl="0">
              <a:lnSpc>
                <a:spcPct val="113333"/>
              </a:lnSpc>
              <a:spcBef>
                <a:spcPts val="0"/>
              </a:spcBef>
              <a:spcAft>
                <a:spcPts val="0"/>
              </a:spcAft>
              <a:buNone/>
            </a:pPr>
            <a:r>
              <a:rPr lang="en" b="1">
                <a:solidFill>
                  <a:schemeClr val="dk1"/>
                </a:solidFill>
                <a:latin typeface="Courier New"/>
                <a:ea typeface="Courier New"/>
                <a:cs typeface="Courier New"/>
                <a:sym typeface="Courier New"/>
              </a:rPr>
              <a:t>name: web-app</a:t>
            </a:r>
            <a:endParaRPr b="1">
              <a:solidFill>
                <a:schemeClr val="dk1"/>
              </a:solidFill>
              <a:latin typeface="Courier New"/>
              <a:ea typeface="Courier New"/>
              <a:cs typeface="Courier New"/>
              <a:sym typeface="Courier New"/>
            </a:endParaRPr>
          </a:p>
          <a:p>
            <a:pPr marL="85725" marR="0" lvl="0" indent="0" algn="l" rtl="0">
              <a:lnSpc>
                <a:spcPct val="118750"/>
              </a:lnSpc>
              <a:spcBef>
                <a:spcPts val="0"/>
              </a:spcBef>
              <a:spcAft>
                <a:spcPts val="0"/>
              </a:spcAft>
              <a:buNone/>
            </a:pPr>
            <a:r>
              <a:rPr lang="en" b="1">
                <a:solidFill>
                  <a:schemeClr val="dk1"/>
                </a:solidFill>
                <a:latin typeface="Courier New"/>
                <a:ea typeface="Courier New"/>
                <a:cs typeface="Courier New"/>
                <a:sym typeface="Courier New"/>
              </a:rPr>
              <a:t>spec:</a:t>
            </a:r>
            <a:endParaRPr b="1">
              <a:solidFill>
                <a:schemeClr val="dk1"/>
              </a:solidFill>
              <a:latin typeface="Courier New"/>
              <a:ea typeface="Courier New"/>
              <a:cs typeface="Courier New"/>
              <a:sym typeface="Courier New"/>
            </a:endParaRPr>
          </a:p>
          <a:p>
            <a:pPr marL="268605" marR="0" lvl="0" indent="0" algn="l" rtl="0">
              <a:lnSpc>
                <a:spcPct val="118750"/>
              </a:lnSpc>
              <a:spcBef>
                <a:spcPts val="0"/>
              </a:spcBef>
              <a:spcAft>
                <a:spcPts val="0"/>
              </a:spcAft>
              <a:buNone/>
            </a:pPr>
            <a:r>
              <a:rPr lang="en" b="1">
                <a:solidFill>
                  <a:schemeClr val="dk1"/>
                </a:solidFill>
                <a:latin typeface="Courier New"/>
                <a:ea typeface="Courier New"/>
                <a:cs typeface="Courier New"/>
                <a:sym typeface="Courier New"/>
              </a:rPr>
              <a:t>replicas: 4</a:t>
            </a:r>
            <a:endParaRPr b="1">
              <a:solidFill>
                <a:schemeClr val="dk1"/>
              </a:solidFill>
              <a:latin typeface="Courier New"/>
              <a:ea typeface="Courier New"/>
              <a:cs typeface="Courier New"/>
              <a:sym typeface="Courier New"/>
            </a:endParaRPr>
          </a:p>
          <a:p>
            <a:pPr marL="268605" marR="292100" lvl="0" indent="0" algn="l" rtl="0">
              <a:lnSpc>
                <a:spcPct val="119166"/>
              </a:lnSpc>
              <a:spcBef>
                <a:spcPts val="50"/>
              </a:spcBef>
              <a:spcAft>
                <a:spcPts val="0"/>
              </a:spcAft>
              <a:buNone/>
            </a:pPr>
            <a:r>
              <a:rPr lang="en" b="1">
                <a:solidFill>
                  <a:srgbClr val="00FF00"/>
                </a:solidFill>
                <a:latin typeface="Courier New"/>
                <a:ea typeface="Courier New"/>
                <a:cs typeface="Courier New"/>
                <a:sym typeface="Courier New"/>
              </a:rPr>
              <a:t>revisionHistoryLimit</a:t>
            </a:r>
            <a:r>
              <a:rPr lang="en" b="1">
                <a:solidFill>
                  <a:schemeClr val="dk1"/>
                </a:solidFill>
                <a:latin typeface="Courier New"/>
                <a:ea typeface="Courier New"/>
                <a:cs typeface="Courier New"/>
                <a:sym typeface="Courier New"/>
              </a:rPr>
              <a:t>: 2  selector:</a:t>
            </a:r>
            <a:endParaRPr b="1">
              <a:solidFill>
                <a:schemeClr val="dk1"/>
              </a:solidFill>
              <a:latin typeface="Courier New"/>
              <a:ea typeface="Courier New"/>
              <a:cs typeface="Courier New"/>
              <a:sym typeface="Courier New"/>
            </a:endParaRPr>
          </a:p>
          <a:p>
            <a:pPr marL="451483" marR="0" lvl="0" indent="0" algn="l" rtl="0">
              <a:lnSpc>
                <a:spcPct val="113750"/>
              </a:lnSpc>
              <a:spcBef>
                <a:spcPts val="0"/>
              </a:spcBef>
              <a:spcAft>
                <a:spcPts val="0"/>
              </a:spcAft>
              <a:buNone/>
            </a:pPr>
            <a:r>
              <a:rPr lang="en" b="1">
                <a:solidFill>
                  <a:schemeClr val="dk1"/>
                </a:solidFill>
                <a:latin typeface="Courier New"/>
                <a:ea typeface="Courier New"/>
                <a:cs typeface="Courier New"/>
                <a:sym typeface="Courier New"/>
              </a:rPr>
              <a:t>matchLabels:</a:t>
            </a:r>
            <a:endParaRPr b="1">
              <a:solidFill>
                <a:schemeClr val="dk1"/>
              </a:solidFill>
              <a:latin typeface="Courier New"/>
              <a:ea typeface="Courier New"/>
              <a:cs typeface="Courier New"/>
              <a:sym typeface="Courier New"/>
            </a:endParaRPr>
          </a:p>
          <a:p>
            <a:pPr marL="634365" marR="1115060" lvl="0" indent="0" algn="l" rtl="0">
              <a:lnSpc>
                <a:spcPct val="119166"/>
              </a:lnSpc>
              <a:spcBef>
                <a:spcPts val="50"/>
              </a:spcBef>
              <a:spcAft>
                <a:spcPts val="0"/>
              </a:spcAft>
              <a:buNone/>
            </a:pPr>
            <a:r>
              <a:rPr lang="en" b="1">
                <a:solidFill>
                  <a:schemeClr val="dk1"/>
                </a:solidFill>
                <a:latin typeface="Courier New"/>
                <a:ea typeface="Courier New"/>
                <a:cs typeface="Courier New"/>
                <a:sym typeface="Courier New"/>
              </a:rPr>
              <a:t>app: web</a:t>
            </a:r>
            <a:endParaRPr b="1">
              <a:solidFill>
                <a:schemeClr val="dk1"/>
              </a:solidFill>
              <a:latin typeface="Courier New"/>
              <a:ea typeface="Courier New"/>
              <a:cs typeface="Courier New"/>
              <a:sym typeface="Courier New"/>
            </a:endParaRPr>
          </a:p>
          <a:p>
            <a:pPr marL="268605" marR="0" lvl="0" indent="0" algn="l" rtl="0">
              <a:lnSpc>
                <a:spcPct val="113750"/>
              </a:lnSpc>
              <a:spcBef>
                <a:spcPts val="0"/>
              </a:spcBef>
              <a:spcAft>
                <a:spcPts val="0"/>
              </a:spcAft>
              <a:buNone/>
            </a:pPr>
            <a:r>
              <a:rPr lang="en" b="1">
                <a:solidFill>
                  <a:srgbClr val="00FF00"/>
                </a:solidFill>
                <a:latin typeface="Courier New"/>
                <a:ea typeface="Courier New"/>
                <a:cs typeface="Courier New"/>
                <a:sym typeface="Courier New"/>
              </a:rPr>
              <a:t>strategy:</a:t>
            </a:r>
            <a:endParaRPr b="1">
              <a:solidFill>
                <a:srgbClr val="00FF00"/>
              </a:solidFill>
              <a:latin typeface="Courier New"/>
              <a:ea typeface="Courier New"/>
              <a:cs typeface="Courier New"/>
              <a:sym typeface="Courier New"/>
            </a:endParaRPr>
          </a:p>
          <a:p>
            <a:pPr marL="451483" marR="474980" lvl="0" indent="0" algn="l" rtl="0">
              <a:lnSpc>
                <a:spcPct val="119166"/>
              </a:lnSpc>
              <a:spcBef>
                <a:spcPts val="45"/>
              </a:spcBef>
              <a:spcAft>
                <a:spcPts val="0"/>
              </a:spcAft>
              <a:buNone/>
            </a:pPr>
            <a:r>
              <a:rPr lang="en" b="1">
                <a:solidFill>
                  <a:schemeClr val="dk1"/>
                </a:solidFill>
                <a:latin typeface="Courier New"/>
                <a:ea typeface="Courier New"/>
                <a:cs typeface="Courier New"/>
                <a:sym typeface="Courier New"/>
              </a:rPr>
              <a:t>type: </a:t>
            </a:r>
            <a:r>
              <a:rPr lang="en" b="1">
                <a:solidFill>
                  <a:srgbClr val="FFFF00"/>
                </a:solidFill>
                <a:latin typeface="Courier New"/>
                <a:ea typeface="Courier New"/>
                <a:cs typeface="Courier New"/>
                <a:sym typeface="Courier New"/>
              </a:rPr>
              <a:t>RollingUpdate</a:t>
            </a:r>
            <a:r>
              <a:rPr lang="en" b="1">
                <a:solidFill>
                  <a:schemeClr val="dk1"/>
                </a:solidFill>
                <a:latin typeface="Courier New"/>
                <a:ea typeface="Courier New"/>
                <a:cs typeface="Courier New"/>
                <a:sym typeface="Courier New"/>
              </a:rPr>
              <a:t>  rollingUpdate:</a:t>
            </a:r>
            <a:endParaRPr b="1">
              <a:solidFill>
                <a:schemeClr val="dk1"/>
              </a:solidFill>
              <a:latin typeface="Courier New"/>
              <a:ea typeface="Courier New"/>
              <a:cs typeface="Courier New"/>
              <a:sym typeface="Courier New"/>
            </a:endParaRPr>
          </a:p>
          <a:p>
            <a:pPr marL="634365" marR="0" lvl="0" indent="0" algn="l" rtl="0">
              <a:lnSpc>
                <a:spcPct val="113750"/>
              </a:lnSpc>
              <a:spcBef>
                <a:spcPts val="0"/>
              </a:spcBef>
              <a:spcAft>
                <a:spcPts val="0"/>
              </a:spcAft>
              <a:buNone/>
            </a:pPr>
            <a:r>
              <a:rPr lang="en" b="1">
                <a:solidFill>
                  <a:schemeClr val="dk1"/>
                </a:solidFill>
                <a:latin typeface="Courier New"/>
                <a:ea typeface="Courier New"/>
                <a:cs typeface="Courier New"/>
                <a:sym typeface="Courier New"/>
              </a:rPr>
              <a:t>maxSurge: 1</a:t>
            </a:r>
            <a:endParaRPr b="1">
              <a:solidFill>
                <a:schemeClr val="dk1"/>
              </a:solidFill>
              <a:latin typeface="Courier New"/>
              <a:ea typeface="Courier New"/>
              <a:cs typeface="Courier New"/>
              <a:sym typeface="Courier New"/>
            </a:endParaRPr>
          </a:p>
          <a:p>
            <a:pPr marL="268605" marR="474980" lvl="0" indent="365760" algn="l" rtl="0">
              <a:lnSpc>
                <a:spcPct val="119166"/>
              </a:lnSpc>
              <a:spcBef>
                <a:spcPts val="50"/>
              </a:spcBef>
              <a:spcAft>
                <a:spcPts val="0"/>
              </a:spcAft>
              <a:buNone/>
            </a:pPr>
            <a:r>
              <a:rPr lang="en" b="1">
                <a:solidFill>
                  <a:schemeClr val="dk1"/>
                </a:solidFill>
                <a:latin typeface="Courier New"/>
                <a:ea typeface="Courier New"/>
                <a:cs typeface="Courier New"/>
                <a:sym typeface="Courier New"/>
              </a:rPr>
              <a:t>maxUnavailable: 1  template:</a:t>
            </a:r>
            <a:endParaRPr b="1">
              <a:solidFill>
                <a:schemeClr val="dk1"/>
              </a:solidFill>
              <a:latin typeface="Courier New"/>
              <a:ea typeface="Courier New"/>
              <a:cs typeface="Courier New"/>
              <a:sym typeface="Courier New"/>
            </a:endParaRPr>
          </a:p>
          <a:p>
            <a:pPr marL="451483" marR="0" lvl="0" indent="0" algn="l" rtl="0">
              <a:lnSpc>
                <a:spcPct val="114583"/>
              </a:lnSpc>
              <a:spcBef>
                <a:spcPts val="0"/>
              </a:spcBef>
              <a:spcAft>
                <a:spcPts val="0"/>
              </a:spcAft>
              <a:buNone/>
            </a:pPr>
            <a:r>
              <a:rPr lang="en" b="1">
                <a:solidFill>
                  <a:schemeClr val="dk1"/>
                </a:solidFill>
                <a:latin typeface="Courier New"/>
                <a:ea typeface="Courier New"/>
                <a:cs typeface="Courier New"/>
                <a:sym typeface="Courier New"/>
              </a:rPr>
              <a:t>&lt;pod template&gt;</a:t>
            </a:r>
            <a:endParaRPr b="1">
              <a:solidFill>
                <a:schemeClr val="dk1"/>
              </a:solidFill>
              <a:latin typeface="Courier New"/>
              <a:ea typeface="Courier New"/>
              <a:cs typeface="Courier New"/>
              <a:sym typeface="Courier New"/>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Shape 1817"/>
        <p:cNvGrpSpPr/>
        <p:nvPr/>
      </p:nvGrpSpPr>
      <p:grpSpPr>
        <a:xfrm>
          <a:off x="0" y="0"/>
          <a:ext cx="0" cy="0"/>
          <a:chOff x="0" y="0"/>
          <a:chExt cx="0" cy="0"/>
        </a:xfrm>
      </p:grpSpPr>
      <p:sp>
        <p:nvSpPr>
          <p:cNvPr id="1818" name="Google Shape;1818;p223"/>
          <p:cNvSpPr txBox="1">
            <a:spLocks noGrp="1"/>
          </p:cNvSpPr>
          <p:nvPr>
            <p:ph type="title"/>
          </p:nvPr>
        </p:nvSpPr>
        <p:spPr>
          <a:xfrm>
            <a:off x="313900" y="126375"/>
            <a:ext cx="73629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100">
                <a:solidFill>
                  <a:schemeClr val="dk1"/>
                </a:solidFill>
                <a:latin typeface="Comfortaa"/>
                <a:ea typeface="Comfortaa"/>
                <a:cs typeface="Comfortaa"/>
                <a:sym typeface="Comfortaa"/>
              </a:rPr>
              <a:t>RollingUpdate Strategy</a:t>
            </a:r>
            <a:endParaRPr sz="3100">
              <a:solidFill>
                <a:schemeClr val="dk1"/>
              </a:solidFill>
              <a:latin typeface="Comfortaa"/>
              <a:ea typeface="Comfortaa"/>
              <a:cs typeface="Comfortaa"/>
              <a:sym typeface="Comfortaa"/>
            </a:endParaRPr>
          </a:p>
        </p:txBody>
      </p:sp>
      <p:sp>
        <p:nvSpPr>
          <p:cNvPr id="1819" name="Google Shape;1819;p223"/>
          <p:cNvSpPr txBox="1"/>
          <p:nvPr/>
        </p:nvSpPr>
        <p:spPr>
          <a:xfrm>
            <a:off x="305100" y="911625"/>
            <a:ext cx="8533800" cy="844500"/>
          </a:xfrm>
          <a:prstGeom prst="rect">
            <a:avLst/>
          </a:prstGeom>
          <a:noFill/>
          <a:ln>
            <a:noFill/>
          </a:ln>
        </p:spPr>
        <p:txBody>
          <a:bodyPr spcFirstLastPara="1" wrap="square" lIns="0" tIns="10775" rIns="0" bIns="0" anchor="t" anchorCtr="0">
            <a:noAutofit/>
          </a:bodyPr>
          <a:lstStyle/>
          <a:p>
            <a:pPr marL="12700" marR="5080" lvl="0" indent="0" algn="l" rtl="0">
              <a:lnSpc>
                <a:spcPct val="100699"/>
              </a:lnSpc>
              <a:spcBef>
                <a:spcPts val="0"/>
              </a:spcBef>
              <a:spcAft>
                <a:spcPts val="0"/>
              </a:spcAft>
              <a:buNone/>
            </a:pPr>
            <a:r>
              <a:rPr lang="en" sz="2000">
                <a:solidFill>
                  <a:schemeClr val="dk1"/>
                </a:solidFill>
                <a:latin typeface="Comfortaa"/>
                <a:ea typeface="Comfortaa"/>
                <a:cs typeface="Comfortaa"/>
                <a:sym typeface="Comfortaa"/>
              </a:rPr>
              <a:t>updating the updating pod template generates a new </a:t>
            </a:r>
            <a:r>
              <a:rPr lang="en" sz="2000" b="1">
                <a:solidFill>
                  <a:schemeClr val="dk1"/>
                </a:solidFill>
                <a:latin typeface="Comfortaa"/>
                <a:ea typeface="Comfortaa"/>
                <a:cs typeface="Comfortaa"/>
                <a:sym typeface="Comfortaa"/>
              </a:rPr>
              <a:t>ReplicaSet </a:t>
            </a:r>
            <a:r>
              <a:rPr lang="en" sz="2000">
                <a:solidFill>
                  <a:schemeClr val="dk1"/>
                </a:solidFill>
                <a:latin typeface="Comfortaa"/>
                <a:ea typeface="Comfortaa"/>
                <a:cs typeface="Comfortaa"/>
                <a:sym typeface="Comfortaa"/>
              </a:rPr>
              <a:t>revision and a new pod-template-hash.</a:t>
            </a:r>
            <a:endParaRPr sz="2000">
              <a:solidFill>
                <a:schemeClr val="dk1"/>
              </a:solidFill>
              <a:latin typeface="Comfortaa"/>
              <a:ea typeface="Comfortaa"/>
              <a:cs typeface="Comfortaa"/>
              <a:sym typeface="Comfortaa"/>
            </a:endParaRPr>
          </a:p>
        </p:txBody>
      </p:sp>
      <p:sp>
        <p:nvSpPr>
          <p:cNvPr id="1820" name="Google Shape;1820;p223"/>
          <p:cNvSpPr/>
          <p:nvPr/>
        </p:nvSpPr>
        <p:spPr>
          <a:xfrm>
            <a:off x="7005150" y="2513300"/>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2</a:t>
            </a:r>
            <a:endParaRPr/>
          </a:p>
        </p:txBody>
      </p:sp>
      <p:sp>
        <p:nvSpPr>
          <p:cNvPr id="1821" name="Google Shape;1821;p223"/>
          <p:cNvSpPr/>
          <p:nvPr/>
        </p:nvSpPr>
        <p:spPr>
          <a:xfrm>
            <a:off x="7005150" y="3311375"/>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3</a:t>
            </a:r>
            <a:endParaRPr/>
          </a:p>
        </p:txBody>
      </p:sp>
      <p:grpSp>
        <p:nvGrpSpPr>
          <p:cNvPr id="1822" name="Google Shape;1822;p223"/>
          <p:cNvGrpSpPr/>
          <p:nvPr/>
        </p:nvGrpSpPr>
        <p:grpSpPr>
          <a:xfrm>
            <a:off x="315700" y="1698775"/>
            <a:ext cx="8080850" cy="2187600"/>
            <a:chOff x="315700" y="1698775"/>
            <a:chExt cx="8080850" cy="2187600"/>
          </a:xfrm>
        </p:grpSpPr>
        <p:sp>
          <p:nvSpPr>
            <p:cNvPr id="1823" name="Google Shape;1823;p223"/>
            <p:cNvSpPr/>
            <p:nvPr/>
          </p:nvSpPr>
          <p:spPr>
            <a:xfrm>
              <a:off x="315700" y="2111100"/>
              <a:ext cx="1718700" cy="9213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deployment </a:t>
              </a:r>
              <a:endParaRPr sz="1600" b="1">
                <a:latin typeface="Comfortaa"/>
                <a:ea typeface="Comfortaa"/>
                <a:cs typeface="Comfortaa"/>
                <a:sym typeface="Comfortaa"/>
              </a:endParaRPr>
            </a:p>
          </p:txBody>
        </p:sp>
        <p:sp>
          <p:nvSpPr>
            <p:cNvPr id="1824" name="Google Shape;1824;p223"/>
            <p:cNvSpPr/>
            <p:nvPr/>
          </p:nvSpPr>
          <p:spPr>
            <a:xfrm>
              <a:off x="3213550" y="2111100"/>
              <a:ext cx="1718700" cy="9213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p:txBody>
        </p:sp>
        <p:sp>
          <p:nvSpPr>
            <p:cNvPr id="1825" name="Google Shape;1825;p223"/>
            <p:cNvSpPr/>
            <p:nvPr/>
          </p:nvSpPr>
          <p:spPr>
            <a:xfrm>
              <a:off x="7005150" y="1698775"/>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1</a:t>
              </a:r>
              <a:endParaRPr/>
            </a:p>
          </p:txBody>
        </p:sp>
        <p:sp>
          <p:nvSpPr>
            <p:cNvPr id="1826" name="Google Shape;1826;p223"/>
            <p:cNvSpPr/>
            <p:nvPr/>
          </p:nvSpPr>
          <p:spPr>
            <a:xfrm>
              <a:off x="5153275" y="2441150"/>
              <a:ext cx="1227600" cy="3741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3"/>
            <p:cNvSpPr/>
            <p:nvPr/>
          </p:nvSpPr>
          <p:spPr>
            <a:xfrm>
              <a:off x="6573325" y="1804075"/>
              <a:ext cx="239400" cy="2082300"/>
            </a:xfrm>
            <a:prstGeom prst="leftBracke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23"/>
            <p:cNvSpPr/>
            <p:nvPr/>
          </p:nvSpPr>
          <p:spPr>
            <a:xfrm>
              <a:off x="2110975" y="2441150"/>
              <a:ext cx="1026000" cy="3741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Shape 1832"/>
        <p:cNvGrpSpPr/>
        <p:nvPr/>
      </p:nvGrpSpPr>
      <p:grpSpPr>
        <a:xfrm>
          <a:off x="0" y="0"/>
          <a:ext cx="0" cy="0"/>
          <a:chOff x="0" y="0"/>
          <a:chExt cx="0" cy="0"/>
        </a:xfrm>
      </p:grpSpPr>
      <p:sp>
        <p:nvSpPr>
          <p:cNvPr id="1833" name="Google Shape;1833;p224"/>
          <p:cNvSpPr txBox="1">
            <a:spLocks noGrp="1"/>
          </p:cNvSpPr>
          <p:nvPr>
            <p:ph type="title"/>
          </p:nvPr>
        </p:nvSpPr>
        <p:spPr>
          <a:xfrm>
            <a:off x="315700" y="126375"/>
            <a:ext cx="73629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100">
                <a:solidFill>
                  <a:schemeClr val="dk1"/>
                </a:solidFill>
                <a:latin typeface="Comfortaa"/>
                <a:ea typeface="Comfortaa"/>
                <a:cs typeface="Comfortaa"/>
                <a:sym typeface="Comfortaa"/>
              </a:rPr>
              <a:t>RollingUpdate Strategy</a:t>
            </a:r>
            <a:endParaRPr sz="3100">
              <a:solidFill>
                <a:schemeClr val="dk1"/>
              </a:solidFill>
              <a:latin typeface="Comfortaa"/>
              <a:ea typeface="Comfortaa"/>
              <a:cs typeface="Comfortaa"/>
              <a:sym typeface="Comfortaa"/>
            </a:endParaRPr>
          </a:p>
        </p:txBody>
      </p:sp>
      <p:sp>
        <p:nvSpPr>
          <p:cNvPr id="1834" name="Google Shape;1834;p224"/>
          <p:cNvSpPr txBox="1"/>
          <p:nvPr/>
        </p:nvSpPr>
        <p:spPr>
          <a:xfrm>
            <a:off x="313900" y="777275"/>
            <a:ext cx="8533800" cy="844500"/>
          </a:xfrm>
          <a:prstGeom prst="rect">
            <a:avLst/>
          </a:prstGeom>
          <a:noFill/>
          <a:ln>
            <a:noFill/>
          </a:ln>
        </p:spPr>
        <p:txBody>
          <a:bodyPr spcFirstLastPara="1" wrap="square" lIns="0" tIns="10775" rIns="0" bIns="0" anchor="t" anchorCtr="0">
            <a:noAutofit/>
          </a:bodyPr>
          <a:lstStyle/>
          <a:p>
            <a:pPr marL="12700" marR="5080" lvl="0" indent="0" algn="l" rtl="0">
              <a:lnSpc>
                <a:spcPct val="100699"/>
              </a:lnSpc>
              <a:spcBef>
                <a:spcPts val="0"/>
              </a:spcBef>
              <a:spcAft>
                <a:spcPts val="0"/>
              </a:spcAft>
              <a:buNone/>
            </a:pPr>
            <a:r>
              <a:rPr lang="en" sz="2000">
                <a:solidFill>
                  <a:schemeClr val="dk1"/>
                </a:solidFill>
                <a:latin typeface="Comfortaa"/>
                <a:ea typeface="Comfortaa"/>
                <a:cs typeface="Comfortaa"/>
                <a:sym typeface="Comfortaa"/>
              </a:rPr>
              <a:t>updating the updating pod template generates a new </a:t>
            </a:r>
            <a:r>
              <a:rPr lang="en" sz="2000" b="1">
                <a:solidFill>
                  <a:schemeClr val="dk1"/>
                </a:solidFill>
                <a:latin typeface="Comfortaa"/>
                <a:ea typeface="Comfortaa"/>
                <a:cs typeface="Comfortaa"/>
                <a:sym typeface="Comfortaa"/>
              </a:rPr>
              <a:t>ReplicaSet </a:t>
            </a:r>
            <a:r>
              <a:rPr lang="en" sz="2000">
                <a:solidFill>
                  <a:schemeClr val="dk1"/>
                </a:solidFill>
                <a:latin typeface="Comfortaa"/>
                <a:ea typeface="Comfortaa"/>
                <a:cs typeface="Comfortaa"/>
                <a:sym typeface="Comfortaa"/>
              </a:rPr>
              <a:t>revision and a new pod-template-hash.</a:t>
            </a:r>
            <a:endParaRPr sz="2000">
              <a:solidFill>
                <a:schemeClr val="dk1"/>
              </a:solidFill>
              <a:latin typeface="Comfortaa"/>
              <a:ea typeface="Comfortaa"/>
              <a:cs typeface="Comfortaa"/>
              <a:sym typeface="Comfortaa"/>
            </a:endParaRPr>
          </a:p>
        </p:txBody>
      </p:sp>
      <p:sp>
        <p:nvSpPr>
          <p:cNvPr id="1835" name="Google Shape;1835;p224"/>
          <p:cNvSpPr/>
          <p:nvPr/>
        </p:nvSpPr>
        <p:spPr>
          <a:xfrm>
            <a:off x="315700" y="2111100"/>
            <a:ext cx="1718700" cy="9213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deployment revision 2</a:t>
            </a:r>
            <a:endParaRPr sz="1600" b="1">
              <a:latin typeface="Comfortaa"/>
              <a:ea typeface="Comfortaa"/>
              <a:cs typeface="Comfortaa"/>
              <a:sym typeface="Comfortaa"/>
            </a:endParaRPr>
          </a:p>
        </p:txBody>
      </p:sp>
      <p:sp>
        <p:nvSpPr>
          <p:cNvPr id="1836" name="Google Shape;1836;p224"/>
          <p:cNvSpPr/>
          <p:nvPr/>
        </p:nvSpPr>
        <p:spPr>
          <a:xfrm>
            <a:off x="3213550" y="2111100"/>
            <a:ext cx="1718700" cy="9213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1</a:t>
            </a:r>
            <a:endParaRPr sz="1600" b="1">
              <a:latin typeface="Comfortaa"/>
              <a:ea typeface="Comfortaa"/>
              <a:cs typeface="Comfortaa"/>
              <a:sym typeface="Comfortaa"/>
            </a:endParaRPr>
          </a:p>
        </p:txBody>
      </p:sp>
      <p:sp>
        <p:nvSpPr>
          <p:cNvPr id="1837" name="Google Shape;1837;p224"/>
          <p:cNvSpPr/>
          <p:nvPr/>
        </p:nvSpPr>
        <p:spPr>
          <a:xfrm>
            <a:off x="7005150" y="1698775"/>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1</a:t>
            </a:r>
            <a:endParaRPr/>
          </a:p>
        </p:txBody>
      </p:sp>
      <p:sp>
        <p:nvSpPr>
          <p:cNvPr id="1838" name="Google Shape;1838;p224"/>
          <p:cNvSpPr/>
          <p:nvPr/>
        </p:nvSpPr>
        <p:spPr>
          <a:xfrm>
            <a:off x="7005150" y="2513300"/>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2</a:t>
            </a:r>
            <a:endParaRPr/>
          </a:p>
        </p:txBody>
      </p:sp>
      <p:sp>
        <p:nvSpPr>
          <p:cNvPr id="1839" name="Google Shape;1839;p224"/>
          <p:cNvSpPr/>
          <p:nvPr/>
        </p:nvSpPr>
        <p:spPr>
          <a:xfrm>
            <a:off x="7005150" y="3311375"/>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3</a:t>
            </a:r>
            <a:endParaRPr/>
          </a:p>
        </p:txBody>
      </p:sp>
      <p:sp>
        <p:nvSpPr>
          <p:cNvPr id="1840" name="Google Shape;1840;p224"/>
          <p:cNvSpPr/>
          <p:nvPr/>
        </p:nvSpPr>
        <p:spPr>
          <a:xfrm>
            <a:off x="5153275" y="2441150"/>
            <a:ext cx="1227600" cy="3741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4"/>
          <p:cNvSpPr/>
          <p:nvPr/>
        </p:nvSpPr>
        <p:spPr>
          <a:xfrm>
            <a:off x="6573325" y="1804075"/>
            <a:ext cx="239400" cy="2082300"/>
          </a:xfrm>
          <a:prstGeom prst="leftBracke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24"/>
          <p:cNvSpPr/>
          <p:nvPr/>
        </p:nvSpPr>
        <p:spPr>
          <a:xfrm rot="3086283">
            <a:off x="1802830" y="3627917"/>
            <a:ext cx="1591054" cy="374021"/>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24"/>
          <p:cNvSpPr/>
          <p:nvPr/>
        </p:nvSpPr>
        <p:spPr>
          <a:xfrm>
            <a:off x="2110975" y="2441150"/>
            <a:ext cx="1026000" cy="3741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4"/>
          <p:cNvSpPr/>
          <p:nvPr/>
        </p:nvSpPr>
        <p:spPr>
          <a:xfrm>
            <a:off x="3213550" y="3925475"/>
            <a:ext cx="1718700" cy="9213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2</a:t>
            </a:r>
            <a:endParaRPr sz="1600" b="1">
              <a:latin typeface="Comfortaa"/>
              <a:ea typeface="Comfortaa"/>
              <a:cs typeface="Comfortaa"/>
              <a:sym typeface="Comfortaa"/>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Shape 1848"/>
        <p:cNvGrpSpPr/>
        <p:nvPr/>
      </p:nvGrpSpPr>
      <p:grpSpPr>
        <a:xfrm>
          <a:off x="0" y="0"/>
          <a:ext cx="0" cy="0"/>
          <a:chOff x="0" y="0"/>
          <a:chExt cx="0" cy="0"/>
        </a:xfrm>
      </p:grpSpPr>
      <p:sp>
        <p:nvSpPr>
          <p:cNvPr id="1849" name="Google Shape;1849;p225"/>
          <p:cNvSpPr txBox="1">
            <a:spLocks noGrp="1"/>
          </p:cNvSpPr>
          <p:nvPr>
            <p:ph type="title"/>
          </p:nvPr>
        </p:nvSpPr>
        <p:spPr>
          <a:xfrm>
            <a:off x="313900" y="126375"/>
            <a:ext cx="73629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100">
                <a:solidFill>
                  <a:schemeClr val="dk1"/>
                </a:solidFill>
                <a:latin typeface="Comfortaa"/>
                <a:ea typeface="Comfortaa"/>
                <a:cs typeface="Comfortaa"/>
                <a:sym typeface="Comfortaa"/>
              </a:rPr>
              <a:t>RollingUpdate Strategy</a:t>
            </a:r>
            <a:endParaRPr sz="3100">
              <a:solidFill>
                <a:schemeClr val="dk1"/>
              </a:solidFill>
              <a:latin typeface="Comfortaa"/>
              <a:ea typeface="Comfortaa"/>
              <a:cs typeface="Comfortaa"/>
              <a:sym typeface="Comfortaa"/>
            </a:endParaRPr>
          </a:p>
        </p:txBody>
      </p:sp>
      <p:sp>
        <p:nvSpPr>
          <p:cNvPr id="1850" name="Google Shape;1850;p225"/>
          <p:cNvSpPr txBox="1"/>
          <p:nvPr/>
        </p:nvSpPr>
        <p:spPr>
          <a:xfrm>
            <a:off x="313900" y="777275"/>
            <a:ext cx="8533800" cy="844500"/>
          </a:xfrm>
          <a:prstGeom prst="rect">
            <a:avLst/>
          </a:prstGeom>
          <a:noFill/>
          <a:ln>
            <a:noFill/>
          </a:ln>
        </p:spPr>
        <p:txBody>
          <a:bodyPr spcFirstLastPara="1" wrap="square" lIns="0" tIns="10775" rIns="0" bIns="0" anchor="t" anchorCtr="0">
            <a:noAutofit/>
          </a:bodyPr>
          <a:lstStyle/>
          <a:p>
            <a:pPr marL="12700" marR="5080" lvl="0" indent="0" algn="l" rtl="0">
              <a:lnSpc>
                <a:spcPct val="100699"/>
              </a:lnSpc>
              <a:spcBef>
                <a:spcPts val="0"/>
              </a:spcBef>
              <a:spcAft>
                <a:spcPts val="0"/>
              </a:spcAft>
              <a:buNone/>
            </a:pPr>
            <a:r>
              <a:rPr lang="en" sz="2000">
                <a:solidFill>
                  <a:schemeClr val="dk1"/>
                </a:solidFill>
                <a:latin typeface="Comfortaa"/>
                <a:ea typeface="Comfortaa"/>
                <a:cs typeface="Comfortaa"/>
                <a:sym typeface="Comfortaa"/>
              </a:rPr>
              <a:t>New deployment revision created and scales up ReplicaSet Revision2 to add one more pod based on the maxSurge value</a:t>
            </a:r>
            <a:r>
              <a:rPr lang="en"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1851" name="Google Shape;1851;p225"/>
          <p:cNvSpPr/>
          <p:nvPr/>
        </p:nvSpPr>
        <p:spPr>
          <a:xfrm>
            <a:off x="315700" y="2441150"/>
            <a:ext cx="1718700" cy="9213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deployment revision 2</a:t>
            </a:r>
            <a:endParaRPr sz="1600" b="1">
              <a:latin typeface="Comfortaa"/>
              <a:ea typeface="Comfortaa"/>
              <a:cs typeface="Comfortaa"/>
              <a:sym typeface="Comfortaa"/>
            </a:endParaRPr>
          </a:p>
        </p:txBody>
      </p:sp>
      <p:sp>
        <p:nvSpPr>
          <p:cNvPr id="1852" name="Google Shape;1852;p225"/>
          <p:cNvSpPr/>
          <p:nvPr/>
        </p:nvSpPr>
        <p:spPr>
          <a:xfrm>
            <a:off x="3213550" y="2111100"/>
            <a:ext cx="1718700" cy="9213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1</a:t>
            </a:r>
            <a:endParaRPr sz="1600" b="1">
              <a:latin typeface="Comfortaa"/>
              <a:ea typeface="Comfortaa"/>
              <a:cs typeface="Comfortaa"/>
              <a:sym typeface="Comfortaa"/>
            </a:endParaRPr>
          </a:p>
        </p:txBody>
      </p:sp>
      <p:sp>
        <p:nvSpPr>
          <p:cNvPr id="1853" name="Google Shape;1853;p225"/>
          <p:cNvSpPr/>
          <p:nvPr/>
        </p:nvSpPr>
        <p:spPr>
          <a:xfrm>
            <a:off x="7005150" y="1698775"/>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1</a:t>
            </a:r>
            <a:endParaRPr/>
          </a:p>
        </p:txBody>
      </p:sp>
      <p:sp>
        <p:nvSpPr>
          <p:cNvPr id="1854" name="Google Shape;1854;p225"/>
          <p:cNvSpPr/>
          <p:nvPr/>
        </p:nvSpPr>
        <p:spPr>
          <a:xfrm>
            <a:off x="7005150" y="2513300"/>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2</a:t>
            </a:r>
            <a:endParaRPr/>
          </a:p>
        </p:txBody>
      </p:sp>
      <p:sp>
        <p:nvSpPr>
          <p:cNvPr id="1855" name="Google Shape;1855;p225"/>
          <p:cNvSpPr/>
          <p:nvPr/>
        </p:nvSpPr>
        <p:spPr>
          <a:xfrm>
            <a:off x="7005150" y="3311375"/>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3</a:t>
            </a:r>
            <a:endParaRPr/>
          </a:p>
        </p:txBody>
      </p:sp>
      <p:sp>
        <p:nvSpPr>
          <p:cNvPr id="1856" name="Google Shape;1856;p225"/>
          <p:cNvSpPr/>
          <p:nvPr/>
        </p:nvSpPr>
        <p:spPr>
          <a:xfrm>
            <a:off x="5153275" y="2441150"/>
            <a:ext cx="1227600" cy="3741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25"/>
          <p:cNvSpPr/>
          <p:nvPr/>
        </p:nvSpPr>
        <p:spPr>
          <a:xfrm>
            <a:off x="6573325" y="1804075"/>
            <a:ext cx="239400" cy="2082300"/>
          </a:xfrm>
          <a:prstGeom prst="leftBracke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25"/>
          <p:cNvSpPr/>
          <p:nvPr/>
        </p:nvSpPr>
        <p:spPr>
          <a:xfrm rot="1840867">
            <a:off x="1976665" y="3272505"/>
            <a:ext cx="1439268" cy="37394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25"/>
          <p:cNvSpPr/>
          <p:nvPr/>
        </p:nvSpPr>
        <p:spPr>
          <a:xfrm rot="-717823">
            <a:off x="2110974" y="2529689"/>
            <a:ext cx="1026088" cy="374157"/>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25"/>
          <p:cNvSpPr/>
          <p:nvPr/>
        </p:nvSpPr>
        <p:spPr>
          <a:xfrm>
            <a:off x="3213550" y="3925475"/>
            <a:ext cx="1718700" cy="9213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2</a:t>
            </a:r>
            <a:endParaRPr sz="1600" b="1">
              <a:latin typeface="Comfortaa"/>
              <a:ea typeface="Comfortaa"/>
              <a:cs typeface="Comfortaa"/>
              <a:sym typeface="Comfortaa"/>
            </a:endParaRPr>
          </a:p>
        </p:txBody>
      </p:sp>
      <p:sp>
        <p:nvSpPr>
          <p:cNvPr id="1861" name="Google Shape;1861;p225"/>
          <p:cNvSpPr/>
          <p:nvPr/>
        </p:nvSpPr>
        <p:spPr>
          <a:xfrm>
            <a:off x="5104150" y="4340050"/>
            <a:ext cx="1227600" cy="3741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25"/>
          <p:cNvSpPr/>
          <p:nvPr/>
        </p:nvSpPr>
        <p:spPr>
          <a:xfrm>
            <a:off x="7005150" y="4220050"/>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1</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Shape 1866"/>
        <p:cNvGrpSpPr/>
        <p:nvPr/>
      </p:nvGrpSpPr>
      <p:grpSpPr>
        <a:xfrm>
          <a:off x="0" y="0"/>
          <a:ext cx="0" cy="0"/>
          <a:chOff x="0" y="0"/>
          <a:chExt cx="0" cy="0"/>
        </a:xfrm>
      </p:grpSpPr>
      <p:sp>
        <p:nvSpPr>
          <p:cNvPr id="1867" name="Google Shape;1867;p226"/>
          <p:cNvSpPr txBox="1"/>
          <p:nvPr/>
        </p:nvSpPr>
        <p:spPr>
          <a:xfrm>
            <a:off x="265925" y="278275"/>
            <a:ext cx="8533800" cy="844500"/>
          </a:xfrm>
          <a:prstGeom prst="rect">
            <a:avLst/>
          </a:prstGeom>
          <a:noFill/>
          <a:ln>
            <a:noFill/>
          </a:ln>
        </p:spPr>
        <p:txBody>
          <a:bodyPr spcFirstLastPara="1" wrap="square" lIns="0" tIns="10775" rIns="0" bIns="0" anchor="t" anchorCtr="0">
            <a:noAutofit/>
          </a:bodyPr>
          <a:lstStyle/>
          <a:p>
            <a:pPr marL="12700" marR="5080" lvl="0" indent="0" algn="l" rtl="0">
              <a:lnSpc>
                <a:spcPct val="100699"/>
              </a:lnSpc>
              <a:spcBef>
                <a:spcPts val="0"/>
              </a:spcBef>
              <a:spcAft>
                <a:spcPts val="0"/>
              </a:spcAft>
              <a:buNone/>
            </a:pPr>
            <a:r>
              <a:rPr lang="en" sz="2000">
                <a:solidFill>
                  <a:schemeClr val="dk1"/>
                </a:solidFill>
                <a:latin typeface="Comfortaa"/>
                <a:ea typeface="Comfortaa"/>
                <a:cs typeface="Comfortaa"/>
                <a:sym typeface="Comfortaa"/>
              </a:rPr>
              <a:t>revision 1 pod deleted based on maxUnavailable and revision 2 pod added based on maxSurge</a:t>
            </a:r>
            <a:endParaRPr sz="2000">
              <a:solidFill>
                <a:schemeClr val="dk1"/>
              </a:solidFill>
              <a:latin typeface="Arial"/>
              <a:ea typeface="Arial"/>
              <a:cs typeface="Arial"/>
              <a:sym typeface="Arial"/>
            </a:endParaRPr>
          </a:p>
        </p:txBody>
      </p:sp>
      <p:sp>
        <p:nvSpPr>
          <p:cNvPr id="1868" name="Google Shape;1868;p226"/>
          <p:cNvSpPr/>
          <p:nvPr/>
        </p:nvSpPr>
        <p:spPr>
          <a:xfrm>
            <a:off x="171775" y="2446975"/>
            <a:ext cx="1718700" cy="9213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deployment revision 2</a:t>
            </a:r>
            <a:endParaRPr sz="1600" b="1">
              <a:latin typeface="Comfortaa"/>
              <a:ea typeface="Comfortaa"/>
              <a:cs typeface="Comfortaa"/>
              <a:sym typeface="Comfortaa"/>
            </a:endParaRPr>
          </a:p>
        </p:txBody>
      </p:sp>
      <p:sp>
        <p:nvSpPr>
          <p:cNvPr id="1869" name="Google Shape;1869;p226"/>
          <p:cNvSpPr/>
          <p:nvPr/>
        </p:nvSpPr>
        <p:spPr>
          <a:xfrm>
            <a:off x="3213550" y="1754925"/>
            <a:ext cx="1718700" cy="9213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1</a:t>
            </a:r>
            <a:endParaRPr sz="1600" b="1">
              <a:latin typeface="Comfortaa"/>
              <a:ea typeface="Comfortaa"/>
              <a:cs typeface="Comfortaa"/>
              <a:sym typeface="Comfortaa"/>
            </a:endParaRPr>
          </a:p>
        </p:txBody>
      </p:sp>
      <p:sp>
        <p:nvSpPr>
          <p:cNvPr id="1870" name="Google Shape;1870;p226"/>
          <p:cNvSpPr/>
          <p:nvPr/>
        </p:nvSpPr>
        <p:spPr>
          <a:xfrm>
            <a:off x="6937975" y="1045100"/>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1</a:t>
            </a:r>
            <a:endParaRPr/>
          </a:p>
        </p:txBody>
      </p:sp>
      <p:sp>
        <p:nvSpPr>
          <p:cNvPr id="1871" name="Google Shape;1871;p226"/>
          <p:cNvSpPr/>
          <p:nvPr/>
        </p:nvSpPr>
        <p:spPr>
          <a:xfrm>
            <a:off x="7005150" y="1779200"/>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2</a:t>
            </a:r>
            <a:endParaRPr/>
          </a:p>
        </p:txBody>
      </p:sp>
      <p:sp>
        <p:nvSpPr>
          <p:cNvPr id="1872" name="Google Shape;1872;p226"/>
          <p:cNvSpPr/>
          <p:nvPr/>
        </p:nvSpPr>
        <p:spPr>
          <a:xfrm>
            <a:off x="7005150" y="2571750"/>
            <a:ext cx="1391400" cy="614100"/>
          </a:xfrm>
          <a:prstGeom prst="flowChartAlternateProcess">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3</a:t>
            </a:r>
            <a:endParaRPr/>
          </a:p>
        </p:txBody>
      </p:sp>
      <p:sp>
        <p:nvSpPr>
          <p:cNvPr id="1873" name="Google Shape;1873;p226"/>
          <p:cNvSpPr/>
          <p:nvPr/>
        </p:nvSpPr>
        <p:spPr>
          <a:xfrm>
            <a:off x="5138988" y="2028525"/>
            <a:ext cx="1227600" cy="3741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26"/>
          <p:cNvSpPr/>
          <p:nvPr/>
        </p:nvSpPr>
        <p:spPr>
          <a:xfrm>
            <a:off x="6566175" y="1045100"/>
            <a:ext cx="239400" cy="2082300"/>
          </a:xfrm>
          <a:prstGeom prst="leftBracke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26"/>
          <p:cNvSpPr/>
          <p:nvPr/>
        </p:nvSpPr>
        <p:spPr>
          <a:xfrm rot="3086236">
            <a:off x="1815122" y="3633936"/>
            <a:ext cx="1576108" cy="374021"/>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26"/>
          <p:cNvSpPr/>
          <p:nvPr/>
        </p:nvSpPr>
        <p:spPr>
          <a:xfrm rot="-1232657">
            <a:off x="2039091" y="2384642"/>
            <a:ext cx="1025842" cy="374227"/>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26"/>
          <p:cNvSpPr/>
          <p:nvPr/>
        </p:nvSpPr>
        <p:spPr>
          <a:xfrm>
            <a:off x="3213550" y="3925475"/>
            <a:ext cx="1718700" cy="9213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2</a:t>
            </a:r>
            <a:endParaRPr sz="1600" b="1">
              <a:latin typeface="Comfortaa"/>
              <a:ea typeface="Comfortaa"/>
              <a:cs typeface="Comfortaa"/>
              <a:sym typeface="Comfortaa"/>
            </a:endParaRPr>
          </a:p>
        </p:txBody>
      </p:sp>
      <p:sp>
        <p:nvSpPr>
          <p:cNvPr id="1878" name="Google Shape;1878;p226"/>
          <p:cNvSpPr/>
          <p:nvPr/>
        </p:nvSpPr>
        <p:spPr>
          <a:xfrm>
            <a:off x="5104150" y="4340050"/>
            <a:ext cx="1227600" cy="3741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26"/>
          <p:cNvSpPr/>
          <p:nvPr/>
        </p:nvSpPr>
        <p:spPr>
          <a:xfrm>
            <a:off x="7005150" y="3507875"/>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1</a:t>
            </a:r>
            <a:endParaRPr/>
          </a:p>
        </p:txBody>
      </p:sp>
      <p:cxnSp>
        <p:nvCxnSpPr>
          <p:cNvPr id="1880" name="Google Shape;1880;p226"/>
          <p:cNvCxnSpPr/>
          <p:nvPr/>
        </p:nvCxnSpPr>
        <p:spPr>
          <a:xfrm>
            <a:off x="6899575" y="2513300"/>
            <a:ext cx="1689000" cy="672600"/>
          </a:xfrm>
          <a:prstGeom prst="straightConnector1">
            <a:avLst/>
          </a:prstGeom>
          <a:noFill/>
          <a:ln w="38100" cap="flat" cmpd="sng">
            <a:solidFill>
              <a:srgbClr val="FF0000"/>
            </a:solidFill>
            <a:prstDash val="solid"/>
            <a:round/>
            <a:headEnd type="none" w="med" len="med"/>
            <a:tailEnd type="none" w="med" len="med"/>
          </a:ln>
        </p:spPr>
      </p:cxnSp>
      <p:cxnSp>
        <p:nvCxnSpPr>
          <p:cNvPr id="1881" name="Google Shape;1881;p226"/>
          <p:cNvCxnSpPr/>
          <p:nvPr/>
        </p:nvCxnSpPr>
        <p:spPr>
          <a:xfrm rot="10800000" flipH="1">
            <a:off x="6937975" y="2552575"/>
            <a:ext cx="1573800" cy="710100"/>
          </a:xfrm>
          <a:prstGeom prst="straightConnector1">
            <a:avLst/>
          </a:prstGeom>
          <a:noFill/>
          <a:ln w="28575" cap="flat" cmpd="sng">
            <a:solidFill>
              <a:srgbClr val="FF0000"/>
            </a:solidFill>
            <a:prstDash val="solid"/>
            <a:round/>
            <a:headEnd type="none" w="med" len="med"/>
            <a:tailEnd type="none" w="med" len="med"/>
          </a:ln>
        </p:spPr>
      </p:cxnSp>
      <p:sp>
        <p:nvSpPr>
          <p:cNvPr id="1882" name="Google Shape;1882;p226"/>
          <p:cNvSpPr/>
          <p:nvPr/>
        </p:nvSpPr>
        <p:spPr>
          <a:xfrm>
            <a:off x="7029175" y="4367175"/>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2</a:t>
            </a:r>
            <a:endParaRPr/>
          </a:p>
        </p:txBody>
      </p:sp>
      <p:sp>
        <p:nvSpPr>
          <p:cNvPr id="1883" name="Google Shape;1883;p226"/>
          <p:cNvSpPr/>
          <p:nvPr/>
        </p:nvSpPr>
        <p:spPr>
          <a:xfrm>
            <a:off x="6660175" y="3549075"/>
            <a:ext cx="239400" cy="1477200"/>
          </a:xfrm>
          <a:prstGeom prst="leftBracke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Shape 1887"/>
        <p:cNvGrpSpPr/>
        <p:nvPr/>
      </p:nvGrpSpPr>
      <p:grpSpPr>
        <a:xfrm>
          <a:off x="0" y="0"/>
          <a:ext cx="0" cy="0"/>
          <a:chOff x="0" y="0"/>
          <a:chExt cx="0" cy="0"/>
        </a:xfrm>
      </p:grpSpPr>
      <p:sp>
        <p:nvSpPr>
          <p:cNvPr id="1888" name="Google Shape;1888;p227"/>
          <p:cNvSpPr txBox="1"/>
          <p:nvPr/>
        </p:nvSpPr>
        <p:spPr>
          <a:xfrm>
            <a:off x="265925" y="278275"/>
            <a:ext cx="8533800" cy="844500"/>
          </a:xfrm>
          <a:prstGeom prst="rect">
            <a:avLst/>
          </a:prstGeom>
          <a:noFill/>
          <a:ln>
            <a:noFill/>
          </a:ln>
        </p:spPr>
        <p:txBody>
          <a:bodyPr spcFirstLastPara="1" wrap="square" lIns="0" tIns="10775" rIns="0" bIns="0" anchor="t" anchorCtr="0">
            <a:noAutofit/>
          </a:bodyPr>
          <a:lstStyle/>
          <a:p>
            <a:pPr marL="12700" marR="5080" lvl="0" indent="0" algn="l" rtl="0">
              <a:lnSpc>
                <a:spcPct val="100699"/>
              </a:lnSpc>
              <a:spcBef>
                <a:spcPts val="0"/>
              </a:spcBef>
              <a:spcAft>
                <a:spcPts val="0"/>
              </a:spcAft>
              <a:buNone/>
            </a:pPr>
            <a:r>
              <a:rPr lang="en" sz="2000">
                <a:solidFill>
                  <a:schemeClr val="dk1"/>
                </a:solidFill>
                <a:latin typeface="Comfortaa"/>
                <a:ea typeface="Comfortaa"/>
                <a:cs typeface="Comfortaa"/>
                <a:sym typeface="Comfortaa"/>
              </a:rPr>
              <a:t>revision 1 pod deleted based on maxUnavailable and revision 2 pod added based on maxSurge</a:t>
            </a:r>
            <a:endParaRPr sz="2000">
              <a:solidFill>
                <a:schemeClr val="dk1"/>
              </a:solidFill>
              <a:latin typeface="Arial"/>
              <a:ea typeface="Arial"/>
              <a:cs typeface="Arial"/>
              <a:sym typeface="Arial"/>
            </a:endParaRPr>
          </a:p>
        </p:txBody>
      </p:sp>
      <p:sp>
        <p:nvSpPr>
          <p:cNvPr id="1889" name="Google Shape;1889;p227"/>
          <p:cNvSpPr/>
          <p:nvPr/>
        </p:nvSpPr>
        <p:spPr>
          <a:xfrm>
            <a:off x="171775" y="2446975"/>
            <a:ext cx="1718700" cy="9213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deployment revision 2</a:t>
            </a:r>
            <a:endParaRPr sz="1600" b="1">
              <a:latin typeface="Comfortaa"/>
              <a:ea typeface="Comfortaa"/>
              <a:cs typeface="Comfortaa"/>
              <a:sym typeface="Comfortaa"/>
            </a:endParaRPr>
          </a:p>
        </p:txBody>
      </p:sp>
      <p:sp>
        <p:nvSpPr>
          <p:cNvPr id="1890" name="Google Shape;1890;p227"/>
          <p:cNvSpPr/>
          <p:nvPr/>
        </p:nvSpPr>
        <p:spPr>
          <a:xfrm>
            <a:off x="3213550" y="1754925"/>
            <a:ext cx="1718700" cy="9213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1</a:t>
            </a:r>
            <a:endParaRPr sz="1600" b="1">
              <a:latin typeface="Comfortaa"/>
              <a:ea typeface="Comfortaa"/>
              <a:cs typeface="Comfortaa"/>
              <a:sym typeface="Comfortaa"/>
            </a:endParaRPr>
          </a:p>
        </p:txBody>
      </p:sp>
      <p:sp>
        <p:nvSpPr>
          <p:cNvPr id="1891" name="Google Shape;1891;p227"/>
          <p:cNvSpPr/>
          <p:nvPr/>
        </p:nvSpPr>
        <p:spPr>
          <a:xfrm>
            <a:off x="6937975" y="776325"/>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1</a:t>
            </a:r>
            <a:endParaRPr/>
          </a:p>
        </p:txBody>
      </p:sp>
      <p:sp>
        <p:nvSpPr>
          <p:cNvPr id="1892" name="Google Shape;1892;p227"/>
          <p:cNvSpPr/>
          <p:nvPr/>
        </p:nvSpPr>
        <p:spPr>
          <a:xfrm>
            <a:off x="6937975" y="1510988"/>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2</a:t>
            </a:r>
            <a:endParaRPr/>
          </a:p>
        </p:txBody>
      </p:sp>
      <p:sp>
        <p:nvSpPr>
          <p:cNvPr id="1893" name="Google Shape;1893;p227"/>
          <p:cNvSpPr/>
          <p:nvPr/>
        </p:nvSpPr>
        <p:spPr>
          <a:xfrm>
            <a:off x="6937975" y="2245675"/>
            <a:ext cx="1391400" cy="614100"/>
          </a:xfrm>
          <a:prstGeom prst="flowChartAlternateProcess">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3</a:t>
            </a:r>
            <a:endParaRPr/>
          </a:p>
        </p:txBody>
      </p:sp>
      <p:sp>
        <p:nvSpPr>
          <p:cNvPr id="1894" name="Google Shape;1894;p227"/>
          <p:cNvSpPr/>
          <p:nvPr/>
        </p:nvSpPr>
        <p:spPr>
          <a:xfrm>
            <a:off x="5138988" y="2028525"/>
            <a:ext cx="1227600" cy="3741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27"/>
          <p:cNvSpPr/>
          <p:nvPr/>
        </p:nvSpPr>
        <p:spPr>
          <a:xfrm>
            <a:off x="6566175" y="747600"/>
            <a:ext cx="239400" cy="2082300"/>
          </a:xfrm>
          <a:prstGeom prst="leftBracke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27"/>
          <p:cNvSpPr/>
          <p:nvPr/>
        </p:nvSpPr>
        <p:spPr>
          <a:xfrm rot="3086236">
            <a:off x="1815122" y="3633936"/>
            <a:ext cx="1576108" cy="374021"/>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27"/>
          <p:cNvSpPr/>
          <p:nvPr/>
        </p:nvSpPr>
        <p:spPr>
          <a:xfrm rot="-1232657">
            <a:off x="2039091" y="2384642"/>
            <a:ext cx="1025842" cy="374227"/>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27"/>
          <p:cNvSpPr/>
          <p:nvPr/>
        </p:nvSpPr>
        <p:spPr>
          <a:xfrm>
            <a:off x="3213550" y="3925475"/>
            <a:ext cx="1718700" cy="9213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2</a:t>
            </a:r>
            <a:endParaRPr sz="1600" b="1">
              <a:latin typeface="Comfortaa"/>
              <a:ea typeface="Comfortaa"/>
              <a:cs typeface="Comfortaa"/>
              <a:sym typeface="Comfortaa"/>
            </a:endParaRPr>
          </a:p>
        </p:txBody>
      </p:sp>
      <p:sp>
        <p:nvSpPr>
          <p:cNvPr id="1899" name="Google Shape;1899;p227"/>
          <p:cNvSpPr/>
          <p:nvPr/>
        </p:nvSpPr>
        <p:spPr>
          <a:xfrm>
            <a:off x="5104150" y="4340050"/>
            <a:ext cx="1227600" cy="3741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27"/>
          <p:cNvSpPr/>
          <p:nvPr/>
        </p:nvSpPr>
        <p:spPr>
          <a:xfrm>
            <a:off x="7029175" y="3027913"/>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1</a:t>
            </a:r>
            <a:endParaRPr/>
          </a:p>
        </p:txBody>
      </p:sp>
      <p:grpSp>
        <p:nvGrpSpPr>
          <p:cNvPr id="1901" name="Google Shape;1901;p227"/>
          <p:cNvGrpSpPr/>
          <p:nvPr/>
        </p:nvGrpSpPr>
        <p:grpSpPr>
          <a:xfrm>
            <a:off x="6789175" y="2178025"/>
            <a:ext cx="1689000" cy="749375"/>
            <a:chOff x="6899575" y="2513300"/>
            <a:chExt cx="1689000" cy="749375"/>
          </a:xfrm>
        </p:grpSpPr>
        <p:cxnSp>
          <p:nvCxnSpPr>
            <p:cNvPr id="1902" name="Google Shape;1902;p227"/>
            <p:cNvCxnSpPr/>
            <p:nvPr/>
          </p:nvCxnSpPr>
          <p:spPr>
            <a:xfrm>
              <a:off x="6899575" y="2513300"/>
              <a:ext cx="1689000" cy="672600"/>
            </a:xfrm>
            <a:prstGeom prst="straightConnector1">
              <a:avLst/>
            </a:prstGeom>
            <a:noFill/>
            <a:ln w="38100" cap="flat" cmpd="sng">
              <a:solidFill>
                <a:srgbClr val="FF0000"/>
              </a:solidFill>
              <a:prstDash val="solid"/>
              <a:round/>
              <a:headEnd type="none" w="med" len="med"/>
              <a:tailEnd type="none" w="med" len="med"/>
            </a:ln>
          </p:spPr>
        </p:cxnSp>
        <p:cxnSp>
          <p:nvCxnSpPr>
            <p:cNvPr id="1903" name="Google Shape;1903;p227"/>
            <p:cNvCxnSpPr/>
            <p:nvPr/>
          </p:nvCxnSpPr>
          <p:spPr>
            <a:xfrm rot="10800000" flipH="1">
              <a:off x="6937975" y="2552575"/>
              <a:ext cx="1573800" cy="710100"/>
            </a:xfrm>
            <a:prstGeom prst="straightConnector1">
              <a:avLst/>
            </a:prstGeom>
            <a:noFill/>
            <a:ln w="28575" cap="flat" cmpd="sng">
              <a:solidFill>
                <a:srgbClr val="FF0000"/>
              </a:solidFill>
              <a:prstDash val="solid"/>
              <a:round/>
              <a:headEnd type="none" w="med" len="med"/>
              <a:tailEnd type="none" w="med" len="med"/>
            </a:ln>
          </p:spPr>
        </p:cxnSp>
      </p:grpSp>
      <p:sp>
        <p:nvSpPr>
          <p:cNvPr id="1904" name="Google Shape;1904;p227"/>
          <p:cNvSpPr/>
          <p:nvPr/>
        </p:nvSpPr>
        <p:spPr>
          <a:xfrm>
            <a:off x="7029175" y="3752563"/>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2</a:t>
            </a:r>
            <a:endParaRPr/>
          </a:p>
        </p:txBody>
      </p:sp>
      <p:sp>
        <p:nvSpPr>
          <p:cNvPr id="1905" name="Google Shape;1905;p227"/>
          <p:cNvSpPr/>
          <p:nvPr/>
        </p:nvSpPr>
        <p:spPr>
          <a:xfrm>
            <a:off x="6660175" y="3088200"/>
            <a:ext cx="239400" cy="1938000"/>
          </a:xfrm>
          <a:prstGeom prst="leftBracke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227"/>
          <p:cNvGrpSpPr/>
          <p:nvPr/>
        </p:nvGrpSpPr>
        <p:grpSpPr>
          <a:xfrm>
            <a:off x="6789175" y="1443350"/>
            <a:ext cx="1689000" cy="749375"/>
            <a:chOff x="6899575" y="2513300"/>
            <a:chExt cx="1689000" cy="749375"/>
          </a:xfrm>
        </p:grpSpPr>
        <p:cxnSp>
          <p:nvCxnSpPr>
            <p:cNvPr id="1907" name="Google Shape;1907;p227"/>
            <p:cNvCxnSpPr/>
            <p:nvPr/>
          </p:nvCxnSpPr>
          <p:spPr>
            <a:xfrm>
              <a:off x="6899575" y="2513300"/>
              <a:ext cx="1689000" cy="672600"/>
            </a:xfrm>
            <a:prstGeom prst="straightConnector1">
              <a:avLst/>
            </a:prstGeom>
            <a:noFill/>
            <a:ln w="38100" cap="flat" cmpd="sng">
              <a:solidFill>
                <a:srgbClr val="FF0000"/>
              </a:solidFill>
              <a:prstDash val="solid"/>
              <a:round/>
              <a:headEnd type="none" w="med" len="med"/>
              <a:tailEnd type="none" w="med" len="med"/>
            </a:ln>
          </p:spPr>
        </p:cxnSp>
        <p:cxnSp>
          <p:nvCxnSpPr>
            <p:cNvPr id="1908" name="Google Shape;1908;p227"/>
            <p:cNvCxnSpPr/>
            <p:nvPr/>
          </p:nvCxnSpPr>
          <p:spPr>
            <a:xfrm rot="10800000" flipH="1">
              <a:off x="6937975" y="2552575"/>
              <a:ext cx="1573800" cy="710100"/>
            </a:xfrm>
            <a:prstGeom prst="straightConnector1">
              <a:avLst/>
            </a:prstGeom>
            <a:noFill/>
            <a:ln w="28575" cap="flat" cmpd="sng">
              <a:solidFill>
                <a:srgbClr val="FF0000"/>
              </a:solidFill>
              <a:prstDash val="solid"/>
              <a:round/>
              <a:headEnd type="none" w="med" len="med"/>
              <a:tailEnd type="none" w="med" len="med"/>
            </a:ln>
          </p:spPr>
        </p:cxnSp>
      </p:grpSp>
      <p:sp>
        <p:nvSpPr>
          <p:cNvPr id="1909" name="Google Shape;1909;p227"/>
          <p:cNvSpPr/>
          <p:nvPr/>
        </p:nvSpPr>
        <p:spPr>
          <a:xfrm>
            <a:off x="7029175" y="4477225"/>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3</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Shape 1913"/>
        <p:cNvGrpSpPr/>
        <p:nvPr/>
      </p:nvGrpSpPr>
      <p:grpSpPr>
        <a:xfrm>
          <a:off x="0" y="0"/>
          <a:ext cx="0" cy="0"/>
          <a:chOff x="0" y="0"/>
          <a:chExt cx="0" cy="0"/>
        </a:xfrm>
      </p:grpSpPr>
      <p:sp>
        <p:nvSpPr>
          <p:cNvPr id="1914" name="Google Shape;1914;p228"/>
          <p:cNvSpPr txBox="1"/>
          <p:nvPr/>
        </p:nvSpPr>
        <p:spPr>
          <a:xfrm>
            <a:off x="265925" y="278275"/>
            <a:ext cx="8533800" cy="844500"/>
          </a:xfrm>
          <a:prstGeom prst="rect">
            <a:avLst/>
          </a:prstGeom>
          <a:noFill/>
          <a:ln>
            <a:noFill/>
          </a:ln>
        </p:spPr>
        <p:txBody>
          <a:bodyPr spcFirstLastPara="1" wrap="square" lIns="0" tIns="10775" rIns="0" bIns="0" anchor="t" anchorCtr="0">
            <a:noAutofit/>
          </a:bodyPr>
          <a:lstStyle/>
          <a:p>
            <a:pPr marL="12700" marR="5080" lvl="0" indent="0" algn="l" rtl="0">
              <a:lnSpc>
                <a:spcPct val="100699"/>
              </a:lnSpc>
              <a:spcBef>
                <a:spcPts val="0"/>
              </a:spcBef>
              <a:spcAft>
                <a:spcPts val="0"/>
              </a:spcAft>
              <a:buNone/>
            </a:pPr>
            <a:r>
              <a:rPr lang="en" sz="2100">
                <a:solidFill>
                  <a:schemeClr val="dk1"/>
                </a:solidFill>
                <a:latin typeface="Comfortaa"/>
                <a:ea typeface="Comfortaa"/>
                <a:cs typeface="Comfortaa"/>
                <a:sym typeface="Comfortaa"/>
              </a:rPr>
              <a:t>deployment deleted all pods of revision 1</a:t>
            </a:r>
            <a:endParaRPr sz="2100">
              <a:solidFill>
                <a:schemeClr val="dk1"/>
              </a:solidFill>
              <a:latin typeface="Arial"/>
              <a:ea typeface="Arial"/>
              <a:cs typeface="Arial"/>
              <a:sym typeface="Arial"/>
            </a:endParaRPr>
          </a:p>
        </p:txBody>
      </p:sp>
      <p:sp>
        <p:nvSpPr>
          <p:cNvPr id="1915" name="Google Shape;1915;p228"/>
          <p:cNvSpPr/>
          <p:nvPr/>
        </p:nvSpPr>
        <p:spPr>
          <a:xfrm>
            <a:off x="171775" y="2446975"/>
            <a:ext cx="1718700" cy="9213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deployment revision 2</a:t>
            </a:r>
            <a:endParaRPr sz="1600" b="1">
              <a:latin typeface="Comfortaa"/>
              <a:ea typeface="Comfortaa"/>
              <a:cs typeface="Comfortaa"/>
              <a:sym typeface="Comfortaa"/>
            </a:endParaRPr>
          </a:p>
        </p:txBody>
      </p:sp>
      <p:sp>
        <p:nvSpPr>
          <p:cNvPr id="1916" name="Google Shape;1916;p228"/>
          <p:cNvSpPr/>
          <p:nvPr/>
        </p:nvSpPr>
        <p:spPr>
          <a:xfrm>
            <a:off x="3213550" y="1754925"/>
            <a:ext cx="1718700" cy="9213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1</a:t>
            </a:r>
            <a:endParaRPr sz="1600" b="1">
              <a:latin typeface="Comfortaa"/>
              <a:ea typeface="Comfortaa"/>
              <a:cs typeface="Comfortaa"/>
              <a:sym typeface="Comfortaa"/>
            </a:endParaRPr>
          </a:p>
        </p:txBody>
      </p:sp>
      <p:sp>
        <p:nvSpPr>
          <p:cNvPr id="1917" name="Google Shape;1917;p228"/>
          <p:cNvSpPr/>
          <p:nvPr/>
        </p:nvSpPr>
        <p:spPr>
          <a:xfrm>
            <a:off x="6899575" y="776300"/>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1</a:t>
            </a:r>
            <a:endParaRPr/>
          </a:p>
        </p:txBody>
      </p:sp>
      <p:sp>
        <p:nvSpPr>
          <p:cNvPr id="1918" name="Google Shape;1918;p228"/>
          <p:cNvSpPr/>
          <p:nvPr/>
        </p:nvSpPr>
        <p:spPr>
          <a:xfrm>
            <a:off x="6937975" y="1510988"/>
            <a:ext cx="1391400" cy="614100"/>
          </a:xfrm>
          <a:prstGeom prst="flowChartAlternateProcess">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2</a:t>
            </a:r>
            <a:endParaRPr/>
          </a:p>
        </p:txBody>
      </p:sp>
      <p:sp>
        <p:nvSpPr>
          <p:cNvPr id="1919" name="Google Shape;1919;p228"/>
          <p:cNvSpPr/>
          <p:nvPr/>
        </p:nvSpPr>
        <p:spPr>
          <a:xfrm>
            <a:off x="6937975" y="2245675"/>
            <a:ext cx="1391400" cy="614100"/>
          </a:xfrm>
          <a:prstGeom prst="flowChartAlternateProcess">
            <a:avLst/>
          </a:prstGeom>
          <a:solidFill>
            <a:srgbClr val="00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3</a:t>
            </a:r>
            <a:endParaRPr/>
          </a:p>
        </p:txBody>
      </p:sp>
      <p:sp>
        <p:nvSpPr>
          <p:cNvPr id="1920" name="Google Shape;1920;p228"/>
          <p:cNvSpPr/>
          <p:nvPr/>
        </p:nvSpPr>
        <p:spPr>
          <a:xfrm>
            <a:off x="5138988" y="2028525"/>
            <a:ext cx="1227600" cy="3741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28"/>
          <p:cNvSpPr/>
          <p:nvPr/>
        </p:nvSpPr>
        <p:spPr>
          <a:xfrm>
            <a:off x="6566175" y="747600"/>
            <a:ext cx="239400" cy="2082300"/>
          </a:xfrm>
          <a:prstGeom prst="leftBracke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28"/>
          <p:cNvSpPr/>
          <p:nvPr/>
        </p:nvSpPr>
        <p:spPr>
          <a:xfrm rot="3086236">
            <a:off x="1815122" y="3633936"/>
            <a:ext cx="1576108" cy="374021"/>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28"/>
          <p:cNvSpPr/>
          <p:nvPr/>
        </p:nvSpPr>
        <p:spPr>
          <a:xfrm rot="-1232657">
            <a:off x="2039091" y="2384642"/>
            <a:ext cx="1025842" cy="374227"/>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28"/>
          <p:cNvSpPr/>
          <p:nvPr/>
        </p:nvSpPr>
        <p:spPr>
          <a:xfrm>
            <a:off x="3213550" y="3925475"/>
            <a:ext cx="1718700" cy="9213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2</a:t>
            </a:r>
            <a:endParaRPr sz="1600" b="1">
              <a:latin typeface="Comfortaa"/>
              <a:ea typeface="Comfortaa"/>
              <a:cs typeface="Comfortaa"/>
              <a:sym typeface="Comfortaa"/>
            </a:endParaRPr>
          </a:p>
        </p:txBody>
      </p:sp>
      <p:sp>
        <p:nvSpPr>
          <p:cNvPr id="1925" name="Google Shape;1925;p228"/>
          <p:cNvSpPr/>
          <p:nvPr/>
        </p:nvSpPr>
        <p:spPr>
          <a:xfrm>
            <a:off x="5104150" y="4340050"/>
            <a:ext cx="1227600" cy="3741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28"/>
          <p:cNvSpPr/>
          <p:nvPr/>
        </p:nvSpPr>
        <p:spPr>
          <a:xfrm>
            <a:off x="7029175" y="3027913"/>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1</a:t>
            </a:r>
            <a:endParaRPr/>
          </a:p>
        </p:txBody>
      </p:sp>
      <p:grpSp>
        <p:nvGrpSpPr>
          <p:cNvPr id="1927" name="Google Shape;1927;p228"/>
          <p:cNvGrpSpPr/>
          <p:nvPr/>
        </p:nvGrpSpPr>
        <p:grpSpPr>
          <a:xfrm>
            <a:off x="6789175" y="2178025"/>
            <a:ext cx="1689000" cy="749375"/>
            <a:chOff x="6899575" y="2513300"/>
            <a:chExt cx="1689000" cy="749375"/>
          </a:xfrm>
        </p:grpSpPr>
        <p:cxnSp>
          <p:nvCxnSpPr>
            <p:cNvPr id="1928" name="Google Shape;1928;p228"/>
            <p:cNvCxnSpPr/>
            <p:nvPr/>
          </p:nvCxnSpPr>
          <p:spPr>
            <a:xfrm>
              <a:off x="6899575" y="2513300"/>
              <a:ext cx="1689000" cy="672600"/>
            </a:xfrm>
            <a:prstGeom prst="straightConnector1">
              <a:avLst/>
            </a:prstGeom>
            <a:noFill/>
            <a:ln w="38100" cap="flat" cmpd="sng">
              <a:solidFill>
                <a:srgbClr val="FF0000"/>
              </a:solidFill>
              <a:prstDash val="solid"/>
              <a:round/>
              <a:headEnd type="none" w="med" len="med"/>
              <a:tailEnd type="none" w="med" len="med"/>
            </a:ln>
          </p:spPr>
        </p:cxnSp>
        <p:cxnSp>
          <p:nvCxnSpPr>
            <p:cNvPr id="1929" name="Google Shape;1929;p228"/>
            <p:cNvCxnSpPr/>
            <p:nvPr/>
          </p:nvCxnSpPr>
          <p:spPr>
            <a:xfrm rot="10800000" flipH="1">
              <a:off x="6937975" y="2552575"/>
              <a:ext cx="1573800" cy="710100"/>
            </a:xfrm>
            <a:prstGeom prst="straightConnector1">
              <a:avLst/>
            </a:prstGeom>
            <a:noFill/>
            <a:ln w="28575" cap="flat" cmpd="sng">
              <a:solidFill>
                <a:srgbClr val="FF0000"/>
              </a:solidFill>
              <a:prstDash val="solid"/>
              <a:round/>
              <a:headEnd type="none" w="med" len="med"/>
              <a:tailEnd type="none" w="med" len="med"/>
            </a:ln>
          </p:spPr>
        </p:cxnSp>
      </p:grpSp>
      <p:sp>
        <p:nvSpPr>
          <p:cNvPr id="1930" name="Google Shape;1930;p228"/>
          <p:cNvSpPr/>
          <p:nvPr/>
        </p:nvSpPr>
        <p:spPr>
          <a:xfrm>
            <a:off x="7029175" y="3752563"/>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2</a:t>
            </a:r>
            <a:endParaRPr/>
          </a:p>
        </p:txBody>
      </p:sp>
      <p:sp>
        <p:nvSpPr>
          <p:cNvPr id="1931" name="Google Shape;1931;p228"/>
          <p:cNvSpPr/>
          <p:nvPr/>
        </p:nvSpPr>
        <p:spPr>
          <a:xfrm>
            <a:off x="6660175" y="3088200"/>
            <a:ext cx="239400" cy="1938000"/>
          </a:xfrm>
          <a:prstGeom prst="leftBracke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2" name="Google Shape;1932;p228"/>
          <p:cNvGrpSpPr/>
          <p:nvPr/>
        </p:nvGrpSpPr>
        <p:grpSpPr>
          <a:xfrm>
            <a:off x="6789175" y="1443350"/>
            <a:ext cx="1689000" cy="749375"/>
            <a:chOff x="6899575" y="2513300"/>
            <a:chExt cx="1689000" cy="749375"/>
          </a:xfrm>
        </p:grpSpPr>
        <p:cxnSp>
          <p:nvCxnSpPr>
            <p:cNvPr id="1933" name="Google Shape;1933;p228"/>
            <p:cNvCxnSpPr/>
            <p:nvPr/>
          </p:nvCxnSpPr>
          <p:spPr>
            <a:xfrm>
              <a:off x="6899575" y="2513300"/>
              <a:ext cx="1689000" cy="672600"/>
            </a:xfrm>
            <a:prstGeom prst="straightConnector1">
              <a:avLst/>
            </a:prstGeom>
            <a:noFill/>
            <a:ln w="38100" cap="flat" cmpd="sng">
              <a:solidFill>
                <a:srgbClr val="FF0000"/>
              </a:solidFill>
              <a:prstDash val="solid"/>
              <a:round/>
              <a:headEnd type="none" w="med" len="med"/>
              <a:tailEnd type="none" w="med" len="med"/>
            </a:ln>
          </p:spPr>
        </p:cxnSp>
        <p:cxnSp>
          <p:nvCxnSpPr>
            <p:cNvPr id="1934" name="Google Shape;1934;p228"/>
            <p:cNvCxnSpPr/>
            <p:nvPr/>
          </p:nvCxnSpPr>
          <p:spPr>
            <a:xfrm rot="10800000" flipH="1">
              <a:off x="6937975" y="2552575"/>
              <a:ext cx="1573800" cy="710100"/>
            </a:xfrm>
            <a:prstGeom prst="straightConnector1">
              <a:avLst/>
            </a:prstGeom>
            <a:noFill/>
            <a:ln w="28575" cap="flat" cmpd="sng">
              <a:solidFill>
                <a:srgbClr val="FF0000"/>
              </a:solidFill>
              <a:prstDash val="solid"/>
              <a:round/>
              <a:headEnd type="none" w="med" len="med"/>
              <a:tailEnd type="none" w="med" len="med"/>
            </a:ln>
          </p:spPr>
        </p:cxnSp>
      </p:grpSp>
      <p:sp>
        <p:nvSpPr>
          <p:cNvPr id="1935" name="Google Shape;1935;p228"/>
          <p:cNvSpPr/>
          <p:nvPr/>
        </p:nvSpPr>
        <p:spPr>
          <a:xfrm>
            <a:off x="7029175" y="4477225"/>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3</a:t>
            </a:r>
            <a:endParaRPr/>
          </a:p>
        </p:txBody>
      </p:sp>
      <p:grpSp>
        <p:nvGrpSpPr>
          <p:cNvPr id="1936" name="Google Shape;1936;p228"/>
          <p:cNvGrpSpPr/>
          <p:nvPr/>
        </p:nvGrpSpPr>
        <p:grpSpPr>
          <a:xfrm>
            <a:off x="6789175" y="708700"/>
            <a:ext cx="1689000" cy="749375"/>
            <a:chOff x="6899575" y="2513300"/>
            <a:chExt cx="1689000" cy="749375"/>
          </a:xfrm>
        </p:grpSpPr>
        <p:cxnSp>
          <p:nvCxnSpPr>
            <p:cNvPr id="1937" name="Google Shape;1937;p228"/>
            <p:cNvCxnSpPr/>
            <p:nvPr/>
          </p:nvCxnSpPr>
          <p:spPr>
            <a:xfrm>
              <a:off x="6899575" y="2513300"/>
              <a:ext cx="1689000" cy="672600"/>
            </a:xfrm>
            <a:prstGeom prst="straightConnector1">
              <a:avLst/>
            </a:prstGeom>
            <a:noFill/>
            <a:ln w="38100" cap="flat" cmpd="sng">
              <a:solidFill>
                <a:srgbClr val="FF0000"/>
              </a:solidFill>
              <a:prstDash val="solid"/>
              <a:round/>
              <a:headEnd type="none" w="med" len="med"/>
              <a:tailEnd type="none" w="med" len="med"/>
            </a:ln>
          </p:spPr>
        </p:cxnSp>
        <p:cxnSp>
          <p:nvCxnSpPr>
            <p:cNvPr id="1938" name="Google Shape;1938;p228"/>
            <p:cNvCxnSpPr/>
            <p:nvPr/>
          </p:nvCxnSpPr>
          <p:spPr>
            <a:xfrm rot="10800000" flipH="1">
              <a:off x="6937975" y="2552575"/>
              <a:ext cx="1573800" cy="710100"/>
            </a:xfrm>
            <a:prstGeom prst="straightConnector1">
              <a:avLst/>
            </a:prstGeom>
            <a:noFill/>
            <a:ln w="28575" cap="flat" cmpd="sng">
              <a:solidFill>
                <a:srgbClr val="FF0000"/>
              </a:solidFill>
              <a:prstDash val="solid"/>
              <a:round/>
              <a:headEnd type="none" w="med" len="med"/>
              <a:tailEnd type="none" w="med" len="med"/>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40"/>
          <p:cNvGrpSpPr/>
          <p:nvPr/>
        </p:nvGrpSpPr>
        <p:grpSpPr>
          <a:xfrm>
            <a:off x="2968674" y="-1"/>
            <a:ext cx="6175821" cy="5066567"/>
            <a:chOff x="1152675" y="77650"/>
            <a:chExt cx="7448825" cy="4989725"/>
          </a:xfrm>
        </p:grpSpPr>
        <p:pic>
          <p:nvPicPr>
            <p:cNvPr id="220" name="Google Shape;220;p40"/>
            <p:cNvPicPr preferRelativeResize="0"/>
            <p:nvPr/>
          </p:nvPicPr>
          <p:blipFill>
            <a:blip r:embed="rId3">
              <a:alphaModFix/>
            </a:blip>
            <a:stretch>
              <a:fillRect/>
            </a:stretch>
          </p:blipFill>
          <p:spPr>
            <a:xfrm>
              <a:off x="1152675" y="77650"/>
              <a:ext cx="7242225" cy="4989725"/>
            </a:xfrm>
            <a:prstGeom prst="rect">
              <a:avLst/>
            </a:prstGeom>
            <a:noFill/>
            <a:ln>
              <a:noFill/>
            </a:ln>
          </p:spPr>
        </p:pic>
        <p:pic>
          <p:nvPicPr>
            <p:cNvPr id="221" name="Google Shape;221;p40"/>
            <p:cNvPicPr preferRelativeResize="0"/>
            <p:nvPr/>
          </p:nvPicPr>
          <p:blipFill>
            <a:blip r:embed="rId4">
              <a:alphaModFix/>
            </a:blip>
            <a:stretch>
              <a:fillRect/>
            </a:stretch>
          </p:blipFill>
          <p:spPr>
            <a:xfrm>
              <a:off x="4778600" y="77650"/>
              <a:ext cx="3822900" cy="2495625"/>
            </a:xfrm>
            <a:prstGeom prst="rect">
              <a:avLst/>
            </a:prstGeom>
            <a:noFill/>
            <a:ln>
              <a:noFill/>
            </a:ln>
          </p:spPr>
        </p:pic>
        <p:pic>
          <p:nvPicPr>
            <p:cNvPr id="222" name="Google Shape;222;p40"/>
            <p:cNvPicPr preferRelativeResize="0"/>
            <p:nvPr/>
          </p:nvPicPr>
          <p:blipFill>
            <a:blip r:embed="rId5">
              <a:alphaModFix/>
            </a:blip>
            <a:stretch>
              <a:fillRect/>
            </a:stretch>
          </p:blipFill>
          <p:spPr>
            <a:xfrm>
              <a:off x="4778600" y="2571750"/>
              <a:ext cx="3822900" cy="2495625"/>
            </a:xfrm>
            <a:prstGeom prst="rect">
              <a:avLst/>
            </a:prstGeom>
            <a:noFill/>
            <a:ln>
              <a:noFill/>
            </a:ln>
          </p:spPr>
        </p:pic>
      </p:grpSp>
      <p:sp>
        <p:nvSpPr>
          <p:cNvPr id="223" name="Google Shape;223;p40"/>
          <p:cNvSpPr txBox="1"/>
          <p:nvPr/>
        </p:nvSpPr>
        <p:spPr>
          <a:xfrm>
            <a:off x="239225" y="2048400"/>
            <a:ext cx="2370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dk1"/>
                </a:solidFill>
                <a:latin typeface="Comfortaa"/>
                <a:ea typeface="Comfortaa"/>
                <a:cs typeface="Comfortaa"/>
                <a:sym typeface="Comfortaa"/>
              </a:rPr>
              <a:t>Developers be like..</a:t>
            </a:r>
            <a:endParaRPr sz="28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Shape 1942"/>
        <p:cNvGrpSpPr/>
        <p:nvPr/>
      </p:nvGrpSpPr>
      <p:grpSpPr>
        <a:xfrm>
          <a:off x="0" y="0"/>
          <a:ext cx="0" cy="0"/>
          <a:chOff x="0" y="0"/>
          <a:chExt cx="0" cy="0"/>
        </a:xfrm>
      </p:grpSpPr>
      <p:sp>
        <p:nvSpPr>
          <p:cNvPr id="1943" name="Google Shape;1943;p229"/>
          <p:cNvSpPr txBox="1"/>
          <p:nvPr/>
        </p:nvSpPr>
        <p:spPr>
          <a:xfrm>
            <a:off x="2955600" y="1506575"/>
            <a:ext cx="2495100" cy="3464400"/>
          </a:xfrm>
          <a:prstGeom prst="rect">
            <a:avLst/>
          </a:prstGeom>
          <a:noFill/>
          <a:ln w="2857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Revision History</a:t>
            </a:r>
            <a:endParaRPr sz="1600" b="1">
              <a:solidFill>
                <a:schemeClr val="dk1"/>
              </a:solidFill>
              <a:latin typeface="Comfortaa"/>
              <a:ea typeface="Comfortaa"/>
              <a:cs typeface="Comfortaa"/>
              <a:sym typeface="Comfortaa"/>
            </a:endParaRPr>
          </a:p>
        </p:txBody>
      </p:sp>
      <p:sp>
        <p:nvSpPr>
          <p:cNvPr id="1944" name="Google Shape;1944;p229"/>
          <p:cNvSpPr txBox="1"/>
          <p:nvPr/>
        </p:nvSpPr>
        <p:spPr>
          <a:xfrm>
            <a:off x="265925" y="278275"/>
            <a:ext cx="8533800" cy="844500"/>
          </a:xfrm>
          <a:prstGeom prst="rect">
            <a:avLst/>
          </a:prstGeom>
          <a:noFill/>
          <a:ln>
            <a:noFill/>
          </a:ln>
        </p:spPr>
        <p:txBody>
          <a:bodyPr spcFirstLastPara="1" wrap="square" lIns="0" tIns="10775" rIns="0" bIns="0" anchor="t" anchorCtr="0">
            <a:noAutofit/>
          </a:bodyPr>
          <a:lstStyle/>
          <a:p>
            <a:pPr marL="12700" marR="5080" lvl="0" indent="0" algn="l" rtl="0">
              <a:lnSpc>
                <a:spcPct val="100699"/>
              </a:lnSpc>
              <a:spcBef>
                <a:spcPts val="0"/>
              </a:spcBef>
              <a:spcAft>
                <a:spcPts val="0"/>
              </a:spcAft>
              <a:buNone/>
            </a:pPr>
            <a:r>
              <a:rPr lang="en" sz="2000">
                <a:solidFill>
                  <a:schemeClr val="dk1"/>
                </a:solidFill>
                <a:latin typeface="Comfortaa"/>
                <a:ea typeface="Comfortaa"/>
                <a:cs typeface="Comfortaa"/>
                <a:sym typeface="Comfortaa"/>
              </a:rPr>
              <a:t>Deployment Revision 2 update completed. </a:t>
            </a:r>
            <a:r>
              <a:rPr lang="en" sz="2200">
                <a:solidFill>
                  <a:schemeClr val="dk1"/>
                </a:solidFill>
                <a:latin typeface="Comfortaa"/>
                <a:ea typeface="Comfortaa"/>
                <a:cs typeface="Comfortaa"/>
                <a:sym typeface="Comfortaa"/>
              </a:rPr>
              <a:t>r</a:t>
            </a:r>
            <a:r>
              <a:rPr lang="en" sz="2000" b="1">
                <a:solidFill>
                  <a:schemeClr val="dk1"/>
                </a:solidFill>
                <a:latin typeface="Comfortaa"/>
                <a:ea typeface="Comfortaa"/>
                <a:cs typeface="Comfortaa"/>
                <a:sym typeface="Comfortaa"/>
              </a:rPr>
              <a:t>ollbacks to a previous revision are possible by undoing rollouts.</a:t>
            </a:r>
            <a:r>
              <a:rPr lang="en" sz="2200" b="1">
                <a:solidFill>
                  <a:schemeClr val="dk1"/>
                </a:solidFill>
                <a:latin typeface="Comfortaa"/>
                <a:ea typeface="Comfortaa"/>
                <a:cs typeface="Comfortaa"/>
                <a:sym typeface="Comfortaa"/>
              </a:rPr>
              <a:t> </a:t>
            </a:r>
            <a:endParaRPr sz="2200" b="1">
              <a:solidFill>
                <a:schemeClr val="dk1"/>
              </a:solidFill>
              <a:latin typeface="Comfortaa"/>
              <a:ea typeface="Comfortaa"/>
              <a:cs typeface="Comfortaa"/>
              <a:sym typeface="Comfortaa"/>
            </a:endParaRPr>
          </a:p>
          <a:p>
            <a:pPr marL="12700" marR="5080" lvl="0" indent="0" algn="l" rtl="0">
              <a:lnSpc>
                <a:spcPct val="100699"/>
              </a:lnSpc>
              <a:spcBef>
                <a:spcPts val="0"/>
              </a:spcBef>
              <a:spcAft>
                <a:spcPts val="0"/>
              </a:spcAft>
              <a:buNone/>
            </a:pPr>
            <a:endParaRPr sz="2200">
              <a:solidFill>
                <a:schemeClr val="dk1"/>
              </a:solidFill>
              <a:latin typeface="Comfortaa"/>
              <a:ea typeface="Comfortaa"/>
              <a:cs typeface="Comfortaa"/>
              <a:sym typeface="Comfortaa"/>
            </a:endParaRPr>
          </a:p>
        </p:txBody>
      </p:sp>
      <p:sp>
        <p:nvSpPr>
          <p:cNvPr id="1945" name="Google Shape;1945;p229"/>
          <p:cNvSpPr/>
          <p:nvPr/>
        </p:nvSpPr>
        <p:spPr>
          <a:xfrm>
            <a:off x="171775" y="2676225"/>
            <a:ext cx="1718700" cy="9213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deployment revision 2</a:t>
            </a:r>
            <a:endParaRPr sz="1600" b="1">
              <a:latin typeface="Comfortaa"/>
              <a:ea typeface="Comfortaa"/>
              <a:cs typeface="Comfortaa"/>
              <a:sym typeface="Comfortaa"/>
            </a:endParaRPr>
          </a:p>
        </p:txBody>
      </p:sp>
      <p:sp>
        <p:nvSpPr>
          <p:cNvPr id="1946" name="Google Shape;1946;p229"/>
          <p:cNvSpPr/>
          <p:nvPr/>
        </p:nvSpPr>
        <p:spPr>
          <a:xfrm>
            <a:off x="3271125" y="2111100"/>
            <a:ext cx="1718700" cy="921300"/>
          </a:xfrm>
          <a:prstGeom prst="roundRect">
            <a:avLst>
              <a:gd name="adj" fmla="val 16667"/>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1</a:t>
            </a:r>
            <a:endParaRPr sz="1600" b="1">
              <a:latin typeface="Comfortaa"/>
              <a:ea typeface="Comfortaa"/>
              <a:cs typeface="Comfortaa"/>
              <a:sym typeface="Comfortaa"/>
            </a:endParaRPr>
          </a:p>
        </p:txBody>
      </p:sp>
      <p:sp>
        <p:nvSpPr>
          <p:cNvPr id="1947" name="Google Shape;1947;p229"/>
          <p:cNvSpPr/>
          <p:nvPr/>
        </p:nvSpPr>
        <p:spPr>
          <a:xfrm rot="427285">
            <a:off x="2003293" y="3268215"/>
            <a:ext cx="1185747" cy="374002"/>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29"/>
          <p:cNvSpPr/>
          <p:nvPr/>
        </p:nvSpPr>
        <p:spPr>
          <a:xfrm>
            <a:off x="3271125" y="3196175"/>
            <a:ext cx="1718700" cy="9213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ReplicaSet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revision 2</a:t>
            </a:r>
            <a:endParaRPr sz="1600" b="1">
              <a:latin typeface="Comfortaa"/>
              <a:ea typeface="Comfortaa"/>
              <a:cs typeface="Comfortaa"/>
              <a:sym typeface="Comfortaa"/>
            </a:endParaRPr>
          </a:p>
        </p:txBody>
      </p:sp>
      <p:sp>
        <p:nvSpPr>
          <p:cNvPr id="1949" name="Google Shape;1949;p229"/>
          <p:cNvSpPr/>
          <p:nvPr/>
        </p:nvSpPr>
        <p:spPr>
          <a:xfrm>
            <a:off x="5104150" y="3533975"/>
            <a:ext cx="1227600" cy="374100"/>
          </a:xfrm>
          <a:prstGeom prst="righ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29"/>
          <p:cNvSpPr/>
          <p:nvPr/>
        </p:nvSpPr>
        <p:spPr>
          <a:xfrm>
            <a:off x="7029175" y="3027913"/>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1</a:t>
            </a:r>
            <a:endParaRPr/>
          </a:p>
        </p:txBody>
      </p:sp>
      <p:sp>
        <p:nvSpPr>
          <p:cNvPr id="1951" name="Google Shape;1951;p229"/>
          <p:cNvSpPr/>
          <p:nvPr/>
        </p:nvSpPr>
        <p:spPr>
          <a:xfrm>
            <a:off x="7029175" y="3752563"/>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2</a:t>
            </a:r>
            <a:endParaRPr/>
          </a:p>
        </p:txBody>
      </p:sp>
      <p:sp>
        <p:nvSpPr>
          <p:cNvPr id="1952" name="Google Shape;1952;p229"/>
          <p:cNvSpPr/>
          <p:nvPr/>
        </p:nvSpPr>
        <p:spPr>
          <a:xfrm>
            <a:off x="6660175" y="3088200"/>
            <a:ext cx="239400" cy="1938000"/>
          </a:xfrm>
          <a:prstGeom prst="leftBracket">
            <a:avLst>
              <a:gd name="adj" fmla="val 0"/>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29"/>
          <p:cNvSpPr/>
          <p:nvPr/>
        </p:nvSpPr>
        <p:spPr>
          <a:xfrm>
            <a:off x="7086775" y="4477200"/>
            <a:ext cx="1391400" cy="614100"/>
          </a:xfrm>
          <a:prstGeom prst="flowChartAlternateProcess">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3</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230"/>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59" name="Google Shape;1959;p230"/>
          <p:cNvSpPr txBox="1">
            <a:spLocks noGrp="1"/>
          </p:cNvSpPr>
          <p:nvPr>
            <p:ph type="body" idx="1"/>
          </p:nvPr>
        </p:nvSpPr>
        <p:spPr>
          <a:xfrm>
            <a:off x="115150" y="131400"/>
            <a:ext cx="8770800" cy="4781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500" b="1">
                <a:solidFill>
                  <a:srgbClr val="FF0000"/>
                </a:solidFill>
                <a:latin typeface="Comfortaa"/>
                <a:ea typeface="Comfortaa"/>
                <a:cs typeface="Comfortaa"/>
                <a:sym typeface="Comfortaa"/>
              </a:rPr>
              <a:t>TIP..</a:t>
            </a:r>
            <a:r>
              <a:rPr lang="en" sz="2500" b="1">
                <a:latin typeface="Comfortaa"/>
                <a:ea typeface="Comfortaa"/>
                <a:cs typeface="Comfortaa"/>
                <a:sym typeface="Comfortaa"/>
              </a:rPr>
              <a:t> Preventing bad application rollouts:</a:t>
            </a:r>
            <a:endParaRPr sz="2500" b="1">
              <a:latin typeface="Comfortaa"/>
              <a:ea typeface="Comfortaa"/>
              <a:cs typeface="Comfortaa"/>
              <a:sym typeface="Comfortaa"/>
            </a:endParaRPr>
          </a:p>
          <a:p>
            <a:pPr marL="0" lvl="0" indent="0" algn="l" rtl="0">
              <a:spcBef>
                <a:spcPts val="1600"/>
              </a:spcBef>
              <a:spcAft>
                <a:spcPts val="0"/>
              </a:spcAft>
              <a:buNone/>
            </a:pPr>
            <a:r>
              <a:rPr lang="en" sz="2500" b="1">
                <a:latin typeface="Comfortaa"/>
                <a:ea typeface="Comfortaa"/>
                <a:cs typeface="Comfortaa"/>
                <a:sym typeface="Comfortaa"/>
              </a:rPr>
              <a:t>Using </a:t>
            </a:r>
            <a:r>
              <a:rPr lang="en" sz="2500" b="1">
                <a:solidFill>
                  <a:srgbClr val="00FF00"/>
                </a:solidFill>
                <a:latin typeface="Comfortaa"/>
                <a:ea typeface="Comfortaa"/>
                <a:cs typeface="Comfortaa"/>
                <a:sym typeface="Comfortaa"/>
              </a:rPr>
              <a:t>minReadySecond</a:t>
            </a:r>
            <a:r>
              <a:rPr lang="en" sz="2500" b="1">
                <a:latin typeface="Comfortaa"/>
                <a:ea typeface="Comfortaa"/>
                <a:cs typeface="Comfortaa"/>
                <a:sym typeface="Comfortaa"/>
              </a:rPr>
              <a:t> can specify the amount of time a pod is ready before the pod is declared as available for use. </a:t>
            </a:r>
            <a:endParaRPr sz="2500" b="1">
              <a:latin typeface="Comfortaa"/>
              <a:ea typeface="Comfortaa"/>
              <a:cs typeface="Comfortaa"/>
              <a:sym typeface="Comfortaa"/>
            </a:endParaRPr>
          </a:p>
          <a:p>
            <a:pPr marL="0" lvl="0" indent="0" algn="l" rtl="0">
              <a:spcBef>
                <a:spcPts val="1600"/>
              </a:spcBef>
              <a:spcAft>
                <a:spcPts val="0"/>
              </a:spcAft>
              <a:buNone/>
            </a:pPr>
            <a:r>
              <a:rPr lang="en" sz="2500" b="1">
                <a:latin typeface="Comfortaa"/>
                <a:ea typeface="Comfortaa"/>
                <a:cs typeface="Comfortaa"/>
                <a:sym typeface="Comfortaa"/>
              </a:rPr>
              <a:t>Allows to prevent the rollout of bad application versions when used in combination with readiness probes</a:t>
            </a:r>
            <a:endParaRPr sz="2500" b="1">
              <a:latin typeface="Comfortaa"/>
              <a:ea typeface="Comfortaa"/>
              <a:cs typeface="Comfortaa"/>
              <a:sym typeface="Comfortaa"/>
            </a:endParaRPr>
          </a:p>
          <a:p>
            <a:pPr marL="0" lvl="0" indent="0" algn="l" rtl="0">
              <a:spcBef>
                <a:spcPts val="1600"/>
              </a:spcBef>
              <a:spcAft>
                <a:spcPts val="0"/>
              </a:spcAft>
              <a:buNone/>
            </a:pPr>
            <a:r>
              <a:rPr lang="en" sz="2500" b="1">
                <a:latin typeface="Comfortaa"/>
                <a:ea typeface="Comfortaa"/>
                <a:cs typeface="Comfortaa"/>
                <a:sym typeface="Comfortaa"/>
              </a:rPr>
              <a:t>Pausing a rollout using the command:</a:t>
            </a:r>
            <a:endParaRPr sz="2500" b="1">
              <a:latin typeface="Comfortaa"/>
              <a:ea typeface="Comfortaa"/>
              <a:cs typeface="Comfortaa"/>
              <a:sym typeface="Comfortaa"/>
            </a:endParaRPr>
          </a:p>
          <a:p>
            <a:pPr marL="457200" lvl="0" indent="0" algn="l" rtl="0">
              <a:spcBef>
                <a:spcPts val="1600"/>
              </a:spcBef>
              <a:spcAft>
                <a:spcPts val="1600"/>
              </a:spcAft>
              <a:buNone/>
            </a:pPr>
            <a:r>
              <a:rPr lang="en" sz="2400" b="1">
                <a:solidFill>
                  <a:srgbClr val="FFFF00"/>
                </a:solidFill>
                <a:latin typeface="Comfortaa"/>
                <a:ea typeface="Comfortaa"/>
                <a:cs typeface="Comfortaa"/>
                <a:sym typeface="Comfortaa"/>
              </a:rPr>
              <a:t> $ kubectl rollout pause deploy &lt;deployment_name&gt;</a:t>
            </a:r>
            <a:endParaRPr sz="2400" b="1">
              <a:solidFill>
                <a:srgbClr val="FFFF00"/>
              </a:solidFill>
              <a:latin typeface="Comfortaa"/>
              <a:ea typeface="Comfortaa"/>
              <a:cs typeface="Comfortaa"/>
              <a:sym typeface="Comfortaa"/>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231"/>
          <p:cNvSpPr txBox="1">
            <a:spLocks noGrp="1"/>
          </p:cNvSpPr>
          <p:nvPr>
            <p:ph type="title"/>
          </p:nvPr>
        </p:nvSpPr>
        <p:spPr>
          <a:xfrm>
            <a:off x="170775"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Deployments Demo Lab</a:t>
            </a:r>
            <a:endParaRPr sz="3800" b="1">
              <a:latin typeface="Comfortaa"/>
              <a:ea typeface="Comfortaa"/>
              <a:cs typeface="Comfortaa"/>
              <a:sym typeface="Comfortaa"/>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232"/>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970" name="Google Shape;1970;p232"/>
          <p:cNvSpPr txBox="1">
            <a:spLocks noGrp="1"/>
          </p:cNvSpPr>
          <p:nvPr>
            <p:ph type="body" idx="1"/>
          </p:nvPr>
        </p:nvSpPr>
        <p:spPr>
          <a:xfrm>
            <a:off x="115150" y="131400"/>
            <a:ext cx="8770800" cy="492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b="1">
                <a:solidFill>
                  <a:srgbClr val="FF0000"/>
                </a:solidFill>
                <a:latin typeface="Comfortaa"/>
                <a:ea typeface="Comfortaa"/>
                <a:cs typeface="Comfortaa"/>
                <a:sym typeface="Comfortaa"/>
              </a:rPr>
              <a:t>## Deployment lab commands</a:t>
            </a:r>
            <a:endParaRPr sz="2000" b="1">
              <a:solidFill>
                <a:srgbClr val="FF0000"/>
              </a:solidFill>
              <a:latin typeface="Comfortaa"/>
              <a:ea typeface="Comfortaa"/>
              <a:cs typeface="Comfortaa"/>
              <a:sym typeface="Comfortaa"/>
            </a:endParaRPr>
          </a:p>
          <a:p>
            <a:pPr marL="0" lvl="0" indent="0" algn="l" rtl="0">
              <a:spcBef>
                <a:spcPts val="1600"/>
              </a:spcBef>
              <a:spcAft>
                <a:spcPts val="0"/>
              </a:spcAft>
              <a:buNone/>
            </a:pPr>
            <a:r>
              <a:rPr lang="en" sz="2000" b="1">
                <a:latin typeface="Comfortaa"/>
                <a:ea typeface="Comfortaa"/>
                <a:cs typeface="Comfortaa"/>
                <a:sym typeface="Comfortaa"/>
              </a:rPr>
              <a:t>$kubectl create -f deploy-manifest --record</a:t>
            </a:r>
            <a:endParaRPr sz="2000" b="1">
              <a:latin typeface="Comfortaa"/>
              <a:ea typeface="Comfortaa"/>
              <a:cs typeface="Comfortaa"/>
              <a:sym typeface="Comfortaa"/>
            </a:endParaRPr>
          </a:p>
          <a:p>
            <a:pPr marL="0" lvl="0" indent="0" algn="l" rtl="0">
              <a:spcBef>
                <a:spcPts val="1600"/>
              </a:spcBef>
              <a:spcAft>
                <a:spcPts val="0"/>
              </a:spcAft>
              <a:buNone/>
            </a:pPr>
            <a:r>
              <a:rPr lang="en" sz="2000" b="1">
                <a:latin typeface="Comfortaa"/>
                <a:ea typeface="Comfortaa"/>
                <a:cs typeface="Comfortaa"/>
                <a:sym typeface="Comfortaa"/>
              </a:rPr>
              <a:t>$kubectl rollout status deploy deploy-name</a:t>
            </a:r>
            <a:endParaRPr sz="2000" b="1">
              <a:latin typeface="Comfortaa"/>
              <a:ea typeface="Comfortaa"/>
              <a:cs typeface="Comfortaa"/>
              <a:sym typeface="Comfortaa"/>
            </a:endParaRPr>
          </a:p>
          <a:p>
            <a:pPr marL="0" lvl="0" indent="0" algn="l" rtl="0">
              <a:spcBef>
                <a:spcPts val="1600"/>
              </a:spcBef>
              <a:spcAft>
                <a:spcPts val="0"/>
              </a:spcAft>
              <a:buNone/>
            </a:pPr>
            <a:r>
              <a:rPr lang="en" sz="2000" b="1">
                <a:latin typeface="Comfortaa"/>
                <a:ea typeface="Comfortaa"/>
                <a:cs typeface="Comfortaa"/>
                <a:sym typeface="Comfortaa"/>
              </a:rPr>
              <a:t>$kubectl get rs ..see deploy rs with pod temp hash</a:t>
            </a:r>
            <a:endParaRPr sz="2000" b="1">
              <a:latin typeface="Comfortaa"/>
              <a:ea typeface="Comfortaa"/>
              <a:cs typeface="Comfortaa"/>
              <a:sym typeface="Comfortaa"/>
            </a:endParaRPr>
          </a:p>
          <a:p>
            <a:pPr marL="0" lvl="0" indent="0" algn="l" rtl="0">
              <a:spcBef>
                <a:spcPts val="1600"/>
              </a:spcBef>
              <a:spcAft>
                <a:spcPts val="0"/>
              </a:spcAft>
              <a:buNone/>
            </a:pPr>
            <a:r>
              <a:rPr lang="en" sz="2000" b="1">
                <a:latin typeface="Comfortaa"/>
                <a:ea typeface="Comfortaa"/>
                <a:cs typeface="Comfortaa"/>
                <a:sym typeface="Comfortaa"/>
              </a:rPr>
              <a:t>$kubectl set image deployment deploy-name /                                                              container-name=new-image</a:t>
            </a:r>
            <a:endParaRPr sz="2000" b="1">
              <a:latin typeface="Comfortaa"/>
              <a:ea typeface="Comfortaa"/>
              <a:cs typeface="Comfortaa"/>
              <a:sym typeface="Comfortaa"/>
            </a:endParaRPr>
          </a:p>
          <a:p>
            <a:pPr marL="0" lvl="0" indent="0" algn="l" rtl="0">
              <a:spcBef>
                <a:spcPts val="1600"/>
              </a:spcBef>
              <a:spcAft>
                <a:spcPts val="0"/>
              </a:spcAft>
              <a:buNone/>
            </a:pPr>
            <a:r>
              <a:rPr lang="en" sz="2000" b="1">
                <a:latin typeface="Comfortaa"/>
                <a:ea typeface="Comfortaa"/>
                <a:cs typeface="Comfortaa"/>
                <a:sym typeface="Comfortaa"/>
              </a:rPr>
              <a:t>$kubectl rollout history deploy deploy-name --revision=&lt;rev#&gt;</a:t>
            </a:r>
            <a:endParaRPr sz="2000" b="1">
              <a:latin typeface="Comfortaa"/>
              <a:ea typeface="Comfortaa"/>
              <a:cs typeface="Comfortaa"/>
              <a:sym typeface="Comfortaa"/>
            </a:endParaRPr>
          </a:p>
          <a:p>
            <a:pPr marL="0" lvl="0" indent="0" algn="l" rtl="0">
              <a:spcBef>
                <a:spcPts val="1600"/>
              </a:spcBef>
              <a:spcAft>
                <a:spcPts val="0"/>
              </a:spcAft>
              <a:buNone/>
            </a:pPr>
            <a:r>
              <a:rPr lang="en" sz="2000" b="1">
                <a:latin typeface="Comfortaa"/>
                <a:ea typeface="Comfortaa"/>
                <a:cs typeface="Comfortaa"/>
                <a:sym typeface="Comfortaa"/>
              </a:rPr>
              <a:t>$kubectl rollout undo deployment deploy-name</a:t>
            </a:r>
            <a:endParaRPr sz="2000" b="1">
              <a:latin typeface="Comfortaa"/>
              <a:ea typeface="Comfortaa"/>
              <a:cs typeface="Comfortaa"/>
              <a:sym typeface="Comfortaa"/>
            </a:endParaRPr>
          </a:p>
          <a:p>
            <a:pPr marL="0" lvl="0" indent="0" algn="l" rtl="0">
              <a:spcBef>
                <a:spcPts val="1600"/>
              </a:spcBef>
              <a:spcAft>
                <a:spcPts val="0"/>
              </a:spcAft>
              <a:buNone/>
            </a:pPr>
            <a:r>
              <a:rPr lang="en" sz="2000" b="1">
                <a:latin typeface="Comfortaa"/>
                <a:ea typeface="Comfortaa"/>
                <a:cs typeface="Comfortaa"/>
                <a:sym typeface="Comfortaa"/>
              </a:rPr>
              <a:t>$kubectl rollout undo deployment deploy-name --to-revision=&lt;rev#&gt;</a:t>
            </a:r>
            <a:endParaRPr sz="2000" b="1">
              <a:latin typeface="Comfortaa"/>
              <a:ea typeface="Comfortaa"/>
              <a:cs typeface="Comfortaa"/>
              <a:sym typeface="Comfortaa"/>
            </a:endParaRPr>
          </a:p>
          <a:p>
            <a:pPr marL="0" lvl="0" indent="0" algn="l" rtl="0">
              <a:spcBef>
                <a:spcPts val="1600"/>
              </a:spcBef>
              <a:spcAft>
                <a:spcPts val="1600"/>
              </a:spcAft>
              <a:buNone/>
            </a:pPr>
            <a:endParaRPr sz="2000" b="1">
              <a:latin typeface="Comfortaa"/>
              <a:ea typeface="Comfortaa"/>
              <a:cs typeface="Comfortaa"/>
              <a:sym typeface="Comfortaa"/>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975" name="Google Shape;1975;p233"/>
          <p:cNvSpPr txBox="1">
            <a:spLocks noGrp="1"/>
          </p:cNvSpPr>
          <p:nvPr>
            <p:ph type="title"/>
          </p:nvPr>
        </p:nvSpPr>
        <p:spPr>
          <a:xfrm>
            <a:off x="170775"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DaemonSets</a:t>
            </a:r>
            <a:endParaRPr sz="3800" b="1">
              <a:latin typeface="Comfortaa"/>
              <a:ea typeface="Comfortaa"/>
              <a:cs typeface="Comfortaa"/>
              <a:sym typeface="Comfortaa"/>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234"/>
          <p:cNvSpPr txBox="1"/>
          <p:nvPr/>
        </p:nvSpPr>
        <p:spPr>
          <a:xfrm>
            <a:off x="307075" y="141500"/>
            <a:ext cx="8694000" cy="4656600"/>
          </a:xfrm>
          <a:prstGeom prst="rect">
            <a:avLst/>
          </a:prstGeom>
          <a:noFill/>
          <a:ln>
            <a:noFill/>
          </a:ln>
        </p:spPr>
        <p:txBody>
          <a:bodyPr spcFirstLastPara="1" wrap="square" lIns="0" tIns="27925" rIns="0" bIns="0" anchor="t" anchorCtr="0">
            <a:noAutofit/>
          </a:bodyPr>
          <a:lstStyle/>
          <a:p>
            <a:pPr marL="0" marR="299085" lvl="0" indent="0" algn="l" rtl="0">
              <a:lnSpc>
                <a:spcPct val="118750"/>
              </a:lnSpc>
              <a:spcBef>
                <a:spcPts val="0"/>
              </a:spcBef>
              <a:spcAft>
                <a:spcPts val="0"/>
              </a:spcAft>
              <a:buNone/>
            </a:pPr>
            <a:endParaRPr sz="2300" b="1">
              <a:solidFill>
                <a:schemeClr val="dk1"/>
              </a:solidFill>
              <a:latin typeface="Comfortaa"/>
              <a:ea typeface="Comfortaa"/>
              <a:cs typeface="Comfortaa"/>
              <a:sym typeface="Comfortaa"/>
            </a:endParaRPr>
          </a:p>
          <a:p>
            <a:pPr marL="0" marR="299085" lvl="0" indent="0" algn="l" rtl="0">
              <a:lnSpc>
                <a:spcPct val="118750"/>
              </a:lnSpc>
              <a:spcBef>
                <a:spcPts val="0"/>
              </a:spcBef>
              <a:spcAft>
                <a:spcPts val="0"/>
              </a:spcAft>
              <a:buNone/>
            </a:pPr>
            <a:r>
              <a:rPr lang="en" sz="2500" b="1">
                <a:solidFill>
                  <a:schemeClr val="dk1"/>
                </a:solidFill>
                <a:latin typeface="Comfortaa"/>
                <a:ea typeface="Comfortaa"/>
                <a:cs typeface="Comfortaa"/>
                <a:sym typeface="Comfortaa"/>
              </a:rPr>
              <a:t>DaemonSets are similar to replicaSets as it creates pod replicas using a pod template.</a:t>
            </a:r>
            <a:endParaRPr sz="2500" b="1">
              <a:solidFill>
                <a:schemeClr val="dk1"/>
              </a:solidFill>
              <a:latin typeface="Comfortaa"/>
              <a:ea typeface="Comfortaa"/>
              <a:cs typeface="Comfortaa"/>
              <a:sym typeface="Comfortaa"/>
            </a:endParaRPr>
          </a:p>
          <a:p>
            <a:pPr marL="0" marR="299085" lvl="0" indent="0" algn="l" rtl="0">
              <a:lnSpc>
                <a:spcPct val="118750"/>
              </a:lnSpc>
              <a:spcBef>
                <a:spcPts val="0"/>
              </a:spcBef>
              <a:spcAft>
                <a:spcPts val="0"/>
              </a:spcAft>
              <a:buNone/>
            </a:pPr>
            <a:endParaRPr sz="2500" b="1">
              <a:solidFill>
                <a:schemeClr val="dk1"/>
              </a:solidFill>
              <a:latin typeface="Comfortaa"/>
              <a:ea typeface="Comfortaa"/>
              <a:cs typeface="Comfortaa"/>
              <a:sym typeface="Comfortaa"/>
            </a:endParaRPr>
          </a:p>
          <a:p>
            <a:pPr marL="0" marR="299085" lvl="0" indent="0" algn="l" rtl="0">
              <a:lnSpc>
                <a:spcPct val="118750"/>
              </a:lnSpc>
              <a:spcBef>
                <a:spcPts val="0"/>
              </a:spcBef>
              <a:spcAft>
                <a:spcPts val="0"/>
              </a:spcAft>
              <a:buNone/>
            </a:pPr>
            <a:r>
              <a:rPr lang="en" sz="2500" b="1">
                <a:solidFill>
                  <a:schemeClr val="dk1"/>
                </a:solidFill>
                <a:latin typeface="Comfortaa"/>
                <a:ea typeface="Comfortaa"/>
                <a:cs typeface="Comfortaa"/>
                <a:sym typeface="Comfortaa"/>
              </a:rPr>
              <a:t>Differs as it creates and manages </a:t>
            </a:r>
            <a:r>
              <a:rPr lang="en" sz="2500" b="1">
                <a:solidFill>
                  <a:srgbClr val="00FF00"/>
                </a:solidFill>
                <a:latin typeface="Comfortaa"/>
                <a:ea typeface="Comfortaa"/>
                <a:cs typeface="Comfortaa"/>
                <a:sym typeface="Comfortaa"/>
              </a:rPr>
              <a:t>ONE single pod replica on each worker node </a:t>
            </a:r>
            <a:r>
              <a:rPr lang="en" sz="2500" b="1">
                <a:solidFill>
                  <a:schemeClr val="dk1"/>
                </a:solidFill>
                <a:latin typeface="Comfortaa"/>
                <a:ea typeface="Comfortaa"/>
                <a:cs typeface="Comfortaa"/>
                <a:sym typeface="Comfortaa"/>
              </a:rPr>
              <a:t>in a cluster. </a:t>
            </a:r>
            <a:endParaRPr sz="2500" b="1">
              <a:solidFill>
                <a:schemeClr val="dk1"/>
              </a:solidFill>
              <a:latin typeface="Comfortaa"/>
              <a:ea typeface="Comfortaa"/>
              <a:cs typeface="Comfortaa"/>
              <a:sym typeface="Comfortaa"/>
            </a:endParaRPr>
          </a:p>
          <a:p>
            <a:pPr marL="0" marR="299085" lvl="0" indent="0" algn="l" rtl="0">
              <a:lnSpc>
                <a:spcPct val="118750"/>
              </a:lnSpc>
              <a:spcBef>
                <a:spcPts val="0"/>
              </a:spcBef>
              <a:spcAft>
                <a:spcPts val="0"/>
              </a:spcAft>
              <a:buNone/>
            </a:pPr>
            <a:endParaRPr sz="2500" b="1">
              <a:solidFill>
                <a:schemeClr val="dk1"/>
              </a:solidFill>
              <a:latin typeface="Comfortaa"/>
              <a:ea typeface="Comfortaa"/>
              <a:cs typeface="Comfortaa"/>
              <a:sym typeface="Comfortaa"/>
            </a:endParaRPr>
          </a:p>
          <a:p>
            <a:pPr marL="0" marR="0" lvl="0" indent="0" algn="l" rtl="0">
              <a:lnSpc>
                <a:spcPct val="100000"/>
              </a:lnSpc>
              <a:spcBef>
                <a:spcPts val="930"/>
              </a:spcBef>
              <a:spcAft>
                <a:spcPts val="0"/>
              </a:spcAft>
              <a:buNone/>
            </a:pPr>
            <a:r>
              <a:rPr lang="en" sz="2500" b="1">
                <a:solidFill>
                  <a:schemeClr val="dk1"/>
                </a:solidFill>
                <a:latin typeface="Comfortaa"/>
                <a:ea typeface="Comfortaa"/>
                <a:cs typeface="Comfortaa"/>
                <a:sym typeface="Comfortaa"/>
              </a:rPr>
              <a:t>Bypasses the default scheduling.</a:t>
            </a:r>
            <a:endParaRPr sz="23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0">
                                            <p:txEl>
                                              <p:pRg st="0" end="0"/>
                                            </p:txEl>
                                          </p:spTgt>
                                        </p:tgtEl>
                                        <p:attrNameLst>
                                          <p:attrName>style.visibility</p:attrName>
                                        </p:attrNameLst>
                                      </p:cBhvr>
                                      <p:to>
                                        <p:strVal val="visible"/>
                                      </p:to>
                                    </p:set>
                                    <p:animEffect transition="in" filter="fade">
                                      <p:cBhvr>
                                        <p:cTn id="7" dur="1000"/>
                                        <p:tgtEl>
                                          <p:spTgt spid="19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0">
                                            <p:txEl>
                                              <p:pRg st="1" end="1"/>
                                            </p:txEl>
                                          </p:spTgt>
                                        </p:tgtEl>
                                        <p:attrNameLst>
                                          <p:attrName>style.visibility</p:attrName>
                                        </p:attrNameLst>
                                      </p:cBhvr>
                                      <p:to>
                                        <p:strVal val="visible"/>
                                      </p:to>
                                    </p:set>
                                    <p:animEffect transition="in" filter="fade">
                                      <p:cBhvr>
                                        <p:cTn id="12" dur="1000"/>
                                        <p:tgtEl>
                                          <p:spTgt spid="19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0">
                                            <p:txEl>
                                              <p:pRg st="2" end="2"/>
                                            </p:txEl>
                                          </p:spTgt>
                                        </p:tgtEl>
                                        <p:attrNameLst>
                                          <p:attrName>style.visibility</p:attrName>
                                        </p:attrNameLst>
                                      </p:cBhvr>
                                      <p:to>
                                        <p:strVal val="visible"/>
                                      </p:to>
                                    </p:set>
                                    <p:animEffect transition="in" filter="fade">
                                      <p:cBhvr>
                                        <p:cTn id="17" dur="1000"/>
                                        <p:tgtEl>
                                          <p:spTgt spid="19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80">
                                            <p:txEl>
                                              <p:pRg st="3" end="3"/>
                                            </p:txEl>
                                          </p:spTgt>
                                        </p:tgtEl>
                                        <p:attrNameLst>
                                          <p:attrName>style.visibility</p:attrName>
                                        </p:attrNameLst>
                                      </p:cBhvr>
                                      <p:to>
                                        <p:strVal val="visible"/>
                                      </p:to>
                                    </p:set>
                                    <p:animEffect transition="in" filter="fade">
                                      <p:cBhvr>
                                        <p:cTn id="22" dur="1000"/>
                                        <p:tgtEl>
                                          <p:spTgt spid="19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80">
                                            <p:txEl>
                                              <p:pRg st="4" end="4"/>
                                            </p:txEl>
                                          </p:spTgt>
                                        </p:tgtEl>
                                        <p:attrNameLst>
                                          <p:attrName>style.visibility</p:attrName>
                                        </p:attrNameLst>
                                      </p:cBhvr>
                                      <p:to>
                                        <p:strVal val="visible"/>
                                      </p:to>
                                    </p:set>
                                    <p:animEffect transition="in" filter="fade">
                                      <p:cBhvr>
                                        <p:cTn id="27" dur="1000"/>
                                        <p:tgtEl>
                                          <p:spTgt spid="19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80">
                                            <p:txEl>
                                              <p:pRg st="5" end="5"/>
                                            </p:txEl>
                                          </p:spTgt>
                                        </p:tgtEl>
                                        <p:attrNameLst>
                                          <p:attrName>style.visibility</p:attrName>
                                        </p:attrNameLst>
                                      </p:cBhvr>
                                      <p:to>
                                        <p:strVal val="visible"/>
                                      </p:to>
                                    </p:set>
                                    <p:animEffect transition="in" filter="fade">
                                      <p:cBhvr>
                                        <p:cTn id="32" dur="1000"/>
                                        <p:tgtEl>
                                          <p:spTgt spid="198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235"/>
          <p:cNvSpPr txBox="1">
            <a:spLocks noGrp="1"/>
          </p:cNvSpPr>
          <p:nvPr>
            <p:ph type="title"/>
          </p:nvPr>
        </p:nvSpPr>
        <p:spPr>
          <a:xfrm>
            <a:off x="490250" y="450150"/>
            <a:ext cx="8040600" cy="4090800"/>
          </a:xfrm>
          <a:prstGeom prst="rect">
            <a:avLst/>
          </a:prstGeom>
        </p:spPr>
        <p:txBody>
          <a:bodyPr spcFirstLastPara="1" wrap="square" lIns="91425" tIns="91425" rIns="91425" bIns="91425" anchor="ctr" anchorCtr="0">
            <a:noAutofit/>
          </a:bodyPr>
          <a:lstStyle/>
          <a:p>
            <a:pPr marL="0" lvl="0" indent="0" algn="l" rtl="0">
              <a:spcBef>
                <a:spcPts val="930"/>
              </a:spcBef>
              <a:spcAft>
                <a:spcPts val="0"/>
              </a:spcAft>
              <a:buNone/>
            </a:pPr>
            <a:r>
              <a:rPr lang="en" sz="2500" b="1">
                <a:latin typeface="Comfortaa"/>
                <a:ea typeface="Comfortaa"/>
                <a:cs typeface="Comfortaa"/>
                <a:sym typeface="Comfortaa"/>
              </a:rPr>
              <a:t>Typically used for system services such as log forwarding, security and health monitoring</a:t>
            </a:r>
            <a:endParaRPr sz="2500" b="1">
              <a:latin typeface="Comfortaa"/>
              <a:ea typeface="Comfortaa"/>
              <a:cs typeface="Comfortaa"/>
              <a:sym typeface="Comfortaa"/>
            </a:endParaRPr>
          </a:p>
          <a:p>
            <a:pPr marL="0" lvl="0" indent="0" algn="l" rtl="0">
              <a:spcBef>
                <a:spcPts val="930"/>
              </a:spcBef>
              <a:spcAft>
                <a:spcPts val="0"/>
              </a:spcAft>
              <a:buNone/>
            </a:pPr>
            <a:endParaRPr sz="2500" b="1">
              <a:latin typeface="Comfortaa"/>
              <a:ea typeface="Comfortaa"/>
              <a:cs typeface="Comfortaa"/>
              <a:sym typeface="Comfortaa"/>
            </a:endParaRPr>
          </a:p>
          <a:p>
            <a:pPr marL="0" lvl="0" indent="0" algn="l" rtl="0">
              <a:lnSpc>
                <a:spcPct val="119375"/>
              </a:lnSpc>
              <a:spcBef>
                <a:spcPts val="930"/>
              </a:spcBef>
              <a:spcAft>
                <a:spcPts val="0"/>
              </a:spcAft>
              <a:buNone/>
            </a:pPr>
            <a:r>
              <a:rPr lang="en" sz="2500" b="1">
                <a:latin typeface="Comfortaa"/>
                <a:ea typeface="Comfortaa"/>
                <a:cs typeface="Comfortaa"/>
                <a:sym typeface="Comfortaa"/>
              </a:rPr>
              <a:t>updates are managed via revisions and a </a:t>
            </a:r>
            <a:r>
              <a:rPr lang="en" sz="2500" b="1">
                <a:solidFill>
                  <a:srgbClr val="00FF00"/>
                </a:solidFill>
                <a:latin typeface="Comfortaa"/>
                <a:ea typeface="Comfortaa"/>
                <a:cs typeface="Comfortaa"/>
                <a:sym typeface="Comfortaa"/>
              </a:rPr>
              <a:t>controller-revision-hash </a:t>
            </a:r>
            <a:r>
              <a:rPr lang="en" sz="2500" b="1">
                <a:latin typeface="Comfortaa"/>
                <a:ea typeface="Comfortaa"/>
                <a:cs typeface="Comfortaa"/>
                <a:sym typeface="Comfortaa"/>
              </a:rPr>
              <a:t>label attached to the daemonsets pods.</a:t>
            </a:r>
            <a:endParaRPr sz="2500" b="1">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236"/>
          <p:cNvSpPr txBox="1"/>
          <p:nvPr/>
        </p:nvSpPr>
        <p:spPr>
          <a:xfrm>
            <a:off x="201525" y="211125"/>
            <a:ext cx="5532000" cy="4673400"/>
          </a:xfrm>
          <a:prstGeom prst="rect">
            <a:avLst/>
          </a:prstGeom>
          <a:noFill/>
          <a:ln>
            <a:noFill/>
          </a:ln>
        </p:spPr>
        <p:txBody>
          <a:bodyPr spcFirstLastPara="1" wrap="square" lIns="0" tIns="10775" rIns="0" bIns="0" anchor="t" anchorCtr="0">
            <a:noAutofit/>
          </a:bodyPr>
          <a:lstStyle/>
          <a:p>
            <a:pPr marL="0" marR="16510" lvl="0" indent="0" algn="l" rtl="0">
              <a:lnSpc>
                <a:spcPct val="100699"/>
              </a:lnSpc>
              <a:spcBef>
                <a:spcPts val="0"/>
              </a:spcBef>
              <a:spcAft>
                <a:spcPts val="0"/>
              </a:spcAft>
              <a:buNone/>
            </a:pPr>
            <a:r>
              <a:rPr lang="en" sz="2000" b="1">
                <a:solidFill>
                  <a:srgbClr val="00FF00"/>
                </a:solidFill>
                <a:latin typeface="Comfortaa"/>
                <a:ea typeface="Comfortaa"/>
                <a:cs typeface="Comfortaa"/>
                <a:sym typeface="Comfortaa"/>
              </a:rPr>
              <a:t>revisionHistoryLimit:</a:t>
            </a:r>
            <a:r>
              <a:rPr lang="en" sz="2000" b="1">
                <a:solidFill>
                  <a:srgbClr val="1155CC"/>
                </a:solidFill>
                <a:latin typeface="Comfortaa"/>
                <a:ea typeface="Comfortaa"/>
                <a:cs typeface="Comfortaa"/>
                <a:sym typeface="Comfortaa"/>
              </a:rPr>
              <a:t> </a:t>
            </a:r>
            <a:r>
              <a:rPr lang="en" sz="2000" b="1">
                <a:solidFill>
                  <a:schemeClr val="dk1"/>
                </a:solidFill>
                <a:latin typeface="Comfortaa"/>
                <a:ea typeface="Comfortaa"/>
                <a:cs typeface="Comfortaa"/>
                <a:sym typeface="Comfortaa"/>
              </a:rPr>
              <a:t>The number of  previous iterations of the DaemonSet to retain.</a:t>
            </a:r>
            <a:endParaRPr sz="2000" b="1">
              <a:solidFill>
                <a:schemeClr val="dk1"/>
              </a:solidFill>
              <a:latin typeface="Comfortaa"/>
              <a:ea typeface="Comfortaa"/>
              <a:cs typeface="Comfortaa"/>
              <a:sym typeface="Comfortaa"/>
            </a:endParaRPr>
          </a:p>
          <a:p>
            <a:pPr marL="0" marR="56514" lvl="0" indent="0" algn="l" rtl="0">
              <a:lnSpc>
                <a:spcPct val="100699"/>
              </a:lnSpc>
              <a:spcBef>
                <a:spcPts val="975"/>
              </a:spcBef>
              <a:spcAft>
                <a:spcPts val="0"/>
              </a:spcAft>
              <a:buNone/>
            </a:pPr>
            <a:r>
              <a:rPr lang="en" sz="2000" b="1">
                <a:solidFill>
                  <a:srgbClr val="00FF00"/>
                </a:solidFill>
                <a:latin typeface="Comfortaa"/>
                <a:ea typeface="Comfortaa"/>
                <a:cs typeface="Comfortaa"/>
                <a:sym typeface="Comfortaa"/>
              </a:rPr>
              <a:t>updateStrategy:</a:t>
            </a:r>
            <a:r>
              <a:rPr lang="en" sz="2000" b="1">
                <a:solidFill>
                  <a:srgbClr val="1155CC"/>
                </a:solidFill>
                <a:latin typeface="Comfortaa"/>
                <a:ea typeface="Comfortaa"/>
                <a:cs typeface="Comfortaa"/>
                <a:sym typeface="Comfortaa"/>
              </a:rPr>
              <a:t> </a:t>
            </a:r>
            <a:r>
              <a:rPr lang="en" sz="2000" b="1">
                <a:solidFill>
                  <a:schemeClr val="dk1"/>
                </a:solidFill>
                <a:latin typeface="Comfortaa"/>
                <a:ea typeface="Comfortaa"/>
                <a:cs typeface="Comfortaa"/>
                <a:sym typeface="Comfortaa"/>
              </a:rPr>
              <a:t>Describes the method of  updating the Pods based on two types:. </a:t>
            </a:r>
            <a:endParaRPr sz="2000" b="1">
              <a:solidFill>
                <a:schemeClr val="dk1"/>
              </a:solidFill>
              <a:latin typeface="Comfortaa"/>
              <a:ea typeface="Comfortaa"/>
              <a:cs typeface="Comfortaa"/>
              <a:sym typeface="Comfortaa"/>
            </a:endParaRPr>
          </a:p>
          <a:p>
            <a:pPr marL="457200" marR="132715" lvl="0" indent="0" algn="l" rtl="0">
              <a:lnSpc>
                <a:spcPct val="100699"/>
              </a:lnSpc>
              <a:spcBef>
                <a:spcPts val="975"/>
              </a:spcBef>
              <a:spcAft>
                <a:spcPts val="0"/>
              </a:spcAft>
              <a:buNone/>
            </a:pPr>
            <a:r>
              <a:rPr lang="en" sz="2000" b="1" i="0" u="none" strike="noStrike" cap="none">
                <a:solidFill>
                  <a:srgbClr val="00FF00"/>
                </a:solidFill>
                <a:latin typeface="Comfortaa"/>
                <a:ea typeface="Comfortaa"/>
                <a:cs typeface="Comfortaa"/>
                <a:sym typeface="Comfortaa"/>
              </a:rPr>
              <a:t>RollingUpdate:</a:t>
            </a:r>
            <a:r>
              <a:rPr lang="en" sz="2000" b="1" i="0" u="none" strike="noStrike" cap="none">
                <a:solidFill>
                  <a:srgbClr val="CC0000"/>
                </a:solidFill>
                <a:latin typeface="Comfortaa"/>
                <a:ea typeface="Comfortaa"/>
                <a:cs typeface="Comfortaa"/>
                <a:sym typeface="Comfortaa"/>
              </a:rPr>
              <a:t> (default) </a:t>
            </a:r>
            <a:r>
              <a:rPr lang="en" sz="2000" b="1" i="0" u="none" strike="noStrike" cap="none">
                <a:solidFill>
                  <a:schemeClr val="dk1"/>
                </a:solidFill>
                <a:latin typeface="Comfortaa"/>
                <a:ea typeface="Comfortaa"/>
                <a:cs typeface="Comfortaa"/>
                <a:sym typeface="Comfortaa"/>
              </a:rPr>
              <a:t>Cycles through updating the Pods according to the value of </a:t>
            </a:r>
            <a:r>
              <a:rPr lang="en" sz="2000" b="1" i="0" u="none" strike="noStrike" cap="none">
                <a:solidFill>
                  <a:srgbClr val="FFFF00"/>
                </a:solidFill>
                <a:latin typeface="Comfortaa"/>
                <a:ea typeface="Comfortaa"/>
                <a:cs typeface="Comfortaa"/>
                <a:sym typeface="Comfortaa"/>
              </a:rPr>
              <a:t>maxUnavailable</a:t>
            </a:r>
            <a:r>
              <a:rPr lang="en" sz="2000" b="1" i="0" u="none" strike="noStrike" cap="none">
                <a:solidFill>
                  <a:schemeClr val="dk1"/>
                </a:solidFill>
                <a:latin typeface="Comfortaa"/>
                <a:ea typeface="Comfortaa"/>
                <a:cs typeface="Comfortaa"/>
                <a:sym typeface="Comfortaa"/>
              </a:rPr>
              <a:t>.</a:t>
            </a:r>
            <a:endParaRPr sz="2000" b="1" i="0" u="none" strike="noStrike" cap="none">
              <a:solidFill>
                <a:schemeClr val="dk1"/>
              </a:solidFill>
              <a:latin typeface="Comfortaa"/>
              <a:ea typeface="Comfortaa"/>
              <a:cs typeface="Comfortaa"/>
              <a:sym typeface="Comfortaa"/>
            </a:endParaRPr>
          </a:p>
          <a:p>
            <a:pPr marL="457200" marR="5080" lvl="0" indent="0" algn="l" rtl="0">
              <a:lnSpc>
                <a:spcPct val="100699"/>
              </a:lnSpc>
              <a:spcBef>
                <a:spcPts val="975"/>
              </a:spcBef>
              <a:spcAft>
                <a:spcPts val="0"/>
              </a:spcAft>
              <a:buNone/>
            </a:pPr>
            <a:r>
              <a:rPr lang="en" sz="2000" b="1" i="0" u="none" strike="noStrike" cap="none">
                <a:solidFill>
                  <a:srgbClr val="00FF00"/>
                </a:solidFill>
                <a:latin typeface="Comfortaa"/>
                <a:ea typeface="Comfortaa"/>
                <a:cs typeface="Comfortaa"/>
                <a:sym typeface="Comfortaa"/>
              </a:rPr>
              <a:t>OnDelete:</a:t>
            </a:r>
            <a:r>
              <a:rPr lang="en" sz="2000" b="1" i="0" u="none" strike="noStrike" cap="none">
                <a:solidFill>
                  <a:srgbClr val="CC0000"/>
                </a:solidFill>
                <a:latin typeface="Comfortaa"/>
                <a:ea typeface="Comfortaa"/>
                <a:cs typeface="Comfortaa"/>
                <a:sym typeface="Comfortaa"/>
              </a:rPr>
              <a:t> </a:t>
            </a:r>
            <a:r>
              <a:rPr lang="en" sz="2000" b="1" i="0" u="none" strike="noStrike" cap="none">
                <a:solidFill>
                  <a:schemeClr val="dk1"/>
                </a:solidFill>
                <a:latin typeface="Comfortaa"/>
                <a:ea typeface="Comfortaa"/>
                <a:cs typeface="Comfortaa"/>
                <a:sym typeface="Comfortaa"/>
              </a:rPr>
              <a:t>The new instance of the Pod is deployed </a:t>
            </a:r>
            <a:r>
              <a:rPr lang="en" sz="2000" b="1" i="0" u="none" strike="noStrike" cap="none">
                <a:solidFill>
                  <a:srgbClr val="FFFF00"/>
                </a:solidFill>
                <a:latin typeface="Comfortaa"/>
                <a:ea typeface="Comfortaa"/>
                <a:cs typeface="Comfortaa"/>
                <a:sym typeface="Comfortaa"/>
              </a:rPr>
              <a:t>ONLY</a:t>
            </a:r>
            <a:r>
              <a:rPr lang="en" sz="2000" b="1" i="0" u="none" strike="noStrike" cap="none">
                <a:solidFill>
                  <a:schemeClr val="dk1"/>
                </a:solidFill>
                <a:latin typeface="Comfortaa"/>
                <a:ea typeface="Comfortaa"/>
                <a:cs typeface="Comfortaa"/>
                <a:sym typeface="Comfortaa"/>
              </a:rPr>
              <a:t> after the current instance is deleted.</a:t>
            </a:r>
            <a:endParaRPr sz="2000" b="1" i="0" u="none" strike="noStrike" cap="none">
              <a:solidFill>
                <a:schemeClr val="dk1"/>
              </a:solidFill>
              <a:latin typeface="Comfortaa"/>
              <a:ea typeface="Comfortaa"/>
              <a:cs typeface="Comfortaa"/>
              <a:sym typeface="Comfortaa"/>
            </a:endParaRPr>
          </a:p>
          <a:p>
            <a:pPr marL="0" marR="5080" lvl="0" indent="0" algn="l" rtl="0">
              <a:lnSpc>
                <a:spcPct val="100699"/>
              </a:lnSpc>
              <a:spcBef>
                <a:spcPts val="975"/>
              </a:spcBef>
              <a:spcAft>
                <a:spcPts val="0"/>
              </a:spcAft>
              <a:buNone/>
            </a:pPr>
            <a:r>
              <a:rPr lang="en" sz="2000" b="1">
                <a:solidFill>
                  <a:srgbClr val="00FF00"/>
                </a:solidFill>
                <a:latin typeface="Comfortaa"/>
                <a:ea typeface="Comfortaa"/>
                <a:cs typeface="Comfortaa"/>
                <a:sym typeface="Comfortaa"/>
              </a:rPr>
              <a:t>nodeSelector:</a:t>
            </a:r>
            <a:r>
              <a:rPr lang="en" sz="2000" b="1">
                <a:solidFill>
                  <a:schemeClr val="dk1"/>
                </a:solidFill>
                <a:latin typeface="Comfortaa"/>
                <a:ea typeface="Comfortaa"/>
                <a:cs typeface="Comfortaa"/>
                <a:sym typeface="Comfortaa"/>
              </a:rPr>
              <a:t> equality based Selector for matching </a:t>
            </a:r>
            <a:r>
              <a:rPr lang="en" sz="2000" b="1">
                <a:solidFill>
                  <a:srgbClr val="00FF00"/>
                </a:solidFill>
                <a:latin typeface="Comfortaa"/>
                <a:ea typeface="Comfortaa"/>
                <a:cs typeface="Comfortaa"/>
                <a:sym typeface="Comfortaa"/>
              </a:rPr>
              <a:t>node</a:t>
            </a:r>
            <a:r>
              <a:rPr lang="en" sz="2000" b="1">
                <a:solidFill>
                  <a:schemeClr val="dk1"/>
                </a:solidFill>
                <a:latin typeface="Comfortaa"/>
                <a:ea typeface="Comfortaa"/>
                <a:cs typeface="Comfortaa"/>
                <a:sym typeface="Comfortaa"/>
              </a:rPr>
              <a:t> labels</a:t>
            </a:r>
            <a:endParaRPr sz="2000" b="1">
              <a:solidFill>
                <a:schemeClr val="dk1"/>
              </a:solidFill>
              <a:latin typeface="Comfortaa"/>
              <a:ea typeface="Comfortaa"/>
              <a:cs typeface="Comfortaa"/>
              <a:sym typeface="Comfortaa"/>
            </a:endParaRPr>
          </a:p>
        </p:txBody>
      </p:sp>
      <p:sp>
        <p:nvSpPr>
          <p:cNvPr id="1991" name="Google Shape;1991;p236"/>
          <p:cNvSpPr txBox="1"/>
          <p:nvPr/>
        </p:nvSpPr>
        <p:spPr>
          <a:xfrm>
            <a:off x="5901600" y="211125"/>
            <a:ext cx="3138000" cy="4759500"/>
          </a:xfrm>
          <a:prstGeom prst="rect">
            <a:avLst/>
          </a:prstGeom>
          <a:noFill/>
          <a:ln w="28575" cap="flat" cmpd="sng">
            <a:solidFill>
              <a:schemeClr val="dk1"/>
            </a:solidFill>
            <a:prstDash val="dash"/>
            <a:round/>
            <a:headEnd type="none" w="sm" len="sm"/>
            <a:tailEnd type="none" w="sm" len="sm"/>
          </a:ln>
        </p:spPr>
        <p:txBody>
          <a:bodyPr spcFirstLastPara="1" wrap="square" lIns="0" tIns="76825" rIns="0" bIns="0" anchor="t" anchorCtr="0">
            <a:noAutofit/>
          </a:bodyPr>
          <a:lstStyle/>
          <a:p>
            <a:pPr marL="85725" marR="708025" lvl="0" indent="0" algn="l" rtl="0">
              <a:lnSpc>
                <a:spcPct val="101000"/>
              </a:lnSpc>
              <a:spcBef>
                <a:spcPts val="0"/>
              </a:spcBef>
              <a:spcAft>
                <a:spcPts val="0"/>
              </a:spcAft>
              <a:buNone/>
            </a:pPr>
            <a:r>
              <a:rPr lang="en" sz="1500" b="1">
                <a:solidFill>
                  <a:schemeClr val="dk1"/>
                </a:solidFill>
                <a:latin typeface="Courier New"/>
                <a:ea typeface="Courier New"/>
                <a:cs typeface="Courier New"/>
                <a:sym typeface="Courier New"/>
              </a:rPr>
              <a:t>apiVersion: apps/v1  kind: DaemonSet  metadata:</a:t>
            </a:r>
            <a:endParaRPr sz="1500" b="1">
              <a:solidFill>
                <a:schemeClr val="dk1"/>
              </a:solidFill>
              <a:latin typeface="Courier New"/>
              <a:ea typeface="Courier New"/>
              <a:cs typeface="Courier New"/>
              <a:sym typeface="Courier New"/>
            </a:endParaRPr>
          </a:p>
          <a:p>
            <a:pPr marL="85725" marR="807085" lvl="0" indent="198120" algn="l" rtl="0">
              <a:lnSpc>
                <a:spcPct val="101000"/>
              </a:lnSpc>
              <a:spcBef>
                <a:spcPts val="0"/>
              </a:spcBef>
              <a:spcAft>
                <a:spcPts val="0"/>
              </a:spcAft>
              <a:buNone/>
            </a:pPr>
            <a:r>
              <a:rPr lang="en" sz="1500" b="1">
                <a:solidFill>
                  <a:schemeClr val="dk1"/>
                </a:solidFill>
                <a:latin typeface="Courier New"/>
                <a:ea typeface="Courier New"/>
                <a:cs typeface="Courier New"/>
                <a:sym typeface="Courier New"/>
              </a:rPr>
              <a:t>name: ds</a:t>
            </a:r>
            <a:endParaRPr sz="1500" b="1">
              <a:solidFill>
                <a:schemeClr val="dk1"/>
              </a:solidFill>
              <a:latin typeface="Courier New"/>
              <a:ea typeface="Courier New"/>
              <a:cs typeface="Courier New"/>
              <a:sym typeface="Courier New"/>
            </a:endParaRPr>
          </a:p>
          <a:p>
            <a:pPr marL="85725" marR="807085" lvl="0" indent="0" algn="l" rtl="0">
              <a:lnSpc>
                <a:spcPct val="101000"/>
              </a:lnSpc>
              <a:spcBef>
                <a:spcPts val="0"/>
              </a:spcBef>
              <a:spcAft>
                <a:spcPts val="0"/>
              </a:spcAft>
              <a:buNone/>
            </a:pPr>
            <a:r>
              <a:rPr lang="en" sz="1500" b="1">
                <a:solidFill>
                  <a:schemeClr val="dk1"/>
                </a:solidFill>
                <a:latin typeface="Courier New"/>
                <a:ea typeface="Courier New"/>
                <a:cs typeface="Courier New"/>
                <a:sym typeface="Courier New"/>
              </a:rPr>
              <a:t>spec:</a:t>
            </a:r>
            <a:endParaRPr sz="1500" b="1">
              <a:solidFill>
                <a:schemeClr val="dk1"/>
              </a:solidFill>
              <a:latin typeface="Courier New"/>
              <a:ea typeface="Courier New"/>
              <a:cs typeface="Courier New"/>
              <a:sym typeface="Courier New"/>
            </a:endParaRPr>
          </a:p>
          <a:p>
            <a:pPr marL="283845" marR="113663" lvl="0" indent="0" algn="l" rtl="0">
              <a:lnSpc>
                <a:spcPct val="101000"/>
              </a:lnSpc>
              <a:spcBef>
                <a:spcPts val="0"/>
              </a:spcBef>
              <a:spcAft>
                <a:spcPts val="0"/>
              </a:spcAft>
              <a:buNone/>
            </a:pPr>
            <a:r>
              <a:rPr lang="en" sz="1500" b="1">
                <a:solidFill>
                  <a:srgbClr val="00FF00"/>
                </a:solidFill>
                <a:latin typeface="Courier New"/>
                <a:ea typeface="Courier New"/>
                <a:cs typeface="Courier New"/>
                <a:sym typeface="Courier New"/>
              </a:rPr>
              <a:t>revisionHistoryLimit:</a:t>
            </a:r>
            <a:r>
              <a:rPr lang="en" sz="1500" b="1">
                <a:solidFill>
                  <a:schemeClr val="dk1"/>
                </a:solidFill>
                <a:latin typeface="Courier New"/>
                <a:ea typeface="Courier New"/>
                <a:cs typeface="Courier New"/>
                <a:sym typeface="Courier New"/>
              </a:rPr>
              <a:t> 3  selector:</a:t>
            </a:r>
            <a:endParaRPr sz="1500" b="1">
              <a:solidFill>
                <a:schemeClr val="dk1"/>
              </a:solidFill>
              <a:latin typeface="Courier New"/>
              <a:ea typeface="Courier New"/>
              <a:cs typeface="Courier New"/>
              <a:sym typeface="Courier New"/>
            </a:endParaRPr>
          </a:p>
          <a:p>
            <a:pPr marL="680085" marR="1005205" lvl="0" indent="-198119" algn="l" rtl="0">
              <a:lnSpc>
                <a:spcPct val="101000"/>
              </a:lnSpc>
              <a:spcBef>
                <a:spcPts val="0"/>
              </a:spcBef>
              <a:spcAft>
                <a:spcPts val="0"/>
              </a:spcAft>
              <a:buNone/>
            </a:pPr>
            <a:r>
              <a:rPr lang="en" sz="1500" b="1">
                <a:solidFill>
                  <a:schemeClr val="dk1"/>
                </a:solidFill>
                <a:latin typeface="Courier New"/>
                <a:ea typeface="Courier New"/>
                <a:cs typeface="Courier New"/>
                <a:sym typeface="Courier New"/>
              </a:rPr>
              <a:t>matchLabels:  app: nginx</a:t>
            </a:r>
            <a:endParaRPr sz="1500" b="1">
              <a:solidFill>
                <a:schemeClr val="dk1"/>
              </a:solidFill>
              <a:latin typeface="Courier New"/>
              <a:ea typeface="Courier New"/>
              <a:cs typeface="Courier New"/>
              <a:sym typeface="Courier New"/>
            </a:endParaRPr>
          </a:p>
          <a:p>
            <a:pPr marL="481965" marR="311785" lvl="0" indent="-198120" algn="l" rtl="0">
              <a:lnSpc>
                <a:spcPct val="101000"/>
              </a:lnSpc>
              <a:spcBef>
                <a:spcPts val="0"/>
              </a:spcBef>
              <a:spcAft>
                <a:spcPts val="0"/>
              </a:spcAft>
              <a:buNone/>
            </a:pPr>
            <a:r>
              <a:rPr lang="en" sz="1500" b="1">
                <a:solidFill>
                  <a:srgbClr val="00FF00"/>
                </a:solidFill>
                <a:latin typeface="Courier New"/>
                <a:ea typeface="Courier New"/>
                <a:cs typeface="Courier New"/>
                <a:sym typeface="Courier New"/>
              </a:rPr>
              <a:t>updateStrategy:</a:t>
            </a:r>
            <a:r>
              <a:rPr lang="en" sz="1500" b="1">
                <a:solidFill>
                  <a:schemeClr val="dk1"/>
                </a:solidFill>
                <a:latin typeface="Courier New"/>
                <a:ea typeface="Courier New"/>
                <a:cs typeface="Courier New"/>
                <a:sym typeface="Courier New"/>
              </a:rPr>
              <a:t>  </a:t>
            </a:r>
            <a:endParaRPr sz="1500" b="1">
              <a:solidFill>
                <a:schemeClr val="dk1"/>
              </a:solidFill>
              <a:latin typeface="Courier New"/>
              <a:ea typeface="Courier New"/>
              <a:cs typeface="Courier New"/>
              <a:sym typeface="Courier New"/>
            </a:endParaRPr>
          </a:p>
          <a:p>
            <a:pPr marL="481965" marR="311785" lvl="0" indent="-198120" algn="l" rtl="0">
              <a:lnSpc>
                <a:spcPct val="101000"/>
              </a:lnSpc>
              <a:spcBef>
                <a:spcPts val="0"/>
              </a:spcBef>
              <a:spcAft>
                <a:spcPts val="0"/>
              </a:spcAft>
              <a:buNone/>
            </a:pPr>
            <a:r>
              <a:rPr lang="en" sz="1500" b="1">
                <a:solidFill>
                  <a:schemeClr val="dk1"/>
                </a:solidFill>
                <a:latin typeface="Courier New"/>
                <a:ea typeface="Courier New"/>
                <a:cs typeface="Courier New"/>
                <a:sym typeface="Courier New"/>
              </a:rPr>
              <a:t> type: RollingUpdate        rollingUpdate:</a:t>
            </a:r>
            <a:endParaRPr sz="1500" b="1">
              <a:solidFill>
                <a:schemeClr val="dk1"/>
              </a:solidFill>
              <a:latin typeface="Courier New"/>
              <a:ea typeface="Courier New"/>
              <a:cs typeface="Courier New"/>
              <a:sym typeface="Courier New"/>
            </a:endParaRPr>
          </a:p>
          <a:p>
            <a:pPr marL="283845" marR="311785" lvl="0" indent="396240" algn="l" rtl="0">
              <a:lnSpc>
                <a:spcPct val="101000"/>
              </a:lnSpc>
              <a:spcBef>
                <a:spcPts val="0"/>
              </a:spcBef>
              <a:spcAft>
                <a:spcPts val="0"/>
              </a:spcAft>
              <a:buNone/>
            </a:pPr>
            <a:r>
              <a:rPr lang="en" sz="1500" b="1">
                <a:solidFill>
                  <a:schemeClr val="dk1"/>
                </a:solidFill>
                <a:latin typeface="Courier New"/>
                <a:ea typeface="Courier New"/>
                <a:cs typeface="Courier New"/>
                <a:sym typeface="Courier New"/>
              </a:rPr>
              <a:t>maxUnavailable: 1  template:</a:t>
            </a:r>
            <a:endParaRPr sz="1500" b="1">
              <a:solidFill>
                <a:schemeClr val="dk1"/>
              </a:solidFill>
              <a:latin typeface="Courier New"/>
              <a:ea typeface="Courier New"/>
              <a:cs typeface="Courier New"/>
              <a:sym typeface="Courier New"/>
            </a:endParaRPr>
          </a:p>
          <a:p>
            <a:pPr marL="481965" marR="0" lvl="0" indent="0" algn="l" rtl="0">
              <a:lnSpc>
                <a:spcPct val="100000"/>
              </a:lnSpc>
              <a:spcBef>
                <a:spcPts val="15"/>
              </a:spcBef>
              <a:spcAft>
                <a:spcPts val="0"/>
              </a:spcAft>
              <a:buNone/>
            </a:pPr>
            <a:r>
              <a:rPr lang="en" sz="1500" b="1">
                <a:solidFill>
                  <a:schemeClr val="dk1"/>
                </a:solidFill>
                <a:latin typeface="Courier New"/>
                <a:ea typeface="Courier New"/>
                <a:cs typeface="Courier New"/>
                <a:sym typeface="Courier New"/>
              </a:rPr>
              <a:t>spec:</a:t>
            </a:r>
            <a:endParaRPr sz="1500" b="1">
              <a:solidFill>
                <a:schemeClr val="dk1"/>
              </a:solidFill>
              <a:latin typeface="Courier New"/>
              <a:ea typeface="Courier New"/>
              <a:cs typeface="Courier New"/>
              <a:sym typeface="Courier New"/>
            </a:endParaRPr>
          </a:p>
          <a:p>
            <a:pPr marL="878205" marR="410844" lvl="0" indent="-198755" algn="l" rtl="0">
              <a:lnSpc>
                <a:spcPct val="101000"/>
              </a:lnSpc>
              <a:spcBef>
                <a:spcPts val="0"/>
              </a:spcBef>
              <a:spcAft>
                <a:spcPts val="0"/>
              </a:spcAft>
              <a:buNone/>
            </a:pPr>
            <a:r>
              <a:rPr lang="en" sz="1500" b="1">
                <a:solidFill>
                  <a:srgbClr val="00FF00"/>
                </a:solidFill>
                <a:latin typeface="Courier New"/>
                <a:ea typeface="Courier New"/>
                <a:cs typeface="Courier New"/>
                <a:sym typeface="Courier New"/>
              </a:rPr>
              <a:t>nodeSelector</a:t>
            </a:r>
            <a:r>
              <a:rPr lang="en" sz="1500" b="1">
                <a:solidFill>
                  <a:schemeClr val="dk1"/>
                </a:solidFill>
                <a:latin typeface="Courier New"/>
                <a:ea typeface="Courier New"/>
                <a:cs typeface="Courier New"/>
                <a:sym typeface="Courier New"/>
              </a:rPr>
              <a:t>:  nodeType: edge</a:t>
            </a:r>
            <a:endParaRPr sz="1500" b="1">
              <a:solidFill>
                <a:schemeClr val="dk1"/>
              </a:solidFill>
              <a:latin typeface="Courier New"/>
              <a:ea typeface="Courier New"/>
              <a:cs typeface="Courier New"/>
              <a:sym typeface="Courier New"/>
            </a:endParaRPr>
          </a:p>
          <a:p>
            <a:pPr marL="580390" marR="0" lvl="0" indent="0" algn="l" rtl="0">
              <a:lnSpc>
                <a:spcPct val="100000"/>
              </a:lnSpc>
              <a:spcBef>
                <a:spcPts val="10"/>
              </a:spcBef>
              <a:spcAft>
                <a:spcPts val="0"/>
              </a:spcAft>
              <a:buNone/>
            </a:pPr>
            <a:r>
              <a:rPr lang="en" sz="1500" b="1">
                <a:solidFill>
                  <a:schemeClr val="dk1"/>
                </a:solidFill>
                <a:latin typeface="Courier New"/>
                <a:ea typeface="Courier New"/>
                <a:cs typeface="Courier New"/>
                <a:sym typeface="Courier New"/>
              </a:rPr>
              <a:t> &lt;pod template&gt;</a:t>
            </a:r>
            <a:endParaRPr sz="1500" b="1">
              <a:solidFill>
                <a:schemeClr val="dk1"/>
              </a:solidFill>
              <a:latin typeface="Courier New"/>
              <a:ea typeface="Courier New"/>
              <a:cs typeface="Courier New"/>
              <a:sym typeface="Courier New"/>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p237"/>
          <p:cNvSpPr txBox="1">
            <a:spLocks noGrp="1"/>
          </p:cNvSpPr>
          <p:nvPr>
            <p:ph type="title"/>
          </p:nvPr>
        </p:nvSpPr>
        <p:spPr>
          <a:xfrm>
            <a:off x="170775"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DaemonSet Demo Lab</a:t>
            </a:r>
            <a:endParaRPr sz="3800" b="1">
              <a:latin typeface="Comfortaa"/>
              <a:ea typeface="Comfortaa"/>
              <a:cs typeface="Comfortaa"/>
              <a:sym typeface="Comfortaa"/>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238"/>
          <p:cNvSpPr txBox="1">
            <a:spLocks noGrp="1"/>
          </p:cNvSpPr>
          <p:nvPr>
            <p:ph type="title"/>
          </p:nvPr>
        </p:nvSpPr>
        <p:spPr>
          <a:xfrm>
            <a:off x="174775" y="450150"/>
            <a:ext cx="8789100" cy="4593600"/>
          </a:xfrm>
          <a:prstGeom prst="rect">
            <a:avLst/>
          </a:prstGeom>
        </p:spPr>
        <p:txBody>
          <a:bodyPr spcFirstLastPara="1" wrap="square" lIns="91425" tIns="91425" rIns="91425" bIns="91425" anchor="ctr" anchorCtr="0">
            <a:noAutofit/>
          </a:bodyPr>
          <a:lstStyle/>
          <a:p>
            <a:pPr marL="0" lvl="0" indent="0" algn="l" rtl="0">
              <a:lnSpc>
                <a:spcPct val="119375"/>
              </a:lnSpc>
              <a:spcBef>
                <a:spcPts val="930"/>
              </a:spcBef>
              <a:spcAft>
                <a:spcPts val="0"/>
              </a:spcAft>
              <a:buNone/>
            </a:pPr>
            <a:endParaRPr sz="2000" b="1">
              <a:latin typeface="Comfortaa"/>
              <a:ea typeface="Comfortaa"/>
              <a:cs typeface="Comfortaa"/>
              <a:sym typeface="Comfortaa"/>
            </a:endParaRPr>
          </a:p>
          <a:p>
            <a:pPr marL="0" lvl="0" indent="0" algn="l" rtl="0">
              <a:lnSpc>
                <a:spcPct val="119375"/>
              </a:lnSpc>
              <a:spcBef>
                <a:spcPts val="930"/>
              </a:spcBef>
              <a:spcAft>
                <a:spcPts val="0"/>
              </a:spcAft>
              <a:buNone/>
            </a:pPr>
            <a:r>
              <a:rPr lang="en" sz="2300" b="1">
                <a:solidFill>
                  <a:srgbClr val="00FF00"/>
                </a:solidFill>
                <a:latin typeface="Comfortaa"/>
                <a:ea typeface="Comfortaa"/>
                <a:cs typeface="Comfortaa"/>
                <a:sym typeface="Comfortaa"/>
              </a:rPr>
              <a:t>DaemonSet Lab command sheet:</a:t>
            </a:r>
            <a:endParaRPr sz="2300" b="1">
              <a:solidFill>
                <a:srgbClr val="00FF00"/>
              </a:solidFill>
              <a:latin typeface="Comfortaa"/>
              <a:ea typeface="Comfortaa"/>
              <a:cs typeface="Comfortaa"/>
              <a:sym typeface="Comfortaa"/>
            </a:endParaRPr>
          </a:p>
          <a:p>
            <a:pPr marL="0" lvl="0" indent="0" algn="l" rtl="0">
              <a:lnSpc>
                <a:spcPct val="119375"/>
              </a:lnSpc>
              <a:spcBef>
                <a:spcPts val="930"/>
              </a:spcBef>
              <a:spcAft>
                <a:spcPts val="0"/>
              </a:spcAft>
              <a:buNone/>
            </a:pPr>
            <a:r>
              <a:rPr lang="en" sz="2100" b="1">
                <a:latin typeface="Comfortaa"/>
                <a:ea typeface="Comfortaa"/>
                <a:cs typeface="Comfortaa"/>
                <a:sym typeface="Comfortaa"/>
              </a:rPr>
              <a:t>$kubectl get pod -n kube-system -o wide</a:t>
            </a:r>
            <a:endParaRPr sz="2100" b="1">
              <a:latin typeface="Comfortaa"/>
              <a:ea typeface="Comfortaa"/>
              <a:cs typeface="Comfortaa"/>
              <a:sym typeface="Comfortaa"/>
            </a:endParaRPr>
          </a:p>
          <a:p>
            <a:pPr marL="0" lvl="0" indent="0" algn="l" rtl="0">
              <a:lnSpc>
                <a:spcPct val="119375"/>
              </a:lnSpc>
              <a:spcBef>
                <a:spcPts val="930"/>
              </a:spcBef>
              <a:spcAft>
                <a:spcPts val="0"/>
              </a:spcAft>
              <a:buNone/>
            </a:pPr>
            <a:r>
              <a:rPr lang="en" sz="2100" b="1">
                <a:latin typeface="Comfortaa"/>
                <a:ea typeface="Comfortaa"/>
                <a:cs typeface="Comfortaa"/>
                <a:sym typeface="Comfortaa"/>
              </a:rPr>
              <a:t>$kubectl get ds -n kube-system</a:t>
            </a:r>
            <a:endParaRPr sz="2100" b="1">
              <a:latin typeface="Comfortaa"/>
              <a:ea typeface="Comfortaa"/>
              <a:cs typeface="Comfortaa"/>
              <a:sym typeface="Comfortaa"/>
            </a:endParaRPr>
          </a:p>
          <a:p>
            <a:pPr marL="0" lvl="0" indent="0" algn="l" rtl="0">
              <a:lnSpc>
                <a:spcPct val="119375"/>
              </a:lnSpc>
              <a:spcBef>
                <a:spcPts val="930"/>
              </a:spcBef>
              <a:spcAft>
                <a:spcPts val="0"/>
              </a:spcAft>
              <a:buNone/>
            </a:pPr>
            <a:r>
              <a:rPr lang="en" sz="2100" b="1">
                <a:latin typeface="Comfortaa"/>
                <a:ea typeface="Comfortaa"/>
                <a:cs typeface="Comfortaa"/>
                <a:sym typeface="Comfortaa"/>
              </a:rPr>
              <a:t>$kubectl create -f dsapp </a:t>
            </a:r>
            <a:endParaRPr sz="2100" b="1">
              <a:latin typeface="Comfortaa"/>
              <a:ea typeface="Comfortaa"/>
              <a:cs typeface="Comfortaa"/>
              <a:sym typeface="Comfortaa"/>
            </a:endParaRPr>
          </a:p>
          <a:p>
            <a:pPr marL="0" lvl="0" indent="0" algn="l" rtl="0">
              <a:lnSpc>
                <a:spcPct val="119375"/>
              </a:lnSpc>
              <a:spcBef>
                <a:spcPts val="930"/>
              </a:spcBef>
              <a:spcAft>
                <a:spcPts val="0"/>
              </a:spcAft>
              <a:buNone/>
            </a:pPr>
            <a:r>
              <a:rPr lang="en" sz="2100" b="1">
                <a:latin typeface="Comfortaa"/>
                <a:ea typeface="Comfortaa"/>
                <a:cs typeface="Comfortaa"/>
                <a:sym typeface="Comfortaa"/>
              </a:rPr>
              <a:t>$kubectl get ds </a:t>
            </a:r>
            <a:endParaRPr sz="2100" b="1">
              <a:latin typeface="Comfortaa"/>
              <a:ea typeface="Comfortaa"/>
              <a:cs typeface="Comfortaa"/>
              <a:sym typeface="Comfortaa"/>
            </a:endParaRPr>
          </a:p>
          <a:p>
            <a:pPr marL="0" lvl="0" indent="0" algn="l" rtl="0">
              <a:lnSpc>
                <a:spcPct val="119375"/>
              </a:lnSpc>
              <a:spcBef>
                <a:spcPts val="930"/>
              </a:spcBef>
              <a:spcAft>
                <a:spcPts val="0"/>
              </a:spcAft>
              <a:buNone/>
            </a:pPr>
            <a:r>
              <a:rPr lang="en" sz="2100" b="1">
                <a:latin typeface="Comfortaa"/>
                <a:ea typeface="Comfortaa"/>
                <a:cs typeface="Comfortaa"/>
                <a:sym typeface="Comfortaa"/>
              </a:rPr>
              <a:t>$kubectl get pod</a:t>
            </a:r>
            <a:endParaRPr sz="2100" b="1">
              <a:latin typeface="Comfortaa"/>
              <a:ea typeface="Comfortaa"/>
              <a:cs typeface="Comfortaa"/>
              <a:sym typeface="Comfortaa"/>
            </a:endParaRPr>
          </a:p>
          <a:p>
            <a:pPr marL="0" lvl="0" indent="0" algn="l" rtl="0">
              <a:lnSpc>
                <a:spcPct val="119375"/>
              </a:lnSpc>
              <a:spcBef>
                <a:spcPts val="930"/>
              </a:spcBef>
              <a:spcAft>
                <a:spcPts val="0"/>
              </a:spcAft>
              <a:buNone/>
            </a:pPr>
            <a:r>
              <a:rPr lang="en" sz="2100" b="1">
                <a:latin typeface="Comfortaa"/>
                <a:ea typeface="Comfortaa"/>
                <a:cs typeface="Comfortaa"/>
                <a:sym typeface="Comfortaa"/>
              </a:rPr>
              <a:t>$kubectl describe ds </a:t>
            </a:r>
            <a:endParaRPr sz="2100" b="1">
              <a:latin typeface="Comfortaa"/>
              <a:ea typeface="Comfortaa"/>
              <a:cs typeface="Comfortaa"/>
              <a:sym typeface="Comfortaa"/>
            </a:endParaRPr>
          </a:p>
          <a:p>
            <a:pPr marL="0" lvl="0" indent="0" algn="l" rtl="0">
              <a:lnSpc>
                <a:spcPct val="119375"/>
              </a:lnSpc>
              <a:spcBef>
                <a:spcPts val="930"/>
              </a:spcBef>
              <a:spcAft>
                <a:spcPts val="0"/>
              </a:spcAft>
              <a:buNone/>
            </a:pPr>
            <a:r>
              <a:rPr lang="en" sz="2100" b="1">
                <a:latin typeface="Comfortaa"/>
                <a:ea typeface="Comfortaa"/>
                <a:cs typeface="Comfortaa"/>
                <a:sym typeface="Comfortaa"/>
              </a:rPr>
              <a:t>$kubectl delete ds </a:t>
            </a:r>
            <a:endParaRPr sz="2100" b="1">
              <a:latin typeface="Comfortaa"/>
              <a:ea typeface="Comfortaa"/>
              <a:cs typeface="Comfortaa"/>
              <a:sym typeface="Comfortaa"/>
            </a:endParaRPr>
          </a:p>
          <a:p>
            <a:pPr marL="0" lvl="0" indent="0" algn="l" rtl="0">
              <a:lnSpc>
                <a:spcPct val="119375"/>
              </a:lnSpc>
              <a:spcBef>
                <a:spcPts val="930"/>
              </a:spcBef>
              <a:spcAft>
                <a:spcPts val="0"/>
              </a:spcAft>
              <a:buNone/>
            </a:pPr>
            <a:r>
              <a:rPr lang="en" sz="2100" b="1">
                <a:latin typeface="Comfortaa"/>
                <a:ea typeface="Comfortaa"/>
                <a:cs typeface="Comfortaa"/>
                <a:sym typeface="Comfortaa"/>
              </a:rPr>
              <a:t>## ds is a cli shorthand for daemonset.</a:t>
            </a:r>
            <a:endParaRPr sz="2100" b="1">
              <a:latin typeface="Comfortaa"/>
              <a:ea typeface="Comfortaa"/>
              <a:cs typeface="Comfortaa"/>
              <a:sym typeface="Comfortaa"/>
            </a:endParaRPr>
          </a:p>
          <a:p>
            <a:pPr marL="0" lvl="0" indent="0" algn="l" rtl="0">
              <a:lnSpc>
                <a:spcPct val="119375"/>
              </a:lnSpc>
              <a:spcBef>
                <a:spcPts val="93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311700" y="170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fortaa"/>
                <a:ea typeface="Comfortaa"/>
                <a:cs typeface="Comfortaa"/>
                <a:sym typeface="Comfortaa"/>
              </a:rPr>
              <a:t>What can Kubernetes do for you?</a:t>
            </a:r>
            <a:endParaRPr b="1">
              <a:latin typeface="Comfortaa"/>
              <a:ea typeface="Comfortaa"/>
              <a:cs typeface="Comfortaa"/>
              <a:sym typeface="Comfortaa"/>
            </a:endParaRPr>
          </a:p>
          <a:p>
            <a:pPr marL="0" lvl="0" indent="0" algn="l" rtl="0">
              <a:spcBef>
                <a:spcPts val="0"/>
              </a:spcBef>
              <a:spcAft>
                <a:spcPts val="0"/>
              </a:spcAft>
              <a:buNone/>
            </a:pPr>
            <a:endParaRPr>
              <a:latin typeface="Comfortaa"/>
              <a:ea typeface="Comfortaa"/>
              <a:cs typeface="Comfortaa"/>
              <a:sym typeface="Comfortaa"/>
            </a:endParaRPr>
          </a:p>
          <a:p>
            <a:pPr marL="0" lvl="0" indent="0" algn="l" rtl="0">
              <a:spcBef>
                <a:spcPts val="0"/>
              </a:spcBef>
              <a:spcAft>
                <a:spcPts val="0"/>
              </a:spcAft>
              <a:buNone/>
            </a:pPr>
            <a:endParaRPr>
              <a:latin typeface="Comfortaa"/>
              <a:ea typeface="Comfortaa"/>
              <a:cs typeface="Comfortaa"/>
              <a:sym typeface="Comfortaa"/>
            </a:endParaRPr>
          </a:p>
          <a:p>
            <a:pPr marL="0" lvl="0" indent="0" algn="l" rtl="0">
              <a:spcBef>
                <a:spcPts val="0"/>
              </a:spcBef>
              <a:spcAft>
                <a:spcPts val="0"/>
              </a:spcAft>
              <a:buNone/>
            </a:pPr>
            <a:endParaRPr>
              <a:latin typeface="Comfortaa"/>
              <a:ea typeface="Comfortaa"/>
              <a:cs typeface="Comfortaa"/>
              <a:sym typeface="Comfortaa"/>
            </a:endParaRPr>
          </a:p>
          <a:p>
            <a:pPr marL="0" lvl="0" indent="0" algn="l" rtl="0">
              <a:spcBef>
                <a:spcPts val="0"/>
              </a:spcBef>
              <a:spcAft>
                <a:spcPts val="0"/>
              </a:spcAft>
              <a:buNone/>
            </a:pPr>
            <a:endParaRPr>
              <a:latin typeface="Comfortaa"/>
              <a:ea typeface="Comfortaa"/>
              <a:cs typeface="Comfortaa"/>
              <a:sym typeface="Comfortaa"/>
            </a:endParaRPr>
          </a:p>
        </p:txBody>
      </p:sp>
      <p:sp>
        <p:nvSpPr>
          <p:cNvPr id="229" name="Google Shape;229;p41"/>
          <p:cNvSpPr txBox="1">
            <a:spLocks noGrp="1"/>
          </p:cNvSpPr>
          <p:nvPr>
            <p:ph type="body" idx="1"/>
          </p:nvPr>
        </p:nvSpPr>
        <p:spPr>
          <a:xfrm>
            <a:off x="72475" y="916925"/>
            <a:ext cx="6397800" cy="39312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Clr>
                <a:schemeClr val="dk1"/>
              </a:buClr>
              <a:buSzPts val="2700"/>
              <a:buFont typeface="Comfortaa"/>
              <a:buChar char="●"/>
            </a:pPr>
            <a:r>
              <a:rPr lang="en" sz="2700" b="1">
                <a:solidFill>
                  <a:schemeClr val="dk1"/>
                </a:solidFill>
                <a:latin typeface="Comfortaa"/>
                <a:ea typeface="Comfortaa"/>
                <a:cs typeface="Comfortaa"/>
                <a:sym typeface="Comfortaa"/>
              </a:rPr>
              <a:t>heal and autoscale of your apps</a:t>
            </a:r>
            <a:endParaRPr sz="2700" b="1">
              <a:solidFill>
                <a:schemeClr val="dk1"/>
              </a:solidFill>
              <a:latin typeface="Comfortaa"/>
              <a:ea typeface="Comfortaa"/>
              <a:cs typeface="Comfortaa"/>
              <a:sym typeface="Comfortaa"/>
            </a:endParaRPr>
          </a:p>
          <a:p>
            <a:pPr marL="457200" lvl="0" indent="-400050" algn="l" rtl="0">
              <a:spcBef>
                <a:spcPts val="0"/>
              </a:spcBef>
              <a:spcAft>
                <a:spcPts val="0"/>
              </a:spcAft>
              <a:buClr>
                <a:schemeClr val="dk1"/>
              </a:buClr>
              <a:buSzPts val="2700"/>
              <a:buFont typeface="Comfortaa"/>
              <a:buChar char="●"/>
            </a:pPr>
            <a:r>
              <a:rPr lang="en" sz="2700" b="1">
                <a:solidFill>
                  <a:schemeClr val="dk1"/>
                </a:solidFill>
                <a:latin typeface="Comfortaa"/>
                <a:ea typeface="Comfortaa"/>
                <a:cs typeface="Comfortaa"/>
                <a:sym typeface="Comfortaa"/>
              </a:rPr>
              <a:t>make your apps always available and give them names..</a:t>
            </a:r>
            <a:endParaRPr sz="2700" b="1">
              <a:solidFill>
                <a:schemeClr val="dk1"/>
              </a:solidFill>
              <a:latin typeface="Comfortaa"/>
              <a:ea typeface="Comfortaa"/>
              <a:cs typeface="Comfortaa"/>
              <a:sym typeface="Comfortaa"/>
            </a:endParaRPr>
          </a:p>
          <a:p>
            <a:pPr marL="457200" lvl="0" indent="-400050" algn="l" rtl="0">
              <a:spcBef>
                <a:spcPts val="0"/>
              </a:spcBef>
              <a:spcAft>
                <a:spcPts val="0"/>
              </a:spcAft>
              <a:buClr>
                <a:schemeClr val="dk1"/>
              </a:buClr>
              <a:buSzPts val="2700"/>
              <a:buFont typeface="Comfortaa"/>
              <a:buChar char="●"/>
            </a:pPr>
            <a:r>
              <a:rPr lang="en" sz="2700" b="1">
                <a:solidFill>
                  <a:schemeClr val="dk1"/>
                </a:solidFill>
                <a:latin typeface="Comfortaa"/>
                <a:ea typeface="Comfortaa"/>
                <a:cs typeface="Comfortaa"/>
                <a:sym typeface="Comfortaa"/>
              </a:rPr>
              <a:t>automate the scheduling of your apps where you need them </a:t>
            </a:r>
            <a:endParaRPr sz="2700" b="1">
              <a:solidFill>
                <a:schemeClr val="dk1"/>
              </a:solidFill>
              <a:latin typeface="Comfortaa"/>
              <a:ea typeface="Comfortaa"/>
              <a:cs typeface="Comfortaa"/>
              <a:sym typeface="Comfortaa"/>
            </a:endParaRPr>
          </a:p>
          <a:p>
            <a:pPr marL="457200" lvl="0" indent="-400050" algn="l" rtl="0">
              <a:spcBef>
                <a:spcPts val="0"/>
              </a:spcBef>
              <a:spcAft>
                <a:spcPts val="0"/>
              </a:spcAft>
              <a:buClr>
                <a:schemeClr val="dk1"/>
              </a:buClr>
              <a:buSzPts val="2700"/>
              <a:buFont typeface="Comfortaa"/>
              <a:buChar char="●"/>
            </a:pPr>
            <a:r>
              <a:rPr lang="en" sz="2700" b="1">
                <a:solidFill>
                  <a:schemeClr val="dk1"/>
                </a:solidFill>
                <a:latin typeface="Comfortaa"/>
                <a:ea typeface="Comfortaa"/>
                <a:cs typeface="Comfortaa"/>
                <a:sym typeface="Comfortaa"/>
              </a:rPr>
              <a:t>manage your apps config and secrets</a:t>
            </a:r>
            <a:endParaRPr sz="2700" b="1">
              <a:solidFill>
                <a:schemeClr val="dk1"/>
              </a:solidFill>
              <a:latin typeface="Comfortaa"/>
              <a:ea typeface="Comfortaa"/>
              <a:cs typeface="Comfortaa"/>
              <a:sym typeface="Comfortaa"/>
            </a:endParaRPr>
          </a:p>
          <a:p>
            <a:pPr marL="0" lvl="0" indent="0" algn="l" rtl="0">
              <a:lnSpc>
                <a:spcPct val="100000"/>
              </a:lnSpc>
              <a:spcBef>
                <a:spcPts val="1600"/>
              </a:spcBef>
              <a:spcAft>
                <a:spcPts val="0"/>
              </a:spcAft>
              <a:buNone/>
            </a:pPr>
            <a:endParaRPr sz="2700">
              <a:solidFill>
                <a:schemeClr val="dk1"/>
              </a:solidFill>
              <a:latin typeface="Comfortaa"/>
              <a:ea typeface="Comfortaa"/>
              <a:cs typeface="Comfortaa"/>
              <a:sym typeface="Comfortaa"/>
            </a:endParaRPr>
          </a:p>
          <a:p>
            <a:pPr marL="0" lvl="0" indent="0" algn="l" rtl="0">
              <a:spcBef>
                <a:spcPts val="0"/>
              </a:spcBef>
              <a:spcAft>
                <a:spcPts val="0"/>
              </a:spcAft>
              <a:buNone/>
            </a:pPr>
            <a:endParaRPr sz="3100">
              <a:solidFill>
                <a:schemeClr val="dk1"/>
              </a:solidFill>
            </a:endParaRPr>
          </a:p>
          <a:p>
            <a:pPr marL="0" lvl="0" indent="0" algn="l" rtl="0">
              <a:spcBef>
                <a:spcPts val="1600"/>
              </a:spcBef>
              <a:spcAft>
                <a:spcPts val="0"/>
              </a:spcAft>
              <a:buNone/>
            </a:pPr>
            <a:endParaRPr sz="3200">
              <a:solidFill>
                <a:schemeClr val="dk1"/>
              </a:solidFill>
            </a:endParaRPr>
          </a:p>
          <a:p>
            <a:pPr marL="0" lvl="0" indent="0" algn="l" rtl="0">
              <a:spcBef>
                <a:spcPts val="1600"/>
              </a:spcBef>
              <a:spcAft>
                <a:spcPts val="1600"/>
              </a:spcAft>
              <a:buNone/>
            </a:pPr>
            <a:endParaRPr sz="2400">
              <a:solidFill>
                <a:schemeClr val="dk1"/>
              </a:solidFill>
            </a:endParaRPr>
          </a:p>
        </p:txBody>
      </p:sp>
      <p:grpSp>
        <p:nvGrpSpPr>
          <p:cNvPr id="230" name="Google Shape;230;p41"/>
          <p:cNvGrpSpPr/>
          <p:nvPr/>
        </p:nvGrpSpPr>
        <p:grpSpPr>
          <a:xfrm>
            <a:off x="6622675" y="1483248"/>
            <a:ext cx="2368925" cy="2877301"/>
            <a:chOff x="6622675" y="1483248"/>
            <a:chExt cx="2368925" cy="2877301"/>
          </a:xfrm>
        </p:grpSpPr>
        <p:pic>
          <p:nvPicPr>
            <p:cNvPr id="231" name="Google Shape;231;p41"/>
            <p:cNvPicPr preferRelativeResize="0"/>
            <p:nvPr/>
          </p:nvPicPr>
          <p:blipFill>
            <a:blip r:embed="rId3">
              <a:alphaModFix/>
            </a:blip>
            <a:stretch>
              <a:fillRect/>
            </a:stretch>
          </p:blipFill>
          <p:spPr>
            <a:xfrm>
              <a:off x="6622675" y="2277100"/>
              <a:ext cx="2368925" cy="2083450"/>
            </a:xfrm>
            <a:prstGeom prst="rect">
              <a:avLst/>
            </a:prstGeom>
            <a:noFill/>
            <a:ln>
              <a:noFill/>
            </a:ln>
          </p:spPr>
        </p:pic>
        <p:pic>
          <p:nvPicPr>
            <p:cNvPr id="232" name="Google Shape;232;p41"/>
            <p:cNvPicPr preferRelativeResize="0"/>
            <p:nvPr/>
          </p:nvPicPr>
          <p:blipFill>
            <a:blip r:embed="rId4">
              <a:alphaModFix/>
            </a:blip>
            <a:stretch>
              <a:fillRect/>
            </a:stretch>
          </p:blipFill>
          <p:spPr>
            <a:xfrm>
              <a:off x="7731548" y="1483248"/>
              <a:ext cx="793825" cy="79385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animEffect transition="in" filter="fade">
                                      <p:cBhvr>
                                        <p:cTn id="7" dur="1000"/>
                                        <p:tgtEl>
                                          <p:spTgt spid="2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9">
                                            <p:txEl>
                                              <p:pRg st="1" end="1"/>
                                            </p:txEl>
                                          </p:spTgt>
                                        </p:tgtEl>
                                        <p:attrNameLst>
                                          <p:attrName>style.visibility</p:attrName>
                                        </p:attrNameLst>
                                      </p:cBhvr>
                                      <p:to>
                                        <p:strVal val="visible"/>
                                      </p:to>
                                    </p:set>
                                    <p:animEffect transition="in" filter="fade">
                                      <p:cBhvr>
                                        <p:cTn id="12" dur="1000"/>
                                        <p:tgtEl>
                                          <p:spTgt spid="2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9">
                                            <p:txEl>
                                              <p:pRg st="2" end="2"/>
                                            </p:txEl>
                                          </p:spTgt>
                                        </p:tgtEl>
                                        <p:attrNameLst>
                                          <p:attrName>style.visibility</p:attrName>
                                        </p:attrNameLst>
                                      </p:cBhvr>
                                      <p:to>
                                        <p:strVal val="visible"/>
                                      </p:to>
                                    </p:set>
                                    <p:animEffect transition="in" filter="fade">
                                      <p:cBhvr>
                                        <p:cTn id="17" dur="1000"/>
                                        <p:tgtEl>
                                          <p:spTgt spid="2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9">
                                            <p:txEl>
                                              <p:pRg st="3" end="3"/>
                                            </p:txEl>
                                          </p:spTgt>
                                        </p:tgtEl>
                                        <p:attrNameLst>
                                          <p:attrName>style.visibility</p:attrName>
                                        </p:attrNameLst>
                                      </p:cBhvr>
                                      <p:to>
                                        <p:strVal val="visible"/>
                                      </p:to>
                                    </p:set>
                                    <p:animEffect transition="in" filter="fade">
                                      <p:cBhvr>
                                        <p:cTn id="22" dur="1000"/>
                                        <p:tgtEl>
                                          <p:spTgt spid="2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9">
                                            <p:txEl>
                                              <p:pRg st="4" end="4"/>
                                            </p:txEl>
                                          </p:spTgt>
                                        </p:tgtEl>
                                        <p:attrNameLst>
                                          <p:attrName>style.visibility</p:attrName>
                                        </p:attrNameLst>
                                      </p:cBhvr>
                                      <p:to>
                                        <p:strVal val="visible"/>
                                      </p:to>
                                    </p:set>
                                    <p:animEffect transition="in" filter="fade">
                                      <p:cBhvr>
                                        <p:cTn id="27" dur="1000"/>
                                        <p:tgtEl>
                                          <p:spTgt spid="2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9">
                                            <p:txEl>
                                              <p:pRg st="5" end="5"/>
                                            </p:txEl>
                                          </p:spTgt>
                                        </p:tgtEl>
                                        <p:attrNameLst>
                                          <p:attrName>style.visibility</p:attrName>
                                        </p:attrNameLst>
                                      </p:cBhvr>
                                      <p:to>
                                        <p:strVal val="visible"/>
                                      </p:to>
                                    </p:set>
                                    <p:animEffect transition="in" filter="fade">
                                      <p:cBhvr>
                                        <p:cTn id="32" dur="1000"/>
                                        <p:tgtEl>
                                          <p:spTgt spid="22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9">
                                            <p:txEl>
                                              <p:pRg st="6" end="6"/>
                                            </p:txEl>
                                          </p:spTgt>
                                        </p:tgtEl>
                                        <p:attrNameLst>
                                          <p:attrName>style.visibility</p:attrName>
                                        </p:attrNameLst>
                                      </p:cBhvr>
                                      <p:to>
                                        <p:strVal val="visible"/>
                                      </p:to>
                                    </p:set>
                                    <p:animEffect transition="in" filter="fade">
                                      <p:cBhvr>
                                        <p:cTn id="37" dur="1000"/>
                                        <p:tgtEl>
                                          <p:spTgt spid="22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9">
                                            <p:txEl>
                                              <p:pRg st="7" end="7"/>
                                            </p:txEl>
                                          </p:spTgt>
                                        </p:tgtEl>
                                        <p:attrNameLst>
                                          <p:attrName>style.visibility</p:attrName>
                                        </p:attrNameLst>
                                      </p:cBhvr>
                                      <p:to>
                                        <p:strVal val="visible"/>
                                      </p:to>
                                    </p:set>
                                    <p:animEffect transition="in" filter="fade">
                                      <p:cBhvr>
                                        <p:cTn id="42" dur="1000"/>
                                        <p:tgtEl>
                                          <p:spTgt spid="22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6" name="Google Shape;2006;p239"/>
          <p:cNvSpPr txBox="1">
            <a:spLocks noGrp="1"/>
          </p:cNvSpPr>
          <p:nvPr>
            <p:ph type="title"/>
          </p:nvPr>
        </p:nvSpPr>
        <p:spPr>
          <a:xfrm>
            <a:off x="170775"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b="1">
                <a:latin typeface="Comfortaa"/>
                <a:ea typeface="Comfortaa"/>
                <a:cs typeface="Comfortaa"/>
                <a:sym typeface="Comfortaa"/>
              </a:rPr>
              <a:t>Job</a:t>
            </a:r>
            <a:endParaRPr sz="3900" b="1">
              <a:latin typeface="Comfortaa"/>
              <a:ea typeface="Comfortaa"/>
              <a:cs typeface="Comfortaa"/>
              <a:sym typeface="Comfortaa"/>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240"/>
          <p:cNvSpPr txBox="1"/>
          <p:nvPr/>
        </p:nvSpPr>
        <p:spPr>
          <a:xfrm>
            <a:off x="364650" y="345450"/>
            <a:ext cx="8415900" cy="4289400"/>
          </a:xfrm>
          <a:prstGeom prst="rect">
            <a:avLst/>
          </a:prstGeom>
          <a:noFill/>
          <a:ln>
            <a:noFill/>
          </a:ln>
        </p:spPr>
        <p:txBody>
          <a:bodyPr spcFirstLastPara="1" wrap="square" lIns="0" tIns="27925" rIns="0" bIns="0" anchor="t" anchorCtr="0">
            <a:noAutofit/>
          </a:bodyPr>
          <a:lstStyle/>
          <a:p>
            <a:pPr marL="0" marR="37465" lvl="0" indent="0" algn="l" rtl="0">
              <a:lnSpc>
                <a:spcPct val="118750"/>
              </a:lnSpc>
              <a:spcBef>
                <a:spcPts val="0"/>
              </a:spcBef>
              <a:spcAft>
                <a:spcPts val="0"/>
              </a:spcAft>
              <a:buNone/>
            </a:pPr>
            <a:r>
              <a:rPr lang="en" sz="2600" b="1">
                <a:solidFill>
                  <a:schemeClr val="dk1"/>
                </a:solidFill>
                <a:latin typeface="Comfortaa"/>
                <a:ea typeface="Comfortaa"/>
                <a:cs typeface="Comfortaa"/>
                <a:sym typeface="Comfortaa"/>
              </a:rPr>
              <a:t>Job is a controller that ensures one or more pods are executed till they successfully terminate. </a:t>
            </a:r>
            <a:endParaRPr sz="2600" b="1">
              <a:solidFill>
                <a:schemeClr val="dk1"/>
              </a:solidFill>
              <a:latin typeface="Comfortaa"/>
              <a:ea typeface="Comfortaa"/>
              <a:cs typeface="Comfortaa"/>
              <a:sym typeface="Comfortaa"/>
            </a:endParaRPr>
          </a:p>
          <a:p>
            <a:pPr marL="0" marR="37465" lvl="0" indent="0" algn="l" rtl="0">
              <a:lnSpc>
                <a:spcPct val="118750"/>
              </a:lnSpc>
              <a:spcBef>
                <a:spcPts val="0"/>
              </a:spcBef>
              <a:spcAft>
                <a:spcPts val="0"/>
              </a:spcAft>
              <a:buNone/>
            </a:pPr>
            <a:r>
              <a:rPr lang="en" sz="2600" b="1">
                <a:solidFill>
                  <a:schemeClr val="dk1"/>
                </a:solidFill>
                <a:latin typeface="Comfortaa"/>
                <a:ea typeface="Comfortaa"/>
                <a:cs typeface="Comfortaa"/>
                <a:sym typeface="Comfortaa"/>
              </a:rPr>
              <a:t>It does not a run reconciliation loop to converge the desired state with the end state </a:t>
            </a:r>
            <a:endParaRPr sz="2600" b="1">
              <a:solidFill>
                <a:schemeClr val="dk1"/>
              </a:solidFill>
              <a:latin typeface="Comfortaa"/>
              <a:ea typeface="Comfortaa"/>
              <a:cs typeface="Comfortaa"/>
              <a:sym typeface="Comfortaa"/>
            </a:endParaRPr>
          </a:p>
          <a:p>
            <a:pPr marL="0" marR="37465" lvl="0" indent="0" algn="l" rtl="0">
              <a:lnSpc>
                <a:spcPct val="118750"/>
              </a:lnSpc>
              <a:spcBef>
                <a:spcPts val="0"/>
              </a:spcBef>
              <a:spcAft>
                <a:spcPts val="0"/>
              </a:spcAft>
              <a:buNone/>
            </a:pPr>
            <a:endParaRPr sz="2600" b="1">
              <a:solidFill>
                <a:schemeClr val="dk1"/>
              </a:solidFill>
              <a:latin typeface="Comfortaa"/>
              <a:ea typeface="Comfortaa"/>
              <a:cs typeface="Comfortaa"/>
              <a:sym typeface="Comfortaa"/>
            </a:endParaRPr>
          </a:p>
          <a:p>
            <a:pPr marL="0" marR="37465" lvl="0" indent="0" algn="l" rtl="0">
              <a:lnSpc>
                <a:spcPct val="118750"/>
              </a:lnSpc>
              <a:spcBef>
                <a:spcPts val="0"/>
              </a:spcBef>
              <a:spcAft>
                <a:spcPts val="0"/>
              </a:spcAft>
              <a:buNone/>
            </a:pPr>
            <a:r>
              <a:rPr lang="en" sz="2600" b="1">
                <a:solidFill>
                  <a:schemeClr val="dk1"/>
                </a:solidFill>
                <a:latin typeface="Comfortaa"/>
                <a:ea typeface="Comfortaa"/>
                <a:cs typeface="Comfortaa"/>
                <a:sym typeface="Comfortaa"/>
              </a:rPr>
              <a:t>Job creates pod(s) to execute a task until a </a:t>
            </a:r>
            <a:r>
              <a:rPr lang="en" sz="2600" b="1">
                <a:solidFill>
                  <a:srgbClr val="00FF00"/>
                </a:solidFill>
                <a:latin typeface="Comfortaa"/>
                <a:ea typeface="Comfortaa"/>
                <a:cs typeface="Comfortaa"/>
                <a:sym typeface="Comfortaa"/>
              </a:rPr>
              <a:t>completion condition</a:t>
            </a:r>
            <a:r>
              <a:rPr lang="en" sz="2600" b="1">
                <a:solidFill>
                  <a:schemeClr val="dk1"/>
                </a:solidFill>
                <a:latin typeface="Comfortaa"/>
                <a:ea typeface="Comfortaa"/>
                <a:cs typeface="Comfortaa"/>
                <a:sym typeface="Comfortaa"/>
              </a:rPr>
              <a:t> is successfully met.</a:t>
            </a:r>
            <a:endParaRPr sz="2600" b="1">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600" b="1">
                <a:solidFill>
                  <a:schemeClr val="dk1"/>
                </a:solidFill>
                <a:latin typeface="Comfortaa"/>
                <a:ea typeface="Comfortaa"/>
                <a:cs typeface="Comfortaa"/>
                <a:sym typeface="Comfortaa"/>
              </a:rPr>
              <a:t>Typically used for computational or batch jobs.</a:t>
            </a:r>
            <a:endParaRPr sz="2600" b="1">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500">
              <a:solidFill>
                <a:schemeClr val="dk1"/>
              </a:solidFill>
              <a:latin typeface="Arial"/>
              <a:ea typeface="Arial"/>
              <a:cs typeface="Arial"/>
              <a:sym typeface="Aria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015"/>
        <p:cNvGrpSpPr/>
        <p:nvPr/>
      </p:nvGrpSpPr>
      <p:grpSpPr>
        <a:xfrm>
          <a:off x="0" y="0"/>
          <a:ext cx="0" cy="0"/>
          <a:chOff x="0" y="0"/>
          <a:chExt cx="0" cy="0"/>
        </a:xfrm>
      </p:grpSpPr>
      <p:sp>
        <p:nvSpPr>
          <p:cNvPr id="2016" name="Google Shape;2016;p241"/>
          <p:cNvSpPr txBox="1">
            <a:spLocks noGrp="1"/>
          </p:cNvSpPr>
          <p:nvPr>
            <p:ph type="title"/>
          </p:nvPr>
        </p:nvSpPr>
        <p:spPr>
          <a:xfrm>
            <a:off x="490250" y="172725"/>
            <a:ext cx="8194200" cy="4635000"/>
          </a:xfrm>
          <a:prstGeom prst="rect">
            <a:avLst/>
          </a:prstGeom>
        </p:spPr>
        <p:txBody>
          <a:bodyPr spcFirstLastPara="1" wrap="square" lIns="91425" tIns="91425" rIns="91425" bIns="91425" anchor="ctr" anchorCtr="0">
            <a:noAutofit/>
          </a:bodyPr>
          <a:lstStyle/>
          <a:p>
            <a:pPr marL="0" marR="60960" lvl="0" indent="0" algn="l" rtl="0">
              <a:lnSpc>
                <a:spcPct val="118750"/>
              </a:lnSpc>
              <a:spcBef>
                <a:spcPts val="1050"/>
              </a:spcBef>
              <a:spcAft>
                <a:spcPts val="0"/>
              </a:spcAft>
              <a:buNone/>
            </a:pPr>
            <a:r>
              <a:rPr lang="en" sz="2400" b="1">
                <a:latin typeface="Comfortaa"/>
                <a:ea typeface="Comfortaa"/>
                <a:cs typeface="Comfortaa"/>
                <a:sym typeface="Comfortaa"/>
              </a:rPr>
              <a:t>Job supports </a:t>
            </a:r>
            <a:r>
              <a:rPr lang="en" sz="2400" b="1">
                <a:solidFill>
                  <a:srgbClr val="00FF00"/>
                </a:solidFill>
                <a:latin typeface="Comfortaa"/>
                <a:ea typeface="Comfortaa"/>
                <a:cs typeface="Comfortaa"/>
                <a:sym typeface="Comfortaa"/>
              </a:rPr>
              <a:t>parallelism</a:t>
            </a:r>
            <a:r>
              <a:rPr lang="en" sz="2400" b="1">
                <a:latin typeface="Comfortaa"/>
                <a:ea typeface="Comfortaa"/>
                <a:cs typeface="Comfortaa"/>
                <a:sym typeface="Comfortaa"/>
              </a:rPr>
              <a:t> with non-parallel and parallel job types.</a:t>
            </a:r>
            <a:endParaRPr sz="2400" b="1">
              <a:solidFill>
                <a:srgbClr val="00FF00"/>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400" b="1">
                <a:solidFill>
                  <a:srgbClr val="00FF00"/>
                </a:solidFill>
                <a:latin typeface="Comfortaa"/>
                <a:ea typeface="Comfortaa"/>
                <a:cs typeface="Comfortaa"/>
                <a:sym typeface="Comfortaa"/>
              </a:rPr>
              <a:t>Parallel job</a:t>
            </a:r>
            <a:r>
              <a:rPr lang="en" sz="2400" b="1">
                <a:latin typeface="Comfortaa"/>
                <a:ea typeface="Comfortaa"/>
                <a:cs typeface="Comfortaa"/>
                <a:sym typeface="Comfortaa"/>
              </a:rPr>
              <a:t> means that multiple Pods are created and will be running at the same time till they successfully accomplish the task</a:t>
            </a:r>
            <a:endParaRPr sz="2400" b="1">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400" b="1">
                <a:solidFill>
                  <a:srgbClr val="00FF00"/>
                </a:solidFill>
                <a:latin typeface="Comfortaa"/>
                <a:ea typeface="Comfortaa"/>
                <a:cs typeface="Comfortaa"/>
                <a:sym typeface="Comfortaa"/>
              </a:rPr>
              <a:t>Non-parallel</a:t>
            </a:r>
            <a:r>
              <a:rPr lang="en" sz="2400" b="1">
                <a:latin typeface="Comfortaa"/>
                <a:ea typeface="Comfortaa"/>
                <a:cs typeface="Comfortaa"/>
                <a:sym typeface="Comfortaa"/>
              </a:rPr>
              <a:t> means that only one pod is created and will run till task successfully completed.</a:t>
            </a:r>
            <a:endParaRPr sz="2400" b="1">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400" b="1">
                <a:solidFill>
                  <a:srgbClr val="FF0000"/>
                </a:solidFill>
                <a:latin typeface="Comfortaa"/>
                <a:ea typeface="Comfortaa"/>
                <a:cs typeface="Comfortaa"/>
                <a:sym typeface="Comfortaa"/>
              </a:rPr>
              <a:t>NOTE:</a:t>
            </a:r>
            <a:r>
              <a:rPr lang="en" sz="2400" b="1">
                <a:latin typeface="Comfortaa"/>
                <a:ea typeface="Comfortaa"/>
                <a:cs typeface="Comfortaa"/>
                <a:sym typeface="Comfortaa"/>
              </a:rPr>
              <a:t> Pod(s) are not cleaned up until the job itself is deleted</a:t>
            </a:r>
            <a:r>
              <a:rPr lang="en" sz="2400"/>
              <a:t>.</a:t>
            </a:r>
            <a:endParaRPr sz="240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242"/>
          <p:cNvSpPr txBox="1"/>
          <p:nvPr/>
        </p:nvSpPr>
        <p:spPr>
          <a:xfrm>
            <a:off x="201525" y="297475"/>
            <a:ext cx="5337900" cy="4634100"/>
          </a:xfrm>
          <a:prstGeom prst="rect">
            <a:avLst/>
          </a:prstGeom>
          <a:noFill/>
          <a:ln>
            <a:noFill/>
          </a:ln>
        </p:spPr>
        <p:txBody>
          <a:bodyPr spcFirstLastPara="1" wrap="square" lIns="0" tIns="10775" rIns="0" bIns="0" anchor="t" anchorCtr="0">
            <a:noAutofit/>
          </a:bodyPr>
          <a:lstStyle/>
          <a:p>
            <a:pPr marL="0" marR="402590" lvl="0" indent="0" algn="l" rtl="0">
              <a:lnSpc>
                <a:spcPct val="100699"/>
              </a:lnSpc>
              <a:spcBef>
                <a:spcPts val="0"/>
              </a:spcBef>
              <a:spcAft>
                <a:spcPts val="0"/>
              </a:spcAft>
              <a:buNone/>
            </a:pPr>
            <a:r>
              <a:rPr lang="en" sz="2200" b="1">
                <a:solidFill>
                  <a:srgbClr val="00FF00"/>
                </a:solidFill>
                <a:latin typeface="Comfortaa"/>
                <a:ea typeface="Comfortaa"/>
                <a:cs typeface="Comfortaa"/>
                <a:sym typeface="Comfortaa"/>
              </a:rPr>
              <a:t>backoffLimit:</a:t>
            </a:r>
            <a:r>
              <a:rPr lang="en" sz="2200" b="1">
                <a:solidFill>
                  <a:srgbClr val="1155CC"/>
                </a:solidFill>
                <a:latin typeface="Comfortaa"/>
                <a:ea typeface="Comfortaa"/>
                <a:cs typeface="Comfortaa"/>
                <a:sym typeface="Comfortaa"/>
              </a:rPr>
              <a:t> </a:t>
            </a:r>
            <a:r>
              <a:rPr lang="en" sz="2200" b="1">
                <a:solidFill>
                  <a:schemeClr val="dk1"/>
                </a:solidFill>
                <a:latin typeface="Comfortaa"/>
                <a:ea typeface="Comfortaa"/>
                <a:cs typeface="Comfortaa"/>
                <a:sym typeface="Comfortaa"/>
              </a:rPr>
              <a:t>The number of failures before the job itself is considered failed.</a:t>
            </a:r>
            <a:endParaRPr sz="2200" b="1">
              <a:solidFill>
                <a:schemeClr val="dk1"/>
              </a:solidFill>
              <a:latin typeface="Comfortaa"/>
              <a:ea typeface="Comfortaa"/>
              <a:cs typeface="Comfortaa"/>
              <a:sym typeface="Comfortaa"/>
            </a:endParaRPr>
          </a:p>
          <a:p>
            <a:pPr marL="0" marR="843280" lvl="0" indent="0" algn="l" rtl="0">
              <a:lnSpc>
                <a:spcPct val="100699"/>
              </a:lnSpc>
              <a:spcBef>
                <a:spcPts val="975"/>
              </a:spcBef>
              <a:spcAft>
                <a:spcPts val="0"/>
              </a:spcAft>
              <a:buNone/>
            </a:pPr>
            <a:r>
              <a:rPr lang="en" sz="2200" b="1">
                <a:solidFill>
                  <a:srgbClr val="00FF00"/>
                </a:solidFill>
                <a:latin typeface="Comfortaa"/>
                <a:ea typeface="Comfortaa"/>
                <a:cs typeface="Comfortaa"/>
                <a:sym typeface="Comfortaa"/>
              </a:rPr>
              <a:t>completions: </a:t>
            </a:r>
            <a:r>
              <a:rPr lang="en" sz="2200" b="1">
                <a:solidFill>
                  <a:schemeClr val="dk1"/>
                </a:solidFill>
                <a:latin typeface="Comfortaa"/>
                <a:ea typeface="Comfortaa"/>
                <a:cs typeface="Comfortaa"/>
                <a:sym typeface="Comfortaa"/>
              </a:rPr>
              <a:t>The total number of successful completions desired.</a:t>
            </a:r>
            <a:endParaRPr sz="2200" b="1">
              <a:solidFill>
                <a:schemeClr val="dk1"/>
              </a:solidFill>
              <a:latin typeface="Comfortaa"/>
              <a:ea typeface="Comfortaa"/>
              <a:cs typeface="Comfortaa"/>
              <a:sym typeface="Comfortaa"/>
            </a:endParaRPr>
          </a:p>
          <a:p>
            <a:pPr marL="0" marR="80010" lvl="0" indent="0" algn="l" rtl="0">
              <a:lnSpc>
                <a:spcPct val="100699"/>
              </a:lnSpc>
              <a:spcBef>
                <a:spcPts val="975"/>
              </a:spcBef>
              <a:spcAft>
                <a:spcPts val="0"/>
              </a:spcAft>
              <a:buNone/>
            </a:pPr>
            <a:r>
              <a:rPr lang="en" sz="2200" b="1">
                <a:solidFill>
                  <a:srgbClr val="00FF00"/>
                </a:solidFill>
                <a:latin typeface="Comfortaa"/>
                <a:ea typeface="Comfortaa"/>
                <a:cs typeface="Comfortaa"/>
                <a:sym typeface="Comfortaa"/>
              </a:rPr>
              <a:t>parallelism: </a:t>
            </a:r>
            <a:r>
              <a:rPr lang="en" sz="2200" b="1">
                <a:solidFill>
                  <a:schemeClr val="dk1"/>
                </a:solidFill>
                <a:latin typeface="Comfortaa"/>
                <a:ea typeface="Comfortaa"/>
                <a:cs typeface="Comfortaa"/>
                <a:sym typeface="Comfortaa"/>
              </a:rPr>
              <a:t>How many instances of the pod can be run at the same time.</a:t>
            </a:r>
            <a:endParaRPr sz="2200" b="1">
              <a:solidFill>
                <a:schemeClr val="dk1"/>
              </a:solidFill>
              <a:latin typeface="Comfortaa"/>
              <a:ea typeface="Comfortaa"/>
              <a:cs typeface="Comfortaa"/>
              <a:sym typeface="Comfortaa"/>
            </a:endParaRPr>
          </a:p>
          <a:p>
            <a:pPr marL="0" marR="5080" lvl="0" indent="0" algn="l" rtl="0">
              <a:lnSpc>
                <a:spcPct val="100699"/>
              </a:lnSpc>
              <a:spcBef>
                <a:spcPts val="975"/>
              </a:spcBef>
              <a:spcAft>
                <a:spcPts val="0"/>
              </a:spcAft>
              <a:buNone/>
            </a:pPr>
            <a:r>
              <a:rPr lang="en" sz="2200" b="1">
                <a:solidFill>
                  <a:srgbClr val="00FF00"/>
                </a:solidFill>
                <a:latin typeface="Comfortaa"/>
                <a:ea typeface="Comfortaa"/>
                <a:cs typeface="Comfortaa"/>
                <a:sym typeface="Comfortaa"/>
              </a:rPr>
              <a:t>spec.template.spec.restartPolicy:</a:t>
            </a:r>
            <a:r>
              <a:rPr lang="en" sz="2200" b="1">
                <a:solidFill>
                  <a:srgbClr val="1155CC"/>
                </a:solidFill>
                <a:latin typeface="Comfortaa"/>
                <a:ea typeface="Comfortaa"/>
                <a:cs typeface="Comfortaa"/>
                <a:sym typeface="Comfortaa"/>
              </a:rPr>
              <a:t>  </a:t>
            </a:r>
            <a:r>
              <a:rPr lang="en" sz="2200" b="1">
                <a:solidFill>
                  <a:schemeClr val="dk1"/>
                </a:solidFill>
                <a:latin typeface="Comfortaa"/>
                <a:ea typeface="Comfortaa"/>
                <a:cs typeface="Comfortaa"/>
                <a:sym typeface="Comfortaa"/>
              </a:rPr>
              <a:t>Jobs only support a </a:t>
            </a:r>
            <a:r>
              <a:rPr lang="en" sz="2200" b="1">
                <a:solidFill>
                  <a:srgbClr val="00FF00"/>
                </a:solidFill>
                <a:latin typeface="Comfortaa"/>
                <a:ea typeface="Comfortaa"/>
                <a:cs typeface="Comfortaa"/>
                <a:sym typeface="Comfortaa"/>
              </a:rPr>
              <a:t>restartPolicy</a:t>
            </a:r>
            <a:r>
              <a:rPr lang="en" sz="2200" b="1">
                <a:solidFill>
                  <a:srgbClr val="1155CC"/>
                </a:solidFill>
                <a:latin typeface="Comfortaa"/>
                <a:ea typeface="Comfortaa"/>
                <a:cs typeface="Comfortaa"/>
                <a:sym typeface="Comfortaa"/>
              </a:rPr>
              <a:t> </a:t>
            </a:r>
            <a:r>
              <a:rPr lang="en" sz="2200" b="1">
                <a:solidFill>
                  <a:schemeClr val="dk1"/>
                </a:solidFill>
                <a:latin typeface="Comfortaa"/>
                <a:ea typeface="Comfortaa"/>
                <a:cs typeface="Comfortaa"/>
                <a:sym typeface="Comfortaa"/>
              </a:rPr>
              <a:t>of  type </a:t>
            </a:r>
            <a:r>
              <a:rPr lang="en" sz="2200" b="1">
                <a:solidFill>
                  <a:srgbClr val="CC0000"/>
                </a:solidFill>
                <a:latin typeface="Comfortaa"/>
                <a:ea typeface="Comfortaa"/>
                <a:cs typeface="Comfortaa"/>
                <a:sym typeface="Comfortaa"/>
              </a:rPr>
              <a:t>Never </a:t>
            </a:r>
            <a:r>
              <a:rPr lang="en" sz="2200" b="1">
                <a:solidFill>
                  <a:schemeClr val="dk1"/>
                </a:solidFill>
                <a:latin typeface="Comfortaa"/>
                <a:ea typeface="Comfortaa"/>
                <a:cs typeface="Comfortaa"/>
                <a:sym typeface="Comfortaa"/>
              </a:rPr>
              <a:t>or </a:t>
            </a:r>
            <a:r>
              <a:rPr lang="en" sz="2200" b="1">
                <a:solidFill>
                  <a:srgbClr val="CC0000"/>
                </a:solidFill>
                <a:latin typeface="Comfortaa"/>
                <a:ea typeface="Comfortaa"/>
                <a:cs typeface="Comfortaa"/>
                <a:sym typeface="Comfortaa"/>
              </a:rPr>
              <a:t>OnFailure</a:t>
            </a:r>
            <a:r>
              <a:rPr lang="en" sz="2200" b="1">
                <a:solidFill>
                  <a:schemeClr val="dk1"/>
                </a:solidFill>
                <a:latin typeface="Comfortaa"/>
                <a:ea typeface="Comfortaa"/>
                <a:cs typeface="Comfortaa"/>
                <a:sym typeface="Comfortaa"/>
              </a:rPr>
              <a:t>.</a:t>
            </a:r>
            <a:endParaRPr sz="2200" b="1">
              <a:solidFill>
                <a:schemeClr val="dk1"/>
              </a:solidFill>
              <a:latin typeface="Comfortaa"/>
              <a:ea typeface="Comfortaa"/>
              <a:cs typeface="Comfortaa"/>
              <a:sym typeface="Comfortaa"/>
            </a:endParaRPr>
          </a:p>
        </p:txBody>
      </p:sp>
      <p:sp>
        <p:nvSpPr>
          <p:cNvPr id="2022" name="Google Shape;2022;p242"/>
          <p:cNvSpPr txBox="1"/>
          <p:nvPr/>
        </p:nvSpPr>
        <p:spPr>
          <a:xfrm>
            <a:off x="5728175" y="345450"/>
            <a:ext cx="3282600" cy="4586100"/>
          </a:xfrm>
          <a:prstGeom prst="rect">
            <a:avLst/>
          </a:prstGeom>
          <a:noFill/>
          <a:ln w="19025" cap="flat" cmpd="sng">
            <a:solidFill>
              <a:schemeClr val="dk1"/>
            </a:solidFill>
            <a:prstDash val="dash"/>
            <a:round/>
            <a:headEnd type="none" w="sm" len="sm"/>
            <a:tailEnd type="none" w="sm" len="sm"/>
          </a:ln>
        </p:spPr>
        <p:txBody>
          <a:bodyPr spcFirstLastPara="1" wrap="square" lIns="0" tIns="88900" rIns="0" bIns="0" anchor="t" anchorCtr="0">
            <a:noAutofit/>
          </a:bodyPr>
          <a:lstStyle/>
          <a:p>
            <a:pPr marL="85725" marR="772795" lvl="0" indent="0" algn="l" rtl="0">
              <a:lnSpc>
                <a:spcPct val="117857"/>
              </a:lnSpc>
              <a:spcBef>
                <a:spcPts val="0"/>
              </a:spcBef>
              <a:spcAft>
                <a:spcPts val="0"/>
              </a:spcAft>
              <a:buNone/>
            </a:pPr>
            <a:r>
              <a:rPr lang="en" sz="1600" b="1">
                <a:solidFill>
                  <a:schemeClr val="dk1"/>
                </a:solidFill>
                <a:latin typeface="Courier New"/>
                <a:ea typeface="Courier New"/>
                <a:cs typeface="Courier New"/>
                <a:sym typeface="Courier New"/>
              </a:rPr>
              <a:t>apiVersion: batch/v1  kind: Job</a:t>
            </a:r>
            <a:endParaRPr sz="1600" b="1">
              <a:solidFill>
                <a:schemeClr val="dk1"/>
              </a:solidFill>
              <a:latin typeface="Courier New"/>
              <a:ea typeface="Courier New"/>
              <a:cs typeface="Courier New"/>
              <a:sym typeface="Courier New"/>
            </a:endParaRPr>
          </a:p>
          <a:p>
            <a:pPr marL="85725" marR="0" lvl="0" indent="0" algn="l" rtl="0">
              <a:lnSpc>
                <a:spcPct val="113214"/>
              </a:lnSpc>
              <a:spcBef>
                <a:spcPts val="0"/>
              </a:spcBef>
              <a:spcAft>
                <a:spcPts val="0"/>
              </a:spcAft>
              <a:buNone/>
            </a:pPr>
            <a:r>
              <a:rPr lang="en" sz="1600" b="1">
                <a:solidFill>
                  <a:schemeClr val="dk1"/>
                </a:solidFill>
                <a:latin typeface="Courier New"/>
                <a:ea typeface="Courier New"/>
                <a:cs typeface="Courier New"/>
                <a:sym typeface="Courier New"/>
              </a:rPr>
              <a:t>metadata:</a:t>
            </a:r>
            <a:endParaRPr sz="1600" b="1">
              <a:solidFill>
                <a:schemeClr val="dk1"/>
              </a:solidFill>
              <a:latin typeface="Courier New"/>
              <a:ea typeface="Courier New"/>
              <a:cs typeface="Courier New"/>
              <a:sym typeface="Courier New"/>
            </a:endParaRPr>
          </a:p>
          <a:p>
            <a:pPr marL="85725" marR="879475" lvl="0" indent="213359" algn="l" rtl="0">
              <a:lnSpc>
                <a:spcPct val="117857"/>
              </a:lnSpc>
              <a:spcBef>
                <a:spcPts val="65"/>
              </a:spcBef>
              <a:spcAft>
                <a:spcPts val="0"/>
              </a:spcAft>
              <a:buNone/>
            </a:pPr>
            <a:r>
              <a:rPr lang="en" sz="1600" b="1">
                <a:solidFill>
                  <a:schemeClr val="dk1"/>
                </a:solidFill>
                <a:latin typeface="Courier New"/>
                <a:ea typeface="Courier New"/>
                <a:cs typeface="Courier New"/>
                <a:sym typeface="Courier New"/>
              </a:rPr>
              <a:t>name: myjob  spec:</a:t>
            </a:r>
            <a:endParaRPr sz="1600" b="1">
              <a:solidFill>
                <a:schemeClr val="dk1"/>
              </a:solidFill>
              <a:latin typeface="Courier New"/>
              <a:ea typeface="Courier New"/>
              <a:cs typeface="Courier New"/>
              <a:sym typeface="Courier New"/>
            </a:endParaRPr>
          </a:p>
          <a:p>
            <a:pPr marL="299085" marR="0" lvl="0" indent="0" algn="l" rtl="0">
              <a:lnSpc>
                <a:spcPct val="113214"/>
              </a:lnSpc>
              <a:spcBef>
                <a:spcPts val="0"/>
              </a:spcBef>
              <a:spcAft>
                <a:spcPts val="0"/>
              </a:spcAft>
              <a:buNone/>
            </a:pPr>
            <a:r>
              <a:rPr lang="en" sz="1600" b="1">
                <a:solidFill>
                  <a:srgbClr val="00FF00"/>
                </a:solidFill>
                <a:latin typeface="Courier New"/>
                <a:ea typeface="Courier New"/>
                <a:cs typeface="Courier New"/>
                <a:sym typeface="Courier New"/>
              </a:rPr>
              <a:t>backoffLimit</a:t>
            </a:r>
            <a:r>
              <a:rPr lang="en" sz="1600" b="1">
                <a:solidFill>
                  <a:schemeClr val="dk1"/>
                </a:solidFill>
                <a:latin typeface="Courier New"/>
                <a:ea typeface="Courier New"/>
                <a:cs typeface="Courier New"/>
                <a:sym typeface="Courier New"/>
              </a:rPr>
              <a:t>: 4</a:t>
            </a:r>
            <a:endParaRPr sz="1600" b="1">
              <a:solidFill>
                <a:schemeClr val="dk1"/>
              </a:solidFill>
              <a:latin typeface="Courier New"/>
              <a:ea typeface="Courier New"/>
              <a:cs typeface="Courier New"/>
              <a:sym typeface="Courier New"/>
            </a:endParaRPr>
          </a:p>
          <a:p>
            <a:pPr marL="299085" marR="0" lvl="0" indent="0" algn="l" rtl="0">
              <a:lnSpc>
                <a:spcPct val="117857"/>
              </a:lnSpc>
              <a:spcBef>
                <a:spcPts val="0"/>
              </a:spcBef>
              <a:spcAft>
                <a:spcPts val="0"/>
              </a:spcAft>
              <a:buNone/>
            </a:pPr>
            <a:r>
              <a:rPr lang="en" sz="1600" b="1">
                <a:solidFill>
                  <a:srgbClr val="00FF00"/>
                </a:solidFill>
                <a:latin typeface="Courier New"/>
                <a:ea typeface="Courier New"/>
                <a:cs typeface="Courier New"/>
                <a:sym typeface="Courier New"/>
              </a:rPr>
              <a:t>completions</a:t>
            </a:r>
            <a:r>
              <a:rPr lang="en" sz="1600" b="1">
                <a:solidFill>
                  <a:schemeClr val="dk1"/>
                </a:solidFill>
                <a:latin typeface="Courier New"/>
                <a:ea typeface="Courier New"/>
                <a:cs typeface="Courier New"/>
                <a:sym typeface="Courier New"/>
              </a:rPr>
              <a:t>: 4</a:t>
            </a:r>
            <a:endParaRPr sz="1600" b="1">
              <a:solidFill>
                <a:schemeClr val="dk1"/>
              </a:solidFill>
              <a:latin typeface="Courier New"/>
              <a:ea typeface="Courier New"/>
              <a:cs typeface="Courier New"/>
              <a:sym typeface="Courier New"/>
            </a:endParaRPr>
          </a:p>
          <a:p>
            <a:pPr marL="299085" marR="1199515" lvl="0" indent="0" algn="l" rtl="0">
              <a:lnSpc>
                <a:spcPct val="117857"/>
              </a:lnSpc>
              <a:spcBef>
                <a:spcPts val="65"/>
              </a:spcBef>
              <a:spcAft>
                <a:spcPts val="0"/>
              </a:spcAft>
              <a:buNone/>
            </a:pPr>
            <a:r>
              <a:rPr lang="en" sz="1600" b="1">
                <a:solidFill>
                  <a:srgbClr val="00FF00"/>
                </a:solidFill>
                <a:latin typeface="Courier New"/>
                <a:ea typeface="Courier New"/>
                <a:cs typeface="Courier New"/>
                <a:sym typeface="Courier New"/>
              </a:rPr>
              <a:t>parallelism</a:t>
            </a:r>
            <a:r>
              <a:rPr lang="en" sz="1600" b="1">
                <a:solidFill>
                  <a:schemeClr val="dk1"/>
                </a:solidFill>
                <a:latin typeface="Courier New"/>
                <a:ea typeface="Courier New"/>
                <a:cs typeface="Courier New"/>
                <a:sym typeface="Courier New"/>
              </a:rPr>
              <a:t>: 2  template:</a:t>
            </a:r>
            <a:endParaRPr sz="1600" b="1">
              <a:solidFill>
                <a:schemeClr val="dk1"/>
              </a:solidFill>
              <a:latin typeface="Courier New"/>
              <a:ea typeface="Courier New"/>
              <a:cs typeface="Courier New"/>
              <a:sym typeface="Courier New"/>
            </a:endParaRPr>
          </a:p>
          <a:p>
            <a:pPr marL="299085" marR="1199515" lvl="0" indent="0" algn="l" rtl="0">
              <a:lnSpc>
                <a:spcPct val="117857"/>
              </a:lnSpc>
              <a:spcBef>
                <a:spcPts val="65"/>
              </a:spcBef>
              <a:spcAft>
                <a:spcPts val="0"/>
              </a:spcAft>
              <a:buNone/>
            </a:pPr>
            <a:r>
              <a:rPr lang="en" sz="1600" b="1">
                <a:solidFill>
                  <a:schemeClr val="dk1"/>
                </a:solidFill>
                <a:latin typeface="Courier New"/>
                <a:ea typeface="Courier New"/>
                <a:cs typeface="Courier New"/>
                <a:sym typeface="Courier New"/>
              </a:rPr>
              <a:t>&lt;pod-template&gt;</a:t>
            </a:r>
            <a:endParaRPr sz="1600" b="1">
              <a:solidFill>
                <a:schemeClr val="dk1"/>
              </a:solidFill>
              <a:latin typeface="Courier New"/>
              <a:ea typeface="Courier New"/>
              <a:cs typeface="Courier New"/>
              <a:sym typeface="Courier New"/>
            </a:endParaRPr>
          </a:p>
          <a:p>
            <a:pPr marL="512444" marR="0" lvl="0" indent="0" algn="l" rtl="0">
              <a:lnSpc>
                <a:spcPct val="113214"/>
              </a:lnSpc>
              <a:spcBef>
                <a:spcPts val="0"/>
              </a:spcBef>
              <a:spcAft>
                <a:spcPts val="0"/>
              </a:spcAft>
              <a:buNone/>
            </a:pPr>
            <a:r>
              <a:rPr lang="en" sz="1600" b="1">
                <a:solidFill>
                  <a:schemeClr val="dk1"/>
                </a:solidFill>
                <a:latin typeface="Courier New"/>
                <a:ea typeface="Courier New"/>
                <a:cs typeface="Courier New"/>
                <a:sym typeface="Courier New"/>
              </a:rPr>
              <a:t>….</a:t>
            </a:r>
            <a:endParaRPr sz="1600" b="1">
              <a:solidFill>
                <a:schemeClr val="dk1"/>
              </a:solidFill>
              <a:latin typeface="Courier New"/>
              <a:ea typeface="Courier New"/>
              <a:cs typeface="Courier New"/>
              <a:sym typeface="Courier New"/>
            </a:endParaRPr>
          </a:p>
          <a:p>
            <a:pPr marL="512444" marR="0" lvl="0" indent="0" algn="l" rtl="0">
              <a:lnSpc>
                <a:spcPct val="113214"/>
              </a:lnSpc>
              <a:spcBef>
                <a:spcPts val="0"/>
              </a:spcBef>
              <a:spcAft>
                <a:spcPts val="0"/>
              </a:spcAft>
              <a:buNone/>
            </a:pPr>
            <a:r>
              <a:rPr lang="en" sz="1600" b="1">
                <a:solidFill>
                  <a:schemeClr val="dk1"/>
                </a:solidFill>
                <a:latin typeface="Courier New"/>
                <a:ea typeface="Courier New"/>
                <a:cs typeface="Courier New"/>
                <a:sym typeface="Courier New"/>
              </a:rPr>
              <a:t>spec:</a:t>
            </a:r>
            <a:endParaRPr sz="1600" b="1">
              <a:solidFill>
                <a:schemeClr val="dk1"/>
              </a:solidFill>
              <a:latin typeface="Courier New"/>
              <a:ea typeface="Courier New"/>
              <a:cs typeface="Courier New"/>
              <a:sym typeface="Courier New"/>
            </a:endParaRPr>
          </a:p>
          <a:p>
            <a:pPr marL="725805" marR="0" lvl="0" indent="0" algn="l" rtl="0">
              <a:lnSpc>
                <a:spcPct val="117857"/>
              </a:lnSpc>
              <a:spcBef>
                <a:spcPts val="0"/>
              </a:spcBef>
              <a:spcAft>
                <a:spcPts val="0"/>
              </a:spcAft>
              <a:buNone/>
            </a:pPr>
            <a:r>
              <a:rPr lang="en" sz="1600" b="1">
                <a:solidFill>
                  <a:srgbClr val="00FF00"/>
                </a:solidFill>
                <a:latin typeface="Courier New"/>
                <a:ea typeface="Courier New"/>
                <a:cs typeface="Courier New"/>
                <a:sym typeface="Courier New"/>
              </a:rPr>
              <a:t>restartPolicy</a:t>
            </a:r>
            <a:r>
              <a:rPr lang="en" sz="1600" b="1">
                <a:solidFill>
                  <a:schemeClr val="dk1"/>
                </a:solidFill>
                <a:latin typeface="Courier New"/>
                <a:ea typeface="Courier New"/>
                <a:cs typeface="Courier New"/>
                <a:sym typeface="Courier New"/>
              </a:rPr>
              <a:t>: Never</a:t>
            </a:r>
            <a:endParaRPr sz="1600" b="1">
              <a:solidFill>
                <a:schemeClr val="dk1"/>
              </a:solidFill>
              <a:latin typeface="Courier New"/>
              <a:ea typeface="Courier New"/>
              <a:cs typeface="Courier New"/>
              <a:sym typeface="Courier New"/>
            </a:endParaRPr>
          </a:p>
          <a:p>
            <a:pPr marL="511808" marR="0" lvl="0" indent="0" algn="l" rtl="0">
              <a:lnSpc>
                <a:spcPct val="118857"/>
              </a:lnSpc>
              <a:spcBef>
                <a:spcPts val="0"/>
              </a:spcBef>
              <a:spcAft>
                <a:spcPts val="0"/>
              </a:spcAft>
              <a:buNone/>
            </a:pPr>
            <a:r>
              <a:rPr lang="en" sz="1600" b="1">
                <a:solidFill>
                  <a:schemeClr val="dk1"/>
                </a:solidFill>
                <a:latin typeface="Courier New"/>
                <a:ea typeface="Courier New"/>
                <a:cs typeface="Courier New"/>
                <a:sym typeface="Courier New"/>
              </a:rPr>
              <a:t>  ….</a:t>
            </a:r>
            <a:endParaRPr sz="1600" b="1">
              <a:solidFill>
                <a:schemeClr val="dk1"/>
              </a:solidFill>
              <a:latin typeface="Courier New"/>
              <a:ea typeface="Courier New"/>
              <a:cs typeface="Courier New"/>
              <a:sym typeface="Courier New"/>
            </a:endParaRPr>
          </a:p>
          <a:p>
            <a:pPr marL="0" marR="0" lvl="0" indent="0" algn="l" rtl="0">
              <a:lnSpc>
                <a:spcPct val="118857"/>
              </a:lnSpc>
              <a:spcBef>
                <a:spcPts val="0"/>
              </a:spcBef>
              <a:spcAft>
                <a:spcPts val="0"/>
              </a:spcAft>
              <a:buNone/>
            </a:pPr>
            <a:r>
              <a:rPr lang="en" sz="1600" b="1">
                <a:solidFill>
                  <a:schemeClr val="dk1"/>
                </a:solidFill>
                <a:latin typeface="Courier New"/>
                <a:ea typeface="Courier New"/>
                <a:cs typeface="Courier New"/>
                <a:sym typeface="Courier New"/>
              </a:rPr>
              <a:t>    </a:t>
            </a:r>
            <a:endParaRPr sz="1600" b="1">
              <a:solidFill>
                <a:schemeClr val="dk1"/>
              </a:solidFill>
              <a:latin typeface="Courier New"/>
              <a:ea typeface="Courier New"/>
              <a:cs typeface="Courier New"/>
              <a:sym typeface="Courier New"/>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p243"/>
          <p:cNvSpPr txBox="1">
            <a:spLocks noGrp="1"/>
          </p:cNvSpPr>
          <p:nvPr>
            <p:ph type="title"/>
          </p:nvPr>
        </p:nvSpPr>
        <p:spPr>
          <a:xfrm>
            <a:off x="170775"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b="1">
                <a:latin typeface="Comfortaa"/>
                <a:ea typeface="Comfortaa"/>
                <a:cs typeface="Comfortaa"/>
                <a:sym typeface="Comfortaa"/>
              </a:rPr>
              <a:t>Job Demo Lab</a:t>
            </a:r>
            <a:endParaRPr sz="3900" b="1">
              <a:latin typeface="Comfortaa"/>
              <a:ea typeface="Comfortaa"/>
              <a:cs typeface="Comfortaa"/>
              <a:sym typeface="Comfortaa"/>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244"/>
          <p:cNvSpPr txBox="1">
            <a:spLocks noGrp="1"/>
          </p:cNvSpPr>
          <p:nvPr>
            <p:ph type="title"/>
          </p:nvPr>
        </p:nvSpPr>
        <p:spPr>
          <a:xfrm>
            <a:off x="170775"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CronJob</a:t>
            </a:r>
            <a:endParaRPr sz="3800" b="1">
              <a:latin typeface="Comfortaa"/>
              <a:ea typeface="Comfortaa"/>
              <a:cs typeface="Comfortaa"/>
              <a:sym typeface="Comfortaa"/>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245"/>
          <p:cNvSpPr txBox="1"/>
          <p:nvPr/>
        </p:nvSpPr>
        <p:spPr>
          <a:xfrm>
            <a:off x="530225" y="834845"/>
            <a:ext cx="7861800" cy="1255200"/>
          </a:xfrm>
          <a:prstGeom prst="rect">
            <a:avLst/>
          </a:prstGeom>
          <a:noFill/>
          <a:ln>
            <a:noFill/>
          </a:ln>
        </p:spPr>
        <p:txBody>
          <a:bodyPr spcFirstLastPara="1" wrap="square" lIns="0" tIns="27925" rIns="0" bIns="0" anchor="t" anchorCtr="0">
            <a:noAutofit/>
          </a:bodyPr>
          <a:lstStyle/>
          <a:p>
            <a:pPr marL="12700" marR="5080" lvl="0" indent="0" algn="l" rtl="0">
              <a:lnSpc>
                <a:spcPct val="118750"/>
              </a:lnSpc>
              <a:spcBef>
                <a:spcPts val="0"/>
              </a:spcBef>
              <a:spcAft>
                <a:spcPts val="0"/>
              </a:spcAft>
              <a:buNone/>
            </a:pPr>
            <a:r>
              <a:rPr lang="en" sz="2400">
                <a:solidFill>
                  <a:schemeClr val="dk1"/>
                </a:solidFill>
                <a:latin typeface="Comfortaa"/>
                <a:ea typeface="Comfortaa"/>
                <a:cs typeface="Comfortaa"/>
                <a:sym typeface="Comfortaa"/>
              </a:rPr>
              <a:t>An extension of the Job Controller, it provides a method of  executing jobs on a cron-like schedule.</a:t>
            </a:r>
            <a:endParaRPr sz="2400">
              <a:solidFill>
                <a:schemeClr val="dk1"/>
              </a:solidFill>
              <a:latin typeface="Comfortaa"/>
              <a:ea typeface="Comfortaa"/>
              <a:cs typeface="Comfortaa"/>
              <a:sym typeface="Comfortaa"/>
            </a:endParaRPr>
          </a:p>
        </p:txBody>
      </p:sp>
      <p:sp>
        <p:nvSpPr>
          <p:cNvPr id="2038" name="Google Shape;2038;p245"/>
          <p:cNvSpPr txBox="1"/>
          <p:nvPr/>
        </p:nvSpPr>
        <p:spPr>
          <a:xfrm>
            <a:off x="530225" y="2569325"/>
            <a:ext cx="7693500" cy="1126500"/>
          </a:xfrm>
          <a:prstGeom prst="rect">
            <a:avLst/>
          </a:prstGeom>
          <a:noFill/>
          <a:ln>
            <a:noFill/>
          </a:ln>
        </p:spPr>
        <p:txBody>
          <a:bodyPr spcFirstLastPara="1" wrap="square" lIns="0" tIns="8875" rIns="0" bIns="0" anchor="t" anchorCtr="0">
            <a:noAutofit/>
          </a:bodyPr>
          <a:lstStyle/>
          <a:p>
            <a:pPr marL="1270635" marR="5080" lvl="0" indent="-1258570" algn="l" rtl="0">
              <a:lnSpc>
                <a:spcPct val="100699"/>
              </a:lnSpc>
              <a:spcBef>
                <a:spcPts val="0"/>
              </a:spcBef>
              <a:spcAft>
                <a:spcPts val="0"/>
              </a:spcAft>
              <a:buNone/>
            </a:pPr>
            <a:r>
              <a:rPr lang="en" sz="3600">
                <a:solidFill>
                  <a:schemeClr val="dk1"/>
                </a:solidFill>
                <a:latin typeface="Comfortaa"/>
                <a:ea typeface="Comfortaa"/>
                <a:cs typeface="Comfortaa"/>
                <a:sym typeface="Comfortaa"/>
              </a:rPr>
              <a:t>   CronJobs within Kubernetes  use </a:t>
            </a:r>
            <a:r>
              <a:rPr lang="en" sz="3600" b="1">
                <a:solidFill>
                  <a:schemeClr val="dk1"/>
                </a:solidFill>
                <a:latin typeface="Comfortaa"/>
                <a:ea typeface="Comfortaa"/>
                <a:cs typeface="Comfortaa"/>
                <a:sym typeface="Comfortaa"/>
              </a:rPr>
              <a:t>UTC ONLY</a:t>
            </a:r>
            <a:r>
              <a:rPr lang="en" sz="3600">
                <a:solidFill>
                  <a:schemeClr val="dk1"/>
                </a:solidFill>
                <a:latin typeface="Comfortaa"/>
                <a:ea typeface="Comfortaa"/>
                <a:cs typeface="Comfortaa"/>
                <a:sym typeface="Comfortaa"/>
              </a:rPr>
              <a:t>.</a:t>
            </a:r>
            <a:endParaRPr sz="3600">
              <a:solidFill>
                <a:schemeClr val="dk1"/>
              </a:solidFill>
              <a:latin typeface="Comfortaa"/>
              <a:ea typeface="Comfortaa"/>
              <a:cs typeface="Comfortaa"/>
              <a:sym typeface="Comfortaa"/>
            </a:endParaRPr>
          </a:p>
        </p:txBody>
      </p:sp>
      <p:pic>
        <p:nvPicPr>
          <p:cNvPr id="2039" name="Google Shape;2039;p245"/>
          <p:cNvPicPr preferRelativeResize="0"/>
          <p:nvPr/>
        </p:nvPicPr>
        <p:blipFill rotWithShape="1">
          <a:blip r:embed="rId3">
            <a:alphaModFix/>
          </a:blip>
          <a:srcRect/>
          <a:stretch/>
        </p:blipFill>
        <p:spPr>
          <a:xfrm>
            <a:off x="1889462" y="4102625"/>
            <a:ext cx="5365074" cy="893472"/>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246"/>
          <p:cNvSpPr txBox="1"/>
          <p:nvPr/>
        </p:nvSpPr>
        <p:spPr>
          <a:xfrm>
            <a:off x="230300" y="386175"/>
            <a:ext cx="4363200" cy="4411800"/>
          </a:xfrm>
          <a:prstGeom prst="rect">
            <a:avLst/>
          </a:prstGeom>
          <a:noFill/>
          <a:ln>
            <a:noFill/>
          </a:ln>
        </p:spPr>
        <p:txBody>
          <a:bodyPr spcFirstLastPara="1" wrap="square" lIns="0" tIns="10775" rIns="0" bIns="0" anchor="t" anchorCtr="0">
            <a:noAutofit/>
          </a:bodyPr>
          <a:lstStyle/>
          <a:p>
            <a:pPr marL="0" marR="5080" lvl="0" indent="0" algn="l" rtl="0">
              <a:lnSpc>
                <a:spcPct val="100699"/>
              </a:lnSpc>
              <a:spcBef>
                <a:spcPts val="0"/>
              </a:spcBef>
              <a:spcAft>
                <a:spcPts val="0"/>
              </a:spcAft>
              <a:buNone/>
            </a:pPr>
            <a:r>
              <a:rPr lang="en" sz="2400" b="1">
                <a:solidFill>
                  <a:srgbClr val="00FF00"/>
                </a:solidFill>
                <a:latin typeface="Comfortaa"/>
                <a:ea typeface="Comfortaa"/>
                <a:cs typeface="Comfortaa"/>
                <a:sym typeface="Comfortaa"/>
              </a:rPr>
              <a:t>schedule:</a:t>
            </a:r>
            <a:r>
              <a:rPr lang="en" sz="2400" b="1">
                <a:solidFill>
                  <a:srgbClr val="1155CC"/>
                </a:solidFill>
                <a:latin typeface="Comfortaa"/>
                <a:ea typeface="Comfortaa"/>
                <a:cs typeface="Comfortaa"/>
                <a:sym typeface="Comfortaa"/>
              </a:rPr>
              <a:t> </a:t>
            </a:r>
            <a:r>
              <a:rPr lang="en" sz="2400" b="1">
                <a:solidFill>
                  <a:schemeClr val="dk1"/>
                </a:solidFill>
                <a:latin typeface="Comfortaa"/>
                <a:ea typeface="Comfortaa"/>
                <a:cs typeface="Comfortaa"/>
                <a:sym typeface="Comfortaa"/>
              </a:rPr>
              <a:t>The cron schedule for the job.</a:t>
            </a:r>
            <a:endParaRPr sz="2400" b="1">
              <a:solidFill>
                <a:schemeClr val="dk1"/>
              </a:solidFill>
              <a:latin typeface="Comfortaa"/>
              <a:ea typeface="Comfortaa"/>
              <a:cs typeface="Comfortaa"/>
              <a:sym typeface="Comfortaa"/>
            </a:endParaRPr>
          </a:p>
          <a:p>
            <a:pPr marL="0" marR="19050" lvl="0" indent="0" algn="l" rtl="0">
              <a:lnSpc>
                <a:spcPct val="100699"/>
              </a:lnSpc>
              <a:spcBef>
                <a:spcPts val="975"/>
              </a:spcBef>
              <a:spcAft>
                <a:spcPts val="0"/>
              </a:spcAft>
              <a:buNone/>
            </a:pPr>
            <a:r>
              <a:rPr lang="en" sz="2400" b="1">
                <a:solidFill>
                  <a:srgbClr val="00FF00"/>
                </a:solidFill>
                <a:latin typeface="Comfortaa"/>
                <a:ea typeface="Comfortaa"/>
                <a:cs typeface="Comfortaa"/>
                <a:sym typeface="Comfortaa"/>
              </a:rPr>
              <a:t>successfulJobHistoryLimit:</a:t>
            </a:r>
            <a:r>
              <a:rPr lang="en" sz="2400" b="1">
                <a:solidFill>
                  <a:srgbClr val="1155CC"/>
                </a:solidFill>
                <a:latin typeface="Comfortaa"/>
                <a:ea typeface="Comfortaa"/>
                <a:cs typeface="Comfortaa"/>
                <a:sym typeface="Comfortaa"/>
              </a:rPr>
              <a:t>  </a:t>
            </a:r>
            <a:r>
              <a:rPr lang="en" sz="2400" b="1">
                <a:solidFill>
                  <a:schemeClr val="dk1"/>
                </a:solidFill>
                <a:latin typeface="Comfortaa"/>
                <a:ea typeface="Comfortaa"/>
                <a:cs typeface="Comfortaa"/>
                <a:sym typeface="Comfortaa"/>
              </a:rPr>
              <a:t>The number of successful jobs to  retain.</a:t>
            </a:r>
            <a:endParaRPr sz="2400" b="1">
              <a:solidFill>
                <a:schemeClr val="dk1"/>
              </a:solidFill>
              <a:latin typeface="Comfortaa"/>
              <a:ea typeface="Comfortaa"/>
              <a:cs typeface="Comfortaa"/>
              <a:sym typeface="Comfortaa"/>
            </a:endParaRPr>
          </a:p>
          <a:p>
            <a:pPr marL="0" marR="36830" lvl="0" indent="0" algn="l" rtl="0">
              <a:lnSpc>
                <a:spcPct val="100699"/>
              </a:lnSpc>
              <a:spcBef>
                <a:spcPts val="975"/>
              </a:spcBef>
              <a:spcAft>
                <a:spcPts val="0"/>
              </a:spcAft>
              <a:buNone/>
            </a:pPr>
            <a:r>
              <a:rPr lang="en" sz="2400" b="1">
                <a:solidFill>
                  <a:srgbClr val="00FF00"/>
                </a:solidFill>
                <a:latin typeface="Comfortaa"/>
                <a:ea typeface="Comfortaa"/>
                <a:cs typeface="Comfortaa"/>
                <a:sym typeface="Comfortaa"/>
              </a:rPr>
              <a:t>failedJobHistoryLimit:</a:t>
            </a:r>
            <a:r>
              <a:rPr lang="en" sz="2400" b="1">
                <a:solidFill>
                  <a:srgbClr val="1155CC"/>
                </a:solidFill>
                <a:latin typeface="Comfortaa"/>
                <a:ea typeface="Comfortaa"/>
                <a:cs typeface="Comfortaa"/>
                <a:sym typeface="Comfortaa"/>
              </a:rPr>
              <a:t> </a:t>
            </a:r>
            <a:r>
              <a:rPr lang="en" sz="2400" b="1">
                <a:solidFill>
                  <a:schemeClr val="dk1"/>
                </a:solidFill>
                <a:latin typeface="Comfortaa"/>
                <a:ea typeface="Comfortaa"/>
                <a:cs typeface="Comfortaa"/>
                <a:sym typeface="Comfortaa"/>
              </a:rPr>
              <a:t>The  number of failed jobs to retain.</a:t>
            </a:r>
            <a:endParaRPr sz="2400" b="1">
              <a:solidFill>
                <a:schemeClr val="dk1"/>
              </a:solidFill>
              <a:latin typeface="Comfortaa"/>
              <a:ea typeface="Comfortaa"/>
              <a:cs typeface="Comfortaa"/>
              <a:sym typeface="Comfortaa"/>
            </a:endParaRPr>
          </a:p>
          <a:p>
            <a:pPr marL="0" marR="36830" lvl="0" indent="0" algn="l" rtl="0">
              <a:lnSpc>
                <a:spcPct val="100699"/>
              </a:lnSpc>
              <a:spcBef>
                <a:spcPts val="975"/>
              </a:spcBef>
              <a:spcAft>
                <a:spcPts val="0"/>
              </a:spcAft>
              <a:buNone/>
            </a:pPr>
            <a:r>
              <a:rPr lang="en" sz="2400" b="1">
                <a:solidFill>
                  <a:srgbClr val="00FF00"/>
                </a:solidFill>
                <a:latin typeface="Comfortaa"/>
                <a:ea typeface="Comfortaa"/>
                <a:cs typeface="Comfortaa"/>
                <a:sym typeface="Comfortaa"/>
              </a:rPr>
              <a:t>JobTemplate:</a:t>
            </a:r>
            <a:r>
              <a:rPr lang="en" sz="2400" b="1">
                <a:solidFill>
                  <a:schemeClr val="dk1"/>
                </a:solidFill>
                <a:latin typeface="Comfortaa"/>
                <a:ea typeface="Comfortaa"/>
                <a:cs typeface="Comfortaa"/>
                <a:sym typeface="Comfortaa"/>
              </a:rPr>
              <a:t> Template for the job</a:t>
            </a:r>
            <a:endParaRPr sz="2400" b="1">
              <a:solidFill>
                <a:schemeClr val="dk1"/>
              </a:solidFill>
              <a:latin typeface="Comfortaa"/>
              <a:ea typeface="Comfortaa"/>
              <a:cs typeface="Comfortaa"/>
              <a:sym typeface="Comfortaa"/>
            </a:endParaRPr>
          </a:p>
        </p:txBody>
      </p:sp>
      <p:sp>
        <p:nvSpPr>
          <p:cNvPr id="2045" name="Google Shape;2045;p246"/>
          <p:cNvSpPr txBox="1"/>
          <p:nvPr/>
        </p:nvSpPr>
        <p:spPr>
          <a:xfrm>
            <a:off x="4915800" y="386175"/>
            <a:ext cx="3771900" cy="4495800"/>
          </a:xfrm>
          <a:prstGeom prst="rect">
            <a:avLst/>
          </a:prstGeom>
          <a:noFill/>
          <a:ln w="28575" cap="flat" cmpd="sng">
            <a:solidFill>
              <a:schemeClr val="dk1"/>
            </a:solidFill>
            <a:prstDash val="lgDash"/>
            <a:round/>
            <a:headEnd type="none" w="sm" len="sm"/>
            <a:tailEnd type="none" w="sm" len="sm"/>
          </a:ln>
        </p:spPr>
        <p:txBody>
          <a:bodyPr spcFirstLastPara="1" wrap="square" lIns="0" tIns="78100" rIns="0" bIns="0" anchor="t" anchorCtr="0">
            <a:noAutofit/>
          </a:bodyPr>
          <a:lstStyle/>
          <a:p>
            <a:pPr marL="85725" marR="819785" lvl="0" indent="0" algn="l" rtl="0">
              <a:lnSpc>
                <a:spcPct val="100000"/>
              </a:lnSpc>
              <a:spcBef>
                <a:spcPts val="0"/>
              </a:spcBef>
              <a:spcAft>
                <a:spcPts val="0"/>
              </a:spcAft>
              <a:buNone/>
            </a:pPr>
            <a:r>
              <a:rPr lang="en" sz="1500" b="1">
                <a:solidFill>
                  <a:schemeClr val="dk1"/>
                </a:solidFill>
                <a:latin typeface="Courier New"/>
                <a:ea typeface="Courier New"/>
                <a:cs typeface="Courier New"/>
                <a:sym typeface="Courier New"/>
              </a:rPr>
              <a:t>apiVersion: batch/v1beta1  kind: CronJob</a:t>
            </a:r>
            <a:endParaRPr sz="1500" b="1">
              <a:solidFill>
                <a:schemeClr val="dk1"/>
              </a:solidFill>
              <a:latin typeface="Courier New"/>
              <a:ea typeface="Courier New"/>
              <a:cs typeface="Courier New"/>
              <a:sym typeface="Courier New"/>
            </a:endParaRPr>
          </a:p>
          <a:p>
            <a:pPr marL="85725" marR="0" lvl="0" indent="0" algn="l" rtl="0">
              <a:lnSpc>
                <a:spcPct val="100000"/>
              </a:lnSpc>
              <a:spcBef>
                <a:spcPts val="0"/>
              </a:spcBef>
              <a:spcAft>
                <a:spcPts val="0"/>
              </a:spcAft>
              <a:buNone/>
            </a:pPr>
            <a:r>
              <a:rPr lang="en" sz="1500" b="1">
                <a:solidFill>
                  <a:schemeClr val="dk1"/>
                </a:solidFill>
                <a:latin typeface="Courier New"/>
                <a:ea typeface="Courier New"/>
                <a:cs typeface="Courier New"/>
                <a:sym typeface="Courier New"/>
              </a:rPr>
              <a:t>metadata:</a:t>
            </a:r>
            <a:endParaRPr sz="1500" b="1">
              <a:solidFill>
                <a:schemeClr val="dk1"/>
              </a:solidFill>
              <a:latin typeface="Courier New"/>
              <a:ea typeface="Courier New"/>
              <a:cs typeface="Courier New"/>
              <a:sym typeface="Courier New"/>
            </a:endParaRPr>
          </a:p>
          <a:p>
            <a:pPr marL="85725" marR="1048385" lvl="0" indent="228600" algn="l" rtl="0">
              <a:lnSpc>
                <a:spcPct val="100000"/>
              </a:lnSpc>
              <a:spcBef>
                <a:spcPts val="0"/>
              </a:spcBef>
              <a:spcAft>
                <a:spcPts val="0"/>
              </a:spcAft>
              <a:buNone/>
            </a:pPr>
            <a:r>
              <a:rPr lang="en" sz="1500" b="1">
                <a:solidFill>
                  <a:schemeClr val="dk1"/>
                </a:solidFill>
                <a:latin typeface="Courier New"/>
                <a:ea typeface="Courier New"/>
                <a:cs typeface="Courier New"/>
                <a:sym typeface="Courier New"/>
              </a:rPr>
              <a:t>name: mycronjob</a:t>
            </a:r>
            <a:endParaRPr sz="1500" b="1">
              <a:solidFill>
                <a:schemeClr val="dk1"/>
              </a:solidFill>
              <a:latin typeface="Courier New"/>
              <a:ea typeface="Courier New"/>
              <a:cs typeface="Courier New"/>
              <a:sym typeface="Courier New"/>
            </a:endParaRPr>
          </a:p>
          <a:p>
            <a:pPr marL="85725" marR="1048385" lvl="0" indent="0" algn="l" rtl="0">
              <a:lnSpc>
                <a:spcPct val="100000"/>
              </a:lnSpc>
              <a:spcBef>
                <a:spcPts val="0"/>
              </a:spcBef>
              <a:spcAft>
                <a:spcPts val="0"/>
              </a:spcAft>
              <a:buNone/>
            </a:pPr>
            <a:r>
              <a:rPr lang="en" sz="1500" b="1">
                <a:solidFill>
                  <a:schemeClr val="dk1"/>
                </a:solidFill>
                <a:latin typeface="Courier New"/>
                <a:ea typeface="Courier New"/>
                <a:cs typeface="Courier New"/>
                <a:sym typeface="Courier New"/>
              </a:rPr>
              <a:t>spec:</a:t>
            </a:r>
            <a:endParaRPr sz="1500" b="1">
              <a:solidFill>
                <a:schemeClr val="dk1"/>
              </a:solidFill>
              <a:latin typeface="Courier New"/>
              <a:ea typeface="Courier New"/>
              <a:cs typeface="Courier New"/>
              <a:sym typeface="Courier New"/>
            </a:endParaRPr>
          </a:p>
          <a:p>
            <a:pPr marL="314325" marR="134620" lvl="0" indent="-634" algn="l" rtl="0">
              <a:lnSpc>
                <a:spcPct val="100000"/>
              </a:lnSpc>
              <a:spcBef>
                <a:spcPts val="0"/>
              </a:spcBef>
              <a:spcAft>
                <a:spcPts val="0"/>
              </a:spcAft>
              <a:buNone/>
            </a:pPr>
            <a:r>
              <a:rPr lang="en" sz="1500" b="1">
                <a:solidFill>
                  <a:schemeClr val="dk1"/>
                </a:solidFill>
                <a:latin typeface="Courier New"/>
                <a:ea typeface="Courier New"/>
                <a:cs typeface="Courier New"/>
                <a:sym typeface="Courier New"/>
              </a:rPr>
              <a:t>schedule: "*/1 * * * *"  successfulJobsHistoryLimit: 3</a:t>
            </a:r>
            <a:endParaRPr sz="1500" b="1">
              <a:solidFill>
                <a:schemeClr val="dk1"/>
              </a:solidFill>
              <a:latin typeface="Courier New"/>
              <a:ea typeface="Courier New"/>
              <a:cs typeface="Courier New"/>
              <a:sym typeface="Courier New"/>
            </a:endParaRPr>
          </a:p>
          <a:p>
            <a:pPr marL="314325" marR="591185" lvl="0" indent="0" algn="l" rtl="0">
              <a:lnSpc>
                <a:spcPct val="100000"/>
              </a:lnSpc>
              <a:spcBef>
                <a:spcPts val="0"/>
              </a:spcBef>
              <a:spcAft>
                <a:spcPts val="0"/>
              </a:spcAft>
              <a:buNone/>
            </a:pPr>
            <a:r>
              <a:rPr lang="en" sz="1500" b="1">
                <a:solidFill>
                  <a:schemeClr val="dk1"/>
                </a:solidFill>
                <a:latin typeface="Courier New"/>
                <a:ea typeface="Courier New"/>
                <a:cs typeface="Courier New"/>
                <a:sym typeface="Courier New"/>
              </a:rPr>
              <a:t>failedJobsHistoryLimit: 1  jobTemplate:</a:t>
            </a:r>
            <a:endParaRPr sz="1500" b="1">
              <a:solidFill>
                <a:schemeClr val="dk1"/>
              </a:solidFill>
              <a:latin typeface="Courier New"/>
              <a:ea typeface="Courier New"/>
              <a:cs typeface="Courier New"/>
              <a:sym typeface="Courier New"/>
            </a:endParaRPr>
          </a:p>
          <a:p>
            <a:pPr marL="542925" marR="0" lvl="0" indent="0" algn="l" rtl="0">
              <a:lnSpc>
                <a:spcPct val="100000"/>
              </a:lnSpc>
              <a:spcBef>
                <a:spcPts val="0"/>
              </a:spcBef>
              <a:spcAft>
                <a:spcPts val="0"/>
              </a:spcAft>
              <a:buNone/>
            </a:pPr>
            <a:r>
              <a:rPr lang="en" sz="1500" b="1">
                <a:solidFill>
                  <a:schemeClr val="dk1"/>
                </a:solidFill>
                <a:latin typeface="Courier New"/>
                <a:ea typeface="Courier New"/>
                <a:cs typeface="Courier New"/>
                <a:sym typeface="Courier New"/>
              </a:rPr>
              <a:t>spec:</a:t>
            </a:r>
            <a:endParaRPr sz="1500" b="1">
              <a:solidFill>
                <a:schemeClr val="dk1"/>
              </a:solidFill>
              <a:latin typeface="Courier New"/>
              <a:ea typeface="Courier New"/>
              <a:cs typeface="Courier New"/>
              <a:sym typeface="Courier New"/>
            </a:endParaRPr>
          </a:p>
          <a:p>
            <a:pPr marL="771525" marR="0" lvl="0" indent="0" algn="l" rtl="0">
              <a:lnSpc>
                <a:spcPct val="100000"/>
              </a:lnSpc>
              <a:spcBef>
                <a:spcPts val="0"/>
              </a:spcBef>
              <a:spcAft>
                <a:spcPts val="0"/>
              </a:spcAft>
              <a:buNone/>
            </a:pPr>
            <a:r>
              <a:rPr lang="en" sz="1500" b="1">
                <a:solidFill>
                  <a:schemeClr val="dk1"/>
                </a:solidFill>
                <a:latin typeface="Courier New"/>
                <a:ea typeface="Courier New"/>
                <a:cs typeface="Courier New"/>
                <a:sym typeface="Courier New"/>
              </a:rPr>
              <a:t>completions: 4</a:t>
            </a:r>
            <a:endParaRPr sz="1500" b="1">
              <a:solidFill>
                <a:schemeClr val="dk1"/>
              </a:solidFill>
              <a:latin typeface="Courier New"/>
              <a:ea typeface="Courier New"/>
              <a:cs typeface="Courier New"/>
              <a:sym typeface="Courier New"/>
            </a:endParaRPr>
          </a:p>
          <a:p>
            <a:pPr marL="771525" marR="1391285" lvl="0" indent="0" algn="l" rtl="0">
              <a:lnSpc>
                <a:spcPct val="100000"/>
              </a:lnSpc>
              <a:spcBef>
                <a:spcPts val="0"/>
              </a:spcBef>
              <a:spcAft>
                <a:spcPts val="0"/>
              </a:spcAft>
              <a:buNone/>
            </a:pPr>
            <a:r>
              <a:rPr lang="en" sz="1500" b="1">
                <a:solidFill>
                  <a:schemeClr val="dk1"/>
                </a:solidFill>
                <a:latin typeface="Courier New"/>
                <a:ea typeface="Courier New"/>
                <a:cs typeface="Courier New"/>
                <a:sym typeface="Courier New"/>
              </a:rPr>
              <a:t>parallelism: 2  template:</a:t>
            </a:r>
            <a:endParaRPr sz="1500" b="1">
              <a:solidFill>
                <a:schemeClr val="dk1"/>
              </a:solidFill>
              <a:latin typeface="Courier New"/>
              <a:ea typeface="Courier New"/>
              <a:cs typeface="Courier New"/>
              <a:sym typeface="Courier New"/>
            </a:endParaRPr>
          </a:p>
          <a:p>
            <a:pPr marL="1000125" marR="0" lvl="0" indent="0" algn="l" rtl="0">
              <a:lnSpc>
                <a:spcPct val="100000"/>
              </a:lnSpc>
              <a:spcBef>
                <a:spcPts val="0"/>
              </a:spcBef>
              <a:spcAft>
                <a:spcPts val="0"/>
              </a:spcAft>
              <a:buNone/>
            </a:pPr>
            <a:r>
              <a:rPr lang="en" sz="1500" b="1">
                <a:solidFill>
                  <a:schemeClr val="dk1"/>
                </a:solidFill>
                <a:latin typeface="Courier New"/>
                <a:ea typeface="Courier New"/>
                <a:cs typeface="Courier New"/>
                <a:sym typeface="Courier New"/>
              </a:rPr>
              <a:t>&lt;pod template&gt;</a:t>
            </a:r>
            <a:endParaRPr sz="1500" b="1">
              <a:solidFill>
                <a:schemeClr val="dk1"/>
              </a:solidFill>
              <a:latin typeface="Courier New"/>
              <a:ea typeface="Courier New"/>
              <a:cs typeface="Courier New"/>
              <a:sym typeface="Courier New"/>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247"/>
          <p:cNvSpPr txBox="1">
            <a:spLocks noGrp="1"/>
          </p:cNvSpPr>
          <p:nvPr>
            <p:ph type="title"/>
          </p:nvPr>
        </p:nvSpPr>
        <p:spPr>
          <a:xfrm>
            <a:off x="170775"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b="1">
                <a:latin typeface="Comfortaa"/>
                <a:ea typeface="Comfortaa"/>
                <a:cs typeface="Comfortaa"/>
                <a:sym typeface="Comfortaa"/>
              </a:rPr>
              <a:t>CronJob Demo Lab</a:t>
            </a:r>
            <a:endParaRPr sz="3900" b="1">
              <a:latin typeface="Comfortaa"/>
              <a:ea typeface="Comfortaa"/>
              <a:cs typeface="Comfortaa"/>
              <a:sym typeface="Comfortaa"/>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248"/>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Kubernetes Scheduling</a:t>
            </a:r>
            <a:endParaRPr sz="3800" b="1">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xfrm>
            <a:off x="490250" y="450150"/>
            <a:ext cx="8164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Me:</a:t>
            </a:r>
            <a:r>
              <a:rPr lang="en" sz="2400" b="1">
                <a:latin typeface="Comfortaa"/>
                <a:ea typeface="Comfortaa"/>
                <a:cs typeface="Comfortaa"/>
                <a:sym typeface="Comfortaa"/>
              </a:rPr>
              <a:t> “I want 3 healthy instances of Redis pods to always be running.” </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Kubernetes:</a:t>
            </a:r>
            <a:r>
              <a:rPr lang="en" sz="2400" b="1">
                <a:latin typeface="Comfortaa"/>
                <a:ea typeface="Comfortaa"/>
                <a:cs typeface="Comfortaa"/>
                <a:sym typeface="Comfortaa"/>
              </a:rPr>
              <a:t> “Sir, I’ll ensure there are always 3 instances up and running.” </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Kubernetes:</a:t>
            </a:r>
            <a:r>
              <a:rPr lang="en" sz="2400" b="1">
                <a:latin typeface="Comfortaa"/>
                <a:ea typeface="Comfortaa"/>
                <a:cs typeface="Comfortaa"/>
                <a:sym typeface="Comfortaa"/>
              </a:rPr>
              <a:t> “Sir, a pod has died. I’m going to attempt to spin up a new one.”</a:t>
            </a: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10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10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10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10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10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249"/>
          <p:cNvSpPr txBox="1">
            <a:spLocks noGrp="1"/>
          </p:cNvSpPr>
          <p:nvPr>
            <p:ph type="title"/>
          </p:nvPr>
        </p:nvSpPr>
        <p:spPr>
          <a:xfrm>
            <a:off x="220100" y="184520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Useful commands..</a:t>
            </a:r>
            <a:endParaRPr sz="3800" b="1">
              <a:latin typeface="Comfortaa"/>
              <a:ea typeface="Comfortaa"/>
              <a:cs typeface="Comfortaa"/>
              <a:sym typeface="Comfortaa"/>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250"/>
          <p:cNvSpPr txBox="1">
            <a:spLocks noGrp="1"/>
          </p:cNvSpPr>
          <p:nvPr>
            <p:ph type="title"/>
          </p:nvPr>
        </p:nvSpPr>
        <p:spPr>
          <a:xfrm>
            <a:off x="174775" y="191425"/>
            <a:ext cx="8864100" cy="43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View the name of the scheduler pod:</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$kubectl get pods -n kube-system</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Get the information about your scheduler pod events:</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$kubectl describe pods [scheduler_pod_name] -n kube-system</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View the events in your default namespace:</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$kubectl get events</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View the events in your kube-system namespace:</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$kubectl get events -n kube-system</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Delete all the pods in your default namespace:</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$kubectl delete pods --all</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Watch events as they are appearing in real time:</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$kubectl get events -w</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View the logs from the scheduler pod:</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$kubectl logs [kube_scheduler_pod_name] -n kube-system</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The location of a systemd service scheduler pod:</a:t>
            </a:r>
            <a:endParaRPr sz="18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$/var/log/kube-scheduler.log</a:t>
            </a:r>
            <a:endParaRPr sz="1800" b="1">
              <a:solidFill>
                <a:srgbClr val="333333"/>
              </a:solidFill>
              <a:highlight>
                <a:srgbClr val="F5F5F5"/>
              </a:highlight>
              <a:latin typeface="Comfortaa"/>
              <a:ea typeface="Comfortaa"/>
              <a:cs typeface="Comfortaa"/>
              <a:sym typeface="Comfortaa"/>
            </a:endParaRPr>
          </a:p>
          <a:p>
            <a:pPr marL="0" lvl="0" indent="0" algn="l" rtl="0">
              <a:spcBef>
                <a:spcPts val="0"/>
              </a:spcBef>
              <a:spcAft>
                <a:spcPts val="0"/>
              </a:spcAft>
              <a:buNone/>
            </a:pPr>
            <a:endParaRPr sz="180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251"/>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latin typeface="Comfortaa"/>
                <a:ea typeface="Comfortaa"/>
                <a:cs typeface="Comfortaa"/>
                <a:sym typeface="Comfortaa"/>
              </a:rPr>
              <a:t>Taints and Tolerations</a:t>
            </a:r>
            <a:endParaRPr sz="3900" b="1" dirty="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252"/>
          <p:cNvSpPr txBox="1"/>
          <p:nvPr/>
        </p:nvSpPr>
        <p:spPr>
          <a:xfrm>
            <a:off x="143950" y="134350"/>
            <a:ext cx="5964900" cy="4893900"/>
          </a:xfrm>
          <a:prstGeom prst="rect">
            <a:avLst/>
          </a:prstGeom>
          <a:noFill/>
          <a:ln>
            <a:noFill/>
          </a:ln>
        </p:spPr>
        <p:txBody>
          <a:bodyPr spcFirstLastPara="1" wrap="square" lIns="0" tIns="27925" rIns="0" bIns="0" anchor="t" anchorCtr="0">
            <a:noAutofit/>
          </a:bodyPr>
          <a:lstStyle/>
          <a:p>
            <a:pPr marL="0" marR="60960" lvl="0" indent="0" algn="l" rtl="0">
              <a:lnSpc>
                <a:spcPct val="118750"/>
              </a:lnSpc>
              <a:spcBef>
                <a:spcPts val="1050"/>
              </a:spcBef>
              <a:spcAft>
                <a:spcPts val="0"/>
              </a:spcAft>
              <a:buNone/>
            </a:pPr>
            <a:r>
              <a:rPr lang="en" sz="2400" b="1" dirty="0">
                <a:solidFill>
                  <a:srgbClr val="00FF00"/>
                </a:solidFill>
                <a:latin typeface="Comfortaa"/>
                <a:ea typeface="Comfortaa"/>
                <a:cs typeface="Comfortaa"/>
                <a:sym typeface="Comfortaa"/>
              </a:rPr>
              <a:t>Taint</a:t>
            </a:r>
            <a:endParaRPr sz="2400" b="1" dirty="0">
              <a:solidFill>
                <a:srgbClr val="00FF00"/>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400" b="1" dirty="0">
                <a:solidFill>
                  <a:schemeClr val="dk1"/>
                </a:solidFill>
                <a:latin typeface="Comfortaa"/>
                <a:ea typeface="Comfortaa"/>
                <a:cs typeface="Comfortaa"/>
                <a:sym typeface="Comfortaa"/>
              </a:rPr>
              <a:t> "contaminate or pollute (a place or something)"</a:t>
            </a:r>
            <a:endParaRPr sz="24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4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400" b="1" dirty="0">
                <a:solidFill>
                  <a:srgbClr val="00FF00"/>
                </a:solidFill>
                <a:latin typeface="Comfortaa"/>
                <a:ea typeface="Comfortaa"/>
                <a:cs typeface="Comfortaa"/>
                <a:sym typeface="Comfortaa"/>
              </a:rPr>
              <a:t/>
            </a:r>
            <a:br>
              <a:rPr lang="en" sz="2400" b="1" dirty="0">
                <a:solidFill>
                  <a:srgbClr val="00FF00"/>
                </a:solidFill>
                <a:latin typeface="Comfortaa"/>
                <a:ea typeface="Comfortaa"/>
                <a:cs typeface="Comfortaa"/>
                <a:sym typeface="Comfortaa"/>
              </a:rPr>
            </a:br>
            <a:endParaRPr sz="2400" b="1" dirty="0">
              <a:solidFill>
                <a:srgbClr val="00FF00"/>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400" b="1" dirty="0">
                <a:solidFill>
                  <a:srgbClr val="00FF00"/>
                </a:solidFill>
                <a:latin typeface="Comfortaa"/>
                <a:ea typeface="Comfortaa"/>
                <a:cs typeface="Comfortaa"/>
                <a:sym typeface="Comfortaa"/>
              </a:rPr>
              <a:t>Toleration</a:t>
            </a:r>
            <a:endParaRPr sz="2400" b="1" dirty="0">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dirty="0">
                <a:solidFill>
                  <a:schemeClr val="dk1"/>
                </a:solidFill>
                <a:latin typeface="Comfortaa"/>
                <a:ea typeface="Comfortaa"/>
                <a:cs typeface="Comfortaa"/>
                <a:sym typeface="Comfortaa"/>
              </a:rPr>
              <a:t> "Act of accepting or enduring someone or something unpleasant or disliked"</a:t>
            </a:r>
            <a:endParaRPr sz="2400"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500" dirty="0">
              <a:solidFill>
                <a:schemeClr val="dk1"/>
              </a:solidFill>
            </a:endParaRPr>
          </a:p>
        </p:txBody>
      </p:sp>
      <p:pic>
        <p:nvPicPr>
          <p:cNvPr id="2076" name="Google Shape;2076;p252"/>
          <p:cNvPicPr preferRelativeResize="0"/>
          <p:nvPr/>
        </p:nvPicPr>
        <p:blipFill>
          <a:blip r:embed="rId3">
            <a:alphaModFix/>
          </a:blip>
          <a:stretch>
            <a:fillRect/>
          </a:stretch>
        </p:blipFill>
        <p:spPr>
          <a:xfrm>
            <a:off x="6213650" y="134350"/>
            <a:ext cx="2777950" cy="2437400"/>
          </a:xfrm>
          <a:prstGeom prst="rect">
            <a:avLst/>
          </a:prstGeom>
          <a:noFill/>
          <a:ln>
            <a:noFill/>
          </a:ln>
        </p:spPr>
      </p:pic>
      <p:pic>
        <p:nvPicPr>
          <p:cNvPr id="2077" name="Google Shape;2077;p252"/>
          <p:cNvPicPr preferRelativeResize="0"/>
          <p:nvPr/>
        </p:nvPicPr>
        <p:blipFill>
          <a:blip r:embed="rId4">
            <a:alphaModFix/>
          </a:blip>
          <a:stretch>
            <a:fillRect/>
          </a:stretch>
        </p:blipFill>
        <p:spPr>
          <a:xfrm>
            <a:off x="6213650" y="2724150"/>
            <a:ext cx="2777950" cy="2304100"/>
          </a:xfrm>
          <a:prstGeom prst="rect">
            <a:avLst/>
          </a:prstGeom>
          <a:noFill/>
          <a:ln>
            <a:noFill/>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253"/>
          <p:cNvSpPr txBox="1"/>
          <p:nvPr/>
        </p:nvSpPr>
        <p:spPr>
          <a:xfrm>
            <a:off x="115150" y="134350"/>
            <a:ext cx="8664900" cy="2286000"/>
          </a:xfrm>
          <a:prstGeom prst="rect">
            <a:avLst/>
          </a:prstGeom>
          <a:noFill/>
          <a:ln>
            <a:noFill/>
          </a:ln>
        </p:spPr>
        <p:txBody>
          <a:bodyPr spcFirstLastPara="1" wrap="square" lIns="0" tIns="27925" rIns="0" bIns="0" anchor="t" anchorCtr="0">
            <a:noAutofit/>
          </a:bodyPr>
          <a:lstStyle/>
          <a:p>
            <a:pPr marL="0" lvl="0" indent="0" algn="l" rtl="0">
              <a:lnSpc>
                <a:spcPct val="115000"/>
              </a:lnSpc>
              <a:spcBef>
                <a:spcPts val="0"/>
              </a:spcBef>
              <a:spcAft>
                <a:spcPts val="0"/>
              </a:spcAft>
              <a:buNone/>
            </a:pPr>
            <a:r>
              <a:rPr lang="en" sz="2200" b="1" dirty="0">
                <a:solidFill>
                  <a:srgbClr val="00FF00"/>
                </a:solidFill>
                <a:latin typeface="Comfortaa"/>
                <a:ea typeface="Comfortaa"/>
                <a:cs typeface="Comfortaa"/>
                <a:sym typeface="Comfortaa"/>
              </a:rPr>
              <a:t>Taints</a:t>
            </a:r>
            <a:r>
              <a:rPr lang="en" sz="2200" b="1" dirty="0">
                <a:solidFill>
                  <a:schemeClr val="dk1"/>
                </a:solidFill>
                <a:latin typeface="Comfortaa"/>
                <a:ea typeface="Comfortaa"/>
                <a:cs typeface="Comfortaa"/>
                <a:sym typeface="Comfortaa"/>
              </a:rPr>
              <a:t> are configured on NODES</a:t>
            </a:r>
            <a:endParaRPr sz="2200" b="1" dirty="0">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endParaRPr sz="2200" b="1" dirty="0">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2200" b="1" dirty="0">
                <a:solidFill>
                  <a:srgbClr val="00FF00"/>
                </a:solidFill>
                <a:latin typeface="Comfortaa"/>
                <a:ea typeface="Comfortaa"/>
                <a:cs typeface="Comfortaa"/>
                <a:sym typeface="Comfortaa"/>
              </a:rPr>
              <a:t>Tolerations</a:t>
            </a:r>
            <a:r>
              <a:rPr lang="en" sz="2200" b="1" dirty="0">
                <a:solidFill>
                  <a:schemeClr val="dk1"/>
                </a:solidFill>
                <a:latin typeface="Comfortaa"/>
                <a:ea typeface="Comfortaa"/>
                <a:cs typeface="Comfortaa"/>
                <a:sym typeface="Comfortaa"/>
              </a:rPr>
              <a:t> are configured on PODS.</a:t>
            </a:r>
            <a:endParaRPr sz="22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200" b="1" dirty="0">
                <a:solidFill>
                  <a:schemeClr val="dk1"/>
                </a:solidFill>
                <a:latin typeface="Comfortaa"/>
                <a:ea typeface="Comfortaa"/>
                <a:cs typeface="Comfortaa"/>
                <a:sym typeface="Comfortaa"/>
              </a:rPr>
              <a:t>Taint(s) restrict pods from being scheduled on a node and will only allow pods having matching toleration(s). </a:t>
            </a:r>
            <a:endParaRPr sz="2400" b="1" dirty="0">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endParaRPr sz="23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500" dirty="0">
              <a:solidFill>
                <a:schemeClr val="dk1"/>
              </a:solidFill>
            </a:endParaRPr>
          </a:p>
        </p:txBody>
      </p:sp>
      <p:sp>
        <p:nvSpPr>
          <p:cNvPr id="2083" name="Google Shape;2083;p253"/>
          <p:cNvSpPr/>
          <p:nvPr/>
        </p:nvSpPr>
        <p:spPr>
          <a:xfrm>
            <a:off x="60150" y="3328150"/>
            <a:ext cx="2027100" cy="13644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Comfortaa"/>
                <a:ea typeface="Comfortaa"/>
                <a:cs typeface="Comfortaa"/>
                <a:sym typeface="Comfortaa"/>
              </a:rPr>
              <a:t>Pod</a:t>
            </a:r>
            <a:endParaRPr sz="2200" b="1">
              <a:latin typeface="Comfortaa"/>
              <a:ea typeface="Comfortaa"/>
              <a:cs typeface="Comfortaa"/>
              <a:sym typeface="Comfortaa"/>
            </a:endParaRPr>
          </a:p>
          <a:p>
            <a:pPr marL="0" lvl="0" indent="0" algn="l" rtl="0">
              <a:spcBef>
                <a:spcPts val="0"/>
              </a:spcBef>
              <a:spcAft>
                <a:spcPts val="0"/>
              </a:spcAft>
              <a:buNone/>
            </a:pPr>
            <a:endParaRPr sz="1300" b="1"/>
          </a:p>
        </p:txBody>
      </p:sp>
      <p:sp>
        <p:nvSpPr>
          <p:cNvPr id="2084" name="Google Shape;2084;p253"/>
          <p:cNvSpPr/>
          <p:nvPr/>
        </p:nvSpPr>
        <p:spPr>
          <a:xfrm>
            <a:off x="3299900" y="2725150"/>
            <a:ext cx="2769600" cy="20922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dirty="0"/>
              <a:t>Node01</a:t>
            </a:r>
            <a:endParaRPr sz="1900"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taint app=web:NoSchedule</a:t>
            </a:r>
            <a:endParaRPr b="1" dirty="0"/>
          </a:p>
        </p:txBody>
      </p:sp>
      <p:sp>
        <p:nvSpPr>
          <p:cNvPr id="2085" name="Google Shape;2085;p253"/>
          <p:cNvSpPr/>
          <p:nvPr/>
        </p:nvSpPr>
        <p:spPr>
          <a:xfrm>
            <a:off x="6627450" y="2725175"/>
            <a:ext cx="2284500" cy="20922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t>Node02</a:t>
            </a:r>
            <a:endParaRPr sz="2000" b="1"/>
          </a:p>
          <a:p>
            <a:pPr marL="0" lvl="0" indent="0" algn="l" rtl="0">
              <a:spcBef>
                <a:spcPts val="0"/>
              </a:spcBef>
              <a:spcAft>
                <a:spcPts val="0"/>
              </a:spcAft>
              <a:buNone/>
            </a:pPr>
            <a:endParaRPr/>
          </a:p>
        </p:txBody>
      </p:sp>
      <p:sp>
        <p:nvSpPr>
          <p:cNvPr id="2086" name="Google Shape;2086;p253"/>
          <p:cNvSpPr txBox="1"/>
          <p:nvPr/>
        </p:nvSpPr>
        <p:spPr>
          <a:xfrm>
            <a:off x="3347900" y="4001575"/>
            <a:ext cx="2657400" cy="6141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2087" name="Google Shape;2087;p253"/>
          <p:cNvCxnSpPr>
            <a:stCxn id="2083" idx="3"/>
            <a:endCxn id="2085" idx="1"/>
          </p:cNvCxnSpPr>
          <p:nvPr/>
        </p:nvCxnSpPr>
        <p:spPr>
          <a:xfrm rot="10800000" flipH="1">
            <a:off x="2087250" y="3771250"/>
            <a:ext cx="4540200" cy="239100"/>
          </a:xfrm>
          <a:prstGeom prst="straightConnector1">
            <a:avLst/>
          </a:prstGeom>
          <a:noFill/>
          <a:ln w="76200" cap="flat" cmpd="sng">
            <a:solidFill>
              <a:srgbClr val="0000FF"/>
            </a:solidFill>
            <a:prstDash val="dash"/>
            <a:round/>
            <a:headEnd type="none" w="med" len="med"/>
            <a:tailEnd type="triangle" w="med" len="med"/>
          </a:ln>
        </p:spPr>
      </p:cxnSp>
      <p:pic>
        <p:nvPicPr>
          <p:cNvPr id="2088" name="Google Shape;2088;p253"/>
          <p:cNvPicPr preferRelativeResize="0"/>
          <p:nvPr/>
        </p:nvPicPr>
        <p:blipFill>
          <a:blip r:embed="rId3">
            <a:alphaModFix/>
          </a:blip>
          <a:stretch>
            <a:fillRect/>
          </a:stretch>
        </p:blipFill>
        <p:spPr>
          <a:xfrm>
            <a:off x="5119550" y="2780177"/>
            <a:ext cx="885775" cy="77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2">
                                            <p:txEl>
                                              <p:pRg st="0" end="0"/>
                                            </p:txEl>
                                          </p:spTgt>
                                        </p:tgtEl>
                                        <p:attrNameLst>
                                          <p:attrName>style.visibility</p:attrName>
                                        </p:attrNameLst>
                                      </p:cBhvr>
                                      <p:to>
                                        <p:strVal val="visible"/>
                                      </p:to>
                                    </p:set>
                                    <p:animEffect transition="in" filter="fade">
                                      <p:cBhvr>
                                        <p:cTn id="7" dur="1000"/>
                                        <p:tgtEl>
                                          <p:spTgt spid="20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2">
                                            <p:txEl>
                                              <p:pRg st="1" end="1"/>
                                            </p:txEl>
                                          </p:spTgt>
                                        </p:tgtEl>
                                        <p:attrNameLst>
                                          <p:attrName>style.visibility</p:attrName>
                                        </p:attrNameLst>
                                      </p:cBhvr>
                                      <p:to>
                                        <p:strVal val="visible"/>
                                      </p:to>
                                    </p:set>
                                    <p:animEffect transition="in" filter="fade">
                                      <p:cBhvr>
                                        <p:cTn id="12" dur="1000"/>
                                        <p:tgtEl>
                                          <p:spTgt spid="20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2">
                                            <p:txEl>
                                              <p:pRg st="2" end="2"/>
                                            </p:txEl>
                                          </p:spTgt>
                                        </p:tgtEl>
                                        <p:attrNameLst>
                                          <p:attrName>style.visibility</p:attrName>
                                        </p:attrNameLst>
                                      </p:cBhvr>
                                      <p:to>
                                        <p:strVal val="visible"/>
                                      </p:to>
                                    </p:set>
                                    <p:animEffect transition="in" filter="fade">
                                      <p:cBhvr>
                                        <p:cTn id="17" dur="1000"/>
                                        <p:tgtEl>
                                          <p:spTgt spid="20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82">
                                            <p:txEl>
                                              <p:pRg st="3" end="3"/>
                                            </p:txEl>
                                          </p:spTgt>
                                        </p:tgtEl>
                                        <p:attrNameLst>
                                          <p:attrName>style.visibility</p:attrName>
                                        </p:attrNameLst>
                                      </p:cBhvr>
                                      <p:to>
                                        <p:strVal val="visible"/>
                                      </p:to>
                                    </p:set>
                                    <p:animEffect transition="in" filter="fade">
                                      <p:cBhvr>
                                        <p:cTn id="22" dur="1000"/>
                                        <p:tgtEl>
                                          <p:spTgt spid="208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82">
                                            <p:txEl>
                                              <p:pRg st="4" end="4"/>
                                            </p:txEl>
                                          </p:spTgt>
                                        </p:tgtEl>
                                        <p:attrNameLst>
                                          <p:attrName>style.visibility</p:attrName>
                                        </p:attrNameLst>
                                      </p:cBhvr>
                                      <p:to>
                                        <p:strVal val="visible"/>
                                      </p:to>
                                    </p:set>
                                    <p:animEffect transition="in" filter="fade">
                                      <p:cBhvr>
                                        <p:cTn id="27" dur="1000"/>
                                        <p:tgtEl>
                                          <p:spTgt spid="208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82">
                                            <p:txEl>
                                              <p:pRg st="5" end="5"/>
                                            </p:txEl>
                                          </p:spTgt>
                                        </p:tgtEl>
                                        <p:attrNameLst>
                                          <p:attrName>style.visibility</p:attrName>
                                        </p:attrNameLst>
                                      </p:cBhvr>
                                      <p:to>
                                        <p:strVal val="visible"/>
                                      </p:to>
                                    </p:set>
                                    <p:animEffect transition="in" filter="fade">
                                      <p:cBhvr>
                                        <p:cTn id="32" dur="1000"/>
                                        <p:tgtEl>
                                          <p:spTgt spid="20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3" name="Google Shape;2093;p254"/>
          <p:cNvSpPr/>
          <p:nvPr/>
        </p:nvSpPr>
        <p:spPr>
          <a:xfrm>
            <a:off x="115150" y="3328150"/>
            <a:ext cx="2027100" cy="13644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omfortaa"/>
                <a:ea typeface="Comfortaa"/>
                <a:cs typeface="Comfortaa"/>
                <a:sym typeface="Comfortaa"/>
              </a:rPr>
              <a:t>Pod-01</a:t>
            </a:r>
            <a:endParaRPr sz="1800" b="1">
              <a:latin typeface="Comfortaa"/>
              <a:ea typeface="Comfortaa"/>
              <a:cs typeface="Comfortaa"/>
              <a:sym typeface="Comfortaa"/>
            </a:endParaRPr>
          </a:p>
          <a:p>
            <a:pPr marL="0" lvl="0" indent="0" algn="l" rtl="0">
              <a:spcBef>
                <a:spcPts val="0"/>
              </a:spcBef>
              <a:spcAft>
                <a:spcPts val="0"/>
              </a:spcAft>
              <a:buNone/>
            </a:pPr>
            <a:endParaRPr sz="1300" b="1"/>
          </a:p>
          <a:p>
            <a:pPr marL="0" lvl="0" indent="0" algn="l" rtl="0">
              <a:spcBef>
                <a:spcPts val="0"/>
              </a:spcBef>
              <a:spcAft>
                <a:spcPts val="0"/>
              </a:spcAft>
              <a:buNone/>
            </a:pPr>
            <a:r>
              <a:rPr lang="en" sz="1300" b="1"/>
              <a:t>toleration</a:t>
            </a:r>
            <a:endParaRPr sz="1300" b="1"/>
          </a:p>
          <a:p>
            <a:pPr marL="0" lvl="0" indent="0" algn="l" rtl="0">
              <a:spcBef>
                <a:spcPts val="0"/>
              </a:spcBef>
              <a:spcAft>
                <a:spcPts val="0"/>
              </a:spcAft>
              <a:buNone/>
            </a:pPr>
            <a:r>
              <a:rPr lang="en" sz="1300" b="1"/>
              <a:t>app=web:NoSchedule</a:t>
            </a:r>
            <a:endParaRPr sz="1300" b="1"/>
          </a:p>
        </p:txBody>
      </p:sp>
      <p:sp>
        <p:nvSpPr>
          <p:cNvPr id="2094" name="Google Shape;2094;p254"/>
          <p:cNvSpPr/>
          <p:nvPr/>
        </p:nvSpPr>
        <p:spPr>
          <a:xfrm>
            <a:off x="3299900" y="2725150"/>
            <a:ext cx="2769600" cy="20922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t>Node-1</a:t>
            </a: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taint app=web:NoSchedule</a:t>
            </a:r>
            <a:endParaRPr b="1" dirty="0"/>
          </a:p>
        </p:txBody>
      </p:sp>
      <p:sp>
        <p:nvSpPr>
          <p:cNvPr id="2095" name="Google Shape;2095;p254"/>
          <p:cNvSpPr/>
          <p:nvPr/>
        </p:nvSpPr>
        <p:spPr>
          <a:xfrm>
            <a:off x="6627450" y="2725175"/>
            <a:ext cx="2284500" cy="20922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Node-2</a:t>
            </a:r>
            <a:endParaRPr b="1"/>
          </a:p>
          <a:p>
            <a:pPr marL="0" lvl="0" indent="0" algn="l" rtl="0">
              <a:spcBef>
                <a:spcPts val="0"/>
              </a:spcBef>
              <a:spcAft>
                <a:spcPts val="0"/>
              </a:spcAft>
              <a:buNone/>
            </a:pPr>
            <a:endParaRPr/>
          </a:p>
        </p:txBody>
      </p:sp>
      <p:cxnSp>
        <p:nvCxnSpPr>
          <p:cNvPr id="2096" name="Google Shape;2096;p254"/>
          <p:cNvCxnSpPr>
            <a:stCxn id="2093" idx="3"/>
            <a:endCxn id="2097" idx="1"/>
          </p:cNvCxnSpPr>
          <p:nvPr/>
        </p:nvCxnSpPr>
        <p:spPr>
          <a:xfrm>
            <a:off x="2142250" y="4010350"/>
            <a:ext cx="1205700" cy="298200"/>
          </a:xfrm>
          <a:prstGeom prst="straightConnector1">
            <a:avLst/>
          </a:prstGeom>
          <a:noFill/>
          <a:ln w="76200" cap="flat" cmpd="sng">
            <a:solidFill>
              <a:srgbClr val="0000FF"/>
            </a:solidFill>
            <a:prstDash val="solid"/>
            <a:round/>
            <a:headEnd type="none" w="med" len="med"/>
            <a:tailEnd type="triangle" w="med" len="med"/>
          </a:ln>
        </p:spPr>
      </p:cxnSp>
      <p:sp>
        <p:nvSpPr>
          <p:cNvPr id="2098" name="Google Shape;2098;p254"/>
          <p:cNvSpPr txBox="1"/>
          <p:nvPr/>
        </p:nvSpPr>
        <p:spPr>
          <a:xfrm>
            <a:off x="191925" y="3933275"/>
            <a:ext cx="1813500" cy="682500"/>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7" name="Google Shape;2097;p254"/>
          <p:cNvSpPr txBox="1"/>
          <p:nvPr/>
        </p:nvSpPr>
        <p:spPr>
          <a:xfrm>
            <a:off x="3347900" y="4001575"/>
            <a:ext cx="2602500" cy="6141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2099" name="Google Shape;2099;p254"/>
          <p:cNvCxnSpPr>
            <a:stCxn id="2093" idx="3"/>
            <a:endCxn id="2095" idx="1"/>
          </p:cNvCxnSpPr>
          <p:nvPr/>
        </p:nvCxnSpPr>
        <p:spPr>
          <a:xfrm rot="10800000" flipH="1">
            <a:off x="2142250" y="3771250"/>
            <a:ext cx="4485300" cy="239100"/>
          </a:xfrm>
          <a:prstGeom prst="straightConnector1">
            <a:avLst/>
          </a:prstGeom>
          <a:noFill/>
          <a:ln w="76200" cap="flat" cmpd="sng">
            <a:solidFill>
              <a:schemeClr val="dk1"/>
            </a:solidFill>
            <a:prstDash val="dash"/>
            <a:round/>
            <a:headEnd type="none" w="med" len="med"/>
            <a:tailEnd type="triangle" w="med" len="med"/>
          </a:ln>
        </p:spPr>
      </p:cxnSp>
      <p:pic>
        <p:nvPicPr>
          <p:cNvPr id="2100" name="Google Shape;2100;p254"/>
          <p:cNvPicPr preferRelativeResize="0"/>
          <p:nvPr/>
        </p:nvPicPr>
        <p:blipFill>
          <a:blip r:embed="rId3">
            <a:alphaModFix/>
          </a:blip>
          <a:stretch>
            <a:fillRect/>
          </a:stretch>
        </p:blipFill>
        <p:spPr>
          <a:xfrm>
            <a:off x="5119550" y="2780177"/>
            <a:ext cx="885775" cy="777200"/>
          </a:xfrm>
          <a:prstGeom prst="rect">
            <a:avLst/>
          </a:prstGeom>
          <a:noFill/>
          <a:ln>
            <a:noFill/>
          </a:ln>
        </p:spPr>
      </p:pic>
      <p:sp>
        <p:nvSpPr>
          <p:cNvPr id="2101" name="Google Shape;2101;p254"/>
          <p:cNvSpPr txBox="1"/>
          <p:nvPr/>
        </p:nvSpPr>
        <p:spPr>
          <a:xfrm>
            <a:off x="289150" y="134875"/>
            <a:ext cx="8352300" cy="2497800"/>
          </a:xfrm>
          <a:prstGeom prst="rect">
            <a:avLst/>
          </a:prstGeom>
          <a:noFill/>
          <a:ln>
            <a:noFill/>
          </a:ln>
        </p:spPr>
        <p:txBody>
          <a:bodyPr spcFirstLastPara="1" wrap="square" lIns="91425" tIns="91425" rIns="91425" bIns="91425" anchor="t" anchorCtr="0">
            <a:noAutofit/>
          </a:bodyPr>
          <a:lstStyle/>
          <a:p>
            <a:pPr marL="0" marR="60960" lvl="0" indent="0" algn="l" rtl="0">
              <a:lnSpc>
                <a:spcPct val="118750"/>
              </a:lnSpc>
              <a:spcBef>
                <a:spcPts val="1050"/>
              </a:spcBef>
              <a:spcAft>
                <a:spcPts val="0"/>
              </a:spcAft>
              <a:buNone/>
            </a:pPr>
            <a:r>
              <a:rPr lang="en" sz="2200" b="1" dirty="0">
                <a:solidFill>
                  <a:srgbClr val="FF0000"/>
                </a:solidFill>
                <a:latin typeface="Comfortaa"/>
                <a:ea typeface="Comfortaa"/>
                <a:cs typeface="Comfortaa"/>
                <a:sym typeface="Comfortaa"/>
              </a:rPr>
              <a:t> </a:t>
            </a:r>
            <a:r>
              <a:rPr lang="en" sz="2200" b="1" dirty="0">
                <a:solidFill>
                  <a:schemeClr val="dk1"/>
                </a:solidFill>
                <a:latin typeface="Comfortaa"/>
                <a:ea typeface="Comfortaa"/>
                <a:cs typeface="Comfortaa"/>
                <a:sym typeface="Comfortaa"/>
              </a:rPr>
              <a:t>Toleration does not determine scheduling and force a pod to be scheduled on a node with a matching taint. </a:t>
            </a:r>
            <a:endParaRPr sz="22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200" b="1" dirty="0">
                <a:solidFill>
                  <a:srgbClr val="00FF00"/>
                </a:solidFill>
                <a:latin typeface="Comfortaa"/>
                <a:ea typeface="Comfortaa"/>
                <a:cs typeface="Comfortaa"/>
                <a:sym typeface="Comfortaa"/>
              </a:rPr>
              <a:t>A tainted node is removed from the scheduler node selection process unless the pod can tolerate the taint</a:t>
            </a:r>
            <a:endParaRPr sz="2200" b="1" dirty="0">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255"/>
          <p:cNvSpPr txBox="1"/>
          <p:nvPr/>
        </p:nvSpPr>
        <p:spPr>
          <a:xfrm>
            <a:off x="143950" y="134350"/>
            <a:ext cx="8857200" cy="4893900"/>
          </a:xfrm>
          <a:prstGeom prst="rect">
            <a:avLst/>
          </a:prstGeom>
          <a:noFill/>
          <a:ln>
            <a:noFill/>
          </a:ln>
        </p:spPr>
        <p:txBody>
          <a:bodyPr spcFirstLastPara="1" wrap="square" lIns="0" tIns="27925" rIns="0" bIns="0" anchor="t" anchorCtr="0">
            <a:noAutofit/>
          </a:bodyPr>
          <a:lstStyle/>
          <a:p>
            <a:pPr marL="0" marR="60960" lvl="0" indent="0" algn="l" rtl="0">
              <a:lnSpc>
                <a:spcPct val="118750"/>
              </a:lnSpc>
              <a:spcBef>
                <a:spcPts val="1050"/>
              </a:spcBef>
              <a:spcAft>
                <a:spcPts val="0"/>
              </a:spcAft>
              <a:buNone/>
            </a:pPr>
            <a:r>
              <a:rPr lang="en" sz="2400" b="1" dirty="0">
                <a:solidFill>
                  <a:schemeClr val="dk1"/>
                </a:solidFill>
                <a:latin typeface="Comfortaa"/>
                <a:ea typeface="Comfortaa"/>
                <a:cs typeface="Comfortaa"/>
                <a:sym typeface="Comfortaa"/>
              </a:rPr>
              <a:t>Taints config for Nodes: </a:t>
            </a:r>
            <a:endParaRPr sz="24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100" b="1" dirty="0">
                <a:solidFill>
                  <a:srgbClr val="FFFF00"/>
                </a:solidFill>
                <a:latin typeface="Comfortaa"/>
                <a:ea typeface="Comfortaa"/>
                <a:cs typeface="Comfortaa"/>
                <a:sym typeface="Comfortaa"/>
              </a:rPr>
              <a:t>$ kubectl taint node &lt;node_name&gt; &lt;key&gt;=&lt;value&gt;:taint_effect</a:t>
            </a:r>
            <a:r>
              <a:rPr lang="en" sz="2400" b="1" dirty="0">
                <a:solidFill>
                  <a:srgbClr val="FFFF00"/>
                </a:solidFill>
                <a:latin typeface="Comfortaa"/>
                <a:ea typeface="Comfortaa"/>
                <a:cs typeface="Comfortaa"/>
                <a:sym typeface="Comfortaa"/>
              </a:rPr>
              <a:t> </a:t>
            </a:r>
            <a:endParaRPr sz="24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400" b="1" dirty="0">
                <a:solidFill>
                  <a:schemeClr val="dk1"/>
                </a:solidFill>
                <a:latin typeface="Comfortaa"/>
                <a:ea typeface="Comfortaa"/>
                <a:cs typeface="Comfortaa"/>
                <a:sym typeface="Comfortaa"/>
              </a:rPr>
              <a:t>Three types of taint effects:</a:t>
            </a:r>
            <a:endParaRPr sz="24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400" b="1" dirty="0">
                <a:solidFill>
                  <a:srgbClr val="00FF00"/>
                </a:solidFill>
                <a:latin typeface="Comfortaa"/>
                <a:ea typeface="Comfortaa"/>
                <a:cs typeface="Comfortaa"/>
                <a:sym typeface="Comfortaa"/>
              </a:rPr>
              <a:t>NoSchedule:</a:t>
            </a:r>
            <a:r>
              <a:rPr lang="en" sz="2400" b="1" dirty="0">
                <a:solidFill>
                  <a:schemeClr val="dk1"/>
                </a:solidFill>
                <a:latin typeface="Comfortaa"/>
                <a:ea typeface="Comfortaa"/>
                <a:cs typeface="Comfortaa"/>
                <a:sym typeface="Comfortaa"/>
              </a:rPr>
              <a:t> pods without toleration will not be scheduled in the node</a:t>
            </a:r>
            <a:endParaRPr sz="24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400" b="1" dirty="0">
                <a:solidFill>
                  <a:srgbClr val="00FF00"/>
                </a:solidFill>
                <a:latin typeface="Comfortaa"/>
                <a:ea typeface="Comfortaa"/>
                <a:cs typeface="Comfortaa"/>
                <a:sym typeface="Comfortaa"/>
              </a:rPr>
              <a:t>PreferNoSchedule:</a:t>
            </a:r>
            <a:r>
              <a:rPr lang="en" sz="2400" b="1" dirty="0">
                <a:solidFill>
                  <a:schemeClr val="dk1"/>
                </a:solidFill>
                <a:latin typeface="Comfortaa"/>
                <a:ea typeface="Comfortaa"/>
                <a:cs typeface="Comfortaa"/>
                <a:sym typeface="Comfortaa"/>
              </a:rPr>
              <a:t> will schedule only if no other node available.</a:t>
            </a:r>
            <a:endParaRPr sz="24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400" b="1" dirty="0">
                <a:solidFill>
                  <a:srgbClr val="00FF00"/>
                </a:solidFill>
                <a:latin typeface="Comfortaa"/>
                <a:ea typeface="Comfortaa"/>
                <a:cs typeface="Comfortaa"/>
                <a:sym typeface="Comfortaa"/>
              </a:rPr>
              <a:t>NoExecute: </a:t>
            </a:r>
            <a:r>
              <a:rPr lang="en" sz="2400" b="1" dirty="0">
                <a:solidFill>
                  <a:schemeClr val="dk1"/>
                </a:solidFill>
                <a:latin typeface="Comfortaa"/>
                <a:ea typeface="Comfortaa"/>
                <a:cs typeface="Comfortaa"/>
                <a:sym typeface="Comfortaa"/>
              </a:rPr>
              <a:t>Pod without toleration will not be scheduled and evicted if already running on the node</a:t>
            </a:r>
            <a:r>
              <a:rPr lang="en" sz="2500" b="1" dirty="0">
                <a:solidFill>
                  <a:schemeClr val="dk1"/>
                </a:solidFill>
                <a:latin typeface="Comfortaa"/>
                <a:ea typeface="Comfortaa"/>
                <a:cs typeface="Comfortaa"/>
                <a:sym typeface="Comfortaa"/>
              </a:rPr>
              <a:t>.</a:t>
            </a:r>
            <a:endParaRPr sz="25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3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5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6">
                                            <p:txEl>
                                              <p:pRg st="0" end="0"/>
                                            </p:txEl>
                                          </p:spTgt>
                                        </p:tgtEl>
                                        <p:attrNameLst>
                                          <p:attrName>style.visibility</p:attrName>
                                        </p:attrNameLst>
                                      </p:cBhvr>
                                      <p:to>
                                        <p:strVal val="visible"/>
                                      </p:to>
                                    </p:set>
                                    <p:animEffect transition="in" filter="fade">
                                      <p:cBhvr>
                                        <p:cTn id="7" dur="1000"/>
                                        <p:tgtEl>
                                          <p:spTgt spid="21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6">
                                            <p:txEl>
                                              <p:pRg st="1" end="1"/>
                                            </p:txEl>
                                          </p:spTgt>
                                        </p:tgtEl>
                                        <p:attrNameLst>
                                          <p:attrName>style.visibility</p:attrName>
                                        </p:attrNameLst>
                                      </p:cBhvr>
                                      <p:to>
                                        <p:strVal val="visible"/>
                                      </p:to>
                                    </p:set>
                                    <p:animEffect transition="in" filter="fade">
                                      <p:cBhvr>
                                        <p:cTn id="12" dur="1000"/>
                                        <p:tgtEl>
                                          <p:spTgt spid="21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06">
                                            <p:txEl>
                                              <p:pRg st="2" end="2"/>
                                            </p:txEl>
                                          </p:spTgt>
                                        </p:tgtEl>
                                        <p:attrNameLst>
                                          <p:attrName>style.visibility</p:attrName>
                                        </p:attrNameLst>
                                      </p:cBhvr>
                                      <p:to>
                                        <p:strVal val="visible"/>
                                      </p:to>
                                    </p:set>
                                    <p:animEffect transition="in" filter="fade">
                                      <p:cBhvr>
                                        <p:cTn id="17" dur="1000"/>
                                        <p:tgtEl>
                                          <p:spTgt spid="21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06">
                                            <p:txEl>
                                              <p:pRg st="3" end="3"/>
                                            </p:txEl>
                                          </p:spTgt>
                                        </p:tgtEl>
                                        <p:attrNameLst>
                                          <p:attrName>style.visibility</p:attrName>
                                        </p:attrNameLst>
                                      </p:cBhvr>
                                      <p:to>
                                        <p:strVal val="visible"/>
                                      </p:to>
                                    </p:set>
                                    <p:animEffect transition="in" filter="fade">
                                      <p:cBhvr>
                                        <p:cTn id="22" dur="1000"/>
                                        <p:tgtEl>
                                          <p:spTgt spid="21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06">
                                            <p:txEl>
                                              <p:pRg st="4" end="4"/>
                                            </p:txEl>
                                          </p:spTgt>
                                        </p:tgtEl>
                                        <p:attrNameLst>
                                          <p:attrName>style.visibility</p:attrName>
                                        </p:attrNameLst>
                                      </p:cBhvr>
                                      <p:to>
                                        <p:strVal val="visible"/>
                                      </p:to>
                                    </p:set>
                                    <p:animEffect transition="in" filter="fade">
                                      <p:cBhvr>
                                        <p:cTn id="27" dur="1000"/>
                                        <p:tgtEl>
                                          <p:spTgt spid="210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06">
                                            <p:txEl>
                                              <p:pRg st="5" end="5"/>
                                            </p:txEl>
                                          </p:spTgt>
                                        </p:tgtEl>
                                        <p:attrNameLst>
                                          <p:attrName>style.visibility</p:attrName>
                                        </p:attrNameLst>
                                      </p:cBhvr>
                                      <p:to>
                                        <p:strVal val="visible"/>
                                      </p:to>
                                    </p:set>
                                    <p:animEffect transition="in" filter="fade">
                                      <p:cBhvr>
                                        <p:cTn id="32" dur="1000"/>
                                        <p:tgtEl>
                                          <p:spTgt spid="210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06">
                                            <p:txEl>
                                              <p:pRg st="6" end="6"/>
                                            </p:txEl>
                                          </p:spTgt>
                                        </p:tgtEl>
                                        <p:attrNameLst>
                                          <p:attrName>style.visibility</p:attrName>
                                        </p:attrNameLst>
                                      </p:cBhvr>
                                      <p:to>
                                        <p:strVal val="visible"/>
                                      </p:to>
                                    </p:set>
                                    <p:animEffect transition="in" filter="fade">
                                      <p:cBhvr>
                                        <p:cTn id="37" dur="1000"/>
                                        <p:tgtEl>
                                          <p:spTgt spid="210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06">
                                            <p:txEl>
                                              <p:pRg st="7" end="7"/>
                                            </p:txEl>
                                          </p:spTgt>
                                        </p:tgtEl>
                                        <p:attrNameLst>
                                          <p:attrName>style.visibility</p:attrName>
                                        </p:attrNameLst>
                                      </p:cBhvr>
                                      <p:to>
                                        <p:strVal val="visible"/>
                                      </p:to>
                                    </p:set>
                                    <p:animEffect transition="in" filter="fade">
                                      <p:cBhvr>
                                        <p:cTn id="42" dur="1000"/>
                                        <p:tgtEl>
                                          <p:spTgt spid="210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256"/>
          <p:cNvSpPr txBox="1"/>
          <p:nvPr/>
        </p:nvSpPr>
        <p:spPr>
          <a:xfrm>
            <a:off x="144000" y="124800"/>
            <a:ext cx="8799600" cy="4893900"/>
          </a:xfrm>
          <a:prstGeom prst="rect">
            <a:avLst/>
          </a:prstGeom>
          <a:noFill/>
          <a:ln>
            <a:noFill/>
          </a:ln>
        </p:spPr>
        <p:txBody>
          <a:bodyPr spcFirstLastPara="1" wrap="square" lIns="0" tIns="27925" rIns="0" bIns="0" anchor="t" anchorCtr="0">
            <a:noAutofit/>
          </a:bodyPr>
          <a:lstStyle/>
          <a:p>
            <a:pPr marL="0" marR="60960" lvl="0" indent="0" algn="l" rtl="0">
              <a:lnSpc>
                <a:spcPct val="118750"/>
              </a:lnSpc>
              <a:spcBef>
                <a:spcPts val="1050"/>
              </a:spcBef>
              <a:spcAft>
                <a:spcPts val="0"/>
              </a:spcAft>
              <a:buNone/>
            </a:pPr>
            <a:r>
              <a:rPr lang="en" sz="2500" b="1" dirty="0">
                <a:solidFill>
                  <a:schemeClr val="dk1"/>
                </a:solidFill>
                <a:latin typeface="Comfortaa"/>
                <a:ea typeface="Comfortaa"/>
                <a:cs typeface="Comfortaa"/>
                <a:sym typeface="Comfortaa"/>
              </a:rPr>
              <a:t>Toleration configuration in Pod manifest:</a:t>
            </a:r>
            <a:endParaRPr sz="25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500" b="1" dirty="0">
                <a:solidFill>
                  <a:schemeClr val="dk1"/>
                </a:solidFill>
                <a:latin typeface="Comfortaa"/>
                <a:ea typeface="Comfortaa"/>
                <a:cs typeface="Comfortaa"/>
                <a:sym typeface="Comfortaa"/>
              </a:rPr>
              <a:t>Tolerations: &lt;array&gt;</a:t>
            </a:r>
            <a:endParaRPr sz="25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500" b="1" dirty="0">
                <a:solidFill>
                  <a:srgbClr val="00FF00"/>
                </a:solidFill>
                <a:latin typeface="Comfortaa"/>
                <a:ea typeface="Comfortaa"/>
                <a:cs typeface="Comfortaa"/>
                <a:sym typeface="Comfortaa"/>
              </a:rPr>
              <a:t>  - key</a:t>
            </a:r>
            <a:r>
              <a:rPr lang="en" sz="2500" b="1" dirty="0">
                <a:solidFill>
                  <a:schemeClr val="dk1"/>
                </a:solidFill>
                <a:latin typeface="Comfortaa"/>
                <a:ea typeface="Comfortaa"/>
                <a:cs typeface="Comfortaa"/>
                <a:sym typeface="Comfortaa"/>
              </a:rPr>
              <a:t>: Taint key name to match</a:t>
            </a:r>
            <a:endParaRPr sz="25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500" b="1" dirty="0">
                <a:solidFill>
                  <a:srgbClr val="00FF00"/>
                </a:solidFill>
                <a:latin typeface="Comfortaa"/>
                <a:ea typeface="Comfortaa"/>
                <a:cs typeface="Comfortaa"/>
                <a:sym typeface="Comfortaa"/>
              </a:rPr>
              <a:t>    operator</a:t>
            </a:r>
            <a:r>
              <a:rPr lang="en" sz="2500" b="1" dirty="0">
                <a:solidFill>
                  <a:schemeClr val="dk1"/>
                </a:solidFill>
                <a:latin typeface="Comfortaa"/>
                <a:ea typeface="Comfortaa"/>
                <a:cs typeface="Comfortaa"/>
                <a:sym typeface="Comfortaa"/>
              </a:rPr>
              <a:t>: Equal (default) or Exists (Any value)</a:t>
            </a:r>
            <a:endParaRPr sz="25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500" b="1" dirty="0">
                <a:solidFill>
                  <a:srgbClr val="00FF00"/>
                </a:solidFill>
                <a:latin typeface="Comfortaa"/>
                <a:ea typeface="Comfortaa"/>
                <a:cs typeface="Comfortaa"/>
                <a:sym typeface="Comfortaa"/>
              </a:rPr>
              <a:t>    value:</a:t>
            </a:r>
            <a:r>
              <a:rPr lang="en" sz="2500" b="1" dirty="0">
                <a:solidFill>
                  <a:schemeClr val="dk1"/>
                </a:solidFill>
                <a:latin typeface="Comfortaa"/>
                <a:ea typeface="Comfortaa"/>
                <a:cs typeface="Comfortaa"/>
                <a:sym typeface="Comfortaa"/>
              </a:rPr>
              <a:t> Taint Value to match </a:t>
            </a:r>
            <a:endParaRPr sz="25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500" b="1" dirty="0">
                <a:solidFill>
                  <a:srgbClr val="00FF00"/>
                </a:solidFill>
                <a:latin typeface="Comfortaa"/>
                <a:ea typeface="Comfortaa"/>
                <a:cs typeface="Comfortaa"/>
                <a:sym typeface="Comfortaa"/>
              </a:rPr>
              <a:t>    effect:</a:t>
            </a:r>
            <a:r>
              <a:rPr lang="en" sz="2500" b="1" dirty="0">
                <a:solidFill>
                  <a:schemeClr val="dk1"/>
                </a:solidFill>
                <a:latin typeface="Comfortaa"/>
                <a:ea typeface="Comfortaa"/>
                <a:cs typeface="Comfortaa"/>
                <a:sym typeface="Comfortaa"/>
              </a:rPr>
              <a:t> Taint effect to match </a:t>
            </a:r>
            <a:endParaRPr sz="25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500" b="1" dirty="0">
                <a:solidFill>
                  <a:srgbClr val="FF0000"/>
                </a:solidFill>
                <a:latin typeface="Comfortaa"/>
                <a:ea typeface="Comfortaa"/>
                <a:cs typeface="Comfortaa"/>
                <a:sym typeface="Comfortaa"/>
              </a:rPr>
              <a:t>** TolerationSeconds:</a:t>
            </a:r>
            <a:r>
              <a:rPr lang="en" sz="2500" b="1" dirty="0">
                <a:solidFill>
                  <a:srgbClr val="00FF00"/>
                </a:solidFill>
                <a:latin typeface="Comfortaa"/>
                <a:ea typeface="Comfortaa"/>
                <a:cs typeface="Comfortaa"/>
                <a:sym typeface="Comfortaa"/>
              </a:rPr>
              <a:t> </a:t>
            </a:r>
            <a:r>
              <a:rPr lang="en" sz="2500" b="1" dirty="0">
                <a:solidFill>
                  <a:schemeClr val="dk1"/>
                </a:solidFill>
                <a:latin typeface="Comfortaa"/>
                <a:ea typeface="Comfortaa"/>
                <a:cs typeface="Comfortaa"/>
                <a:sym typeface="Comfortaa"/>
              </a:rPr>
              <a:t>The amount of time a pod can tolerate the effect of a pod taint before being rescheduled.</a:t>
            </a:r>
            <a:endParaRPr sz="2500" b="1" dirty="0">
              <a:solidFill>
                <a:srgbClr val="FF0000"/>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400" b="1" dirty="0">
                <a:solidFill>
                  <a:srgbClr val="FFFF00"/>
                </a:solidFill>
                <a:latin typeface="Comfortaa"/>
                <a:ea typeface="Comfortaa"/>
                <a:cs typeface="Comfortaa"/>
                <a:sym typeface="Comfortaa"/>
              </a:rPr>
              <a:t>   </a:t>
            </a:r>
            <a:endParaRPr sz="2400" b="1" dirty="0">
              <a:solidFill>
                <a:srgbClr val="FFFF00"/>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3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5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1">
                                            <p:txEl>
                                              <p:pRg st="0" end="0"/>
                                            </p:txEl>
                                          </p:spTgt>
                                        </p:tgtEl>
                                        <p:attrNameLst>
                                          <p:attrName>style.visibility</p:attrName>
                                        </p:attrNameLst>
                                      </p:cBhvr>
                                      <p:to>
                                        <p:strVal val="visible"/>
                                      </p:to>
                                    </p:set>
                                    <p:animEffect transition="in" filter="fade">
                                      <p:cBhvr>
                                        <p:cTn id="7" dur="1000"/>
                                        <p:tgtEl>
                                          <p:spTgt spid="21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1">
                                            <p:txEl>
                                              <p:pRg st="1" end="1"/>
                                            </p:txEl>
                                          </p:spTgt>
                                        </p:tgtEl>
                                        <p:attrNameLst>
                                          <p:attrName>style.visibility</p:attrName>
                                        </p:attrNameLst>
                                      </p:cBhvr>
                                      <p:to>
                                        <p:strVal val="visible"/>
                                      </p:to>
                                    </p:set>
                                    <p:animEffect transition="in" filter="fade">
                                      <p:cBhvr>
                                        <p:cTn id="12" dur="1000"/>
                                        <p:tgtEl>
                                          <p:spTgt spid="21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1">
                                            <p:txEl>
                                              <p:pRg st="2" end="2"/>
                                            </p:txEl>
                                          </p:spTgt>
                                        </p:tgtEl>
                                        <p:attrNameLst>
                                          <p:attrName>style.visibility</p:attrName>
                                        </p:attrNameLst>
                                      </p:cBhvr>
                                      <p:to>
                                        <p:strVal val="visible"/>
                                      </p:to>
                                    </p:set>
                                    <p:animEffect transition="in" filter="fade">
                                      <p:cBhvr>
                                        <p:cTn id="17" dur="1000"/>
                                        <p:tgtEl>
                                          <p:spTgt spid="21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11">
                                            <p:txEl>
                                              <p:pRg st="3" end="3"/>
                                            </p:txEl>
                                          </p:spTgt>
                                        </p:tgtEl>
                                        <p:attrNameLst>
                                          <p:attrName>style.visibility</p:attrName>
                                        </p:attrNameLst>
                                      </p:cBhvr>
                                      <p:to>
                                        <p:strVal val="visible"/>
                                      </p:to>
                                    </p:set>
                                    <p:animEffect transition="in" filter="fade">
                                      <p:cBhvr>
                                        <p:cTn id="22" dur="1000"/>
                                        <p:tgtEl>
                                          <p:spTgt spid="21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1">
                                            <p:txEl>
                                              <p:pRg st="4" end="4"/>
                                            </p:txEl>
                                          </p:spTgt>
                                        </p:tgtEl>
                                        <p:attrNameLst>
                                          <p:attrName>style.visibility</p:attrName>
                                        </p:attrNameLst>
                                      </p:cBhvr>
                                      <p:to>
                                        <p:strVal val="visible"/>
                                      </p:to>
                                    </p:set>
                                    <p:animEffect transition="in" filter="fade">
                                      <p:cBhvr>
                                        <p:cTn id="27" dur="1000"/>
                                        <p:tgtEl>
                                          <p:spTgt spid="21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11">
                                            <p:txEl>
                                              <p:pRg st="5" end="5"/>
                                            </p:txEl>
                                          </p:spTgt>
                                        </p:tgtEl>
                                        <p:attrNameLst>
                                          <p:attrName>style.visibility</p:attrName>
                                        </p:attrNameLst>
                                      </p:cBhvr>
                                      <p:to>
                                        <p:strVal val="visible"/>
                                      </p:to>
                                    </p:set>
                                    <p:animEffect transition="in" filter="fade">
                                      <p:cBhvr>
                                        <p:cTn id="32" dur="1000"/>
                                        <p:tgtEl>
                                          <p:spTgt spid="21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11">
                                            <p:txEl>
                                              <p:pRg st="6" end="6"/>
                                            </p:txEl>
                                          </p:spTgt>
                                        </p:tgtEl>
                                        <p:attrNameLst>
                                          <p:attrName>style.visibility</p:attrName>
                                        </p:attrNameLst>
                                      </p:cBhvr>
                                      <p:to>
                                        <p:strVal val="visible"/>
                                      </p:to>
                                    </p:set>
                                    <p:animEffect transition="in" filter="fade">
                                      <p:cBhvr>
                                        <p:cTn id="37" dur="1000"/>
                                        <p:tgtEl>
                                          <p:spTgt spid="21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11">
                                            <p:txEl>
                                              <p:pRg st="7" end="7"/>
                                            </p:txEl>
                                          </p:spTgt>
                                        </p:tgtEl>
                                        <p:attrNameLst>
                                          <p:attrName>style.visibility</p:attrName>
                                        </p:attrNameLst>
                                      </p:cBhvr>
                                      <p:to>
                                        <p:strVal val="visible"/>
                                      </p:to>
                                    </p:set>
                                    <p:animEffect transition="in" filter="fade">
                                      <p:cBhvr>
                                        <p:cTn id="42" dur="1000"/>
                                        <p:tgtEl>
                                          <p:spTgt spid="21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11">
                                            <p:txEl>
                                              <p:pRg st="8" end="8"/>
                                            </p:txEl>
                                          </p:spTgt>
                                        </p:tgtEl>
                                        <p:attrNameLst>
                                          <p:attrName>style.visibility</p:attrName>
                                        </p:attrNameLst>
                                      </p:cBhvr>
                                      <p:to>
                                        <p:strVal val="visible"/>
                                      </p:to>
                                    </p:set>
                                    <p:animEffect transition="in" filter="fade">
                                      <p:cBhvr>
                                        <p:cTn id="47" dur="1000"/>
                                        <p:tgtEl>
                                          <p:spTgt spid="211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11">
                                            <p:txEl>
                                              <p:pRg st="9" end="9"/>
                                            </p:txEl>
                                          </p:spTgt>
                                        </p:tgtEl>
                                        <p:attrNameLst>
                                          <p:attrName>style.visibility</p:attrName>
                                        </p:attrNameLst>
                                      </p:cBhvr>
                                      <p:to>
                                        <p:strVal val="visible"/>
                                      </p:to>
                                    </p:set>
                                    <p:animEffect transition="in" filter="fade">
                                      <p:cBhvr>
                                        <p:cTn id="52" dur="1000"/>
                                        <p:tgtEl>
                                          <p:spTgt spid="21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p257"/>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900" b="1">
                <a:latin typeface="Comfortaa"/>
                <a:ea typeface="Comfortaa"/>
                <a:cs typeface="Comfortaa"/>
                <a:sym typeface="Comfortaa"/>
              </a:rPr>
              <a:t>Taints and Tolerations </a:t>
            </a:r>
            <a:endParaRPr sz="3900" b="1">
              <a:latin typeface="Comfortaa"/>
              <a:ea typeface="Comfortaa"/>
              <a:cs typeface="Comfortaa"/>
              <a:sym typeface="Comfortaa"/>
            </a:endParaRPr>
          </a:p>
          <a:p>
            <a:pPr marL="0" lvl="0" indent="0" algn="l" rtl="0">
              <a:spcBef>
                <a:spcPts val="0"/>
              </a:spcBef>
              <a:spcAft>
                <a:spcPts val="0"/>
              </a:spcAft>
              <a:buNone/>
            </a:pPr>
            <a:r>
              <a:rPr lang="en" sz="3900" b="1">
                <a:latin typeface="Comfortaa"/>
                <a:ea typeface="Comfortaa"/>
                <a:cs typeface="Comfortaa"/>
                <a:sym typeface="Comfortaa"/>
              </a:rPr>
              <a:t>Demo Lab</a:t>
            </a:r>
            <a:endParaRPr sz="39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258"/>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NodeSelector and NodeName</a:t>
            </a: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The Kubernetes Architecture</a:t>
            </a:r>
            <a:r>
              <a:rPr lang="en" b="1"/>
              <a:t> </a:t>
            </a:r>
            <a:endParaRPr b="1"/>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259"/>
          <p:cNvSpPr txBox="1"/>
          <p:nvPr/>
        </p:nvSpPr>
        <p:spPr>
          <a:xfrm>
            <a:off x="386675" y="2715625"/>
            <a:ext cx="4936800" cy="2077200"/>
          </a:xfrm>
          <a:prstGeom prst="rect">
            <a:avLst/>
          </a:prstGeom>
          <a:noFill/>
          <a:ln w="28575" cap="flat" cmpd="sng">
            <a:solidFill>
              <a:srgbClr val="00FF00"/>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7" name="Google Shape;2127;p259"/>
          <p:cNvSpPr txBox="1"/>
          <p:nvPr/>
        </p:nvSpPr>
        <p:spPr>
          <a:xfrm>
            <a:off x="172200" y="124800"/>
            <a:ext cx="8799600" cy="4893900"/>
          </a:xfrm>
          <a:prstGeom prst="rect">
            <a:avLst/>
          </a:prstGeom>
          <a:noFill/>
          <a:ln>
            <a:noFill/>
          </a:ln>
        </p:spPr>
        <p:txBody>
          <a:bodyPr spcFirstLastPara="1" wrap="square" lIns="0" tIns="27925" rIns="0" bIns="0" anchor="t" anchorCtr="0">
            <a:noAutofit/>
          </a:bodyPr>
          <a:lstStyle/>
          <a:p>
            <a:pPr marL="457200" marR="60960" lvl="0" indent="-393700" algn="l" rtl="0">
              <a:lnSpc>
                <a:spcPct val="118750"/>
              </a:lnSpc>
              <a:spcBef>
                <a:spcPts val="1050"/>
              </a:spcBef>
              <a:spcAft>
                <a:spcPts val="0"/>
              </a:spcAft>
              <a:buSzPts val="2600"/>
              <a:buFont typeface="Comfortaa"/>
              <a:buAutoNum type="arabicPeriod"/>
            </a:pPr>
            <a:r>
              <a:rPr lang="en" sz="2600" b="1">
                <a:solidFill>
                  <a:srgbClr val="00FF00"/>
                </a:solidFill>
                <a:latin typeface="Comfortaa"/>
                <a:ea typeface="Comfortaa"/>
                <a:cs typeface="Comfortaa"/>
                <a:sym typeface="Comfortaa"/>
              </a:rPr>
              <a:t>NodeSelector</a:t>
            </a:r>
            <a:r>
              <a:rPr lang="en" sz="2600" b="1">
                <a:solidFill>
                  <a:schemeClr val="dk1"/>
                </a:solidFill>
                <a:latin typeface="Comfortaa"/>
                <a:ea typeface="Comfortaa"/>
                <a:cs typeface="Comfortaa"/>
                <a:sym typeface="Comfortaa"/>
              </a:rPr>
              <a:t> constrains the nodes a pod has to be scheduled in. It uses the </a:t>
            </a:r>
            <a:r>
              <a:rPr lang="en" sz="2600" b="1">
                <a:solidFill>
                  <a:srgbClr val="FFFF00"/>
                </a:solidFill>
                <a:latin typeface="Comfortaa"/>
                <a:ea typeface="Comfortaa"/>
                <a:cs typeface="Comfortaa"/>
                <a:sym typeface="Comfortaa"/>
              </a:rPr>
              <a:t>equality based selector</a:t>
            </a:r>
            <a:r>
              <a:rPr lang="en" sz="2600" b="1">
                <a:solidFill>
                  <a:schemeClr val="dk1"/>
                </a:solidFill>
                <a:latin typeface="Comfortaa"/>
                <a:ea typeface="Comfortaa"/>
                <a:cs typeface="Comfortaa"/>
                <a:sym typeface="Comfortaa"/>
              </a:rPr>
              <a:t> to select the node(s) with matching node label(s) </a:t>
            </a:r>
            <a:endParaRPr sz="2600" b="1">
              <a:solidFill>
                <a:schemeClr val="dk1"/>
              </a:solidFill>
              <a:latin typeface="Comfortaa"/>
              <a:ea typeface="Comfortaa"/>
              <a:cs typeface="Comfortaa"/>
              <a:sym typeface="Comfortaa"/>
            </a:endParaRPr>
          </a:p>
          <a:p>
            <a:pPr marL="457200" marR="60960" lvl="0" indent="0" algn="l" rtl="0">
              <a:lnSpc>
                <a:spcPct val="118750"/>
              </a:lnSpc>
              <a:spcBef>
                <a:spcPts val="1050"/>
              </a:spcBef>
              <a:spcAft>
                <a:spcPts val="0"/>
              </a:spcAft>
              <a:buNone/>
            </a:pPr>
            <a:endParaRPr sz="2600" b="1">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600" b="1">
              <a:solidFill>
                <a:schemeClr val="dk1"/>
              </a:solidFill>
              <a:latin typeface="Comfortaa"/>
              <a:ea typeface="Comfortaa"/>
              <a:cs typeface="Comfortaa"/>
              <a:sym typeface="Comfortaa"/>
            </a:endParaRPr>
          </a:p>
        </p:txBody>
      </p:sp>
      <p:sp>
        <p:nvSpPr>
          <p:cNvPr id="2128" name="Google Shape;2128;p259"/>
          <p:cNvSpPr/>
          <p:nvPr/>
        </p:nvSpPr>
        <p:spPr>
          <a:xfrm>
            <a:off x="782300" y="3003400"/>
            <a:ext cx="1816500" cy="161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t>node-1</a:t>
            </a:r>
            <a:endParaRPr sz="1800" b="1"/>
          </a:p>
          <a:p>
            <a:pPr marL="0" lvl="0" indent="0" algn="l" rtl="0">
              <a:spcBef>
                <a:spcPts val="0"/>
              </a:spcBef>
              <a:spcAft>
                <a:spcPts val="0"/>
              </a:spcAft>
              <a:buNone/>
            </a:pPr>
            <a:r>
              <a:rPr lang="en" sz="1800" b="1"/>
              <a:t>label</a:t>
            </a:r>
            <a:endParaRPr sz="1800" b="1"/>
          </a:p>
          <a:p>
            <a:pPr marL="0" lvl="0" indent="0" algn="l" rtl="0">
              <a:spcBef>
                <a:spcPts val="0"/>
              </a:spcBef>
              <a:spcAft>
                <a:spcPts val="0"/>
              </a:spcAft>
              <a:buNone/>
            </a:pPr>
            <a:r>
              <a:rPr lang="en" sz="1800" b="1"/>
              <a:t>hdd=ssd</a:t>
            </a:r>
            <a:endParaRPr sz="1800" b="1"/>
          </a:p>
        </p:txBody>
      </p:sp>
      <p:sp>
        <p:nvSpPr>
          <p:cNvPr id="2129" name="Google Shape;2129;p259"/>
          <p:cNvSpPr/>
          <p:nvPr/>
        </p:nvSpPr>
        <p:spPr>
          <a:xfrm>
            <a:off x="3056850" y="3003400"/>
            <a:ext cx="1816500" cy="161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t>node-2</a:t>
            </a:r>
            <a:endParaRPr sz="1800" b="1"/>
          </a:p>
          <a:p>
            <a:pPr marL="0" lvl="0" indent="0" algn="l" rtl="0">
              <a:spcBef>
                <a:spcPts val="0"/>
              </a:spcBef>
              <a:spcAft>
                <a:spcPts val="0"/>
              </a:spcAft>
              <a:buNone/>
            </a:pPr>
            <a:r>
              <a:rPr lang="en" sz="1800" b="1"/>
              <a:t>label</a:t>
            </a:r>
            <a:endParaRPr sz="1800" b="1"/>
          </a:p>
          <a:p>
            <a:pPr marL="0" lvl="0" indent="0" algn="l" rtl="0">
              <a:spcBef>
                <a:spcPts val="0"/>
              </a:spcBef>
              <a:spcAft>
                <a:spcPts val="0"/>
              </a:spcAft>
              <a:buNone/>
            </a:pPr>
            <a:r>
              <a:rPr lang="en" sz="1800" b="1"/>
              <a:t>hd=ssd</a:t>
            </a:r>
            <a:endParaRPr sz="1800" b="1"/>
          </a:p>
        </p:txBody>
      </p:sp>
      <p:sp>
        <p:nvSpPr>
          <p:cNvPr id="2130" name="Google Shape;2130;p259"/>
          <p:cNvSpPr/>
          <p:nvPr/>
        </p:nvSpPr>
        <p:spPr>
          <a:xfrm>
            <a:off x="5502250" y="3003400"/>
            <a:ext cx="1816500" cy="161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800" b="1"/>
              <a:t>node-3</a:t>
            </a:r>
            <a:endParaRPr sz="1800" b="1"/>
          </a:p>
          <a:p>
            <a:pPr marL="0" lvl="0" indent="0" algn="l" rtl="0">
              <a:spcBef>
                <a:spcPts val="0"/>
              </a:spcBef>
              <a:spcAft>
                <a:spcPts val="0"/>
              </a:spcAft>
              <a:buNone/>
            </a:pPr>
            <a:endParaRPr/>
          </a:p>
        </p:txBody>
      </p:sp>
      <p:sp>
        <p:nvSpPr>
          <p:cNvPr id="2131" name="Google Shape;2131;p259"/>
          <p:cNvSpPr txBox="1"/>
          <p:nvPr/>
        </p:nvSpPr>
        <p:spPr>
          <a:xfrm>
            <a:off x="5057200" y="2140650"/>
            <a:ext cx="2706600" cy="4311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node selector hdd=ssd</a:t>
            </a:r>
            <a:endParaRPr sz="1600" b="1">
              <a:solidFill>
                <a:schemeClr val="dk1"/>
              </a:solidFill>
              <a:latin typeface="Comfortaa"/>
              <a:ea typeface="Comfortaa"/>
              <a:cs typeface="Comfortaa"/>
              <a:sym typeface="Comfortaa"/>
            </a:endParaRPr>
          </a:p>
        </p:txBody>
      </p:sp>
      <p:sp>
        <p:nvSpPr>
          <p:cNvPr id="2132" name="Google Shape;2132;p259"/>
          <p:cNvSpPr txBox="1"/>
          <p:nvPr/>
        </p:nvSpPr>
        <p:spPr>
          <a:xfrm>
            <a:off x="1465250" y="2140650"/>
            <a:ext cx="2706600" cy="4311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default scheduler</a:t>
            </a:r>
            <a:endParaRPr sz="1600" b="1">
              <a:solidFill>
                <a:schemeClr val="dk1"/>
              </a:solidFill>
              <a:latin typeface="Comfortaa"/>
              <a:ea typeface="Comfortaa"/>
              <a:cs typeface="Comfortaa"/>
              <a:sym typeface="Comfortaa"/>
            </a:endParaRPr>
          </a:p>
        </p:txBody>
      </p:sp>
      <p:cxnSp>
        <p:nvCxnSpPr>
          <p:cNvPr id="2133" name="Google Shape;2133;p259"/>
          <p:cNvCxnSpPr>
            <a:stCxn id="2132" idx="3"/>
            <a:endCxn id="2131" idx="1"/>
          </p:cNvCxnSpPr>
          <p:nvPr/>
        </p:nvCxnSpPr>
        <p:spPr>
          <a:xfrm>
            <a:off x="4171850" y="2356200"/>
            <a:ext cx="885300" cy="0"/>
          </a:xfrm>
          <a:prstGeom prst="straightConnector1">
            <a:avLst/>
          </a:prstGeom>
          <a:noFill/>
          <a:ln w="28575" cap="flat" cmpd="sng">
            <a:solidFill>
              <a:srgbClr val="00FFFF"/>
            </a:solidFill>
            <a:prstDash val="lgDash"/>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7">
                                            <p:txEl>
                                              <p:pRg st="0" end="0"/>
                                            </p:txEl>
                                          </p:spTgt>
                                        </p:tgtEl>
                                        <p:attrNameLst>
                                          <p:attrName>style.visibility</p:attrName>
                                        </p:attrNameLst>
                                      </p:cBhvr>
                                      <p:to>
                                        <p:strVal val="visible"/>
                                      </p:to>
                                    </p:set>
                                    <p:animEffect transition="in" filter="fade">
                                      <p:cBhvr>
                                        <p:cTn id="7" dur="1000"/>
                                        <p:tgtEl>
                                          <p:spTgt spid="21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7">
                                            <p:txEl>
                                              <p:pRg st="1" end="1"/>
                                            </p:txEl>
                                          </p:spTgt>
                                        </p:tgtEl>
                                        <p:attrNameLst>
                                          <p:attrName>style.visibility</p:attrName>
                                        </p:attrNameLst>
                                      </p:cBhvr>
                                      <p:to>
                                        <p:strVal val="visible"/>
                                      </p:to>
                                    </p:set>
                                    <p:animEffect transition="in" filter="fade">
                                      <p:cBhvr>
                                        <p:cTn id="12" dur="1000"/>
                                        <p:tgtEl>
                                          <p:spTgt spid="21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7">
                                            <p:txEl>
                                              <p:pRg st="2" end="2"/>
                                            </p:txEl>
                                          </p:spTgt>
                                        </p:tgtEl>
                                        <p:attrNameLst>
                                          <p:attrName>style.visibility</p:attrName>
                                        </p:attrNameLst>
                                      </p:cBhvr>
                                      <p:to>
                                        <p:strVal val="visible"/>
                                      </p:to>
                                    </p:set>
                                    <p:animEffect transition="in" filter="fade">
                                      <p:cBhvr>
                                        <p:cTn id="17" dur="1000"/>
                                        <p:tgtEl>
                                          <p:spTgt spid="21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260"/>
          <p:cNvSpPr txBox="1">
            <a:spLocks noGrp="1"/>
          </p:cNvSpPr>
          <p:nvPr>
            <p:ph type="title"/>
          </p:nvPr>
        </p:nvSpPr>
        <p:spPr>
          <a:xfrm>
            <a:off x="3464175" y="3389775"/>
            <a:ext cx="4982400" cy="1276200"/>
          </a:xfrm>
          <a:prstGeom prst="rect">
            <a:avLst/>
          </a:prstGeom>
          <a:ln w="9525" cap="flat" cmpd="sng">
            <a:solidFill>
              <a:schemeClr val="dk1"/>
            </a:solidFill>
            <a:prstDash val="dash"/>
            <a:round/>
            <a:headEnd type="none" w="sm" len="sm"/>
            <a:tailEnd type="none" w="sm" len="sm"/>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900" b="0">
                <a:solidFill>
                  <a:srgbClr val="F2F2F2"/>
                </a:solidFill>
                <a:highlight>
                  <a:srgbClr val="000000"/>
                </a:highlight>
              </a:rPr>
              <a:t> </a:t>
            </a:r>
            <a:endParaRPr sz="1900" b="0">
              <a:solidFill>
                <a:srgbClr val="F2F2F2"/>
              </a:solidFill>
              <a:highlight>
                <a:srgbClr val="000000"/>
              </a:highlight>
            </a:endParaRPr>
          </a:p>
          <a:p>
            <a:pPr marL="0" lvl="0" indent="0" algn="l" rtl="0">
              <a:lnSpc>
                <a:spcPct val="115000"/>
              </a:lnSpc>
              <a:spcBef>
                <a:spcPts val="0"/>
              </a:spcBef>
              <a:spcAft>
                <a:spcPts val="0"/>
              </a:spcAft>
              <a:buNone/>
            </a:pPr>
            <a:r>
              <a:rPr lang="en" sz="1900" b="0">
                <a:solidFill>
                  <a:srgbClr val="F2F2F2"/>
                </a:solidFill>
              </a:rPr>
              <a:t>$ kubectl label node node02 </a:t>
            </a:r>
            <a:r>
              <a:rPr lang="en" sz="1900">
                <a:solidFill>
                  <a:srgbClr val="FF0000"/>
                </a:solidFill>
              </a:rPr>
              <a:t>node-type=web</a:t>
            </a:r>
            <a:endParaRPr sz="1900">
              <a:solidFill>
                <a:srgbClr val="FF0000"/>
              </a:solidFill>
            </a:endParaRPr>
          </a:p>
          <a:p>
            <a:pPr marL="0" lvl="0" indent="0" algn="l" rtl="0">
              <a:lnSpc>
                <a:spcPct val="115000"/>
              </a:lnSpc>
              <a:spcBef>
                <a:spcPts val="0"/>
              </a:spcBef>
              <a:spcAft>
                <a:spcPts val="0"/>
              </a:spcAft>
              <a:buNone/>
            </a:pPr>
            <a:r>
              <a:rPr lang="en" sz="1900" b="0">
                <a:solidFill>
                  <a:srgbClr val="F2F2F2"/>
                </a:solidFill>
              </a:rPr>
              <a:t>  node/node02 labeled</a:t>
            </a:r>
            <a:endParaRPr sz="1900" b="0">
              <a:solidFill>
                <a:srgbClr val="F2F2F2"/>
              </a:solidFill>
            </a:endParaRPr>
          </a:p>
          <a:p>
            <a:pPr marL="0" lvl="0" indent="0" algn="l" rtl="0">
              <a:spcBef>
                <a:spcPts val="0"/>
              </a:spcBef>
              <a:spcAft>
                <a:spcPts val="0"/>
              </a:spcAft>
              <a:buNone/>
            </a:pPr>
            <a:endParaRPr/>
          </a:p>
        </p:txBody>
      </p:sp>
      <p:sp>
        <p:nvSpPr>
          <p:cNvPr id="2139" name="Google Shape;2139;p260"/>
          <p:cNvSpPr txBox="1">
            <a:spLocks noGrp="1"/>
          </p:cNvSpPr>
          <p:nvPr>
            <p:ph type="body" idx="1"/>
          </p:nvPr>
        </p:nvSpPr>
        <p:spPr>
          <a:xfrm>
            <a:off x="99875" y="225475"/>
            <a:ext cx="3134100" cy="4500600"/>
          </a:xfrm>
          <a:prstGeom prst="rect">
            <a:avLst/>
          </a:prstGeom>
          <a:ln w="9525" cap="flat" cmpd="sng">
            <a:solidFill>
              <a:schemeClr val="dk1"/>
            </a:solidFill>
            <a:prstDash val="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sz="2100">
                <a:solidFill>
                  <a:srgbClr val="F2F2F2"/>
                </a:solidFill>
              </a:rPr>
              <a:t> apiVersion: v1</a:t>
            </a:r>
            <a:endParaRPr sz="2100">
              <a:solidFill>
                <a:srgbClr val="F2F2F2"/>
              </a:solidFill>
            </a:endParaRPr>
          </a:p>
          <a:p>
            <a:pPr marL="0" lvl="0" indent="0" algn="l" rtl="0">
              <a:spcBef>
                <a:spcPts val="0"/>
              </a:spcBef>
              <a:spcAft>
                <a:spcPts val="0"/>
              </a:spcAft>
              <a:buNone/>
            </a:pPr>
            <a:r>
              <a:rPr lang="en" sz="2100">
                <a:solidFill>
                  <a:srgbClr val="F2F2F2"/>
                </a:solidFill>
              </a:rPr>
              <a:t> kind: Pod</a:t>
            </a:r>
            <a:endParaRPr sz="2100">
              <a:solidFill>
                <a:srgbClr val="F2F2F2"/>
              </a:solidFill>
            </a:endParaRPr>
          </a:p>
          <a:p>
            <a:pPr marL="0" lvl="0" indent="0" algn="l" rtl="0">
              <a:spcBef>
                <a:spcPts val="0"/>
              </a:spcBef>
              <a:spcAft>
                <a:spcPts val="0"/>
              </a:spcAft>
              <a:buNone/>
            </a:pPr>
            <a:r>
              <a:rPr lang="en" sz="2100">
                <a:solidFill>
                  <a:srgbClr val="F2F2F2"/>
                </a:solidFill>
              </a:rPr>
              <a:t> metadata:</a:t>
            </a:r>
            <a:endParaRPr sz="2100">
              <a:solidFill>
                <a:srgbClr val="F2F2F2"/>
              </a:solidFill>
            </a:endParaRPr>
          </a:p>
          <a:p>
            <a:pPr marL="0" lvl="0" indent="0" algn="l" rtl="0">
              <a:spcBef>
                <a:spcPts val="0"/>
              </a:spcBef>
              <a:spcAft>
                <a:spcPts val="0"/>
              </a:spcAft>
              <a:buNone/>
            </a:pPr>
            <a:r>
              <a:rPr lang="en" sz="2100">
                <a:solidFill>
                  <a:srgbClr val="F2F2F2"/>
                </a:solidFill>
              </a:rPr>
              <a:t>   name: webpod</a:t>
            </a:r>
            <a:endParaRPr sz="2100">
              <a:solidFill>
                <a:srgbClr val="F2F2F2"/>
              </a:solidFill>
            </a:endParaRPr>
          </a:p>
          <a:p>
            <a:pPr marL="0" lvl="0" indent="0" algn="l" rtl="0">
              <a:spcBef>
                <a:spcPts val="0"/>
              </a:spcBef>
              <a:spcAft>
                <a:spcPts val="0"/>
              </a:spcAft>
              <a:buNone/>
            </a:pPr>
            <a:r>
              <a:rPr lang="en" sz="2100">
                <a:solidFill>
                  <a:srgbClr val="F2F2F2"/>
                </a:solidFill>
              </a:rPr>
              <a:t> spec:</a:t>
            </a:r>
            <a:endParaRPr sz="2100">
              <a:solidFill>
                <a:srgbClr val="F2F2F2"/>
              </a:solidFill>
            </a:endParaRPr>
          </a:p>
          <a:p>
            <a:pPr marL="0" lvl="0" indent="0" algn="l" rtl="0">
              <a:spcBef>
                <a:spcPts val="0"/>
              </a:spcBef>
              <a:spcAft>
                <a:spcPts val="0"/>
              </a:spcAft>
              <a:buNone/>
            </a:pPr>
            <a:r>
              <a:rPr lang="en" sz="2100">
                <a:solidFill>
                  <a:srgbClr val="F2F2F2"/>
                </a:solidFill>
              </a:rPr>
              <a:t>   containers:</a:t>
            </a:r>
            <a:endParaRPr sz="2100">
              <a:solidFill>
                <a:srgbClr val="F2F2F2"/>
              </a:solidFill>
            </a:endParaRPr>
          </a:p>
          <a:p>
            <a:pPr marL="0" lvl="0" indent="0" algn="l" rtl="0">
              <a:spcBef>
                <a:spcPts val="0"/>
              </a:spcBef>
              <a:spcAft>
                <a:spcPts val="0"/>
              </a:spcAft>
              <a:buNone/>
            </a:pPr>
            <a:r>
              <a:rPr lang="en" sz="2100">
                <a:solidFill>
                  <a:srgbClr val="F2F2F2"/>
                </a:solidFill>
              </a:rPr>
              <a:t>   - name: nginx</a:t>
            </a:r>
            <a:endParaRPr sz="2100">
              <a:solidFill>
                <a:srgbClr val="F2F2F2"/>
              </a:solidFill>
            </a:endParaRPr>
          </a:p>
          <a:p>
            <a:pPr marL="0" lvl="0" indent="0" algn="l" rtl="0">
              <a:spcBef>
                <a:spcPts val="0"/>
              </a:spcBef>
              <a:spcAft>
                <a:spcPts val="0"/>
              </a:spcAft>
              <a:buNone/>
            </a:pPr>
            <a:r>
              <a:rPr lang="en" sz="2100">
                <a:solidFill>
                  <a:srgbClr val="F2F2F2"/>
                </a:solidFill>
              </a:rPr>
              <a:t>     image: nginx</a:t>
            </a:r>
            <a:endParaRPr sz="2100">
              <a:solidFill>
                <a:srgbClr val="F2F2F2"/>
              </a:solidFill>
            </a:endParaRPr>
          </a:p>
          <a:p>
            <a:pPr marL="0" lvl="0" indent="0" algn="l" rtl="0">
              <a:spcBef>
                <a:spcPts val="0"/>
              </a:spcBef>
              <a:spcAft>
                <a:spcPts val="0"/>
              </a:spcAft>
              <a:buNone/>
            </a:pPr>
            <a:r>
              <a:rPr lang="en" sz="2100">
                <a:solidFill>
                  <a:srgbClr val="00FF00"/>
                </a:solidFill>
              </a:rPr>
              <a:t>   nodeSelector:</a:t>
            </a:r>
            <a:endParaRPr sz="2100">
              <a:solidFill>
                <a:srgbClr val="00FF00"/>
              </a:solidFill>
            </a:endParaRPr>
          </a:p>
          <a:p>
            <a:pPr marL="0" lvl="0" indent="0" algn="l" rtl="0">
              <a:spcBef>
                <a:spcPts val="0"/>
              </a:spcBef>
              <a:spcAft>
                <a:spcPts val="0"/>
              </a:spcAft>
              <a:buNone/>
            </a:pPr>
            <a:r>
              <a:rPr lang="en" sz="2100">
                <a:solidFill>
                  <a:srgbClr val="F2F2F2"/>
                </a:solidFill>
              </a:rPr>
              <a:t>     </a:t>
            </a:r>
            <a:r>
              <a:rPr lang="en" sz="2100" b="1">
                <a:solidFill>
                  <a:srgbClr val="FF0000"/>
                </a:solidFill>
              </a:rPr>
              <a:t>node-type: web</a:t>
            </a:r>
            <a:endParaRPr sz="2100" b="1">
              <a:solidFill>
                <a:srgbClr val="FF0000"/>
              </a:solidFill>
            </a:endParaRPr>
          </a:p>
          <a:p>
            <a:pPr marL="0" lvl="0" indent="0" algn="l" rtl="0">
              <a:spcBef>
                <a:spcPts val="0"/>
              </a:spcBef>
              <a:spcAft>
                <a:spcPts val="1600"/>
              </a:spcAft>
              <a:buNone/>
            </a:pPr>
            <a:endParaRPr/>
          </a:p>
        </p:txBody>
      </p:sp>
      <p:sp>
        <p:nvSpPr>
          <p:cNvPr id="2140" name="Google Shape;2140;p260"/>
          <p:cNvSpPr txBox="1"/>
          <p:nvPr/>
        </p:nvSpPr>
        <p:spPr>
          <a:xfrm>
            <a:off x="3464175" y="225475"/>
            <a:ext cx="5475000" cy="30096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2F2F2"/>
                </a:solidFill>
              </a:rPr>
              <a:t>$ kubectl get po -o wide</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webpod   1/1     Running   0  … 10.36.0.8   </a:t>
            </a:r>
            <a:r>
              <a:rPr lang="en" sz="1800">
                <a:solidFill>
                  <a:srgbClr val="00FF00"/>
                </a:solidFill>
              </a:rPr>
              <a:t>node02</a:t>
            </a:r>
            <a:endParaRPr sz="1800">
              <a:solidFill>
                <a:srgbClr val="00FF00"/>
              </a:solidFill>
            </a:endParaRPr>
          </a:p>
          <a:p>
            <a:pPr marL="0" lvl="0" indent="0" algn="l" rtl="0">
              <a:lnSpc>
                <a:spcPct val="115000"/>
              </a:lnSpc>
              <a:spcBef>
                <a:spcPts val="0"/>
              </a:spcBef>
              <a:spcAft>
                <a:spcPts val="0"/>
              </a:spcAft>
              <a:buNone/>
            </a:pPr>
            <a:endParaRPr sz="1800">
              <a:solidFill>
                <a:srgbClr val="00FF00"/>
              </a:solidFill>
            </a:endParaRPr>
          </a:p>
          <a:p>
            <a:pPr marL="0" lvl="0" indent="0" algn="l" rtl="0">
              <a:lnSpc>
                <a:spcPct val="115000"/>
              </a:lnSpc>
              <a:spcBef>
                <a:spcPts val="0"/>
              </a:spcBef>
              <a:spcAft>
                <a:spcPts val="0"/>
              </a:spcAft>
              <a:buNone/>
            </a:pP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rPr>
              <a:t>$ kubectl get events </a:t>
            </a:r>
            <a:r>
              <a:rPr lang="en" sz="1800">
                <a:solidFill>
                  <a:srgbClr val="FFFF00"/>
                </a:solidFill>
              </a:rPr>
              <a:t>-w</a:t>
            </a:r>
            <a:endParaRPr sz="1800">
              <a:solidFill>
                <a:srgbClr val="FFFF00"/>
              </a:solidFill>
            </a:endParaRPr>
          </a:p>
          <a:p>
            <a:pPr marL="0" lvl="0" indent="0" algn="l" rtl="0">
              <a:spcBef>
                <a:spcPts val="0"/>
              </a:spcBef>
              <a:spcAft>
                <a:spcPts val="0"/>
              </a:spcAft>
              <a:buNone/>
            </a:pPr>
            <a:r>
              <a:rPr lang="en">
                <a:solidFill>
                  <a:schemeClr val="dk1"/>
                </a:solidFill>
              </a:rPr>
              <a:t>...</a:t>
            </a:r>
            <a:endParaRPr sz="1800">
              <a:solidFill>
                <a:schemeClr val="dk1"/>
              </a:solidFill>
              <a:highlight>
                <a:srgbClr val="000000"/>
              </a:highlight>
            </a:endParaRPr>
          </a:p>
          <a:p>
            <a:pPr marL="0" lvl="0" indent="0" algn="l" rtl="0">
              <a:lnSpc>
                <a:spcPct val="115000"/>
              </a:lnSpc>
              <a:spcBef>
                <a:spcPts val="0"/>
              </a:spcBef>
              <a:spcAft>
                <a:spcPts val="0"/>
              </a:spcAft>
              <a:buNone/>
            </a:pPr>
            <a:r>
              <a:rPr lang="en" sz="1800">
                <a:solidFill>
                  <a:srgbClr val="F2F2F2"/>
                </a:solidFill>
              </a:rPr>
              <a:t>default-scheduler  Successfully assigned default/webpod to </a:t>
            </a:r>
            <a:r>
              <a:rPr lang="en" sz="1800">
                <a:solidFill>
                  <a:srgbClr val="00FF00"/>
                </a:solidFill>
              </a:rPr>
              <a:t>node02</a:t>
            </a:r>
            <a:endParaRPr sz="1800">
              <a:solidFill>
                <a:srgbClr val="00FF00"/>
              </a:solidFill>
            </a:endParaRPr>
          </a:p>
          <a:p>
            <a:pPr marL="0" lvl="0" indent="0" algn="l" rtl="0">
              <a:lnSpc>
                <a:spcPct val="115000"/>
              </a:lnSpc>
              <a:spcBef>
                <a:spcPts val="0"/>
              </a:spcBef>
              <a:spcAft>
                <a:spcPts val="0"/>
              </a:spcAft>
              <a:buNone/>
            </a:pPr>
            <a:endParaRPr sz="1800">
              <a:solidFill>
                <a:srgbClr val="00FF00"/>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261"/>
          <p:cNvSpPr txBox="1">
            <a:spLocks noGrp="1"/>
          </p:cNvSpPr>
          <p:nvPr>
            <p:ph type="title"/>
          </p:nvPr>
        </p:nvSpPr>
        <p:spPr>
          <a:xfrm>
            <a:off x="104675" y="526350"/>
            <a:ext cx="5515500" cy="4090800"/>
          </a:xfrm>
          <a:prstGeom prst="rect">
            <a:avLst/>
          </a:prstGeom>
        </p:spPr>
        <p:txBody>
          <a:bodyPr spcFirstLastPara="1" wrap="square" lIns="91425" tIns="91425" rIns="91425" bIns="91425" anchor="ctr" anchorCtr="0">
            <a:noAutofit/>
          </a:bodyPr>
          <a:lstStyle/>
          <a:p>
            <a:pPr marL="0" marR="60960" lvl="0" indent="0" algn="l" rtl="0">
              <a:lnSpc>
                <a:spcPct val="118750"/>
              </a:lnSpc>
              <a:spcBef>
                <a:spcPts val="1050"/>
              </a:spcBef>
              <a:spcAft>
                <a:spcPts val="0"/>
              </a:spcAft>
              <a:buNone/>
            </a:pPr>
            <a:r>
              <a:rPr lang="en" sz="2600" b="1">
                <a:solidFill>
                  <a:srgbClr val="00FF00"/>
                </a:solidFill>
                <a:latin typeface="Comfortaa"/>
                <a:ea typeface="Comfortaa"/>
                <a:cs typeface="Comfortaa"/>
                <a:sym typeface="Comfortaa"/>
              </a:rPr>
              <a:t>NodeName</a:t>
            </a:r>
            <a:r>
              <a:rPr lang="en" sz="2600" b="1">
                <a:latin typeface="Comfortaa"/>
                <a:ea typeface="Comfortaa"/>
                <a:cs typeface="Comfortaa"/>
                <a:sym typeface="Comfortaa"/>
              </a:rPr>
              <a:t>  is manual scheduling…</a:t>
            </a:r>
            <a:endParaRPr sz="2600" b="1">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600" b="1">
                <a:latin typeface="Comfortaa"/>
                <a:ea typeface="Comfortaa"/>
                <a:cs typeface="Comfortaa"/>
                <a:sym typeface="Comfortaa"/>
              </a:rPr>
              <a:t>Allows the user or developer to pick a node by its name for the pod and bypass scheduler</a:t>
            </a:r>
            <a:endParaRPr sz="2600" b="1">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600" b="1">
                <a:latin typeface="Comfortaa"/>
                <a:ea typeface="Comfortaa"/>
                <a:cs typeface="Comfortaa"/>
                <a:sym typeface="Comfortaa"/>
              </a:rPr>
              <a:t>Part of the pod configuration.</a:t>
            </a:r>
            <a:endParaRPr sz="2600" b="1">
              <a:latin typeface="Comfortaa"/>
              <a:ea typeface="Comfortaa"/>
              <a:cs typeface="Comfortaa"/>
              <a:sym typeface="Comfortaa"/>
            </a:endParaRPr>
          </a:p>
          <a:p>
            <a:pPr marL="0" lvl="0" indent="0" algn="l" rtl="0">
              <a:spcBef>
                <a:spcPts val="0"/>
              </a:spcBef>
              <a:spcAft>
                <a:spcPts val="0"/>
              </a:spcAft>
              <a:buNone/>
            </a:pPr>
            <a:endParaRPr sz="2400"/>
          </a:p>
        </p:txBody>
      </p:sp>
      <p:sp>
        <p:nvSpPr>
          <p:cNvPr id="2146" name="Google Shape;2146;p261"/>
          <p:cNvSpPr txBox="1">
            <a:spLocks noGrp="1"/>
          </p:cNvSpPr>
          <p:nvPr>
            <p:ph type="body" idx="4294967295"/>
          </p:nvPr>
        </p:nvSpPr>
        <p:spPr>
          <a:xfrm>
            <a:off x="5826900" y="420375"/>
            <a:ext cx="3199200" cy="4500600"/>
          </a:xfrm>
          <a:prstGeom prst="rect">
            <a:avLst/>
          </a:prstGeom>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F2F2F2"/>
                </a:solidFill>
              </a:rPr>
              <a:t> apiVersion: v1</a:t>
            </a:r>
            <a:endParaRPr sz="2100">
              <a:solidFill>
                <a:srgbClr val="F2F2F2"/>
              </a:solidFill>
            </a:endParaRPr>
          </a:p>
          <a:p>
            <a:pPr marL="0" lvl="0" indent="0" algn="l" rtl="0">
              <a:spcBef>
                <a:spcPts val="0"/>
              </a:spcBef>
              <a:spcAft>
                <a:spcPts val="0"/>
              </a:spcAft>
              <a:buNone/>
            </a:pPr>
            <a:r>
              <a:rPr lang="en" sz="2100">
                <a:solidFill>
                  <a:srgbClr val="F2F2F2"/>
                </a:solidFill>
              </a:rPr>
              <a:t> kind: Pod</a:t>
            </a:r>
            <a:endParaRPr sz="2100">
              <a:solidFill>
                <a:srgbClr val="F2F2F2"/>
              </a:solidFill>
            </a:endParaRPr>
          </a:p>
          <a:p>
            <a:pPr marL="0" lvl="0" indent="0" algn="l" rtl="0">
              <a:spcBef>
                <a:spcPts val="0"/>
              </a:spcBef>
              <a:spcAft>
                <a:spcPts val="0"/>
              </a:spcAft>
              <a:buNone/>
            </a:pPr>
            <a:r>
              <a:rPr lang="en" sz="2100">
                <a:solidFill>
                  <a:srgbClr val="F2F2F2"/>
                </a:solidFill>
              </a:rPr>
              <a:t> metadata:</a:t>
            </a:r>
            <a:endParaRPr sz="2100">
              <a:solidFill>
                <a:srgbClr val="F2F2F2"/>
              </a:solidFill>
            </a:endParaRPr>
          </a:p>
          <a:p>
            <a:pPr marL="0" lvl="0" indent="0" algn="l" rtl="0">
              <a:spcBef>
                <a:spcPts val="0"/>
              </a:spcBef>
              <a:spcAft>
                <a:spcPts val="0"/>
              </a:spcAft>
              <a:buNone/>
            </a:pPr>
            <a:r>
              <a:rPr lang="en" sz="2100">
                <a:solidFill>
                  <a:srgbClr val="F2F2F2"/>
                </a:solidFill>
              </a:rPr>
              <a:t>   name: webpod</a:t>
            </a:r>
            <a:endParaRPr sz="2100">
              <a:solidFill>
                <a:srgbClr val="F2F2F2"/>
              </a:solidFill>
            </a:endParaRPr>
          </a:p>
          <a:p>
            <a:pPr marL="0" lvl="0" indent="0" algn="l" rtl="0">
              <a:spcBef>
                <a:spcPts val="0"/>
              </a:spcBef>
              <a:spcAft>
                <a:spcPts val="0"/>
              </a:spcAft>
              <a:buNone/>
            </a:pPr>
            <a:r>
              <a:rPr lang="en" sz="2100">
                <a:solidFill>
                  <a:srgbClr val="F2F2F2"/>
                </a:solidFill>
              </a:rPr>
              <a:t> spec:</a:t>
            </a:r>
            <a:endParaRPr sz="2100">
              <a:solidFill>
                <a:srgbClr val="F2F2F2"/>
              </a:solidFill>
            </a:endParaRPr>
          </a:p>
          <a:p>
            <a:pPr marL="0" lvl="0" indent="0" algn="l" rtl="0">
              <a:spcBef>
                <a:spcPts val="0"/>
              </a:spcBef>
              <a:spcAft>
                <a:spcPts val="0"/>
              </a:spcAft>
              <a:buNone/>
            </a:pPr>
            <a:r>
              <a:rPr lang="en" sz="2100">
                <a:solidFill>
                  <a:srgbClr val="F2F2F2"/>
                </a:solidFill>
              </a:rPr>
              <a:t>   containers:</a:t>
            </a:r>
            <a:endParaRPr sz="2100">
              <a:solidFill>
                <a:srgbClr val="F2F2F2"/>
              </a:solidFill>
            </a:endParaRPr>
          </a:p>
          <a:p>
            <a:pPr marL="0" lvl="0" indent="0" algn="l" rtl="0">
              <a:spcBef>
                <a:spcPts val="0"/>
              </a:spcBef>
              <a:spcAft>
                <a:spcPts val="0"/>
              </a:spcAft>
              <a:buNone/>
            </a:pPr>
            <a:r>
              <a:rPr lang="en" sz="2100">
                <a:solidFill>
                  <a:srgbClr val="F2F2F2"/>
                </a:solidFill>
              </a:rPr>
              <a:t>   - name: nginx</a:t>
            </a:r>
            <a:endParaRPr sz="2100">
              <a:solidFill>
                <a:srgbClr val="F2F2F2"/>
              </a:solidFill>
            </a:endParaRPr>
          </a:p>
          <a:p>
            <a:pPr marL="0" lvl="0" indent="0" algn="l" rtl="0">
              <a:spcBef>
                <a:spcPts val="0"/>
              </a:spcBef>
              <a:spcAft>
                <a:spcPts val="0"/>
              </a:spcAft>
              <a:buNone/>
            </a:pPr>
            <a:r>
              <a:rPr lang="en" sz="2100">
                <a:solidFill>
                  <a:srgbClr val="F2F2F2"/>
                </a:solidFill>
              </a:rPr>
              <a:t>     image: nginx</a:t>
            </a:r>
            <a:endParaRPr sz="2100">
              <a:solidFill>
                <a:srgbClr val="F2F2F2"/>
              </a:solidFill>
            </a:endParaRPr>
          </a:p>
          <a:p>
            <a:pPr marL="0" lvl="0" indent="0" algn="l" rtl="0">
              <a:spcBef>
                <a:spcPts val="0"/>
              </a:spcBef>
              <a:spcAft>
                <a:spcPts val="0"/>
              </a:spcAft>
              <a:buNone/>
            </a:pPr>
            <a:r>
              <a:rPr lang="en" sz="2100">
                <a:solidFill>
                  <a:srgbClr val="00FF00"/>
                </a:solidFill>
              </a:rPr>
              <a:t>   nodeName: node-2</a:t>
            </a:r>
            <a:endParaRPr sz="2100">
              <a:solidFill>
                <a:srgbClr val="00FF00"/>
              </a:solidFill>
            </a:endParaRPr>
          </a:p>
          <a:p>
            <a:pPr marL="0" lvl="0" indent="0" algn="l" rtl="0">
              <a:spcBef>
                <a:spcPts val="0"/>
              </a:spcBef>
              <a:spcAft>
                <a:spcPts val="0"/>
              </a:spcAft>
              <a:buNone/>
            </a:pPr>
            <a:r>
              <a:rPr lang="en" sz="2100">
                <a:solidFill>
                  <a:srgbClr val="F2F2F2"/>
                </a:solidFill>
              </a:rPr>
              <a:t>     </a:t>
            </a:r>
            <a:endParaRPr sz="2100" b="1">
              <a:solidFill>
                <a:srgbClr val="FF0000"/>
              </a:solidFill>
            </a:endParaRPr>
          </a:p>
          <a:p>
            <a:pPr marL="0" lvl="0" indent="0" algn="l" rtl="0">
              <a:spcBef>
                <a:spcPts val="0"/>
              </a:spcBef>
              <a:spcAft>
                <a:spcPts val="1600"/>
              </a:spcAft>
              <a:buNone/>
            </a:pPr>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262"/>
          <p:cNvSpPr txBox="1">
            <a:spLocks noGrp="1"/>
          </p:cNvSpPr>
          <p:nvPr>
            <p:ph type="body" idx="1"/>
          </p:nvPr>
        </p:nvSpPr>
        <p:spPr>
          <a:xfrm>
            <a:off x="2716650" y="468275"/>
            <a:ext cx="3710700" cy="45006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100">
                <a:solidFill>
                  <a:srgbClr val="F2F2F2"/>
                </a:solidFill>
              </a:rPr>
              <a:t> apiVersion: v1</a:t>
            </a:r>
            <a:endParaRPr sz="2100">
              <a:solidFill>
                <a:srgbClr val="F2F2F2"/>
              </a:solidFill>
            </a:endParaRPr>
          </a:p>
          <a:p>
            <a:pPr marL="0" lvl="0" indent="0" algn="l" rtl="0">
              <a:spcBef>
                <a:spcPts val="0"/>
              </a:spcBef>
              <a:spcAft>
                <a:spcPts val="0"/>
              </a:spcAft>
              <a:buNone/>
            </a:pPr>
            <a:r>
              <a:rPr lang="en" sz="2100">
                <a:solidFill>
                  <a:srgbClr val="F2F2F2"/>
                </a:solidFill>
              </a:rPr>
              <a:t> kind: Pod</a:t>
            </a:r>
            <a:endParaRPr sz="2100">
              <a:solidFill>
                <a:srgbClr val="F2F2F2"/>
              </a:solidFill>
            </a:endParaRPr>
          </a:p>
          <a:p>
            <a:pPr marL="0" lvl="0" indent="0" algn="l" rtl="0">
              <a:spcBef>
                <a:spcPts val="0"/>
              </a:spcBef>
              <a:spcAft>
                <a:spcPts val="0"/>
              </a:spcAft>
              <a:buNone/>
            </a:pPr>
            <a:r>
              <a:rPr lang="en" sz="2100">
                <a:solidFill>
                  <a:srgbClr val="F2F2F2"/>
                </a:solidFill>
              </a:rPr>
              <a:t> metadata:</a:t>
            </a:r>
            <a:endParaRPr sz="2100">
              <a:solidFill>
                <a:srgbClr val="F2F2F2"/>
              </a:solidFill>
            </a:endParaRPr>
          </a:p>
          <a:p>
            <a:pPr marL="0" lvl="0" indent="0" algn="l" rtl="0">
              <a:spcBef>
                <a:spcPts val="0"/>
              </a:spcBef>
              <a:spcAft>
                <a:spcPts val="0"/>
              </a:spcAft>
              <a:buNone/>
            </a:pPr>
            <a:r>
              <a:rPr lang="en" sz="2100">
                <a:solidFill>
                  <a:srgbClr val="F2F2F2"/>
                </a:solidFill>
              </a:rPr>
              <a:t>   name: webpod</a:t>
            </a:r>
            <a:endParaRPr sz="2100">
              <a:solidFill>
                <a:srgbClr val="F2F2F2"/>
              </a:solidFill>
            </a:endParaRPr>
          </a:p>
          <a:p>
            <a:pPr marL="0" lvl="0" indent="0" algn="l" rtl="0">
              <a:spcBef>
                <a:spcPts val="0"/>
              </a:spcBef>
              <a:spcAft>
                <a:spcPts val="0"/>
              </a:spcAft>
              <a:buNone/>
            </a:pPr>
            <a:r>
              <a:rPr lang="en" sz="2100">
                <a:solidFill>
                  <a:srgbClr val="F2F2F2"/>
                </a:solidFill>
              </a:rPr>
              <a:t> spec:</a:t>
            </a:r>
            <a:endParaRPr sz="2100">
              <a:solidFill>
                <a:srgbClr val="F2F2F2"/>
              </a:solidFill>
            </a:endParaRPr>
          </a:p>
          <a:p>
            <a:pPr marL="0" lvl="0" indent="0" algn="l" rtl="0">
              <a:spcBef>
                <a:spcPts val="0"/>
              </a:spcBef>
              <a:spcAft>
                <a:spcPts val="0"/>
              </a:spcAft>
              <a:buNone/>
            </a:pPr>
            <a:r>
              <a:rPr lang="en" sz="2100">
                <a:solidFill>
                  <a:srgbClr val="F2F2F2"/>
                </a:solidFill>
              </a:rPr>
              <a:t>   containers:</a:t>
            </a:r>
            <a:endParaRPr sz="2100">
              <a:solidFill>
                <a:srgbClr val="F2F2F2"/>
              </a:solidFill>
            </a:endParaRPr>
          </a:p>
          <a:p>
            <a:pPr marL="0" lvl="0" indent="0" algn="l" rtl="0">
              <a:spcBef>
                <a:spcPts val="0"/>
              </a:spcBef>
              <a:spcAft>
                <a:spcPts val="0"/>
              </a:spcAft>
              <a:buNone/>
            </a:pPr>
            <a:r>
              <a:rPr lang="en" sz="2100">
                <a:solidFill>
                  <a:srgbClr val="F2F2F2"/>
                </a:solidFill>
              </a:rPr>
              <a:t>   - name: nginx</a:t>
            </a:r>
            <a:endParaRPr sz="2100">
              <a:solidFill>
                <a:srgbClr val="F2F2F2"/>
              </a:solidFill>
            </a:endParaRPr>
          </a:p>
          <a:p>
            <a:pPr marL="0" lvl="0" indent="0" algn="l" rtl="0">
              <a:spcBef>
                <a:spcPts val="0"/>
              </a:spcBef>
              <a:spcAft>
                <a:spcPts val="0"/>
              </a:spcAft>
              <a:buNone/>
            </a:pPr>
            <a:r>
              <a:rPr lang="en" sz="2100">
                <a:solidFill>
                  <a:srgbClr val="F2F2F2"/>
                </a:solidFill>
              </a:rPr>
              <a:t>     image: nginx</a:t>
            </a:r>
            <a:endParaRPr sz="2100">
              <a:solidFill>
                <a:srgbClr val="F2F2F2"/>
              </a:solidFill>
            </a:endParaRPr>
          </a:p>
          <a:p>
            <a:pPr marL="0" lvl="0" indent="0" algn="l" rtl="0">
              <a:spcBef>
                <a:spcPts val="0"/>
              </a:spcBef>
              <a:spcAft>
                <a:spcPts val="0"/>
              </a:spcAft>
              <a:buNone/>
            </a:pPr>
            <a:r>
              <a:rPr lang="en" sz="2100">
                <a:solidFill>
                  <a:srgbClr val="00FF00"/>
                </a:solidFill>
              </a:rPr>
              <a:t>   nodeName: node-2</a:t>
            </a:r>
            <a:endParaRPr sz="2100">
              <a:solidFill>
                <a:srgbClr val="00FF00"/>
              </a:solidFill>
            </a:endParaRPr>
          </a:p>
          <a:p>
            <a:pPr marL="0" lvl="0" indent="0" algn="l" rtl="0">
              <a:spcBef>
                <a:spcPts val="0"/>
              </a:spcBef>
              <a:spcAft>
                <a:spcPts val="0"/>
              </a:spcAft>
              <a:buNone/>
            </a:pPr>
            <a:r>
              <a:rPr lang="en" sz="2100">
                <a:solidFill>
                  <a:srgbClr val="F2F2F2"/>
                </a:solidFill>
              </a:rPr>
              <a:t>     </a:t>
            </a:r>
            <a:endParaRPr sz="2100" b="1">
              <a:solidFill>
                <a:srgbClr val="FF0000"/>
              </a:solidFill>
            </a:endParaRPr>
          </a:p>
          <a:p>
            <a:pPr marL="0" lvl="0" indent="0" algn="l" rtl="0">
              <a:spcBef>
                <a:spcPts val="0"/>
              </a:spcBef>
              <a:spcAft>
                <a:spcPts val="1600"/>
              </a:spcAft>
              <a:buNone/>
            </a:pP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263"/>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NodeSelector and NodeName Demo Lab</a:t>
            </a: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264"/>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Node </a:t>
            </a:r>
            <a:r>
              <a:rPr lang="en" sz="3800" b="1">
                <a:solidFill>
                  <a:srgbClr val="00FF00"/>
                </a:solidFill>
                <a:latin typeface="Comfortaa"/>
                <a:ea typeface="Comfortaa"/>
                <a:cs typeface="Comfortaa"/>
                <a:sym typeface="Comfortaa"/>
              </a:rPr>
              <a:t>Affinity</a:t>
            </a:r>
            <a:endParaRPr sz="38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265"/>
          <p:cNvSpPr txBox="1"/>
          <p:nvPr/>
        </p:nvSpPr>
        <p:spPr>
          <a:xfrm>
            <a:off x="94800" y="60300"/>
            <a:ext cx="6167100" cy="4893900"/>
          </a:xfrm>
          <a:prstGeom prst="rect">
            <a:avLst/>
          </a:prstGeom>
          <a:noFill/>
          <a:ln>
            <a:noFill/>
          </a:ln>
        </p:spPr>
        <p:txBody>
          <a:bodyPr spcFirstLastPara="1" wrap="square" lIns="0" tIns="27925" rIns="0" bIns="0" anchor="t" anchorCtr="0">
            <a:noAutofit/>
          </a:bodyPr>
          <a:lstStyle/>
          <a:p>
            <a:pPr marL="0" marR="60960" lvl="0" indent="0" algn="l"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3000" b="1">
                <a:solidFill>
                  <a:srgbClr val="00FF00"/>
                </a:solidFill>
                <a:latin typeface="Comfortaa"/>
                <a:ea typeface="Comfortaa"/>
                <a:cs typeface="Comfortaa"/>
                <a:sym typeface="Comfortaa"/>
              </a:rPr>
              <a:t>Affinity</a:t>
            </a:r>
            <a:endParaRPr sz="30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   (1) an </a:t>
            </a:r>
            <a:r>
              <a:rPr lang="en" sz="2300" b="1">
                <a:solidFill>
                  <a:srgbClr val="00FF00"/>
                </a:solidFill>
                <a:latin typeface="Comfortaa"/>
                <a:ea typeface="Comfortaa"/>
                <a:cs typeface="Comfortaa"/>
                <a:sym typeface="Comfortaa"/>
              </a:rPr>
              <a:t>attraction </a:t>
            </a:r>
            <a:r>
              <a:rPr lang="en" sz="2300" b="1">
                <a:solidFill>
                  <a:schemeClr val="dk1"/>
                </a:solidFill>
                <a:latin typeface="Comfortaa"/>
                <a:ea typeface="Comfortaa"/>
                <a:cs typeface="Comfortaa"/>
                <a:sym typeface="Comfortaa"/>
              </a:rPr>
              <a:t>to or liking for something</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people with an affinity to darkness</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  (2) an </a:t>
            </a:r>
            <a:r>
              <a:rPr lang="en" sz="2300" b="1" u="sng">
                <a:solidFill>
                  <a:srgbClr val="00FF00"/>
                </a:solidFill>
                <a:latin typeface="Comfortaa"/>
                <a:ea typeface="Comfortaa"/>
                <a:cs typeface="Comfortaa"/>
                <a:sym typeface="Comforta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attractive</a:t>
            </a:r>
            <a:r>
              <a:rPr lang="en" sz="2300" b="1">
                <a:solidFill>
                  <a:srgbClr val="00FF00"/>
                </a:solidFill>
                <a:latin typeface="Comfortaa"/>
                <a:ea typeface="Comfortaa"/>
                <a:cs typeface="Comfortaa"/>
                <a:sym typeface="Comfortaa"/>
              </a:rPr>
              <a:t> force</a:t>
            </a:r>
            <a:r>
              <a:rPr lang="en" sz="2300" b="1">
                <a:solidFill>
                  <a:schemeClr val="dk1"/>
                </a:solidFill>
                <a:latin typeface="Comfortaa"/>
                <a:ea typeface="Comfortaa"/>
                <a:cs typeface="Comfortaa"/>
                <a:sym typeface="Comfortaa"/>
              </a:rPr>
              <a:t> between substances or particles that causes them to enter into and remain in chemical combination</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highlight>
                <a:schemeClr val="dk1"/>
              </a:highlight>
              <a:latin typeface="Comfortaa"/>
              <a:ea typeface="Comfortaa"/>
              <a:cs typeface="Comfortaa"/>
              <a:sym typeface="Comfortaa"/>
            </a:endParaRPr>
          </a:p>
          <a:p>
            <a:pPr marL="0" marR="60960" lvl="0" indent="0" algn="l" rtl="0">
              <a:lnSpc>
                <a:spcPct val="118750"/>
              </a:lnSpc>
              <a:spcBef>
                <a:spcPts val="1050"/>
              </a:spcBef>
              <a:spcAft>
                <a:spcPts val="0"/>
              </a:spcAft>
              <a:buNone/>
            </a:pPr>
            <a:endParaRPr sz="2500">
              <a:solidFill>
                <a:schemeClr val="dk1"/>
              </a:solidFill>
              <a:highlight>
                <a:schemeClr val="dk1"/>
              </a:highlight>
            </a:endParaRPr>
          </a:p>
        </p:txBody>
      </p:sp>
      <p:pic>
        <p:nvPicPr>
          <p:cNvPr id="2167" name="Google Shape;2167;p265"/>
          <p:cNvPicPr preferRelativeResize="0"/>
          <p:nvPr/>
        </p:nvPicPr>
        <p:blipFill>
          <a:blip r:embed="rId4">
            <a:alphaModFix/>
          </a:blip>
          <a:stretch>
            <a:fillRect/>
          </a:stretch>
        </p:blipFill>
        <p:spPr>
          <a:xfrm>
            <a:off x="5834300" y="959225"/>
            <a:ext cx="3148125" cy="2937375"/>
          </a:xfrm>
          <a:prstGeom prst="rect">
            <a:avLst/>
          </a:prstGeom>
          <a:noFill/>
          <a:ln>
            <a:noFill/>
          </a:ln>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266"/>
          <p:cNvSpPr txBox="1"/>
          <p:nvPr/>
        </p:nvSpPr>
        <p:spPr>
          <a:xfrm>
            <a:off x="82200" y="51375"/>
            <a:ext cx="8979600" cy="5013900"/>
          </a:xfrm>
          <a:prstGeom prst="rect">
            <a:avLst/>
          </a:prstGeom>
          <a:noFill/>
          <a:ln>
            <a:noFill/>
          </a:ln>
        </p:spPr>
        <p:txBody>
          <a:bodyPr spcFirstLastPara="1" wrap="square" lIns="0" tIns="27925" rIns="0" bIns="0" anchor="t" anchorCtr="0">
            <a:noAutofit/>
          </a:bodyPr>
          <a:lstStyle/>
          <a:p>
            <a:pPr marL="0" marR="60960" lvl="0" indent="0" algn="l" rtl="0">
              <a:lnSpc>
                <a:spcPct val="118750"/>
              </a:lnSpc>
              <a:spcBef>
                <a:spcPts val="1050"/>
              </a:spcBef>
              <a:spcAft>
                <a:spcPts val="0"/>
              </a:spcAft>
              <a:buNone/>
            </a:pPr>
            <a:r>
              <a:rPr lang="en" sz="2600" b="1">
                <a:solidFill>
                  <a:schemeClr val="dk1"/>
                </a:solidFill>
                <a:latin typeface="Comfortaa"/>
                <a:ea typeface="Comfortaa"/>
                <a:cs typeface="Comfortaa"/>
                <a:sym typeface="Comfortaa"/>
              </a:rPr>
              <a:t>address challenge of nodeSelector and its equality based selector type</a:t>
            </a:r>
            <a:endParaRPr sz="2600" b="1">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600" b="1">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600" b="1">
                <a:solidFill>
                  <a:schemeClr val="dk1"/>
                </a:solidFill>
                <a:latin typeface="Comfortaa"/>
                <a:ea typeface="Comfortaa"/>
                <a:cs typeface="Comfortaa"/>
                <a:sym typeface="Comfortaa"/>
              </a:rPr>
              <a:t>Same functionality as nodeSelector with expressions based selector type.</a:t>
            </a:r>
            <a:endParaRPr sz="2600" b="1">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600" b="1">
                <a:solidFill>
                  <a:schemeClr val="dk1"/>
                </a:solidFill>
                <a:latin typeface="Comfortaa"/>
                <a:ea typeface="Comfortaa"/>
                <a:cs typeface="Comfortaa"/>
                <a:sym typeface="Comfortaa"/>
              </a:rPr>
              <a:t>Supports various operators for great flexibility to pick nodes:</a:t>
            </a:r>
            <a:endParaRPr sz="2600" b="1">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600" b="1">
                <a:solidFill>
                  <a:schemeClr val="dk1"/>
                </a:solidFill>
                <a:latin typeface="Comfortaa"/>
                <a:ea typeface="Comfortaa"/>
                <a:cs typeface="Comfortaa"/>
                <a:sym typeface="Comfortaa"/>
              </a:rPr>
              <a:t>           </a:t>
            </a:r>
            <a:r>
              <a:rPr lang="en" sz="2600" b="1">
                <a:solidFill>
                  <a:srgbClr val="00FF00"/>
                </a:solidFill>
                <a:latin typeface="Comfortaa"/>
                <a:ea typeface="Comfortaa"/>
                <a:cs typeface="Comfortaa"/>
                <a:sym typeface="Comfortaa"/>
              </a:rPr>
              <a:t>In, NotIn, Exists, DoesNotExist, Gt, Lt</a:t>
            </a:r>
            <a:endParaRPr sz="26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2">
                                            <p:txEl>
                                              <p:pRg st="0" end="0"/>
                                            </p:txEl>
                                          </p:spTgt>
                                        </p:tgtEl>
                                        <p:attrNameLst>
                                          <p:attrName>style.visibility</p:attrName>
                                        </p:attrNameLst>
                                      </p:cBhvr>
                                      <p:to>
                                        <p:strVal val="visible"/>
                                      </p:to>
                                    </p:set>
                                    <p:animEffect transition="in" filter="fade">
                                      <p:cBhvr>
                                        <p:cTn id="7" dur="1000"/>
                                        <p:tgtEl>
                                          <p:spTgt spid="21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72">
                                            <p:txEl>
                                              <p:pRg st="1" end="1"/>
                                            </p:txEl>
                                          </p:spTgt>
                                        </p:tgtEl>
                                        <p:attrNameLst>
                                          <p:attrName>style.visibility</p:attrName>
                                        </p:attrNameLst>
                                      </p:cBhvr>
                                      <p:to>
                                        <p:strVal val="visible"/>
                                      </p:to>
                                    </p:set>
                                    <p:animEffect transition="in" filter="fade">
                                      <p:cBhvr>
                                        <p:cTn id="12" dur="1000"/>
                                        <p:tgtEl>
                                          <p:spTgt spid="21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72">
                                            <p:txEl>
                                              <p:pRg st="2" end="2"/>
                                            </p:txEl>
                                          </p:spTgt>
                                        </p:tgtEl>
                                        <p:attrNameLst>
                                          <p:attrName>style.visibility</p:attrName>
                                        </p:attrNameLst>
                                      </p:cBhvr>
                                      <p:to>
                                        <p:strVal val="visible"/>
                                      </p:to>
                                    </p:set>
                                    <p:animEffect transition="in" filter="fade">
                                      <p:cBhvr>
                                        <p:cTn id="17" dur="1000"/>
                                        <p:tgtEl>
                                          <p:spTgt spid="21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72">
                                            <p:txEl>
                                              <p:pRg st="3" end="3"/>
                                            </p:txEl>
                                          </p:spTgt>
                                        </p:tgtEl>
                                        <p:attrNameLst>
                                          <p:attrName>style.visibility</p:attrName>
                                        </p:attrNameLst>
                                      </p:cBhvr>
                                      <p:to>
                                        <p:strVal val="visible"/>
                                      </p:to>
                                    </p:set>
                                    <p:animEffect transition="in" filter="fade">
                                      <p:cBhvr>
                                        <p:cTn id="22" dur="1000"/>
                                        <p:tgtEl>
                                          <p:spTgt spid="217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72">
                                            <p:txEl>
                                              <p:pRg st="4" end="4"/>
                                            </p:txEl>
                                          </p:spTgt>
                                        </p:tgtEl>
                                        <p:attrNameLst>
                                          <p:attrName>style.visibility</p:attrName>
                                        </p:attrNameLst>
                                      </p:cBhvr>
                                      <p:to>
                                        <p:strVal val="visible"/>
                                      </p:to>
                                    </p:set>
                                    <p:animEffect transition="in" filter="fade">
                                      <p:cBhvr>
                                        <p:cTn id="27" dur="1000"/>
                                        <p:tgtEl>
                                          <p:spTgt spid="21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267"/>
          <p:cNvSpPr txBox="1"/>
          <p:nvPr/>
        </p:nvSpPr>
        <p:spPr>
          <a:xfrm>
            <a:off x="144000" y="182325"/>
            <a:ext cx="8953200" cy="4836300"/>
          </a:xfrm>
          <a:prstGeom prst="rect">
            <a:avLst/>
          </a:prstGeom>
          <a:noFill/>
          <a:ln>
            <a:noFill/>
          </a:ln>
        </p:spPr>
        <p:txBody>
          <a:bodyPr spcFirstLastPara="1" wrap="square" lIns="0" tIns="27925" rIns="0" bIns="0" anchor="t" anchorCtr="0">
            <a:noAutofit/>
          </a:bodyPr>
          <a:lstStyle/>
          <a:p>
            <a:pPr marL="0" marR="60960" lvl="0" indent="0" algn="l" rtl="0">
              <a:lnSpc>
                <a:spcPct val="118750"/>
              </a:lnSpc>
              <a:spcBef>
                <a:spcPts val="1050"/>
              </a:spcBef>
              <a:spcAft>
                <a:spcPts val="0"/>
              </a:spcAft>
              <a:buNone/>
            </a:pPr>
            <a:r>
              <a:rPr lang="en" sz="2100" b="1" dirty="0">
                <a:solidFill>
                  <a:schemeClr val="dk1"/>
                </a:solidFill>
                <a:latin typeface="Comfortaa"/>
                <a:ea typeface="Comfortaa"/>
                <a:cs typeface="Comfortaa"/>
                <a:sym typeface="Comfortaa"/>
              </a:rPr>
              <a:t>Two types of affinity:</a:t>
            </a:r>
            <a:endParaRPr sz="21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100" b="1" dirty="0">
                <a:solidFill>
                  <a:schemeClr val="dk1"/>
                </a:solidFill>
                <a:latin typeface="Comfortaa"/>
                <a:ea typeface="Comfortaa"/>
                <a:cs typeface="Comfortaa"/>
                <a:sym typeface="Comfortaa"/>
              </a:rPr>
              <a:t>Hard rule:</a:t>
            </a:r>
            <a:r>
              <a:rPr lang="en" sz="2100" b="1" dirty="0">
                <a:solidFill>
                  <a:srgbClr val="00FF00"/>
                </a:solidFill>
                <a:latin typeface="Comfortaa"/>
                <a:ea typeface="Comfortaa"/>
                <a:cs typeface="Comfortaa"/>
                <a:sym typeface="Comfortaa"/>
              </a:rPr>
              <a:t>　requiredDuringSchedulingIgnoredDuringExecution</a:t>
            </a:r>
            <a:endParaRPr sz="2100" b="1" dirty="0">
              <a:solidFill>
                <a:srgbClr val="00FF00"/>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100" b="1" dirty="0">
                <a:solidFill>
                  <a:schemeClr val="dk1"/>
                </a:solidFill>
                <a:latin typeface="Comfortaa"/>
                <a:ea typeface="Comfortaa"/>
                <a:cs typeface="Comfortaa"/>
                <a:sym typeface="Comfortaa"/>
              </a:rPr>
              <a:t>selector has to match a node label to schedule. Existing pods running before the affinity is applied will not be evicted if no affinity. Pods will be in pending state when no node with matching label.</a:t>
            </a:r>
            <a:endParaRPr sz="21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1800" b="1" dirty="0">
                <a:solidFill>
                  <a:schemeClr val="dk1"/>
                </a:solidFill>
                <a:latin typeface="Comfortaa"/>
                <a:ea typeface="Comfortaa"/>
                <a:cs typeface="Comfortaa"/>
                <a:sym typeface="Comfortaa"/>
              </a:rPr>
              <a:t>Soft rule：</a:t>
            </a:r>
            <a:r>
              <a:rPr lang="en" sz="1800" b="1" dirty="0">
                <a:solidFill>
                  <a:srgbClr val="00FF00"/>
                </a:solidFill>
                <a:latin typeface="Comfortaa"/>
                <a:ea typeface="Comfortaa"/>
                <a:cs typeface="Comfortaa"/>
                <a:sym typeface="Comfortaa"/>
              </a:rPr>
              <a:t>preferredDuringSchedulingIgnoredDuringExecution </a:t>
            </a:r>
            <a:r>
              <a:rPr lang="en" sz="1800" b="1" dirty="0">
                <a:solidFill>
                  <a:schemeClr val="dk1"/>
                </a:solidFill>
                <a:latin typeface="Comfortaa"/>
                <a:ea typeface="Comfortaa"/>
                <a:cs typeface="Comfortaa"/>
                <a:sym typeface="Comfortaa"/>
              </a:rPr>
              <a:t> </a:t>
            </a:r>
            <a:endParaRPr sz="18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1800" b="1" dirty="0">
                <a:solidFill>
                  <a:schemeClr val="dk1"/>
                </a:solidFill>
                <a:latin typeface="Comfortaa"/>
                <a:ea typeface="Comfortaa"/>
                <a:cs typeface="Comfortaa"/>
                <a:sym typeface="Comfortaa"/>
              </a:rPr>
              <a:t>Pods will be scheduled to any eligible node if a node with a matching label is not found. Existing pods running before the affinity is applied will not be evicted if no affinity</a:t>
            </a:r>
            <a:r>
              <a:rPr lang="en" sz="2300" b="1" dirty="0">
                <a:solidFill>
                  <a:schemeClr val="dk1"/>
                </a:solidFill>
                <a:latin typeface="Comfortaa"/>
                <a:ea typeface="Comfortaa"/>
                <a:cs typeface="Comfortaa"/>
                <a:sym typeface="Comfortaa"/>
              </a:rPr>
              <a:t>.</a:t>
            </a:r>
            <a:endParaRPr sz="23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400" b="1" dirty="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7">
                                            <p:txEl>
                                              <p:pRg st="0" end="0"/>
                                            </p:txEl>
                                          </p:spTgt>
                                        </p:tgtEl>
                                        <p:attrNameLst>
                                          <p:attrName>style.visibility</p:attrName>
                                        </p:attrNameLst>
                                      </p:cBhvr>
                                      <p:to>
                                        <p:strVal val="visible"/>
                                      </p:to>
                                    </p:set>
                                    <p:animEffect transition="in" filter="fade">
                                      <p:cBhvr>
                                        <p:cTn id="7" dur="1000"/>
                                        <p:tgtEl>
                                          <p:spTgt spid="2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77">
                                            <p:txEl>
                                              <p:pRg st="1" end="1"/>
                                            </p:txEl>
                                          </p:spTgt>
                                        </p:tgtEl>
                                        <p:attrNameLst>
                                          <p:attrName>style.visibility</p:attrName>
                                        </p:attrNameLst>
                                      </p:cBhvr>
                                      <p:to>
                                        <p:strVal val="visible"/>
                                      </p:to>
                                    </p:set>
                                    <p:animEffect transition="in" filter="fade">
                                      <p:cBhvr>
                                        <p:cTn id="12" dur="1000"/>
                                        <p:tgtEl>
                                          <p:spTgt spid="21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77">
                                            <p:txEl>
                                              <p:pRg st="2" end="2"/>
                                            </p:txEl>
                                          </p:spTgt>
                                        </p:tgtEl>
                                        <p:attrNameLst>
                                          <p:attrName>style.visibility</p:attrName>
                                        </p:attrNameLst>
                                      </p:cBhvr>
                                      <p:to>
                                        <p:strVal val="visible"/>
                                      </p:to>
                                    </p:set>
                                    <p:animEffect transition="in" filter="fade">
                                      <p:cBhvr>
                                        <p:cTn id="17" dur="1000"/>
                                        <p:tgtEl>
                                          <p:spTgt spid="21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77">
                                            <p:txEl>
                                              <p:pRg st="3" end="3"/>
                                            </p:txEl>
                                          </p:spTgt>
                                        </p:tgtEl>
                                        <p:attrNameLst>
                                          <p:attrName>style.visibility</p:attrName>
                                        </p:attrNameLst>
                                      </p:cBhvr>
                                      <p:to>
                                        <p:strVal val="visible"/>
                                      </p:to>
                                    </p:set>
                                    <p:animEffect transition="in" filter="fade">
                                      <p:cBhvr>
                                        <p:cTn id="22" dur="1000"/>
                                        <p:tgtEl>
                                          <p:spTgt spid="21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77">
                                            <p:txEl>
                                              <p:pRg st="4" end="4"/>
                                            </p:txEl>
                                          </p:spTgt>
                                        </p:tgtEl>
                                        <p:attrNameLst>
                                          <p:attrName>style.visibility</p:attrName>
                                        </p:attrNameLst>
                                      </p:cBhvr>
                                      <p:to>
                                        <p:strVal val="visible"/>
                                      </p:to>
                                    </p:set>
                                    <p:animEffect transition="in" filter="fade">
                                      <p:cBhvr>
                                        <p:cTn id="27" dur="1000"/>
                                        <p:tgtEl>
                                          <p:spTgt spid="217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77">
                                            <p:txEl>
                                              <p:pRg st="5" end="5"/>
                                            </p:txEl>
                                          </p:spTgt>
                                        </p:tgtEl>
                                        <p:attrNameLst>
                                          <p:attrName>style.visibility</p:attrName>
                                        </p:attrNameLst>
                                      </p:cBhvr>
                                      <p:to>
                                        <p:strVal val="visible"/>
                                      </p:to>
                                    </p:set>
                                    <p:animEffect transition="in" filter="fade">
                                      <p:cBhvr>
                                        <p:cTn id="32" dur="1000"/>
                                        <p:tgtEl>
                                          <p:spTgt spid="217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268"/>
          <p:cNvSpPr txBox="1">
            <a:spLocks noGrp="1"/>
          </p:cNvSpPr>
          <p:nvPr>
            <p:ph type="body" idx="1"/>
          </p:nvPr>
        </p:nvSpPr>
        <p:spPr>
          <a:xfrm>
            <a:off x="60625" y="232350"/>
            <a:ext cx="5836500" cy="4678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apiVersion: v1</a:t>
            </a:r>
            <a:endParaRPr>
              <a:solidFill>
                <a:srgbClr val="F2F2F2"/>
              </a:solidFill>
            </a:endParaRPr>
          </a:p>
          <a:p>
            <a:pPr marL="0" lvl="0" indent="0" algn="l" rtl="0">
              <a:spcBef>
                <a:spcPts val="0"/>
              </a:spcBef>
              <a:spcAft>
                <a:spcPts val="0"/>
              </a:spcAft>
              <a:buNone/>
            </a:pPr>
            <a:r>
              <a:rPr lang="en">
                <a:solidFill>
                  <a:srgbClr val="F2F2F2"/>
                </a:solidFill>
              </a:rPr>
              <a:t>kind: Pod</a:t>
            </a:r>
            <a:endParaRPr>
              <a:solidFill>
                <a:srgbClr val="F2F2F2"/>
              </a:solidFill>
            </a:endParaRPr>
          </a:p>
          <a:p>
            <a:pPr marL="0" lvl="0" indent="0" algn="l" rtl="0">
              <a:spcBef>
                <a:spcPts val="0"/>
              </a:spcBef>
              <a:spcAft>
                <a:spcPts val="0"/>
              </a:spcAft>
              <a:buNone/>
            </a:pPr>
            <a:r>
              <a:rPr lang="en">
                <a:solidFill>
                  <a:srgbClr val="F2F2F2"/>
                </a:solidFill>
              </a:rPr>
              <a:t>metadata:</a:t>
            </a:r>
            <a:endParaRPr>
              <a:solidFill>
                <a:srgbClr val="F2F2F2"/>
              </a:solidFill>
            </a:endParaRPr>
          </a:p>
          <a:p>
            <a:pPr marL="0" lvl="0" indent="0" algn="l" rtl="0">
              <a:spcBef>
                <a:spcPts val="0"/>
              </a:spcBef>
              <a:spcAft>
                <a:spcPts val="0"/>
              </a:spcAft>
              <a:buNone/>
            </a:pPr>
            <a:r>
              <a:rPr lang="en">
                <a:solidFill>
                  <a:srgbClr val="F2F2F2"/>
                </a:solidFill>
              </a:rPr>
              <a:t>  name: affinity-pod</a:t>
            </a:r>
            <a:endParaRPr>
              <a:solidFill>
                <a:srgbClr val="F2F2F2"/>
              </a:solidFill>
            </a:endParaRPr>
          </a:p>
          <a:p>
            <a:pPr marL="0" lvl="0" indent="0" algn="l" rtl="0">
              <a:spcBef>
                <a:spcPts val="0"/>
              </a:spcBef>
              <a:spcAft>
                <a:spcPts val="0"/>
              </a:spcAft>
              <a:buNone/>
            </a:pPr>
            <a:r>
              <a:rPr lang="en">
                <a:solidFill>
                  <a:srgbClr val="F2F2F2"/>
                </a:solidFill>
              </a:rPr>
              <a:t>spec:</a:t>
            </a:r>
            <a:endParaRPr>
              <a:solidFill>
                <a:srgbClr val="F2F2F2"/>
              </a:solidFill>
            </a:endParaRPr>
          </a:p>
          <a:p>
            <a:pPr marL="0" lvl="0" indent="0" algn="l" rtl="0">
              <a:spcBef>
                <a:spcPts val="0"/>
              </a:spcBef>
              <a:spcAft>
                <a:spcPts val="0"/>
              </a:spcAft>
              <a:buNone/>
            </a:pPr>
            <a:r>
              <a:rPr lang="en">
                <a:solidFill>
                  <a:srgbClr val="F2F2F2"/>
                </a:solidFill>
              </a:rPr>
              <a:t> containers:</a:t>
            </a:r>
            <a:endParaRPr>
              <a:solidFill>
                <a:srgbClr val="F2F2F2"/>
              </a:solidFill>
            </a:endParaRPr>
          </a:p>
          <a:p>
            <a:pPr marL="0" lvl="0" indent="0" algn="l" rtl="0">
              <a:spcBef>
                <a:spcPts val="0"/>
              </a:spcBef>
              <a:spcAft>
                <a:spcPts val="0"/>
              </a:spcAft>
              <a:buNone/>
            </a:pPr>
            <a:r>
              <a:rPr lang="en">
                <a:solidFill>
                  <a:srgbClr val="F2F2F2"/>
                </a:solidFill>
              </a:rPr>
              <a:t>  - name: nginx</a:t>
            </a:r>
            <a:endParaRPr>
              <a:solidFill>
                <a:srgbClr val="F2F2F2"/>
              </a:solidFill>
            </a:endParaRPr>
          </a:p>
          <a:p>
            <a:pPr marL="0" lvl="0" indent="0" algn="l" rtl="0">
              <a:spcBef>
                <a:spcPts val="0"/>
              </a:spcBef>
              <a:spcAft>
                <a:spcPts val="0"/>
              </a:spcAft>
              <a:buNone/>
            </a:pPr>
            <a:r>
              <a:rPr lang="en">
                <a:solidFill>
                  <a:srgbClr val="F2F2F2"/>
                </a:solidFill>
              </a:rPr>
              <a:t>    image: nginx</a:t>
            </a:r>
            <a:endParaRPr>
              <a:solidFill>
                <a:srgbClr val="F2F2F2"/>
              </a:solidFill>
            </a:endParaRPr>
          </a:p>
          <a:p>
            <a:pPr marL="0" lvl="0" indent="0" algn="l" rtl="0">
              <a:spcBef>
                <a:spcPts val="0"/>
              </a:spcBef>
              <a:spcAft>
                <a:spcPts val="0"/>
              </a:spcAft>
              <a:buNone/>
            </a:pPr>
            <a:r>
              <a:rPr lang="en" b="1">
                <a:solidFill>
                  <a:srgbClr val="F2F2F2"/>
                </a:solidFill>
              </a:rPr>
              <a:t> </a:t>
            </a:r>
            <a:r>
              <a:rPr lang="en" b="1">
                <a:solidFill>
                  <a:srgbClr val="00FF00"/>
                </a:solidFill>
              </a:rPr>
              <a:t>affinity:</a:t>
            </a:r>
            <a:endParaRPr b="1">
              <a:solidFill>
                <a:srgbClr val="00FF00"/>
              </a:solidFill>
            </a:endParaRPr>
          </a:p>
          <a:p>
            <a:pPr marL="0" lvl="0" indent="0" algn="l" rtl="0">
              <a:spcBef>
                <a:spcPts val="0"/>
              </a:spcBef>
              <a:spcAft>
                <a:spcPts val="0"/>
              </a:spcAft>
              <a:buNone/>
            </a:pPr>
            <a:r>
              <a:rPr lang="en" b="1">
                <a:solidFill>
                  <a:srgbClr val="00FF00"/>
                </a:solidFill>
              </a:rPr>
              <a:t>  nodeAffinity:</a:t>
            </a:r>
            <a:endParaRPr b="1">
              <a:solidFill>
                <a:srgbClr val="00FF00"/>
              </a:solidFill>
            </a:endParaRPr>
          </a:p>
          <a:p>
            <a:pPr marL="0" lvl="0" indent="0" algn="l" rtl="0">
              <a:spcBef>
                <a:spcPts val="0"/>
              </a:spcBef>
              <a:spcAft>
                <a:spcPts val="0"/>
              </a:spcAft>
              <a:buNone/>
            </a:pPr>
            <a:r>
              <a:rPr lang="en" b="1">
                <a:solidFill>
                  <a:srgbClr val="00FF00"/>
                </a:solidFill>
              </a:rPr>
              <a:t>   requiredDuringSchedulingIgnoredDuringExecution:</a:t>
            </a:r>
            <a:endParaRPr b="1">
              <a:solidFill>
                <a:srgbClr val="00FF00"/>
              </a:solidFill>
            </a:endParaRPr>
          </a:p>
          <a:p>
            <a:pPr marL="0" lvl="0" indent="0" algn="l" rtl="0">
              <a:spcBef>
                <a:spcPts val="0"/>
              </a:spcBef>
              <a:spcAft>
                <a:spcPts val="0"/>
              </a:spcAft>
              <a:buNone/>
            </a:pPr>
            <a:r>
              <a:rPr lang="en" b="1">
                <a:solidFill>
                  <a:srgbClr val="00FF00"/>
                </a:solidFill>
              </a:rPr>
              <a:t>        nodeSelectorTerms:</a:t>
            </a:r>
            <a:endParaRPr b="1">
              <a:solidFill>
                <a:srgbClr val="00FF00"/>
              </a:solidFill>
            </a:endParaRPr>
          </a:p>
          <a:p>
            <a:pPr marL="0" lvl="0" indent="0" algn="l" rtl="0">
              <a:spcBef>
                <a:spcPts val="0"/>
              </a:spcBef>
              <a:spcAft>
                <a:spcPts val="0"/>
              </a:spcAft>
              <a:buNone/>
            </a:pPr>
            <a:r>
              <a:rPr lang="en">
                <a:solidFill>
                  <a:srgbClr val="F2F2F2"/>
                </a:solidFill>
              </a:rPr>
              <a:t>           - matchExpressions:</a:t>
            </a:r>
            <a:endParaRPr>
              <a:solidFill>
                <a:srgbClr val="F2F2F2"/>
              </a:solidFill>
            </a:endParaRPr>
          </a:p>
          <a:p>
            <a:pPr marL="0" lvl="0" indent="0" algn="l" rtl="0">
              <a:spcBef>
                <a:spcPts val="0"/>
              </a:spcBef>
              <a:spcAft>
                <a:spcPts val="0"/>
              </a:spcAft>
              <a:buNone/>
            </a:pPr>
            <a:r>
              <a:rPr lang="en">
                <a:solidFill>
                  <a:srgbClr val="F2F2F2"/>
                </a:solidFill>
              </a:rPr>
              <a:t>              - key: app</a:t>
            </a:r>
            <a:endParaRPr>
              <a:solidFill>
                <a:srgbClr val="F2F2F2"/>
              </a:solidFill>
            </a:endParaRPr>
          </a:p>
          <a:p>
            <a:pPr marL="0" lvl="0" indent="0" algn="l" rtl="0">
              <a:spcBef>
                <a:spcPts val="0"/>
              </a:spcBef>
              <a:spcAft>
                <a:spcPts val="0"/>
              </a:spcAft>
              <a:buNone/>
            </a:pPr>
            <a:r>
              <a:rPr lang="en">
                <a:solidFill>
                  <a:srgbClr val="F2F2F2"/>
                </a:solidFill>
              </a:rPr>
              <a:t>                operator: Exists</a:t>
            </a:r>
            <a:endParaRPr>
              <a:solidFill>
                <a:srgbClr val="F2F2F2"/>
              </a:solidFill>
            </a:endParaRPr>
          </a:p>
          <a:p>
            <a:pPr marL="0" lvl="0" indent="0" algn="l" rtl="0">
              <a:spcBef>
                <a:spcPts val="0"/>
              </a:spcBef>
              <a:spcAft>
                <a:spcPts val="1600"/>
              </a:spcAft>
              <a:buNone/>
            </a:pPr>
            <a:endParaRPr/>
          </a:p>
        </p:txBody>
      </p:sp>
      <p:sp>
        <p:nvSpPr>
          <p:cNvPr id="2183" name="Google Shape;2183;p268"/>
          <p:cNvSpPr txBox="1"/>
          <p:nvPr/>
        </p:nvSpPr>
        <p:spPr>
          <a:xfrm>
            <a:off x="6090725" y="631475"/>
            <a:ext cx="2882400" cy="6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4" name="Google Shape;2184;p268"/>
          <p:cNvSpPr txBox="1">
            <a:spLocks noGrp="1"/>
          </p:cNvSpPr>
          <p:nvPr>
            <p:ph type="title"/>
          </p:nvPr>
        </p:nvSpPr>
        <p:spPr>
          <a:xfrm>
            <a:off x="2920950" y="282275"/>
            <a:ext cx="5518500" cy="28722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sz="2200">
                <a:solidFill>
                  <a:srgbClr val="00FF00"/>
                </a:solidFill>
                <a:latin typeface="Comfortaa"/>
                <a:ea typeface="Comfortaa"/>
                <a:cs typeface="Comfortaa"/>
                <a:sym typeface="Comfortaa"/>
              </a:rPr>
              <a:t> nodeAffinity: </a:t>
            </a:r>
            <a:endParaRPr sz="2200">
              <a:solidFill>
                <a:srgbClr val="00FF00"/>
              </a:solidFill>
              <a:latin typeface="Comfortaa"/>
              <a:ea typeface="Comfortaa"/>
              <a:cs typeface="Comfortaa"/>
              <a:sym typeface="Comfortaa"/>
            </a:endParaRPr>
          </a:p>
          <a:p>
            <a:pPr marL="0" lvl="0" indent="0" algn="l" rtl="0">
              <a:spcBef>
                <a:spcPts val="0"/>
              </a:spcBef>
              <a:spcAft>
                <a:spcPts val="0"/>
              </a:spcAft>
              <a:buNone/>
            </a:pPr>
            <a:r>
              <a:rPr lang="en" sz="2200">
                <a:solidFill>
                  <a:schemeClr val="dk1"/>
                </a:solidFill>
                <a:latin typeface="Comfortaa"/>
                <a:ea typeface="Comfortaa"/>
                <a:cs typeface="Comfortaa"/>
                <a:sym typeface="Comfortaa"/>
              </a:rPr>
              <a:t> type of affinity..node or pod</a:t>
            </a:r>
            <a:endParaRPr sz="2200">
              <a:solidFill>
                <a:schemeClr val="dk1"/>
              </a:solidFill>
              <a:latin typeface="Comfortaa"/>
              <a:ea typeface="Comfortaa"/>
              <a:cs typeface="Comfortaa"/>
              <a:sym typeface="Comfortaa"/>
            </a:endParaRPr>
          </a:p>
          <a:p>
            <a:pPr marL="0" lvl="0" indent="0" algn="l" rtl="0">
              <a:spcBef>
                <a:spcPts val="0"/>
              </a:spcBef>
              <a:spcAft>
                <a:spcPts val="0"/>
              </a:spcAft>
              <a:buNone/>
            </a:pPr>
            <a:endParaRPr sz="2200">
              <a:solidFill>
                <a:schemeClr val="dk1"/>
              </a:solidFill>
              <a:latin typeface="Comfortaa"/>
              <a:ea typeface="Comfortaa"/>
              <a:cs typeface="Comfortaa"/>
              <a:sym typeface="Comfortaa"/>
            </a:endParaRPr>
          </a:p>
          <a:p>
            <a:pPr marL="0" lvl="0" indent="0" algn="l" rtl="0">
              <a:spcBef>
                <a:spcPts val="0"/>
              </a:spcBef>
              <a:spcAft>
                <a:spcPts val="0"/>
              </a:spcAft>
              <a:buNone/>
            </a:pPr>
            <a:r>
              <a:rPr lang="en" sz="2200">
                <a:solidFill>
                  <a:srgbClr val="00FF00"/>
                </a:solidFill>
                <a:latin typeface="Comfortaa"/>
                <a:ea typeface="Comfortaa"/>
                <a:cs typeface="Comfortaa"/>
                <a:sym typeface="Comfortaa"/>
              </a:rPr>
              <a:t> nodeSelectorTerms:</a:t>
            </a:r>
            <a:endParaRPr sz="2200">
              <a:solidFill>
                <a:srgbClr val="00FF00"/>
              </a:solidFill>
              <a:latin typeface="Comfortaa"/>
              <a:ea typeface="Comfortaa"/>
              <a:cs typeface="Comfortaa"/>
              <a:sym typeface="Comfortaa"/>
            </a:endParaRPr>
          </a:p>
          <a:p>
            <a:pPr marL="0" lvl="0" indent="0" algn="l" rtl="0">
              <a:spcBef>
                <a:spcPts val="0"/>
              </a:spcBef>
              <a:spcAft>
                <a:spcPts val="0"/>
              </a:spcAft>
              <a:buNone/>
            </a:pPr>
            <a:r>
              <a:rPr lang="en" sz="2200">
                <a:solidFill>
                  <a:schemeClr val="dk1"/>
                </a:solidFill>
                <a:latin typeface="Comfortaa"/>
                <a:ea typeface="Comfortaa"/>
                <a:cs typeface="Comfortaa"/>
                <a:sym typeface="Comfortaa"/>
              </a:rPr>
              <a:t>  the list of expressions to match the node labels.</a:t>
            </a:r>
            <a:r>
              <a:rPr lang="en" sz="1800">
                <a:solidFill>
                  <a:schemeClr val="dk1"/>
                </a:solidFill>
                <a:latin typeface="Comfortaa"/>
                <a:ea typeface="Comfortaa"/>
                <a:cs typeface="Comfortaa"/>
                <a:sym typeface="Comfortaa"/>
              </a:rPr>
              <a:t> </a:t>
            </a:r>
            <a:endParaRPr sz="18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fortaa"/>
                <a:ea typeface="Comfortaa"/>
                <a:cs typeface="Comfortaa"/>
                <a:sym typeface="Comfortaa"/>
              </a:rPr>
              <a:t>The Kubernetes Control Planes and {worker} Nodes</a:t>
            </a:r>
            <a:endParaRPr>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269"/>
          <p:cNvSpPr txBox="1">
            <a:spLocks noGrp="1"/>
          </p:cNvSpPr>
          <p:nvPr>
            <p:ph type="body" idx="1"/>
          </p:nvPr>
        </p:nvSpPr>
        <p:spPr>
          <a:xfrm>
            <a:off x="60625" y="71300"/>
            <a:ext cx="6284700" cy="496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apiVersion: v1</a:t>
            </a:r>
            <a:endParaRPr>
              <a:solidFill>
                <a:srgbClr val="F2F2F2"/>
              </a:solidFill>
            </a:endParaRPr>
          </a:p>
          <a:p>
            <a:pPr marL="0" lvl="0" indent="0" algn="l" rtl="0">
              <a:spcBef>
                <a:spcPts val="0"/>
              </a:spcBef>
              <a:spcAft>
                <a:spcPts val="0"/>
              </a:spcAft>
              <a:buNone/>
            </a:pPr>
            <a:r>
              <a:rPr lang="en">
                <a:solidFill>
                  <a:srgbClr val="F2F2F2"/>
                </a:solidFill>
              </a:rPr>
              <a:t>kind: Pod</a:t>
            </a:r>
            <a:endParaRPr>
              <a:solidFill>
                <a:srgbClr val="F2F2F2"/>
              </a:solidFill>
            </a:endParaRPr>
          </a:p>
          <a:p>
            <a:pPr marL="0" lvl="0" indent="0" algn="l" rtl="0">
              <a:spcBef>
                <a:spcPts val="0"/>
              </a:spcBef>
              <a:spcAft>
                <a:spcPts val="0"/>
              </a:spcAft>
              <a:buNone/>
            </a:pPr>
            <a:r>
              <a:rPr lang="en">
                <a:solidFill>
                  <a:srgbClr val="F2F2F2"/>
                </a:solidFill>
              </a:rPr>
              <a:t>metadata:</a:t>
            </a:r>
            <a:endParaRPr>
              <a:solidFill>
                <a:srgbClr val="F2F2F2"/>
              </a:solidFill>
            </a:endParaRPr>
          </a:p>
          <a:p>
            <a:pPr marL="0" lvl="0" indent="0" algn="l" rtl="0">
              <a:spcBef>
                <a:spcPts val="0"/>
              </a:spcBef>
              <a:spcAft>
                <a:spcPts val="0"/>
              </a:spcAft>
              <a:buNone/>
            </a:pPr>
            <a:r>
              <a:rPr lang="en">
                <a:solidFill>
                  <a:srgbClr val="F2F2F2"/>
                </a:solidFill>
              </a:rPr>
              <a:t>  name: affinity-pod</a:t>
            </a:r>
            <a:endParaRPr>
              <a:solidFill>
                <a:srgbClr val="F2F2F2"/>
              </a:solidFill>
            </a:endParaRPr>
          </a:p>
          <a:p>
            <a:pPr marL="0" lvl="0" indent="0" algn="l" rtl="0">
              <a:spcBef>
                <a:spcPts val="0"/>
              </a:spcBef>
              <a:spcAft>
                <a:spcPts val="0"/>
              </a:spcAft>
              <a:buNone/>
            </a:pPr>
            <a:r>
              <a:rPr lang="en">
                <a:solidFill>
                  <a:srgbClr val="F2F2F2"/>
                </a:solidFill>
              </a:rPr>
              <a:t>spec:</a:t>
            </a:r>
            <a:endParaRPr>
              <a:solidFill>
                <a:srgbClr val="F2F2F2"/>
              </a:solidFill>
            </a:endParaRPr>
          </a:p>
          <a:p>
            <a:pPr marL="0" lvl="0" indent="0" algn="l" rtl="0">
              <a:spcBef>
                <a:spcPts val="0"/>
              </a:spcBef>
              <a:spcAft>
                <a:spcPts val="0"/>
              </a:spcAft>
              <a:buNone/>
            </a:pPr>
            <a:r>
              <a:rPr lang="en">
                <a:solidFill>
                  <a:srgbClr val="F2F2F2"/>
                </a:solidFill>
              </a:rPr>
              <a:t> containers:</a:t>
            </a:r>
            <a:endParaRPr>
              <a:solidFill>
                <a:srgbClr val="F2F2F2"/>
              </a:solidFill>
            </a:endParaRPr>
          </a:p>
          <a:p>
            <a:pPr marL="0" lvl="0" indent="0" algn="l" rtl="0">
              <a:spcBef>
                <a:spcPts val="0"/>
              </a:spcBef>
              <a:spcAft>
                <a:spcPts val="0"/>
              </a:spcAft>
              <a:buNone/>
            </a:pPr>
            <a:r>
              <a:rPr lang="en">
                <a:solidFill>
                  <a:srgbClr val="F2F2F2"/>
                </a:solidFill>
              </a:rPr>
              <a:t>  - name: nginx</a:t>
            </a:r>
            <a:endParaRPr>
              <a:solidFill>
                <a:srgbClr val="F2F2F2"/>
              </a:solidFill>
            </a:endParaRPr>
          </a:p>
          <a:p>
            <a:pPr marL="0" lvl="0" indent="0" algn="l" rtl="0">
              <a:spcBef>
                <a:spcPts val="0"/>
              </a:spcBef>
              <a:spcAft>
                <a:spcPts val="0"/>
              </a:spcAft>
              <a:buNone/>
            </a:pPr>
            <a:r>
              <a:rPr lang="en">
                <a:solidFill>
                  <a:srgbClr val="F2F2F2"/>
                </a:solidFill>
              </a:rPr>
              <a:t>    image: nginx</a:t>
            </a:r>
            <a:endParaRPr>
              <a:solidFill>
                <a:srgbClr val="F2F2F2"/>
              </a:solidFill>
            </a:endParaRPr>
          </a:p>
          <a:p>
            <a:pPr marL="0" lvl="0" indent="0" algn="l" rtl="0">
              <a:spcBef>
                <a:spcPts val="0"/>
              </a:spcBef>
              <a:spcAft>
                <a:spcPts val="0"/>
              </a:spcAft>
              <a:buNone/>
            </a:pPr>
            <a:r>
              <a:rPr lang="en" b="1">
                <a:solidFill>
                  <a:srgbClr val="F2F2F2"/>
                </a:solidFill>
              </a:rPr>
              <a:t> </a:t>
            </a:r>
            <a:r>
              <a:rPr lang="en" b="1">
                <a:solidFill>
                  <a:srgbClr val="00FF00"/>
                </a:solidFill>
              </a:rPr>
              <a:t>affinity:</a:t>
            </a:r>
            <a:endParaRPr b="1">
              <a:solidFill>
                <a:srgbClr val="00FF00"/>
              </a:solidFill>
            </a:endParaRPr>
          </a:p>
          <a:p>
            <a:pPr marL="0" lvl="0" indent="0" algn="l" rtl="0">
              <a:spcBef>
                <a:spcPts val="0"/>
              </a:spcBef>
              <a:spcAft>
                <a:spcPts val="0"/>
              </a:spcAft>
              <a:buNone/>
            </a:pPr>
            <a:r>
              <a:rPr lang="en" b="1">
                <a:solidFill>
                  <a:srgbClr val="00FF00"/>
                </a:solidFill>
              </a:rPr>
              <a:t>  nodeAffinity:</a:t>
            </a:r>
            <a:endParaRPr b="1">
              <a:solidFill>
                <a:srgbClr val="00FF00"/>
              </a:solidFill>
            </a:endParaRPr>
          </a:p>
          <a:p>
            <a:pPr marL="0" lvl="0" indent="0" algn="l" rtl="0">
              <a:spcBef>
                <a:spcPts val="0"/>
              </a:spcBef>
              <a:spcAft>
                <a:spcPts val="0"/>
              </a:spcAft>
              <a:buNone/>
            </a:pPr>
            <a:r>
              <a:rPr lang="en" b="1">
                <a:solidFill>
                  <a:srgbClr val="00FF00"/>
                </a:solidFill>
              </a:rPr>
              <a:t>   preferredDuringSchedulingIgnoredDuringExecution:</a:t>
            </a:r>
            <a:endParaRPr b="1">
              <a:solidFill>
                <a:srgbClr val="00FF00"/>
              </a:solidFill>
            </a:endParaRPr>
          </a:p>
          <a:p>
            <a:pPr marL="0" lvl="0" indent="0" algn="l" rtl="0">
              <a:spcBef>
                <a:spcPts val="0"/>
              </a:spcBef>
              <a:spcAft>
                <a:spcPts val="0"/>
              </a:spcAft>
              <a:buNone/>
            </a:pPr>
            <a:r>
              <a:rPr lang="en" b="1">
                <a:solidFill>
                  <a:srgbClr val="00FF00"/>
                </a:solidFill>
              </a:rPr>
              <a:t>      -  weight: </a:t>
            </a:r>
            <a:r>
              <a:rPr lang="en" b="1"/>
              <a:t>1</a:t>
            </a:r>
            <a:endParaRPr b="1"/>
          </a:p>
          <a:p>
            <a:pPr marL="0" lvl="0" indent="0" algn="l" rtl="0">
              <a:spcBef>
                <a:spcPts val="0"/>
              </a:spcBef>
              <a:spcAft>
                <a:spcPts val="0"/>
              </a:spcAft>
              <a:buNone/>
            </a:pPr>
            <a:r>
              <a:rPr lang="en" b="1">
                <a:solidFill>
                  <a:srgbClr val="00FF00"/>
                </a:solidFill>
              </a:rPr>
              <a:t>         preference:</a:t>
            </a:r>
            <a:endParaRPr b="1">
              <a:solidFill>
                <a:srgbClr val="00FF00"/>
              </a:solidFill>
            </a:endParaRPr>
          </a:p>
          <a:p>
            <a:pPr marL="0" lvl="0" indent="0" algn="l" rtl="0">
              <a:spcBef>
                <a:spcPts val="0"/>
              </a:spcBef>
              <a:spcAft>
                <a:spcPts val="0"/>
              </a:spcAft>
              <a:buNone/>
            </a:pPr>
            <a:r>
              <a:rPr lang="en">
                <a:solidFill>
                  <a:srgbClr val="F2F2F2"/>
                </a:solidFill>
              </a:rPr>
              <a:t>            matchExpressions:</a:t>
            </a:r>
            <a:endParaRPr>
              <a:solidFill>
                <a:srgbClr val="F2F2F2"/>
              </a:solidFill>
            </a:endParaRPr>
          </a:p>
          <a:p>
            <a:pPr marL="0" lvl="0" indent="0" algn="l" rtl="0">
              <a:spcBef>
                <a:spcPts val="0"/>
              </a:spcBef>
              <a:spcAft>
                <a:spcPts val="0"/>
              </a:spcAft>
              <a:buNone/>
            </a:pPr>
            <a:r>
              <a:rPr lang="en">
                <a:solidFill>
                  <a:srgbClr val="F2F2F2"/>
                </a:solidFill>
              </a:rPr>
              <a:t>              - key: app</a:t>
            </a:r>
            <a:endParaRPr>
              <a:solidFill>
                <a:srgbClr val="F2F2F2"/>
              </a:solidFill>
            </a:endParaRPr>
          </a:p>
          <a:p>
            <a:pPr marL="0" lvl="0" indent="0" algn="l" rtl="0">
              <a:spcBef>
                <a:spcPts val="0"/>
              </a:spcBef>
              <a:spcAft>
                <a:spcPts val="0"/>
              </a:spcAft>
              <a:buNone/>
            </a:pPr>
            <a:r>
              <a:rPr lang="en">
                <a:solidFill>
                  <a:srgbClr val="F2F2F2"/>
                </a:solidFill>
              </a:rPr>
              <a:t>                operator: Exists</a:t>
            </a:r>
            <a:endParaRPr>
              <a:solidFill>
                <a:srgbClr val="F2F2F2"/>
              </a:solidFill>
            </a:endParaRPr>
          </a:p>
          <a:p>
            <a:pPr marL="0" lvl="0" indent="0" algn="l" rtl="0">
              <a:spcBef>
                <a:spcPts val="0"/>
              </a:spcBef>
              <a:spcAft>
                <a:spcPts val="1600"/>
              </a:spcAft>
              <a:buNone/>
            </a:pPr>
            <a:endParaRPr/>
          </a:p>
        </p:txBody>
      </p:sp>
      <p:sp>
        <p:nvSpPr>
          <p:cNvPr id="2190" name="Google Shape;2190;p269"/>
          <p:cNvSpPr txBox="1"/>
          <p:nvPr/>
        </p:nvSpPr>
        <p:spPr>
          <a:xfrm>
            <a:off x="6090725" y="631475"/>
            <a:ext cx="2882400" cy="6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1" name="Google Shape;2191;p269"/>
          <p:cNvSpPr txBox="1">
            <a:spLocks noGrp="1"/>
          </p:cNvSpPr>
          <p:nvPr>
            <p:ph type="title"/>
          </p:nvPr>
        </p:nvSpPr>
        <p:spPr>
          <a:xfrm>
            <a:off x="2929625" y="150875"/>
            <a:ext cx="6043500" cy="28944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sz="2000">
                <a:solidFill>
                  <a:srgbClr val="00FF00"/>
                </a:solidFill>
                <a:latin typeface="Comfortaa"/>
                <a:ea typeface="Comfortaa"/>
                <a:cs typeface="Comfortaa"/>
                <a:sym typeface="Comfortaa"/>
              </a:rPr>
              <a:t> nodeAffinity: </a:t>
            </a:r>
            <a:endParaRPr sz="2000">
              <a:solidFill>
                <a:srgbClr val="00FF00"/>
              </a:solidFill>
              <a:latin typeface="Comfortaa"/>
              <a:ea typeface="Comfortaa"/>
              <a:cs typeface="Comfortaa"/>
              <a:sym typeface="Comfortaa"/>
            </a:endParaRPr>
          </a:p>
          <a:p>
            <a:pPr marL="0" lvl="0" indent="0" algn="l" rtl="0">
              <a:spcBef>
                <a:spcPts val="0"/>
              </a:spcBef>
              <a:spcAft>
                <a:spcPts val="0"/>
              </a:spcAft>
              <a:buNone/>
            </a:pPr>
            <a:r>
              <a:rPr lang="en" sz="2000">
                <a:solidFill>
                  <a:schemeClr val="dk1"/>
                </a:solidFill>
                <a:latin typeface="Comfortaa"/>
                <a:ea typeface="Comfortaa"/>
                <a:cs typeface="Comfortaa"/>
                <a:sym typeface="Comfortaa"/>
              </a:rPr>
              <a:t>  type of affinity..node or pod</a:t>
            </a:r>
            <a:endParaRPr sz="2000">
              <a:solidFill>
                <a:schemeClr val="dk1"/>
              </a:solidFill>
              <a:latin typeface="Comfortaa"/>
              <a:ea typeface="Comfortaa"/>
              <a:cs typeface="Comfortaa"/>
              <a:sym typeface="Comfortaa"/>
            </a:endParaRPr>
          </a:p>
          <a:p>
            <a:pPr marL="0" lvl="0" indent="0" algn="l" rtl="0">
              <a:spcBef>
                <a:spcPts val="0"/>
              </a:spcBef>
              <a:spcAft>
                <a:spcPts val="0"/>
              </a:spcAft>
              <a:buNone/>
            </a:pPr>
            <a:r>
              <a:rPr lang="en" sz="2000">
                <a:solidFill>
                  <a:srgbClr val="00FF00"/>
                </a:solidFill>
                <a:latin typeface="Comfortaa"/>
                <a:ea typeface="Comfortaa"/>
                <a:cs typeface="Comfortaa"/>
                <a:sym typeface="Comfortaa"/>
              </a:rPr>
              <a:t> weight:</a:t>
            </a:r>
            <a:endParaRPr sz="2000">
              <a:solidFill>
                <a:srgbClr val="00FF00"/>
              </a:solidFill>
              <a:latin typeface="Comfortaa"/>
              <a:ea typeface="Comfortaa"/>
              <a:cs typeface="Comfortaa"/>
              <a:sym typeface="Comfortaa"/>
            </a:endParaRPr>
          </a:p>
          <a:p>
            <a:pPr marL="0" lvl="0" indent="0" algn="l" rtl="0">
              <a:spcBef>
                <a:spcPts val="0"/>
              </a:spcBef>
              <a:spcAft>
                <a:spcPts val="0"/>
              </a:spcAft>
              <a:buNone/>
            </a:pPr>
            <a:r>
              <a:rPr lang="en" sz="2000">
                <a:solidFill>
                  <a:srgbClr val="00FF00"/>
                </a:solidFill>
                <a:latin typeface="Comfortaa"/>
                <a:ea typeface="Comfortaa"/>
                <a:cs typeface="Comfortaa"/>
                <a:sym typeface="Comfortaa"/>
              </a:rPr>
              <a:t> </a:t>
            </a:r>
            <a:r>
              <a:rPr lang="en" sz="2000">
                <a:solidFill>
                  <a:schemeClr val="dk1"/>
                </a:solidFill>
                <a:latin typeface="Comfortaa"/>
                <a:ea typeface="Comfortaa"/>
                <a:cs typeface="Comfortaa"/>
                <a:sym typeface="Comfortaa"/>
              </a:rPr>
              <a:t>value used during the priority scoring to select best node. value from 1 to 100. Does not guarantee node selecting.</a:t>
            </a:r>
            <a:endParaRPr sz="2000">
              <a:solidFill>
                <a:schemeClr val="dk1"/>
              </a:solidFill>
              <a:latin typeface="Comfortaa"/>
              <a:ea typeface="Comfortaa"/>
              <a:cs typeface="Comfortaa"/>
              <a:sym typeface="Comfortaa"/>
            </a:endParaRPr>
          </a:p>
          <a:p>
            <a:pPr marL="0" lvl="0" indent="0" algn="l" rtl="0">
              <a:spcBef>
                <a:spcPts val="0"/>
              </a:spcBef>
              <a:spcAft>
                <a:spcPts val="0"/>
              </a:spcAft>
              <a:buNone/>
            </a:pPr>
            <a:r>
              <a:rPr lang="en" sz="2000">
                <a:solidFill>
                  <a:srgbClr val="00FF00"/>
                </a:solidFill>
                <a:latin typeface="Comfortaa"/>
                <a:ea typeface="Comfortaa"/>
                <a:cs typeface="Comfortaa"/>
                <a:sym typeface="Comfortaa"/>
              </a:rPr>
              <a:t> preference:</a:t>
            </a:r>
            <a:endParaRPr sz="2000">
              <a:solidFill>
                <a:srgbClr val="00FF00"/>
              </a:solidFill>
              <a:latin typeface="Comfortaa"/>
              <a:ea typeface="Comfortaa"/>
              <a:cs typeface="Comfortaa"/>
              <a:sym typeface="Comfortaa"/>
            </a:endParaRPr>
          </a:p>
          <a:p>
            <a:pPr marL="0" lvl="0" indent="0" algn="l" rtl="0">
              <a:spcBef>
                <a:spcPts val="0"/>
              </a:spcBef>
              <a:spcAft>
                <a:spcPts val="0"/>
              </a:spcAft>
              <a:buNone/>
            </a:pPr>
            <a:r>
              <a:rPr lang="en" sz="2000">
                <a:solidFill>
                  <a:schemeClr val="dk1"/>
                </a:solidFill>
                <a:latin typeface="Comfortaa"/>
                <a:ea typeface="Comfortaa"/>
                <a:cs typeface="Comfortaa"/>
                <a:sym typeface="Comfortaa"/>
              </a:rPr>
              <a:t> node selector terms associated with the weight.</a:t>
            </a:r>
            <a:endParaRPr sz="16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195"/>
        <p:cNvGrpSpPr/>
        <p:nvPr/>
      </p:nvGrpSpPr>
      <p:grpSpPr>
        <a:xfrm>
          <a:off x="0" y="0"/>
          <a:ext cx="0" cy="0"/>
          <a:chOff x="0" y="0"/>
          <a:chExt cx="0" cy="0"/>
        </a:xfrm>
      </p:grpSpPr>
      <p:sp>
        <p:nvSpPr>
          <p:cNvPr id="2196" name="Google Shape;2196;p270"/>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Node Affinity</a:t>
            </a:r>
            <a:r>
              <a:rPr lang="en" sz="3800" b="1">
                <a:solidFill>
                  <a:srgbClr val="00FF00"/>
                </a:solidFill>
                <a:latin typeface="Comfortaa"/>
                <a:ea typeface="Comfortaa"/>
                <a:cs typeface="Comfortaa"/>
                <a:sym typeface="Comfortaa"/>
              </a:rPr>
              <a:t> </a:t>
            </a:r>
            <a:r>
              <a:rPr lang="en" sz="3800" b="1">
                <a:latin typeface="Comfortaa"/>
                <a:ea typeface="Comfortaa"/>
                <a:cs typeface="Comfortaa"/>
                <a:sym typeface="Comfortaa"/>
              </a:rPr>
              <a:t>Demo Lab</a:t>
            </a: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271"/>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Pod </a:t>
            </a:r>
            <a:r>
              <a:rPr lang="en" sz="3800" b="1">
                <a:solidFill>
                  <a:srgbClr val="00FF00"/>
                </a:solidFill>
                <a:latin typeface="Comfortaa"/>
                <a:ea typeface="Comfortaa"/>
                <a:cs typeface="Comfortaa"/>
                <a:sym typeface="Comfortaa"/>
              </a:rPr>
              <a:t>Affinity </a:t>
            </a:r>
            <a:r>
              <a:rPr lang="en" sz="3800" b="1">
                <a:latin typeface="Comfortaa"/>
                <a:ea typeface="Comfortaa"/>
                <a:cs typeface="Comfortaa"/>
                <a:sym typeface="Comfortaa"/>
              </a:rPr>
              <a:t>&amp; Pod </a:t>
            </a:r>
            <a:r>
              <a:rPr lang="en" sz="3800" b="1">
                <a:solidFill>
                  <a:srgbClr val="00FF00"/>
                </a:solidFill>
                <a:latin typeface="Comfortaa"/>
                <a:ea typeface="Comfortaa"/>
                <a:cs typeface="Comfortaa"/>
                <a:sym typeface="Comfortaa"/>
              </a:rPr>
              <a:t>Anti-Affinity</a:t>
            </a:r>
            <a:endParaRPr sz="38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272"/>
          <p:cNvSpPr txBox="1">
            <a:spLocks noGrp="1"/>
          </p:cNvSpPr>
          <p:nvPr>
            <p:ph type="title"/>
          </p:nvPr>
        </p:nvSpPr>
        <p:spPr>
          <a:xfrm>
            <a:off x="359675" y="468150"/>
            <a:ext cx="8648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NodeAffinity: affinity between pod and node</a:t>
            </a:r>
            <a:endParaRPr sz="2400" b="1">
              <a:latin typeface="Comfortaa"/>
              <a:ea typeface="Comfortaa"/>
              <a:cs typeface="Comfortaa"/>
              <a:sym typeface="Comfortaa"/>
            </a:endParaRPr>
          </a:p>
          <a:p>
            <a:pPr marL="0" lvl="0" indent="0" algn="l" rtl="0">
              <a:spcBef>
                <a:spcPts val="0"/>
              </a:spcBef>
              <a:spcAft>
                <a:spcPts val="0"/>
              </a:spcAft>
              <a:buNone/>
            </a:pP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Pod Affinity</a:t>
            </a:r>
            <a:r>
              <a:rPr lang="en" sz="2400" b="1">
                <a:latin typeface="Comfortaa"/>
                <a:ea typeface="Comfortaa"/>
                <a:cs typeface="Comfortaa"/>
                <a:sym typeface="Comfortaa"/>
              </a:rPr>
              <a:t>: Inter-Pod affinity..co-locating pods </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Pod anti-Affinity</a:t>
            </a:r>
            <a:r>
              <a:rPr lang="en" sz="2400" b="1">
                <a:latin typeface="Comfortaa"/>
                <a:ea typeface="Comfortaa"/>
                <a:cs typeface="Comfortaa"/>
                <a:sym typeface="Comfortaa"/>
              </a:rPr>
              <a:t>: keeping pods away from each other </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1500">
              <a:latin typeface="Comfortaa"/>
              <a:ea typeface="Comfortaa"/>
              <a:cs typeface="Comfortaa"/>
              <a:sym typeface="Comfortaa"/>
            </a:endParaRPr>
          </a:p>
          <a:p>
            <a:pPr marL="0" lvl="0" indent="0" algn="l" rtl="0">
              <a:spcBef>
                <a:spcPts val="0"/>
              </a:spcBef>
              <a:spcAft>
                <a:spcPts val="0"/>
              </a:spcAft>
              <a:buNone/>
            </a:pPr>
            <a:endParaRPr sz="180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273"/>
          <p:cNvSpPr txBox="1">
            <a:spLocks noGrp="1"/>
          </p:cNvSpPr>
          <p:nvPr>
            <p:ph type="title"/>
          </p:nvPr>
        </p:nvSpPr>
        <p:spPr>
          <a:xfrm>
            <a:off x="295375" y="244450"/>
            <a:ext cx="8637000" cy="45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1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r>
              <a:rPr lang="en" sz="2400" b="1" dirty="0">
                <a:latin typeface="Comfortaa"/>
                <a:ea typeface="Comfortaa"/>
                <a:cs typeface="Comfortaa"/>
                <a:sym typeface="Comfortaa"/>
              </a:rPr>
              <a:t>Pod Affinity allows you to colocate pods in the same node or topology as other running Pods with matching labels.</a:t>
            </a:r>
            <a:endParaRPr sz="2400" b="1" dirty="0">
              <a:latin typeface="Comfortaa"/>
              <a:ea typeface="Comfortaa"/>
              <a:cs typeface="Comfortaa"/>
              <a:sym typeface="Comfortaa"/>
            </a:endParaRPr>
          </a:p>
          <a:p>
            <a:pPr marL="0" lvl="0" indent="0" algn="l" rtl="0">
              <a:spcBef>
                <a:spcPts val="0"/>
              </a:spcBef>
              <a:spcAft>
                <a:spcPts val="0"/>
              </a:spcAft>
              <a:buNone/>
            </a:pPr>
            <a:r>
              <a:rPr lang="en" sz="2400" b="1" dirty="0">
                <a:latin typeface="Comfortaa"/>
                <a:ea typeface="Comfortaa"/>
                <a:cs typeface="Comfortaa"/>
                <a:sym typeface="Comfortaa"/>
              </a:rPr>
              <a:t>This could help improve application performance by co-locating pods of same or dependent application tiers,</a:t>
            </a: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r>
              <a:rPr lang="en" sz="2400" b="1" dirty="0">
                <a:latin typeface="Comfortaa"/>
                <a:ea typeface="Comfortaa"/>
                <a:cs typeface="Comfortaa"/>
                <a:sym typeface="Comfortaa"/>
              </a:rPr>
              <a:t>Pod anti-affinity is the opposite of the pod Affinity by segregating pods with matching labels.</a:t>
            </a: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r>
              <a:rPr lang="en" sz="2400" b="1" dirty="0">
                <a:latin typeface="Comfortaa"/>
                <a:ea typeface="Comfortaa"/>
                <a:cs typeface="Comfortaa"/>
                <a:sym typeface="Comfortaa"/>
              </a:rPr>
              <a:t>By default applies only to the same namespace as scheduled but configurable.</a:t>
            </a: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457200" lvl="0" indent="0" algn="l" rtl="0">
              <a:spcBef>
                <a:spcPts val="0"/>
              </a:spcBef>
              <a:spcAft>
                <a:spcPts val="0"/>
              </a:spcAft>
              <a:buNone/>
            </a:pPr>
            <a:endParaRPr sz="1800" b="1" dirty="0">
              <a:highlight>
                <a:srgbClr val="FFFFFF"/>
              </a:highlight>
              <a:latin typeface="Comfortaa"/>
              <a:ea typeface="Comfortaa"/>
              <a:cs typeface="Comfortaa"/>
              <a:sym typeface="Comfortaa"/>
            </a:endParaRPr>
          </a:p>
          <a:p>
            <a:pPr marL="0" lvl="0" indent="0" algn="l" rtl="0">
              <a:spcBef>
                <a:spcPts val="0"/>
              </a:spcBef>
              <a:spcAft>
                <a:spcPts val="0"/>
              </a:spcAft>
              <a:buNone/>
            </a:pPr>
            <a:endParaRPr sz="1200" dirty="0">
              <a:solidFill>
                <a:srgbClr val="292929"/>
              </a:solidFill>
              <a:highlight>
                <a:srgbClr val="FFFFFF"/>
              </a:highlight>
              <a:latin typeface="Comfortaa"/>
              <a:ea typeface="Comfortaa"/>
              <a:cs typeface="Comfortaa"/>
              <a:sym typeface="Comfortaa"/>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274"/>
          <p:cNvSpPr txBox="1">
            <a:spLocks noGrp="1"/>
          </p:cNvSpPr>
          <p:nvPr>
            <p:ph type="title"/>
          </p:nvPr>
        </p:nvSpPr>
        <p:spPr>
          <a:xfrm>
            <a:off x="490250" y="162950"/>
            <a:ext cx="8248500" cy="472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300" b="1">
              <a:latin typeface="Comfortaa"/>
              <a:ea typeface="Comfortaa"/>
              <a:cs typeface="Comfortaa"/>
              <a:sym typeface="Comfortaa"/>
            </a:endParaRPr>
          </a:p>
          <a:p>
            <a:pPr marL="0" lvl="0" indent="0" algn="l" rtl="0">
              <a:spcBef>
                <a:spcPts val="0"/>
              </a:spcBef>
              <a:spcAft>
                <a:spcPts val="0"/>
              </a:spcAft>
              <a:buNone/>
            </a:pPr>
            <a:r>
              <a:rPr lang="en" sz="2300" b="1">
                <a:solidFill>
                  <a:srgbClr val="00FF00"/>
                </a:solidFill>
                <a:latin typeface="Comfortaa"/>
                <a:ea typeface="Comfortaa"/>
                <a:cs typeface="Comfortaa"/>
                <a:sym typeface="Comfortaa"/>
              </a:rPr>
              <a:t>TopologyKey</a:t>
            </a:r>
            <a:r>
              <a:rPr lang="en" sz="2300" b="1">
                <a:latin typeface="Comfortaa"/>
                <a:ea typeface="Comfortaa"/>
                <a:cs typeface="Comfortaa"/>
                <a:sym typeface="Comfortaa"/>
              </a:rPr>
              <a:t>  defines how pods are co-located..Defined as a </a:t>
            </a:r>
            <a:r>
              <a:rPr lang="en" sz="2300" b="1">
                <a:solidFill>
                  <a:srgbClr val="00FF00"/>
                </a:solidFill>
                <a:latin typeface="Comfortaa"/>
                <a:ea typeface="Comfortaa"/>
                <a:cs typeface="Comfortaa"/>
                <a:sym typeface="Comfortaa"/>
              </a:rPr>
              <a:t>node label</a:t>
            </a:r>
            <a:r>
              <a:rPr lang="en" sz="2300" b="1">
                <a:latin typeface="Comfortaa"/>
                <a:ea typeface="Comfortaa"/>
                <a:cs typeface="Comfortaa"/>
                <a:sym typeface="Comfortaa"/>
              </a:rPr>
              <a:t> and could be a node, a rack, an availability zone or a region for example.</a:t>
            </a:r>
            <a:endParaRPr sz="2300" b="1">
              <a:latin typeface="Comfortaa"/>
              <a:ea typeface="Comfortaa"/>
              <a:cs typeface="Comfortaa"/>
              <a:sym typeface="Comfortaa"/>
            </a:endParaRPr>
          </a:p>
          <a:p>
            <a:pPr marL="0" lvl="0" indent="0" algn="l" rtl="0">
              <a:spcBef>
                <a:spcPts val="0"/>
              </a:spcBef>
              <a:spcAft>
                <a:spcPts val="0"/>
              </a:spcAft>
              <a:buNone/>
            </a:pPr>
            <a:endParaRPr sz="2300" b="1">
              <a:latin typeface="Comfortaa"/>
              <a:ea typeface="Comfortaa"/>
              <a:cs typeface="Comfortaa"/>
              <a:sym typeface="Comfortaa"/>
            </a:endParaRPr>
          </a:p>
          <a:p>
            <a:pPr marL="0" lvl="0" indent="0" algn="l" rtl="0">
              <a:spcBef>
                <a:spcPts val="0"/>
              </a:spcBef>
              <a:spcAft>
                <a:spcPts val="0"/>
              </a:spcAft>
              <a:buNone/>
            </a:pPr>
            <a:r>
              <a:rPr lang="en" sz="2300" b="1">
                <a:latin typeface="Comfortaa"/>
                <a:ea typeface="Comfortaa"/>
                <a:cs typeface="Comfortaa"/>
                <a:sym typeface="Comfortaa"/>
              </a:rPr>
              <a:t>some predefined topologyKeys:</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kubernetes.io/hostname allows colocating pods on the same node.</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failure-domain.beta.kubernetes.io/zone allows colocating pods on the same availability zone.</a:t>
            </a:r>
            <a:endParaRPr sz="2300" b="1">
              <a:latin typeface="Comfortaa"/>
              <a:ea typeface="Comfortaa"/>
              <a:cs typeface="Comfortaa"/>
              <a:sym typeface="Comfortaa"/>
            </a:endParaRPr>
          </a:p>
          <a:p>
            <a:pPr marL="457200" lvl="0" indent="-374650" algn="l" rtl="0">
              <a:spcBef>
                <a:spcPts val="0"/>
              </a:spcBef>
              <a:spcAft>
                <a:spcPts val="0"/>
              </a:spcAft>
              <a:buSzPts val="2300"/>
              <a:buFont typeface="Comfortaa"/>
              <a:buChar char="●"/>
            </a:pPr>
            <a:r>
              <a:rPr lang="en" sz="2300" b="1">
                <a:latin typeface="Comfortaa"/>
                <a:ea typeface="Comfortaa"/>
                <a:cs typeface="Comfortaa"/>
                <a:sym typeface="Comfortaa"/>
              </a:rPr>
              <a:t>failure-domain.beta.kubernetes.io/region</a:t>
            </a:r>
            <a:endParaRPr sz="2300" b="1">
              <a:latin typeface="Comfortaa"/>
              <a:ea typeface="Comfortaa"/>
              <a:cs typeface="Comfortaa"/>
              <a:sym typeface="Comfortaa"/>
            </a:endParaRPr>
          </a:p>
          <a:p>
            <a:pPr marL="0" lvl="0" indent="0" algn="l" rtl="0">
              <a:spcBef>
                <a:spcPts val="0"/>
              </a:spcBef>
              <a:spcAft>
                <a:spcPts val="0"/>
              </a:spcAft>
              <a:buNone/>
            </a:pPr>
            <a:r>
              <a:rPr lang="en" sz="2300">
                <a:latin typeface="Comfortaa"/>
                <a:ea typeface="Comfortaa"/>
                <a:cs typeface="Comfortaa"/>
                <a:sym typeface="Comfortaa"/>
              </a:rPr>
              <a:t>...</a:t>
            </a:r>
            <a:r>
              <a:rPr lang="en" sz="2300" b="1">
                <a:latin typeface="Comfortaa"/>
                <a:ea typeface="Comfortaa"/>
                <a:cs typeface="Comfortaa"/>
                <a:sym typeface="Comfortaa"/>
              </a:rPr>
              <a:t>or you can just create your own topologyKey node label.</a:t>
            </a:r>
            <a:endParaRPr sz="2300" b="1">
              <a:latin typeface="Comfortaa"/>
              <a:ea typeface="Comfortaa"/>
              <a:cs typeface="Comfortaa"/>
              <a:sym typeface="Comfortaa"/>
            </a:endParaRPr>
          </a:p>
          <a:p>
            <a:pPr marL="0" lvl="0" indent="0" algn="l" rtl="0">
              <a:spcBef>
                <a:spcPts val="0"/>
              </a:spcBef>
              <a:spcAft>
                <a:spcPts val="0"/>
              </a:spcAft>
              <a:buNone/>
            </a:pPr>
            <a:endParaRPr sz="1200">
              <a:solidFill>
                <a:srgbClr val="292929"/>
              </a:solidFill>
              <a:highlight>
                <a:srgbClr val="FFFFFF"/>
              </a:highlight>
              <a:latin typeface="Comfortaa"/>
              <a:ea typeface="Comfortaa"/>
              <a:cs typeface="Comfortaa"/>
              <a:sym typeface="Comfortaa"/>
            </a:endParaRPr>
          </a:p>
          <a:p>
            <a:pPr marL="0" lvl="0" indent="0" algn="l" rtl="0">
              <a:spcBef>
                <a:spcPts val="0"/>
              </a:spcBef>
              <a:spcAft>
                <a:spcPts val="0"/>
              </a:spcAft>
              <a:buNone/>
            </a:pPr>
            <a:endParaRPr sz="1500">
              <a:latin typeface="Comfortaa"/>
              <a:ea typeface="Comfortaa"/>
              <a:cs typeface="Comfortaa"/>
              <a:sym typeface="Comfortaa"/>
            </a:endParaRPr>
          </a:p>
          <a:p>
            <a:pPr marL="0" lvl="0" indent="0" algn="l" rtl="0">
              <a:spcBef>
                <a:spcPts val="0"/>
              </a:spcBef>
              <a:spcAft>
                <a:spcPts val="0"/>
              </a:spcAft>
              <a:buNone/>
            </a:pPr>
            <a:endParaRPr sz="180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275"/>
          <p:cNvSpPr txBox="1"/>
          <p:nvPr/>
        </p:nvSpPr>
        <p:spPr>
          <a:xfrm>
            <a:off x="254625" y="152775"/>
            <a:ext cx="3992400" cy="1517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node01</a:t>
            </a:r>
            <a:endParaRPr b="1">
              <a:solidFill>
                <a:schemeClr val="dk1"/>
              </a:solidFill>
              <a:latin typeface="Comfortaa"/>
              <a:ea typeface="Comfortaa"/>
              <a:cs typeface="Comfortaa"/>
              <a:sym typeface="Comfortaa"/>
            </a:endParaRPr>
          </a:p>
        </p:txBody>
      </p:sp>
      <p:sp>
        <p:nvSpPr>
          <p:cNvPr id="2222" name="Google Shape;2222;p275"/>
          <p:cNvSpPr txBox="1"/>
          <p:nvPr/>
        </p:nvSpPr>
        <p:spPr>
          <a:xfrm>
            <a:off x="254725" y="1848250"/>
            <a:ext cx="3992400" cy="1517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node02</a:t>
            </a:r>
            <a:endParaRPr b="1">
              <a:solidFill>
                <a:schemeClr val="dk1"/>
              </a:solidFill>
              <a:latin typeface="Comfortaa"/>
              <a:ea typeface="Comfortaa"/>
              <a:cs typeface="Comfortaa"/>
              <a:sym typeface="Comfortaa"/>
            </a:endParaRPr>
          </a:p>
        </p:txBody>
      </p:sp>
      <p:sp>
        <p:nvSpPr>
          <p:cNvPr id="2223" name="Google Shape;2223;p275"/>
          <p:cNvSpPr txBox="1"/>
          <p:nvPr/>
        </p:nvSpPr>
        <p:spPr>
          <a:xfrm>
            <a:off x="254725" y="3543700"/>
            <a:ext cx="3992400" cy="1517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node03</a:t>
            </a:r>
            <a:endParaRPr/>
          </a:p>
        </p:txBody>
      </p:sp>
      <p:sp>
        <p:nvSpPr>
          <p:cNvPr id="2224" name="Google Shape;2224;p275"/>
          <p:cNvSpPr/>
          <p:nvPr/>
        </p:nvSpPr>
        <p:spPr>
          <a:xfrm>
            <a:off x="6284225" y="1395375"/>
            <a:ext cx="2312100" cy="1863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Pod affinity:</a:t>
            </a:r>
            <a:endParaRPr sz="1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600" b="1">
                <a:solidFill>
                  <a:schemeClr val="dk1"/>
                </a:solidFill>
                <a:latin typeface="Comfortaa"/>
                <a:ea typeface="Comfortaa"/>
                <a:cs typeface="Comfortaa"/>
                <a:sym typeface="Comfortaa"/>
              </a:rPr>
              <a:t>labelSelector:</a:t>
            </a:r>
            <a:endParaRPr sz="1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600" b="1">
                <a:solidFill>
                  <a:schemeClr val="dk1"/>
                </a:solidFill>
                <a:latin typeface="Comfortaa"/>
                <a:ea typeface="Comfortaa"/>
                <a:cs typeface="Comfortaa"/>
                <a:sym typeface="Comfortaa"/>
              </a:rPr>
              <a:t>app=webapp</a:t>
            </a:r>
            <a:endParaRPr sz="1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600" b="1">
                <a:solidFill>
                  <a:schemeClr val="dk1"/>
                </a:solidFill>
                <a:latin typeface="Comfortaa"/>
                <a:ea typeface="Comfortaa"/>
                <a:cs typeface="Comfortaa"/>
                <a:sym typeface="Comfortaa"/>
              </a:rPr>
              <a:t>topologyKey: zone</a:t>
            </a:r>
            <a:endParaRPr sz="1600" b="1">
              <a:solidFill>
                <a:schemeClr val="dk1"/>
              </a:solidFill>
              <a:latin typeface="Comfortaa"/>
              <a:ea typeface="Comfortaa"/>
              <a:cs typeface="Comfortaa"/>
              <a:sym typeface="Comfortaa"/>
            </a:endParaRPr>
          </a:p>
        </p:txBody>
      </p:sp>
      <p:sp>
        <p:nvSpPr>
          <p:cNvPr id="2225" name="Google Shape;2225;p275"/>
          <p:cNvSpPr/>
          <p:nvPr/>
        </p:nvSpPr>
        <p:spPr>
          <a:xfrm>
            <a:off x="407000" y="1232400"/>
            <a:ext cx="1456500" cy="3159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zone=zone2</a:t>
            </a:r>
            <a:endParaRPr/>
          </a:p>
        </p:txBody>
      </p:sp>
      <p:sp>
        <p:nvSpPr>
          <p:cNvPr id="2226" name="Google Shape;2226;p275"/>
          <p:cNvSpPr/>
          <p:nvPr/>
        </p:nvSpPr>
        <p:spPr>
          <a:xfrm>
            <a:off x="407000" y="2943475"/>
            <a:ext cx="1456500" cy="3159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zone=zone1</a:t>
            </a:r>
            <a:endParaRPr/>
          </a:p>
        </p:txBody>
      </p:sp>
      <p:sp>
        <p:nvSpPr>
          <p:cNvPr id="2227" name="Google Shape;2227;p275"/>
          <p:cNvSpPr/>
          <p:nvPr/>
        </p:nvSpPr>
        <p:spPr>
          <a:xfrm>
            <a:off x="356075" y="4603625"/>
            <a:ext cx="1456500" cy="3159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zone=zone1</a:t>
            </a:r>
            <a:endParaRPr/>
          </a:p>
        </p:txBody>
      </p:sp>
      <p:sp>
        <p:nvSpPr>
          <p:cNvPr id="2228" name="Google Shape;2228;p275"/>
          <p:cNvSpPr/>
          <p:nvPr/>
        </p:nvSpPr>
        <p:spPr>
          <a:xfrm>
            <a:off x="2393500" y="422775"/>
            <a:ext cx="1385100" cy="9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75"/>
          <p:cNvSpPr/>
          <p:nvPr/>
        </p:nvSpPr>
        <p:spPr>
          <a:xfrm>
            <a:off x="2545900" y="575175"/>
            <a:ext cx="1385100" cy="9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a:t>
            </a:r>
            <a:endParaRPr/>
          </a:p>
          <a:p>
            <a:pPr marL="0" lvl="0" indent="0" algn="l" rtl="0">
              <a:spcBef>
                <a:spcPts val="0"/>
              </a:spcBef>
              <a:spcAft>
                <a:spcPts val="0"/>
              </a:spcAft>
              <a:buNone/>
            </a:pPr>
            <a:r>
              <a:rPr lang="en"/>
              <a:t>label: app=nginx</a:t>
            </a:r>
            <a:endParaRPr/>
          </a:p>
        </p:txBody>
      </p:sp>
      <p:sp>
        <p:nvSpPr>
          <p:cNvPr id="2230" name="Google Shape;2230;p275"/>
          <p:cNvSpPr/>
          <p:nvPr/>
        </p:nvSpPr>
        <p:spPr>
          <a:xfrm>
            <a:off x="2393500" y="1965775"/>
            <a:ext cx="1385100" cy="9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75"/>
          <p:cNvSpPr/>
          <p:nvPr/>
        </p:nvSpPr>
        <p:spPr>
          <a:xfrm>
            <a:off x="2657200" y="2194450"/>
            <a:ext cx="1385100" cy="9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a:t>
            </a:r>
            <a:endParaRPr/>
          </a:p>
          <a:p>
            <a:pPr marL="0" lvl="0" indent="0" algn="l" rtl="0">
              <a:spcBef>
                <a:spcPts val="0"/>
              </a:spcBef>
              <a:spcAft>
                <a:spcPts val="0"/>
              </a:spcAft>
              <a:buNone/>
            </a:pPr>
            <a:r>
              <a:rPr lang="en"/>
              <a:t>label: app=webfront</a:t>
            </a:r>
            <a:endParaRPr/>
          </a:p>
        </p:txBody>
      </p:sp>
      <p:sp>
        <p:nvSpPr>
          <p:cNvPr id="2232" name="Google Shape;2232;p275"/>
          <p:cNvSpPr/>
          <p:nvPr/>
        </p:nvSpPr>
        <p:spPr>
          <a:xfrm>
            <a:off x="2545900" y="3813725"/>
            <a:ext cx="1385100" cy="9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a:t>
            </a:r>
            <a:endParaRPr/>
          </a:p>
          <a:p>
            <a:pPr marL="0" lvl="0" indent="0" algn="l" rtl="0">
              <a:spcBef>
                <a:spcPts val="0"/>
              </a:spcBef>
              <a:spcAft>
                <a:spcPts val="0"/>
              </a:spcAft>
              <a:buNone/>
            </a:pPr>
            <a:r>
              <a:rPr lang="en"/>
              <a:t>label: app=webfront</a:t>
            </a:r>
            <a:endParaRPr/>
          </a:p>
        </p:txBody>
      </p:sp>
      <p:sp>
        <p:nvSpPr>
          <p:cNvPr id="2233" name="Google Shape;2233;p275"/>
          <p:cNvSpPr txBox="1"/>
          <p:nvPr/>
        </p:nvSpPr>
        <p:spPr>
          <a:xfrm>
            <a:off x="68325" y="1777150"/>
            <a:ext cx="4579500" cy="3366300"/>
          </a:xfrm>
          <a:prstGeom prst="rect">
            <a:avLst/>
          </a:prstGeom>
          <a:noFill/>
          <a:ln w="19050" cap="flat" cmpd="sng">
            <a:solidFill>
              <a:srgbClr val="FFFF00"/>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p276"/>
          <p:cNvSpPr txBox="1"/>
          <p:nvPr/>
        </p:nvSpPr>
        <p:spPr>
          <a:xfrm>
            <a:off x="254625" y="152775"/>
            <a:ext cx="3992400" cy="1517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node01</a:t>
            </a:r>
            <a:endParaRPr b="1">
              <a:solidFill>
                <a:schemeClr val="dk1"/>
              </a:solidFill>
              <a:latin typeface="Comfortaa"/>
              <a:ea typeface="Comfortaa"/>
              <a:cs typeface="Comfortaa"/>
              <a:sym typeface="Comfortaa"/>
            </a:endParaRPr>
          </a:p>
        </p:txBody>
      </p:sp>
      <p:sp>
        <p:nvSpPr>
          <p:cNvPr id="2239" name="Google Shape;2239;p276"/>
          <p:cNvSpPr txBox="1"/>
          <p:nvPr/>
        </p:nvSpPr>
        <p:spPr>
          <a:xfrm>
            <a:off x="254725" y="1848250"/>
            <a:ext cx="3992400" cy="1517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node02</a:t>
            </a:r>
            <a:endParaRPr b="1">
              <a:solidFill>
                <a:schemeClr val="dk1"/>
              </a:solidFill>
              <a:latin typeface="Comfortaa"/>
              <a:ea typeface="Comfortaa"/>
              <a:cs typeface="Comfortaa"/>
              <a:sym typeface="Comfortaa"/>
            </a:endParaRPr>
          </a:p>
        </p:txBody>
      </p:sp>
      <p:sp>
        <p:nvSpPr>
          <p:cNvPr id="2240" name="Google Shape;2240;p276"/>
          <p:cNvSpPr txBox="1"/>
          <p:nvPr/>
        </p:nvSpPr>
        <p:spPr>
          <a:xfrm>
            <a:off x="254725" y="3543700"/>
            <a:ext cx="3992400" cy="1517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node03</a:t>
            </a:r>
            <a:endParaRPr/>
          </a:p>
        </p:txBody>
      </p:sp>
      <p:sp>
        <p:nvSpPr>
          <p:cNvPr id="2241" name="Google Shape;2241;p276"/>
          <p:cNvSpPr/>
          <p:nvPr/>
        </p:nvSpPr>
        <p:spPr>
          <a:xfrm>
            <a:off x="6284225" y="1395375"/>
            <a:ext cx="2312100" cy="18639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Pod affinity:</a:t>
            </a:r>
            <a:endParaRPr sz="1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600" b="1">
                <a:solidFill>
                  <a:schemeClr val="dk1"/>
                </a:solidFill>
                <a:latin typeface="Comfortaa"/>
                <a:ea typeface="Comfortaa"/>
                <a:cs typeface="Comfortaa"/>
                <a:sym typeface="Comfortaa"/>
              </a:rPr>
              <a:t>labelSelector:</a:t>
            </a:r>
            <a:endParaRPr sz="1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600" b="1">
                <a:solidFill>
                  <a:schemeClr val="dk1"/>
                </a:solidFill>
                <a:latin typeface="Comfortaa"/>
                <a:ea typeface="Comfortaa"/>
                <a:cs typeface="Comfortaa"/>
                <a:sym typeface="Comfortaa"/>
              </a:rPr>
              <a:t>app=webapp</a:t>
            </a:r>
            <a:endParaRPr sz="1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600" b="1">
                <a:solidFill>
                  <a:schemeClr val="dk1"/>
                </a:solidFill>
                <a:latin typeface="Comfortaa"/>
                <a:ea typeface="Comfortaa"/>
                <a:cs typeface="Comfortaa"/>
                <a:sym typeface="Comfortaa"/>
              </a:rPr>
              <a:t>topologyKey: zone</a:t>
            </a:r>
            <a:endParaRPr sz="1600" b="1">
              <a:solidFill>
                <a:schemeClr val="dk1"/>
              </a:solidFill>
              <a:latin typeface="Comfortaa"/>
              <a:ea typeface="Comfortaa"/>
              <a:cs typeface="Comfortaa"/>
              <a:sym typeface="Comfortaa"/>
            </a:endParaRPr>
          </a:p>
        </p:txBody>
      </p:sp>
      <p:sp>
        <p:nvSpPr>
          <p:cNvPr id="2242" name="Google Shape;2242;p276"/>
          <p:cNvSpPr/>
          <p:nvPr/>
        </p:nvSpPr>
        <p:spPr>
          <a:xfrm>
            <a:off x="407000" y="1232400"/>
            <a:ext cx="1456500" cy="3159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zone=zone2</a:t>
            </a:r>
            <a:endParaRPr/>
          </a:p>
        </p:txBody>
      </p:sp>
      <p:sp>
        <p:nvSpPr>
          <p:cNvPr id="2243" name="Google Shape;2243;p276"/>
          <p:cNvSpPr/>
          <p:nvPr/>
        </p:nvSpPr>
        <p:spPr>
          <a:xfrm>
            <a:off x="407000" y="2943475"/>
            <a:ext cx="1456500" cy="3159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zone=zone1</a:t>
            </a:r>
            <a:endParaRPr/>
          </a:p>
        </p:txBody>
      </p:sp>
      <p:sp>
        <p:nvSpPr>
          <p:cNvPr id="2244" name="Google Shape;2244;p276"/>
          <p:cNvSpPr/>
          <p:nvPr/>
        </p:nvSpPr>
        <p:spPr>
          <a:xfrm>
            <a:off x="356075" y="4603625"/>
            <a:ext cx="1456500" cy="3159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zone=zone1</a:t>
            </a:r>
            <a:endParaRPr/>
          </a:p>
        </p:txBody>
      </p:sp>
      <p:sp>
        <p:nvSpPr>
          <p:cNvPr id="2245" name="Google Shape;2245;p276"/>
          <p:cNvSpPr/>
          <p:nvPr/>
        </p:nvSpPr>
        <p:spPr>
          <a:xfrm>
            <a:off x="2393500" y="422775"/>
            <a:ext cx="1385100" cy="9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76"/>
          <p:cNvSpPr/>
          <p:nvPr/>
        </p:nvSpPr>
        <p:spPr>
          <a:xfrm>
            <a:off x="2545900" y="575175"/>
            <a:ext cx="1385100" cy="9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a:t>
            </a:r>
            <a:endParaRPr/>
          </a:p>
          <a:p>
            <a:pPr marL="0" lvl="0" indent="0" algn="l" rtl="0">
              <a:spcBef>
                <a:spcPts val="0"/>
              </a:spcBef>
              <a:spcAft>
                <a:spcPts val="0"/>
              </a:spcAft>
              <a:buNone/>
            </a:pPr>
            <a:r>
              <a:rPr lang="en"/>
              <a:t>label: app=nginx</a:t>
            </a:r>
            <a:endParaRPr/>
          </a:p>
        </p:txBody>
      </p:sp>
      <p:sp>
        <p:nvSpPr>
          <p:cNvPr id="2247" name="Google Shape;2247;p276"/>
          <p:cNvSpPr/>
          <p:nvPr/>
        </p:nvSpPr>
        <p:spPr>
          <a:xfrm>
            <a:off x="2393500" y="1965775"/>
            <a:ext cx="1385100" cy="9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76"/>
          <p:cNvSpPr/>
          <p:nvPr/>
        </p:nvSpPr>
        <p:spPr>
          <a:xfrm>
            <a:off x="2657200" y="2194450"/>
            <a:ext cx="1385100" cy="9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a:t>
            </a:r>
            <a:endParaRPr/>
          </a:p>
          <a:p>
            <a:pPr marL="0" lvl="0" indent="0" algn="l" rtl="0">
              <a:spcBef>
                <a:spcPts val="0"/>
              </a:spcBef>
              <a:spcAft>
                <a:spcPts val="0"/>
              </a:spcAft>
              <a:buNone/>
            </a:pPr>
            <a:r>
              <a:rPr lang="en"/>
              <a:t>label: app=webfront</a:t>
            </a:r>
            <a:endParaRPr/>
          </a:p>
        </p:txBody>
      </p:sp>
      <p:sp>
        <p:nvSpPr>
          <p:cNvPr id="2249" name="Google Shape;2249;p276"/>
          <p:cNvSpPr/>
          <p:nvPr/>
        </p:nvSpPr>
        <p:spPr>
          <a:xfrm>
            <a:off x="2545900" y="3813725"/>
            <a:ext cx="1385100" cy="977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 </a:t>
            </a:r>
            <a:endParaRPr/>
          </a:p>
          <a:p>
            <a:pPr marL="0" lvl="0" indent="0" algn="l" rtl="0">
              <a:spcBef>
                <a:spcPts val="0"/>
              </a:spcBef>
              <a:spcAft>
                <a:spcPts val="0"/>
              </a:spcAft>
              <a:buNone/>
            </a:pPr>
            <a:r>
              <a:rPr lang="en"/>
              <a:t>label: app=webfront</a:t>
            </a:r>
            <a:endParaRPr/>
          </a:p>
        </p:txBody>
      </p:sp>
      <p:cxnSp>
        <p:nvCxnSpPr>
          <p:cNvPr id="2250" name="Google Shape;2250;p276"/>
          <p:cNvCxnSpPr/>
          <p:nvPr/>
        </p:nvCxnSpPr>
        <p:spPr>
          <a:xfrm flipH="1">
            <a:off x="4247225" y="2327325"/>
            <a:ext cx="2037000" cy="279900"/>
          </a:xfrm>
          <a:prstGeom prst="straightConnector1">
            <a:avLst/>
          </a:prstGeom>
          <a:noFill/>
          <a:ln w="38100" cap="flat" cmpd="sng">
            <a:solidFill>
              <a:schemeClr val="dk1"/>
            </a:solidFill>
            <a:prstDash val="dash"/>
            <a:round/>
            <a:headEnd type="none" w="med" len="med"/>
            <a:tailEnd type="triangle" w="med" len="med"/>
          </a:ln>
        </p:spPr>
      </p:cxnSp>
      <p:cxnSp>
        <p:nvCxnSpPr>
          <p:cNvPr id="2251" name="Google Shape;2251;p276"/>
          <p:cNvCxnSpPr/>
          <p:nvPr/>
        </p:nvCxnSpPr>
        <p:spPr>
          <a:xfrm flipH="1">
            <a:off x="4247225" y="2327325"/>
            <a:ext cx="2037000" cy="1975200"/>
          </a:xfrm>
          <a:prstGeom prst="straightConnector1">
            <a:avLst/>
          </a:prstGeom>
          <a:noFill/>
          <a:ln w="38100" cap="flat" cmpd="sng">
            <a:solidFill>
              <a:schemeClr val="dk1"/>
            </a:solidFill>
            <a:prstDash val="solid"/>
            <a:round/>
            <a:headEnd type="none" w="med" len="med"/>
            <a:tailEnd type="triangle" w="med" len="med"/>
          </a:ln>
        </p:spPr>
      </p:cxnSp>
      <p:sp>
        <p:nvSpPr>
          <p:cNvPr id="2252" name="Google Shape;2252;p276"/>
          <p:cNvSpPr txBox="1"/>
          <p:nvPr/>
        </p:nvSpPr>
        <p:spPr>
          <a:xfrm>
            <a:off x="68325" y="1777150"/>
            <a:ext cx="4579500" cy="3366300"/>
          </a:xfrm>
          <a:prstGeom prst="rect">
            <a:avLst/>
          </a:prstGeom>
          <a:noFill/>
          <a:ln w="19050" cap="flat" cmpd="sng">
            <a:solidFill>
              <a:srgbClr val="FFFF00"/>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277"/>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pod </a:t>
            </a:r>
            <a:r>
              <a:rPr lang="en" sz="3800" b="1">
                <a:solidFill>
                  <a:srgbClr val="00FF00"/>
                </a:solidFill>
                <a:latin typeface="Comfortaa"/>
                <a:ea typeface="Comfortaa"/>
                <a:cs typeface="Comfortaa"/>
                <a:sym typeface="Comfortaa"/>
              </a:rPr>
              <a:t>Affinity </a:t>
            </a:r>
            <a:r>
              <a:rPr lang="en" sz="3800" b="1">
                <a:latin typeface="Comfortaa"/>
                <a:ea typeface="Comfortaa"/>
                <a:cs typeface="Comfortaa"/>
                <a:sym typeface="Comfortaa"/>
              </a:rPr>
              <a:t>&amp; Pod </a:t>
            </a:r>
            <a:r>
              <a:rPr lang="en" sz="3800" b="1">
                <a:solidFill>
                  <a:srgbClr val="00FF00"/>
                </a:solidFill>
                <a:latin typeface="Comfortaa"/>
                <a:ea typeface="Comfortaa"/>
                <a:cs typeface="Comfortaa"/>
                <a:sym typeface="Comfortaa"/>
              </a:rPr>
              <a:t>Anti-Affinity</a:t>
            </a:r>
            <a:endParaRPr sz="38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3800" b="1">
                <a:solidFill>
                  <a:srgbClr val="00FF00"/>
                </a:solidFill>
                <a:latin typeface="Comfortaa"/>
                <a:ea typeface="Comfortaa"/>
                <a:cs typeface="Comfortaa"/>
                <a:sym typeface="Comfortaa"/>
              </a:rPr>
              <a:t>                   </a:t>
            </a:r>
            <a:r>
              <a:rPr lang="en" sz="3800" b="1">
                <a:latin typeface="Comfortaa"/>
                <a:ea typeface="Comfortaa"/>
                <a:cs typeface="Comfortaa"/>
                <a:sym typeface="Comfortaa"/>
              </a:rPr>
              <a:t>Demo Lab</a:t>
            </a:r>
            <a:endParaRPr sz="3800" b="1">
              <a:latin typeface="Comfortaa"/>
              <a:ea typeface="Comfortaa"/>
              <a:cs typeface="Comfortaa"/>
              <a:sym typeface="Comfortaa"/>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278"/>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Running Multiple </a:t>
            </a:r>
            <a:r>
              <a:rPr lang="en" sz="3800" b="1">
                <a:solidFill>
                  <a:srgbClr val="00FF00"/>
                </a:solidFill>
                <a:latin typeface="Comfortaa"/>
                <a:ea typeface="Comfortaa"/>
                <a:cs typeface="Comfortaa"/>
                <a:sym typeface="Comfortaa"/>
              </a:rPr>
              <a:t>Schedulers</a:t>
            </a:r>
            <a:endParaRPr sz="3800" b="1">
              <a:solidFill>
                <a:srgbClr val="00FF00"/>
              </a:solidFill>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5"/>
          <p:cNvSpPr txBox="1">
            <a:spLocks noGrp="1"/>
          </p:cNvSpPr>
          <p:nvPr>
            <p:ph type="title"/>
          </p:nvPr>
        </p:nvSpPr>
        <p:spPr>
          <a:xfrm>
            <a:off x="136025" y="189725"/>
            <a:ext cx="8841600" cy="464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b="1">
                <a:latin typeface="Comfortaa"/>
                <a:ea typeface="Comfortaa"/>
                <a:cs typeface="Comfortaa"/>
                <a:sym typeface="Comfortaa"/>
              </a:rPr>
              <a:t>The Kubernetes cluster consist of a </a:t>
            </a:r>
            <a:r>
              <a:rPr lang="en" sz="2300" b="1">
                <a:solidFill>
                  <a:srgbClr val="00FF00"/>
                </a:solidFill>
                <a:latin typeface="Comfortaa"/>
                <a:ea typeface="Comfortaa"/>
                <a:cs typeface="Comfortaa"/>
                <a:sym typeface="Comfortaa"/>
              </a:rPr>
              <a:t>set</a:t>
            </a:r>
            <a:r>
              <a:rPr lang="en" sz="2300" b="1">
                <a:latin typeface="Comfortaa"/>
                <a:ea typeface="Comfortaa"/>
                <a:cs typeface="Comfortaa"/>
                <a:sym typeface="Comfortaa"/>
              </a:rPr>
              <a:t> of worker machines called </a:t>
            </a:r>
            <a:r>
              <a:rPr lang="en" sz="2300" b="1">
                <a:solidFill>
                  <a:srgbClr val="00FF00"/>
                </a:solidFill>
                <a:latin typeface="Comfortaa"/>
                <a:ea typeface="Comfortaa"/>
                <a:cs typeface="Comfortaa"/>
                <a:sym typeface="Comfortaa"/>
              </a:rPr>
              <a:t>Nodes</a:t>
            </a:r>
            <a:r>
              <a:rPr lang="en" sz="2300" b="1">
                <a:latin typeface="Comfortaa"/>
                <a:ea typeface="Comfortaa"/>
                <a:cs typeface="Comfortaa"/>
                <a:sym typeface="Comfortaa"/>
              </a:rPr>
              <a:t>. These nodes or worker nodes can be a hardware server or a Virtual Machine. A Cluster consists of a minimum of </a:t>
            </a:r>
            <a:r>
              <a:rPr lang="en" sz="2300" b="1">
                <a:solidFill>
                  <a:srgbClr val="00FF00"/>
                </a:solidFill>
                <a:latin typeface="Comfortaa"/>
                <a:ea typeface="Comfortaa"/>
                <a:cs typeface="Comfortaa"/>
                <a:sym typeface="Comfortaa"/>
              </a:rPr>
              <a:t>ONE</a:t>
            </a:r>
            <a:r>
              <a:rPr lang="en" sz="2300" b="1">
                <a:latin typeface="Comfortaa"/>
                <a:ea typeface="Comfortaa"/>
                <a:cs typeface="Comfortaa"/>
                <a:sym typeface="Comfortaa"/>
              </a:rPr>
              <a:t> worker node.  </a:t>
            </a:r>
            <a:endParaRPr sz="2300" b="1">
              <a:latin typeface="Comfortaa"/>
              <a:ea typeface="Comfortaa"/>
              <a:cs typeface="Comfortaa"/>
              <a:sym typeface="Comfortaa"/>
            </a:endParaRPr>
          </a:p>
          <a:p>
            <a:pPr marL="0" lvl="0" indent="0" algn="l" rtl="0">
              <a:spcBef>
                <a:spcPts val="0"/>
              </a:spcBef>
              <a:spcAft>
                <a:spcPts val="0"/>
              </a:spcAft>
              <a:buNone/>
            </a:pPr>
            <a:endParaRPr sz="2300" b="1">
              <a:latin typeface="Comfortaa"/>
              <a:ea typeface="Comfortaa"/>
              <a:cs typeface="Comfortaa"/>
              <a:sym typeface="Comfortaa"/>
            </a:endParaRPr>
          </a:p>
          <a:p>
            <a:pPr marL="0" lvl="0" indent="0" algn="l" rtl="0">
              <a:spcBef>
                <a:spcPts val="0"/>
              </a:spcBef>
              <a:spcAft>
                <a:spcPts val="0"/>
              </a:spcAft>
              <a:buNone/>
            </a:pPr>
            <a:r>
              <a:rPr lang="en" sz="2300" b="1">
                <a:latin typeface="Comfortaa"/>
                <a:ea typeface="Comfortaa"/>
                <a:cs typeface="Comfortaa"/>
                <a:sym typeface="Comfortaa"/>
              </a:rPr>
              <a:t>    </a:t>
            </a:r>
            <a:r>
              <a:rPr lang="en" sz="2300" b="1">
                <a:solidFill>
                  <a:srgbClr val="FFFF00"/>
                </a:solidFill>
                <a:latin typeface="Comfortaa"/>
                <a:ea typeface="Comfortaa"/>
                <a:cs typeface="Comfortaa"/>
                <a:sym typeface="Comfortaa"/>
              </a:rPr>
              <a:t>* K8s (worker) node == server (HW or VM) </a:t>
            </a:r>
            <a:endParaRPr sz="2300" b="1">
              <a:solidFill>
                <a:srgbClr val="FFFF00"/>
              </a:solidFill>
              <a:latin typeface="Comfortaa"/>
              <a:ea typeface="Comfortaa"/>
              <a:cs typeface="Comfortaa"/>
              <a:sym typeface="Comfortaa"/>
            </a:endParaRPr>
          </a:p>
          <a:p>
            <a:pPr marL="0" lvl="0" indent="0" algn="l" rtl="0">
              <a:spcBef>
                <a:spcPts val="0"/>
              </a:spcBef>
              <a:spcAft>
                <a:spcPts val="0"/>
              </a:spcAft>
              <a:buNone/>
            </a:pPr>
            <a:endParaRPr sz="2300" b="1">
              <a:latin typeface="Comfortaa"/>
              <a:ea typeface="Comfortaa"/>
              <a:cs typeface="Comfortaa"/>
              <a:sym typeface="Comfortaa"/>
            </a:endParaRPr>
          </a:p>
          <a:p>
            <a:pPr marL="0" lvl="0" indent="0" algn="l" rtl="0">
              <a:spcBef>
                <a:spcPts val="0"/>
              </a:spcBef>
              <a:spcAft>
                <a:spcPts val="0"/>
              </a:spcAft>
              <a:buNone/>
            </a:pPr>
            <a:r>
              <a:rPr lang="en" sz="2300" b="1">
                <a:latin typeface="Comfortaa"/>
                <a:ea typeface="Comfortaa"/>
                <a:cs typeface="Comfortaa"/>
                <a:sym typeface="Comfortaa"/>
              </a:rPr>
              <a:t>The Kubernetes cluster is divided into </a:t>
            </a:r>
            <a:r>
              <a:rPr lang="en" sz="2300" b="1">
                <a:solidFill>
                  <a:srgbClr val="00FF00"/>
                </a:solidFill>
                <a:latin typeface="Comfortaa"/>
                <a:ea typeface="Comfortaa"/>
                <a:cs typeface="Comfortaa"/>
                <a:sym typeface="Comfortaa"/>
              </a:rPr>
              <a:t>TWO</a:t>
            </a:r>
            <a:r>
              <a:rPr lang="en" sz="2300" b="1">
                <a:latin typeface="Comfortaa"/>
                <a:ea typeface="Comfortaa"/>
                <a:cs typeface="Comfortaa"/>
                <a:sym typeface="Comfortaa"/>
              </a:rPr>
              <a:t> node types:</a:t>
            </a:r>
            <a:endParaRPr sz="2300" b="1">
              <a:latin typeface="Comfortaa"/>
              <a:ea typeface="Comfortaa"/>
              <a:cs typeface="Comfortaa"/>
              <a:sym typeface="Comfortaa"/>
            </a:endParaRPr>
          </a:p>
          <a:p>
            <a:pPr marL="457200" lvl="0" indent="-374650" algn="l" rtl="0">
              <a:spcBef>
                <a:spcPts val="0"/>
              </a:spcBef>
              <a:spcAft>
                <a:spcPts val="0"/>
              </a:spcAft>
              <a:buSzPts val="2300"/>
              <a:buAutoNum type="romanUcPeriod"/>
            </a:pPr>
            <a:r>
              <a:rPr lang="en" sz="2300" b="1">
                <a:solidFill>
                  <a:srgbClr val="00FF00"/>
                </a:solidFill>
                <a:latin typeface="Comfortaa"/>
                <a:ea typeface="Comfortaa"/>
                <a:cs typeface="Comfortaa"/>
                <a:sym typeface="Comfortaa"/>
              </a:rPr>
              <a:t>The control plane</a:t>
            </a:r>
            <a:r>
              <a:rPr lang="en" sz="2300" b="1">
                <a:latin typeface="Comfortaa"/>
                <a:ea typeface="Comfortaa"/>
                <a:cs typeface="Comfortaa"/>
                <a:sym typeface="Comfortaa"/>
              </a:rPr>
              <a:t> or master node(s) that controls, stores and manages the state of the cluster.</a:t>
            </a:r>
            <a:endParaRPr sz="2300" b="1">
              <a:latin typeface="Comfortaa"/>
              <a:ea typeface="Comfortaa"/>
              <a:cs typeface="Comfortaa"/>
              <a:sym typeface="Comfortaa"/>
            </a:endParaRPr>
          </a:p>
          <a:p>
            <a:pPr marL="457200" lvl="0" indent="0" algn="l" rtl="0">
              <a:spcBef>
                <a:spcPts val="0"/>
              </a:spcBef>
              <a:spcAft>
                <a:spcPts val="0"/>
              </a:spcAft>
              <a:buNone/>
            </a:pPr>
            <a:endParaRPr sz="2300" b="1">
              <a:latin typeface="Comfortaa"/>
              <a:ea typeface="Comfortaa"/>
              <a:cs typeface="Comfortaa"/>
              <a:sym typeface="Comfortaa"/>
            </a:endParaRPr>
          </a:p>
          <a:p>
            <a:pPr marL="457200" lvl="0" indent="-374650" algn="l" rtl="0">
              <a:spcBef>
                <a:spcPts val="0"/>
              </a:spcBef>
              <a:spcAft>
                <a:spcPts val="0"/>
              </a:spcAft>
              <a:buSzPts val="2300"/>
              <a:buAutoNum type="romanUcPeriod"/>
            </a:pPr>
            <a:r>
              <a:rPr lang="en" sz="2300" b="1">
                <a:solidFill>
                  <a:srgbClr val="00FF00"/>
                </a:solidFill>
                <a:latin typeface="Comfortaa"/>
                <a:ea typeface="Comfortaa"/>
                <a:cs typeface="Comfortaa"/>
                <a:sym typeface="Comfortaa"/>
              </a:rPr>
              <a:t>The worker nodes</a:t>
            </a:r>
            <a:r>
              <a:rPr lang="en" sz="2300" b="1">
                <a:latin typeface="Comfortaa"/>
                <a:ea typeface="Comfortaa"/>
                <a:cs typeface="Comfortaa"/>
                <a:sym typeface="Comfortaa"/>
              </a:rPr>
              <a:t> which host the containerized application workloads in </a:t>
            </a:r>
            <a:r>
              <a:rPr lang="en" sz="2300" b="1">
                <a:solidFill>
                  <a:srgbClr val="00FF00"/>
                </a:solidFill>
                <a:latin typeface="Comfortaa"/>
                <a:ea typeface="Comfortaa"/>
                <a:cs typeface="Comfortaa"/>
                <a:sym typeface="Comfortaa"/>
              </a:rPr>
              <a:t>pods</a:t>
            </a:r>
            <a:r>
              <a:rPr lang="en" sz="2300" b="1">
                <a:latin typeface="Comfortaa"/>
                <a:ea typeface="Comfortaa"/>
                <a:cs typeface="Comfortaa"/>
                <a:sym typeface="Comfortaa"/>
              </a:rPr>
              <a:t>.</a:t>
            </a:r>
            <a:endParaRPr sz="23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fade">
                                      <p:cBhvr>
                                        <p:cTn id="7" dur="10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xEl>
                                              <p:pRg st="1" end="1"/>
                                            </p:txEl>
                                          </p:spTgt>
                                        </p:tgtEl>
                                        <p:attrNameLst>
                                          <p:attrName>style.visibility</p:attrName>
                                        </p:attrNameLst>
                                      </p:cBhvr>
                                      <p:to>
                                        <p:strVal val="visible"/>
                                      </p:to>
                                    </p:set>
                                    <p:animEffect transition="in" filter="fade">
                                      <p:cBhvr>
                                        <p:cTn id="12" dur="1000"/>
                                        <p:tgtEl>
                                          <p:spTgt spid="2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2">
                                            <p:txEl>
                                              <p:pRg st="2" end="2"/>
                                            </p:txEl>
                                          </p:spTgt>
                                        </p:tgtEl>
                                        <p:attrNameLst>
                                          <p:attrName>style.visibility</p:attrName>
                                        </p:attrNameLst>
                                      </p:cBhvr>
                                      <p:to>
                                        <p:strVal val="visible"/>
                                      </p:to>
                                    </p:set>
                                    <p:animEffect transition="in" filter="fade">
                                      <p:cBhvr>
                                        <p:cTn id="17" dur="1000"/>
                                        <p:tgtEl>
                                          <p:spTgt spid="2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2">
                                            <p:txEl>
                                              <p:pRg st="3" end="3"/>
                                            </p:txEl>
                                          </p:spTgt>
                                        </p:tgtEl>
                                        <p:attrNameLst>
                                          <p:attrName>style.visibility</p:attrName>
                                        </p:attrNameLst>
                                      </p:cBhvr>
                                      <p:to>
                                        <p:strVal val="visible"/>
                                      </p:to>
                                    </p:set>
                                    <p:animEffect transition="in" filter="fade">
                                      <p:cBhvr>
                                        <p:cTn id="22" dur="1000"/>
                                        <p:tgtEl>
                                          <p:spTgt spid="2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
                                            <p:txEl>
                                              <p:pRg st="4" end="4"/>
                                            </p:txEl>
                                          </p:spTgt>
                                        </p:tgtEl>
                                        <p:attrNameLst>
                                          <p:attrName>style.visibility</p:attrName>
                                        </p:attrNameLst>
                                      </p:cBhvr>
                                      <p:to>
                                        <p:strVal val="visible"/>
                                      </p:to>
                                    </p:set>
                                    <p:animEffect transition="in" filter="fade">
                                      <p:cBhvr>
                                        <p:cTn id="27" dur="1000"/>
                                        <p:tgtEl>
                                          <p:spTgt spid="25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2">
                                            <p:txEl>
                                              <p:pRg st="5" end="5"/>
                                            </p:txEl>
                                          </p:spTgt>
                                        </p:tgtEl>
                                        <p:attrNameLst>
                                          <p:attrName>style.visibility</p:attrName>
                                        </p:attrNameLst>
                                      </p:cBhvr>
                                      <p:to>
                                        <p:strVal val="visible"/>
                                      </p:to>
                                    </p:set>
                                    <p:animEffect transition="in" filter="fade">
                                      <p:cBhvr>
                                        <p:cTn id="32" dur="1000"/>
                                        <p:tgtEl>
                                          <p:spTgt spid="25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2">
                                            <p:txEl>
                                              <p:pRg st="6" end="6"/>
                                            </p:txEl>
                                          </p:spTgt>
                                        </p:tgtEl>
                                        <p:attrNameLst>
                                          <p:attrName>style.visibility</p:attrName>
                                        </p:attrNameLst>
                                      </p:cBhvr>
                                      <p:to>
                                        <p:strVal val="visible"/>
                                      </p:to>
                                    </p:set>
                                    <p:animEffect transition="in" filter="fade">
                                      <p:cBhvr>
                                        <p:cTn id="37" dur="1000"/>
                                        <p:tgtEl>
                                          <p:spTgt spid="25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2">
                                            <p:txEl>
                                              <p:pRg st="7" end="7"/>
                                            </p:txEl>
                                          </p:spTgt>
                                        </p:tgtEl>
                                        <p:attrNameLst>
                                          <p:attrName>style.visibility</p:attrName>
                                        </p:attrNameLst>
                                      </p:cBhvr>
                                      <p:to>
                                        <p:strVal val="visible"/>
                                      </p:to>
                                    </p:set>
                                    <p:animEffect transition="in" filter="fade">
                                      <p:cBhvr>
                                        <p:cTn id="42" dur="1000"/>
                                        <p:tgtEl>
                                          <p:spTgt spid="25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279"/>
          <p:cNvSpPr txBox="1"/>
          <p:nvPr/>
        </p:nvSpPr>
        <p:spPr>
          <a:xfrm>
            <a:off x="144000" y="182325"/>
            <a:ext cx="8953200" cy="4836300"/>
          </a:xfrm>
          <a:prstGeom prst="rect">
            <a:avLst/>
          </a:prstGeom>
          <a:noFill/>
          <a:ln>
            <a:noFill/>
          </a:ln>
        </p:spPr>
        <p:txBody>
          <a:bodyPr spcFirstLastPara="1" wrap="square" lIns="0" tIns="27925" rIns="0" bIns="0" anchor="t" anchorCtr="0">
            <a:noAutofit/>
          </a:bodyPr>
          <a:lstStyle/>
          <a:p>
            <a:pPr marL="0" marR="60960" lvl="0" indent="0" algn="l" rtl="0">
              <a:lnSpc>
                <a:spcPct val="118750"/>
              </a:lnSpc>
              <a:spcBef>
                <a:spcPts val="1050"/>
              </a:spcBef>
              <a:spcAft>
                <a:spcPts val="0"/>
              </a:spcAft>
              <a:buNone/>
            </a:pPr>
            <a:r>
              <a:rPr lang="en" sz="2600" b="1" dirty="0">
                <a:solidFill>
                  <a:schemeClr val="dk1"/>
                </a:solidFill>
                <a:latin typeface="Comfortaa"/>
                <a:ea typeface="Comfortaa"/>
                <a:cs typeface="Comfortaa"/>
                <a:sym typeface="Comfortaa"/>
              </a:rPr>
              <a:t>Kubernetes can run custom schedulers along with the default scheduler if it does not your requirement.</a:t>
            </a:r>
            <a:endParaRPr sz="26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600" b="1" dirty="0">
                <a:solidFill>
                  <a:schemeClr val="dk1"/>
                </a:solidFill>
                <a:latin typeface="Comfortaa"/>
                <a:ea typeface="Comfortaa"/>
                <a:cs typeface="Comfortaa"/>
                <a:sym typeface="Comfortaa"/>
              </a:rPr>
              <a:t>Custom scheduler can compiled and built into container images.</a:t>
            </a:r>
            <a:endParaRPr sz="26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6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r>
              <a:rPr lang="en" sz="2600" b="1" dirty="0">
                <a:solidFill>
                  <a:schemeClr val="dk1"/>
                </a:solidFill>
                <a:latin typeface="Comfortaa"/>
                <a:ea typeface="Comfortaa"/>
                <a:cs typeface="Comfortaa"/>
                <a:sym typeface="Comfortaa"/>
              </a:rPr>
              <a:t>A scheduler can be specified in a pod configuration or pod template using the </a:t>
            </a:r>
            <a:r>
              <a:rPr lang="en" sz="2600" b="1" dirty="0">
                <a:solidFill>
                  <a:srgbClr val="00FF00"/>
                </a:solidFill>
                <a:latin typeface="Comfortaa"/>
                <a:ea typeface="Comfortaa"/>
                <a:cs typeface="Comfortaa"/>
                <a:sym typeface="Comfortaa"/>
              </a:rPr>
              <a:t>schedulerName</a:t>
            </a:r>
            <a:r>
              <a:rPr lang="en" sz="2600" b="1" dirty="0">
                <a:solidFill>
                  <a:schemeClr val="dk1"/>
                </a:solidFill>
                <a:latin typeface="Comfortaa"/>
                <a:ea typeface="Comfortaa"/>
                <a:cs typeface="Comfortaa"/>
                <a:sym typeface="Comfortaa"/>
              </a:rPr>
              <a:t> field</a:t>
            </a:r>
            <a:endParaRPr sz="26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400" b="1" dirty="0">
              <a:solidFill>
                <a:schemeClr val="dk1"/>
              </a:solidFill>
              <a:latin typeface="Comfortaa"/>
              <a:ea typeface="Comfortaa"/>
              <a:cs typeface="Comfortaa"/>
              <a:sym typeface="Comfortaa"/>
            </a:endParaRPr>
          </a:p>
          <a:p>
            <a:pPr marL="0" marR="60960" lvl="0" indent="0" algn="l" rtl="0">
              <a:lnSpc>
                <a:spcPct val="118750"/>
              </a:lnSpc>
              <a:spcBef>
                <a:spcPts val="1050"/>
              </a:spcBef>
              <a:spcAft>
                <a:spcPts val="0"/>
              </a:spcAft>
              <a:buNone/>
            </a:pPr>
            <a:endParaRPr sz="2400" b="1" dirty="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7">
                                            <p:txEl>
                                              <p:pRg st="0" end="0"/>
                                            </p:txEl>
                                          </p:spTgt>
                                        </p:tgtEl>
                                        <p:attrNameLst>
                                          <p:attrName>style.visibility</p:attrName>
                                        </p:attrNameLst>
                                      </p:cBhvr>
                                      <p:to>
                                        <p:strVal val="visible"/>
                                      </p:to>
                                    </p:set>
                                    <p:animEffect transition="in" filter="fade">
                                      <p:cBhvr>
                                        <p:cTn id="7" dur="1000"/>
                                        <p:tgtEl>
                                          <p:spTgt spid="2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7">
                                            <p:txEl>
                                              <p:pRg st="1" end="1"/>
                                            </p:txEl>
                                          </p:spTgt>
                                        </p:tgtEl>
                                        <p:attrNameLst>
                                          <p:attrName>style.visibility</p:attrName>
                                        </p:attrNameLst>
                                      </p:cBhvr>
                                      <p:to>
                                        <p:strVal val="visible"/>
                                      </p:to>
                                    </p:set>
                                    <p:animEffect transition="in" filter="fade">
                                      <p:cBhvr>
                                        <p:cTn id="12" dur="1000"/>
                                        <p:tgtEl>
                                          <p:spTgt spid="2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67">
                                            <p:txEl>
                                              <p:pRg st="2" end="2"/>
                                            </p:txEl>
                                          </p:spTgt>
                                        </p:tgtEl>
                                        <p:attrNameLst>
                                          <p:attrName>style.visibility</p:attrName>
                                        </p:attrNameLst>
                                      </p:cBhvr>
                                      <p:to>
                                        <p:strVal val="visible"/>
                                      </p:to>
                                    </p:set>
                                    <p:animEffect transition="in" filter="fade">
                                      <p:cBhvr>
                                        <p:cTn id="17" dur="1000"/>
                                        <p:tgtEl>
                                          <p:spTgt spid="2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67">
                                            <p:txEl>
                                              <p:pRg st="3" end="3"/>
                                            </p:txEl>
                                          </p:spTgt>
                                        </p:tgtEl>
                                        <p:attrNameLst>
                                          <p:attrName>style.visibility</p:attrName>
                                        </p:attrNameLst>
                                      </p:cBhvr>
                                      <p:to>
                                        <p:strVal val="visible"/>
                                      </p:to>
                                    </p:set>
                                    <p:animEffect transition="in" filter="fade">
                                      <p:cBhvr>
                                        <p:cTn id="22" dur="1000"/>
                                        <p:tgtEl>
                                          <p:spTgt spid="2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67">
                                            <p:txEl>
                                              <p:pRg st="4" end="4"/>
                                            </p:txEl>
                                          </p:spTgt>
                                        </p:tgtEl>
                                        <p:attrNameLst>
                                          <p:attrName>style.visibility</p:attrName>
                                        </p:attrNameLst>
                                      </p:cBhvr>
                                      <p:to>
                                        <p:strVal val="visible"/>
                                      </p:to>
                                    </p:set>
                                    <p:animEffect transition="in" filter="fade">
                                      <p:cBhvr>
                                        <p:cTn id="27" dur="1000"/>
                                        <p:tgtEl>
                                          <p:spTgt spid="22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67">
                                            <p:txEl>
                                              <p:pRg st="5" end="5"/>
                                            </p:txEl>
                                          </p:spTgt>
                                        </p:tgtEl>
                                        <p:attrNameLst>
                                          <p:attrName>style.visibility</p:attrName>
                                        </p:attrNameLst>
                                      </p:cBhvr>
                                      <p:to>
                                        <p:strVal val="visible"/>
                                      </p:to>
                                    </p:set>
                                    <p:animEffect transition="in" filter="fade">
                                      <p:cBhvr>
                                        <p:cTn id="32" dur="1000"/>
                                        <p:tgtEl>
                                          <p:spTgt spid="22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280"/>
          <p:cNvSpPr txBox="1">
            <a:spLocks noGrp="1"/>
          </p:cNvSpPr>
          <p:nvPr>
            <p:ph type="title"/>
          </p:nvPr>
        </p:nvSpPr>
        <p:spPr>
          <a:xfrm>
            <a:off x="258775" y="407300"/>
            <a:ext cx="8622300" cy="447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$kubectl exec kube-scheduler-kube-master -n </a:t>
            </a:r>
            <a:r>
              <a:rPr lang="en" sz="2400" dirty="0">
                <a:solidFill>
                  <a:srgbClr val="00FF00"/>
                </a:solidFill>
              </a:rPr>
              <a:t>kube-system</a:t>
            </a:r>
            <a:r>
              <a:rPr lang="en" sz="2400" dirty="0"/>
              <a:t>  -- </a:t>
            </a:r>
            <a:endParaRPr sz="2400" dirty="0"/>
          </a:p>
          <a:p>
            <a:pPr marL="0" lvl="0" indent="0" algn="l" rtl="0">
              <a:spcBef>
                <a:spcPts val="0"/>
              </a:spcBef>
              <a:spcAft>
                <a:spcPts val="0"/>
              </a:spcAft>
              <a:buNone/>
            </a:pPr>
            <a:r>
              <a:rPr lang="en" sz="2400" dirty="0"/>
              <a:t>kube-scheduler -h</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b="1" u="sng" dirty="0">
                <a:solidFill>
                  <a:schemeClr val="hlink"/>
                </a:solidFill>
                <a:latin typeface="Comfortaa"/>
                <a:ea typeface="Comfortaa"/>
                <a:cs typeface="Comfortaa"/>
                <a:sym typeface="Comfortaa"/>
                <a:hlinkClick r:id="rId3"/>
              </a:rPr>
              <a:t>https://kubernetes.io/docs/tasks/extend-kubernetes/configure-multiple-schedulers/</a:t>
            </a:r>
            <a:endParaRPr sz="2400" b="1" dirty="0">
              <a:latin typeface="Comfortaa"/>
              <a:ea typeface="Comfortaa"/>
              <a:cs typeface="Comfortaa"/>
              <a:sym typeface="Comfortaa"/>
            </a:endParaRPr>
          </a:p>
          <a:p>
            <a:pPr marL="0" lvl="0" indent="0" algn="l" rtl="0">
              <a:spcBef>
                <a:spcPts val="0"/>
              </a:spcBef>
              <a:spcAft>
                <a:spcPts val="0"/>
              </a:spcAft>
              <a:buNone/>
            </a:pPr>
            <a:endParaRPr sz="2400" b="1" dirty="0"/>
          </a:p>
          <a:p>
            <a:pPr marL="0" lvl="0" indent="0" algn="l" rtl="0">
              <a:spcBef>
                <a:spcPts val="0"/>
              </a:spcBef>
              <a:spcAft>
                <a:spcPts val="0"/>
              </a:spcAft>
              <a:buNone/>
            </a:pPr>
            <a:r>
              <a:rPr lang="en" sz="2400" b="1" dirty="0">
                <a:solidFill>
                  <a:srgbClr val="00FF00"/>
                </a:solidFill>
                <a:latin typeface="Comfortaa"/>
                <a:ea typeface="Comfortaa"/>
                <a:cs typeface="Comfortaa"/>
                <a:sym typeface="Comfortaa"/>
              </a:rPr>
              <a:t>system:kube-scheduler</a:t>
            </a:r>
            <a:endParaRPr sz="2400" b="1" dirty="0">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dirty="0">
                <a:latin typeface="Comfortaa"/>
                <a:ea typeface="Comfortaa"/>
                <a:cs typeface="Comfortaa"/>
                <a:sym typeface="Comfortaa"/>
              </a:rPr>
              <a:t>Allows access to the resources required by the </a:t>
            </a:r>
            <a:r>
              <a:rPr lang="en" sz="2400" b="1" dirty="0">
                <a:uFill>
                  <a:noFill/>
                </a:uFill>
                <a:latin typeface="Comfortaa"/>
                <a:ea typeface="Comfortaa"/>
                <a:cs typeface="Comfortaa"/>
                <a:sym typeface="Comfortaa"/>
                <a:hlinkClick r:id="rId4"/>
              </a:rPr>
              <a:t>scheduler</a:t>
            </a:r>
            <a:r>
              <a:rPr lang="en" sz="2400" b="1" dirty="0">
                <a:latin typeface="Comfortaa"/>
                <a:ea typeface="Comfortaa"/>
                <a:cs typeface="Comfortaa"/>
                <a:sym typeface="Comfortaa"/>
              </a:rPr>
              <a:t> component.</a:t>
            </a:r>
            <a:endParaRPr sz="2400" b="1" dirty="0">
              <a:latin typeface="Comfortaa"/>
              <a:ea typeface="Comfortaa"/>
              <a:cs typeface="Comfortaa"/>
              <a:sym typeface="Comfortaa"/>
            </a:endParaRPr>
          </a:p>
          <a:p>
            <a:pPr marL="0" lvl="0" indent="0" algn="l" rtl="0">
              <a:spcBef>
                <a:spcPts val="0"/>
              </a:spcBef>
              <a:spcAft>
                <a:spcPts val="0"/>
              </a:spcAft>
              <a:buNone/>
            </a:pPr>
            <a:r>
              <a:rPr lang="en" sz="2400" b="1" dirty="0">
                <a:solidFill>
                  <a:srgbClr val="00FF00"/>
                </a:solidFill>
                <a:latin typeface="Comfortaa"/>
                <a:ea typeface="Comfortaa"/>
                <a:cs typeface="Comfortaa"/>
                <a:sym typeface="Comfortaa"/>
              </a:rPr>
              <a:t>system:volume-scheduler</a:t>
            </a:r>
            <a:endParaRPr sz="2400" b="1" dirty="0">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dirty="0">
                <a:latin typeface="Comfortaa"/>
                <a:ea typeface="Comfortaa"/>
                <a:cs typeface="Comfortaa"/>
                <a:sym typeface="Comfortaa"/>
              </a:rPr>
              <a:t>Allows access to the volume resources required by the kube-scheduler component.</a:t>
            </a:r>
            <a:endParaRPr sz="2400" b="1" dirty="0">
              <a:solidFill>
                <a:srgbClr val="222222"/>
              </a:solidFill>
              <a:highlight>
                <a:srgbClr val="FFFFFF"/>
              </a:highlight>
              <a:latin typeface="Comfortaa"/>
              <a:ea typeface="Comfortaa"/>
              <a:cs typeface="Comfortaa"/>
              <a:sym typeface="Comfortaa"/>
            </a:endParaRPr>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281"/>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Managing multiple clusters with </a:t>
            </a:r>
            <a:r>
              <a:rPr lang="en" sz="3800" b="1">
                <a:solidFill>
                  <a:srgbClr val="00FF00"/>
                </a:solidFill>
                <a:latin typeface="Comfortaa"/>
                <a:ea typeface="Comfortaa"/>
                <a:cs typeface="Comfortaa"/>
                <a:sym typeface="Comfortaa"/>
              </a:rPr>
              <a:t>Kubernetes Contexts</a:t>
            </a:r>
            <a:endParaRPr sz="3800" b="1">
              <a:solidFill>
                <a:srgbClr val="00FF00"/>
              </a:solidFill>
              <a:latin typeface="Comfortaa"/>
              <a:ea typeface="Comfortaa"/>
              <a:cs typeface="Comfortaa"/>
              <a:sym typeface="Comfortaa"/>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282"/>
          <p:cNvSpPr txBox="1"/>
          <p:nvPr/>
        </p:nvSpPr>
        <p:spPr>
          <a:xfrm>
            <a:off x="102750" y="1160975"/>
            <a:ext cx="9000000" cy="3708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FF00"/>
                </a:solidFill>
              </a:rPr>
              <a:t>context</a:t>
            </a:r>
            <a:endParaRPr dirty="0">
              <a:solidFill>
                <a:srgbClr val="00FF00"/>
              </a:solidFill>
            </a:endParaRPr>
          </a:p>
          <a:p>
            <a:pPr marL="0" lvl="0" indent="0" algn="l" rtl="0">
              <a:spcBef>
                <a:spcPts val="0"/>
              </a:spcBef>
              <a:spcAft>
                <a:spcPts val="0"/>
              </a:spcAft>
              <a:buNone/>
            </a:pPr>
            <a:r>
              <a:rPr lang="en" dirty="0">
                <a:solidFill>
                  <a:srgbClr val="00FF00"/>
                </a:solidFill>
              </a:rPr>
              <a:t>kubectl config get-context *</a:t>
            </a:r>
            <a:endParaRPr dirty="0">
              <a:solidFill>
                <a:srgbClr val="00FF00"/>
              </a:solidFill>
            </a:endParaRPr>
          </a:p>
        </p:txBody>
      </p:sp>
      <p:sp>
        <p:nvSpPr>
          <p:cNvPr id="2283" name="Google Shape;2283;p282"/>
          <p:cNvSpPr txBox="1">
            <a:spLocks noGrp="1"/>
          </p:cNvSpPr>
          <p:nvPr>
            <p:ph type="body" idx="1"/>
          </p:nvPr>
        </p:nvSpPr>
        <p:spPr>
          <a:xfrm>
            <a:off x="273000" y="1763825"/>
            <a:ext cx="2685900" cy="27255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latin typeface="Comfortaa"/>
                <a:ea typeface="Comfortaa"/>
                <a:cs typeface="Comfortaa"/>
                <a:sym typeface="Comfortaa"/>
              </a:rPr>
              <a:t>user account</a:t>
            </a:r>
            <a:endParaRPr>
              <a:latin typeface="Comfortaa"/>
              <a:ea typeface="Comfortaa"/>
              <a:cs typeface="Comfortaa"/>
              <a:sym typeface="Comfortaa"/>
            </a:endParaRPr>
          </a:p>
          <a:p>
            <a:pPr marL="0" lvl="0" indent="0" algn="l" rtl="0">
              <a:spcBef>
                <a:spcPts val="1600"/>
              </a:spcBef>
              <a:spcAft>
                <a:spcPts val="0"/>
              </a:spcAft>
              <a:buNone/>
            </a:pPr>
            <a:r>
              <a:rPr lang="en">
                <a:solidFill>
                  <a:srgbClr val="00FF00"/>
                </a:solidFill>
                <a:latin typeface="Comfortaa"/>
                <a:ea typeface="Comfortaa"/>
                <a:cs typeface="Comfortaa"/>
                <a:sym typeface="Comfortaa"/>
              </a:rPr>
              <a:t>minikube</a:t>
            </a:r>
            <a:endParaRPr>
              <a:solidFill>
                <a:srgbClr val="00FF00"/>
              </a:solidFill>
              <a:latin typeface="Comfortaa"/>
              <a:ea typeface="Comfortaa"/>
              <a:cs typeface="Comfortaa"/>
              <a:sym typeface="Comfortaa"/>
            </a:endParaRPr>
          </a:p>
          <a:p>
            <a:pPr marL="0" lvl="0" indent="0" algn="l" rtl="0">
              <a:spcBef>
                <a:spcPts val="1600"/>
              </a:spcBef>
              <a:spcAft>
                <a:spcPts val="0"/>
              </a:spcAft>
              <a:buNone/>
            </a:pPr>
            <a:r>
              <a:rPr lang="en">
                <a:latin typeface="Comfortaa"/>
                <a:ea typeface="Comfortaa"/>
                <a:cs typeface="Comfortaa"/>
                <a:sym typeface="Comfortaa"/>
              </a:rPr>
              <a:t>admin</a:t>
            </a:r>
            <a:endParaRPr>
              <a:latin typeface="Comfortaa"/>
              <a:ea typeface="Comfortaa"/>
              <a:cs typeface="Comfortaa"/>
              <a:sym typeface="Comfortaa"/>
            </a:endParaRPr>
          </a:p>
          <a:p>
            <a:pPr marL="0" lvl="0" indent="0" algn="l" rtl="0">
              <a:spcBef>
                <a:spcPts val="1600"/>
              </a:spcBef>
              <a:spcAft>
                <a:spcPts val="1600"/>
              </a:spcAft>
              <a:buNone/>
            </a:pPr>
            <a:endParaRPr/>
          </a:p>
        </p:txBody>
      </p:sp>
      <p:sp>
        <p:nvSpPr>
          <p:cNvPr id="2284" name="Google Shape;2284;p282"/>
          <p:cNvSpPr txBox="1">
            <a:spLocks noGrp="1"/>
          </p:cNvSpPr>
          <p:nvPr>
            <p:ph type="body" idx="1"/>
          </p:nvPr>
        </p:nvSpPr>
        <p:spPr>
          <a:xfrm>
            <a:off x="3229100" y="1763825"/>
            <a:ext cx="2685900" cy="27255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latin typeface="Comfortaa"/>
                <a:ea typeface="Comfortaa"/>
                <a:cs typeface="Comfortaa"/>
                <a:sym typeface="Comfortaa"/>
              </a:rPr>
              <a:t>cluster</a:t>
            </a:r>
            <a:endParaRPr>
              <a:latin typeface="Comfortaa"/>
              <a:ea typeface="Comfortaa"/>
              <a:cs typeface="Comfortaa"/>
              <a:sym typeface="Comfortaa"/>
            </a:endParaRPr>
          </a:p>
          <a:p>
            <a:pPr marL="0" lvl="0" indent="0" algn="l" rtl="0">
              <a:spcBef>
                <a:spcPts val="1600"/>
              </a:spcBef>
              <a:spcAft>
                <a:spcPts val="0"/>
              </a:spcAft>
              <a:buNone/>
            </a:pPr>
            <a:r>
              <a:rPr lang="en">
                <a:latin typeface="Comfortaa"/>
                <a:ea typeface="Comfortaa"/>
                <a:cs typeface="Comfortaa"/>
                <a:sym typeface="Comfortaa"/>
              </a:rPr>
              <a:t> </a:t>
            </a:r>
            <a:r>
              <a:rPr lang="en">
                <a:solidFill>
                  <a:srgbClr val="00FF00"/>
                </a:solidFill>
                <a:latin typeface="Comfortaa"/>
                <a:ea typeface="Comfortaa"/>
                <a:cs typeface="Comfortaa"/>
                <a:sym typeface="Comfortaa"/>
              </a:rPr>
              <a:t>minikube</a:t>
            </a:r>
            <a:endParaRPr>
              <a:solidFill>
                <a:srgbClr val="00FF00"/>
              </a:solidFill>
              <a:latin typeface="Comfortaa"/>
              <a:ea typeface="Comfortaa"/>
              <a:cs typeface="Comfortaa"/>
              <a:sym typeface="Comfortaa"/>
            </a:endParaRPr>
          </a:p>
          <a:p>
            <a:pPr marL="0" lvl="0" indent="0" algn="l" rtl="0">
              <a:spcBef>
                <a:spcPts val="1600"/>
              </a:spcBef>
              <a:spcAft>
                <a:spcPts val="0"/>
              </a:spcAft>
              <a:buNone/>
            </a:pPr>
            <a:r>
              <a:rPr lang="en">
                <a:latin typeface="Comfortaa"/>
                <a:ea typeface="Comfortaa"/>
                <a:cs typeface="Comfortaa"/>
                <a:sym typeface="Comfortaa"/>
              </a:rPr>
              <a:t>kubeadm</a:t>
            </a:r>
            <a:r>
              <a:rPr lang="en"/>
              <a:t> </a:t>
            </a:r>
            <a:endParaRPr/>
          </a:p>
          <a:p>
            <a:pPr marL="0" lvl="0" indent="0" algn="l" rtl="0">
              <a:spcBef>
                <a:spcPts val="1600"/>
              </a:spcBef>
              <a:spcAft>
                <a:spcPts val="1600"/>
              </a:spcAft>
              <a:buNone/>
            </a:pPr>
            <a:endParaRPr/>
          </a:p>
        </p:txBody>
      </p:sp>
      <p:sp>
        <p:nvSpPr>
          <p:cNvPr id="2285" name="Google Shape;2285;p282"/>
          <p:cNvSpPr txBox="1">
            <a:spLocks noGrp="1"/>
          </p:cNvSpPr>
          <p:nvPr>
            <p:ph type="body" idx="1"/>
          </p:nvPr>
        </p:nvSpPr>
        <p:spPr>
          <a:xfrm>
            <a:off x="6185200" y="1763825"/>
            <a:ext cx="2685900" cy="27255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latin typeface="Comfortaa"/>
                <a:ea typeface="Comfortaa"/>
                <a:cs typeface="Comfortaa"/>
                <a:sym typeface="Comfortaa"/>
              </a:rPr>
              <a:t>namespace</a:t>
            </a:r>
            <a:endParaRPr>
              <a:latin typeface="Comfortaa"/>
              <a:ea typeface="Comfortaa"/>
              <a:cs typeface="Comfortaa"/>
              <a:sym typeface="Comfortaa"/>
            </a:endParaRPr>
          </a:p>
          <a:p>
            <a:pPr marL="0" lvl="0" indent="0" algn="l" rtl="0">
              <a:spcBef>
                <a:spcPts val="1600"/>
              </a:spcBef>
              <a:spcAft>
                <a:spcPts val="0"/>
              </a:spcAft>
              <a:buNone/>
            </a:pPr>
            <a:r>
              <a:rPr lang="en">
                <a:solidFill>
                  <a:srgbClr val="00FF00"/>
                </a:solidFill>
                <a:latin typeface="Comfortaa"/>
                <a:ea typeface="Comfortaa"/>
                <a:cs typeface="Comfortaa"/>
                <a:sym typeface="Comfortaa"/>
              </a:rPr>
              <a:t>dev</a:t>
            </a:r>
            <a:r>
              <a:rPr lang="en">
                <a:latin typeface="Comfortaa"/>
                <a:ea typeface="Comfortaa"/>
                <a:cs typeface="Comfortaa"/>
                <a:sym typeface="Comfortaa"/>
              </a:rPr>
              <a:t> </a:t>
            </a:r>
            <a:endParaRPr>
              <a:latin typeface="Comfortaa"/>
              <a:ea typeface="Comfortaa"/>
              <a:cs typeface="Comfortaa"/>
              <a:sym typeface="Comfortaa"/>
            </a:endParaRPr>
          </a:p>
          <a:p>
            <a:pPr marL="0" lvl="0" indent="0" algn="l" rtl="0">
              <a:spcBef>
                <a:spcPts val="1600"/>
              </a:spcBef>
              <a:spcAft>
                <a:spcPts val="0"/>
              </a:spcAft>
              <a:buNone/>
            </a:pPr>
            <a:r>
              <a:rPr lang="en">
                <a:latin typeface="Comfortaa"/>
                <a:ea typeface="Comfortaa"/>
                <a:cs typeface="Comfortaa"/>
                <a:sym typeface="Comfortaa"/>
              </a:rPr>
              <a:t>prod</a:t>
            </a:r>
            <a:endParaRPr>
              <a:latin typeface="Comfortaa"/>
              <a:ea typeface="Comfortaa"/>
              <a:cs typeface="Comfortaa"/>
              <a:sym typeface="Comfortaa"/>
            </a:endParaRPr>
          </a:p>
          <a:p>
            <a:pPr marL="0" lvl="0" indent="0" algn="l" rtl="0">
              <a:spcBef>
                <a:spcPts val="1600"/>
              </a:spcBef>
              <a:spcAft>
                <a:spcPts val="1600"/>
              </a:spcAft>
              <a:buNone/>
            </a:pPr>
            <a:endParaRPr/>
          </a:p>
        </p:txBody>
      </p:sp>
      <p:sp>
        <p:nvSpPr>
          <p:cNvPr id="2286" name="Google Shape;2286;p282"/>
          <p:cNvSpPr txBox="1"/>
          <p:nvPr/>
        </p:nvSpPr>
        <p:spPr>
          <a:xfrm>
            <a:off x="1181525" y="195200"/>
            <a:ext cx="3010200" cy="801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kubectl </a:t>
            </a: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username / permission - </a:t>
            </a:r>
            <a:r>
              <a:rPr lang="en" b="1">
                <a:solidFill>
                  <a:srgbClr val="00FF00"/>
                </a:solidFill>
                <a:latin typeface="Comfortaa"/>
                <a:ea typeface="Comfortaa"/>
                <a:cs typeface="Comfortaa"/>
                <a:sym typeface="Comfortaa"/>
              </a:rPr>
              <a:t>IAM </a:t>
            </a:r>
            <a:endParaRPr b="1">
              <a:solidFill>
                <a:srgbClr val="00FF00"/>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minikube</a:t>
            </a:r>
            <a:endParaRPr>
              <a:solidFill>
                <a:schemeClr val="dk1"/>
              </a:solidFill>
              <a:latin typeface="Comfortaa"/>
              <a:ea typeface="Comfortaa"/>
              <a:cs typeface="Comfortaa"/>
              <a:sym typeface="Comfortaa"/>
            </a:endParaRPr>
          </a:p>
        </p:txBody>
      </p:sp>
      <p:sp>
        <p:nvSpPr>
          <p:cNvPr id="2287" name="Google Shape;2287;p282"/>
          <p:cNvSpPr txBox="1"/>
          <p:nvPr/>
        </p:nvSpPr>
        <p:spPr>
          <a:xfrm>
            <a:off x="4767200" y="306200"/>
            <a:ext cx="3965700" cy="6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400" b="1">
                <a:solidFill>
                  <a:schemeClr val="dk1"/>
                </a:solidFill>
                <a:latin typeface="Comfortaa"/>
                <a:ea typeface="Comfortaa"/>
                <a:cs typeface="Comfortaa"/>
                <a:sym typeface="Comfortaa"/>
              </a:rPr>
              <a:t>K8s Contexts</a:t>
            </a:r>
            <a:endParaRPr sz="3400" b="1">
              <a:solidFill>
                <a:schemeClr val="dk1"/>
              </a:solidFill>
              <a:latin typeface="Comfortaa"/>
              <a:ea typeface="Comfortaa"/>
              <a:cs typeface="Comfortaa"/>
              <a:sym typeface="Comfortaa"/>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283"/>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dirty="0">
              <a:latin typeface="Comfortaa"/>
              <a:ea typeface="Comfortaa"/>
              <a:cs typeface="Comfortaa"/>
              <a:sym typeface="Comfortaa"/>
            </a:endParaRPr>
          </a:p>
          <a:p>
            <a:pPr marL="0" lvl="0" indent="0" algn="l" rtl="0">
              <a:spcBef>
                <a:spcPts val="0"/>
              </a:spcBef>
              <a:spcAft>
                <a:spcPts val="0"/>
              </a:spcAft>
              <a:buNone/>
            </a:pPr>
            <a:r>
              <a:rPr lang="en" sz="3800" b="1" dirty="0">
                <a:latin typeface="Comfortaa"/>
                <a:ea typeface="Comfortaa"/>
                <a:cs typeface="Comfortaa"/>
                <a:sym typeface="Comfortaa"/>
              </a:rPr>
              <a:t>Kubernetes Storage</a:t>
            </a:r>
            <a:endParaRPr sz="3800" b="1" dirty="0">
              <a:latin typeface="Comfortaa"/>
              <a:ea typeface="Comfortaa"/>
              <a:cs typeface="Comfortaa"/>
              <a:sym typeface="Comfortaa"/>
            </a:endParaRPr>
          </a:p>
          <a:p>
            <a:pPr marL="0" lvl="0" indent="0" algn="l" rtl="0">
              <a:spcBef>
                <a:spcPts val="0"/>
              </a:spcBef>
              <a:spcAft>
                <a:spcPts val="0"/>
              </a:spcAft>
              <a:buNone/>
            </a:pPr>
            <a:r>
              <a:rPr lang="en" sz="3800" b="1" dirty="0">
                <a:latin typeface="Comfortaa"/>
                <a:ea typeface="Comfortaa"/>
                <a:cs typeface="Comfortaa"/>
                <a:sym typeface="Comfortaa"/>
              </a:rPr>
              <a:t>    </a:t>
            </a:r>
            <a:endParaRPr sz="3800" b="1" dirty="0">
              <a:latin typeface="Comfortaa"/>
              <a:ea typeface="Comfortaa"/>
              <a:cs typeface="Comfortaa"/>
              <a:sym typeface="Comfortaa"/>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284"/>
          <p:cNvSpPr txBox="1">
            <a:spLocks noGrp="1"/>
          </p:cNvSpPr>
          <p:nvPr>
            <p:ph type="title"/>
          </p:nvPr>
        </p:nvSpPr>
        <p:spPr>
          <a:xfrm>
            <a:off x="493200" y="300950"/>
            <a:ext cx="8157600" cy="4374300"/>
          </a:xfrm>
          <a:prstGeom prst="rect">
            <a:avLst/>
          </a:prstGeom>
        </p:spPr>
        <p:txBody>
          <a:bodyPr spcFirstLastPara="1" wrap="square" lIns="91425" tIns="91425" rIns="91425" bIns="91425" anchor="ctr" anchorCtr="0">
            <a:noAutofit/>
          </a:bodyPr>
          <a:lstStyle/>
          <a:p>
            <a:pPr marL="12700" marR="5080" lvl="0" indent="0" algn="l" rtl="0">
              <a:lnSpc>
                <a:spcPct val="118750"/>
              </a:lnSpc>
              <a:spcBef>
                <a:spcPts val="0"/>
              </a:spcBef>
              <a:spcAft>
                <a:spcPts val="0"/>
              </a:spcAft>
              <a:buClr>
                <a:srgbClr val="000000"/>
              </a:buClr>
              <a:buFont typeface="Arial"/>
              <a:buNone/>
            </a:pPr>
            <a:r>
              <a:rPr lang="en" sz="2400" b="1">
                <a:latin typeface="Comfortaa"/>
                <a:ea typeface="Comfortaa"/>
                <a:cs typeface="Comfortaa"/>
                <a:sym typeface="Comfortaa"/>
              </a:rPr>
              <a:t>Pods by themselves are useful but applications need to read and write data using some type of storage.  Kubernetes provides multiple types of storage solutions:</a:t>
            </a:r>
            <a:endParaRPr sz="2400" b="1">
              <a:latin typeface="Comfortaa"/>
              <a:ea typeface="Comfortaa"/>
              <a:cs typeface="Comfortaa"/>
              <a:sym typeface="Comfortaa"/>
            </a:endParaRPr>
          </a:p>
          <a:p>
            <a:pPr marL="12700" marR="5080" lvl="0" indent="0" algn="l" rtl="0">
              <a:lnSpc>
                <a:spcPct val="118750"/>
              </a:lnSpc>
              <a:spcBef>
                <a:spcPts val="0"/>
              </a:spcBef>
              <a:spcAft>
                <a:spcPts val="0"/>
              </a:spcAft>
              <a:buClr>
                <a:srgbClr val="000000"/>
              </a:buClr>
              <a:buFont typeface="Arial"/>
              <a:buNone/>
            </a:pPr>
            <a:endParaRPr sz="2400" b="1">
              <a:latin typeface="Comfortaa"/>
              <a:ea typeface="Comfortaa"/>
              <a:cs typeface="Comfortaa"/>
              <a:sym typeface="Comfortaa"/>
            </a:endParaRPr>
          </a:p>
          <a:p>
            <a:pPr marL="457200" marR="1119505" lvl="0" indent="-381000" algn="l" rtl="0">
              <a:lnSpc>
                <a:spcPct val="118750"/>
              </a:lnSpc>
              <a:spcBef>
                <a:spcPts val="0"/>
              </a:spcBef>
              <a:spcAft>
                <a:spcPts val="0"/>
              </a:spcAft>
              <a:buSzPts val="2400"/>
              <a:buFont typeface="Comfortaa"/>
              <a:buChar char="●"/>
            </a:pPr>
            <a:r>
              <a:rPr lang="en" sz="2400" b="1">
                <a:latin typeface="Comfortaa"/>
                <a:ea typeface="Comfortaa"/>
                <a:cs typeface="Comfortaa"/>
                <a:sym typeface="Comfortaa"/>
              </a:rPr>
              <a:t>Volumes</a:t>
            </a:r>
            <a:endParaRPr sz="2400" b="1">
              <a:latin typeface="Comfortaa"/>
              <a:ea typeface="Comfortaa"/>
              <a:cs typeface="Comfortaa"/>
              <a:sym typeface="Comfortaa"/>
            </a:endParaRPr>
          </a:p>
          <a:p>
            <a:pPr marL="457200" marR="1119505" lvl="0" indent="-381000" algn="l" rtl="0">
              <a:lnSpc>
                <a:spcPct val="118750"/>
              </a:lnSpc>
              <a:spcBef>
                <a:spcPts val="0"/>
              </a:spcBef>
              <a:spcAft>
                <a:spcPts val="0"/>
              </a:spcAft>
              <a:buSzPts val="2400"/>
              <a:buFont typeface="Comfortaa"/>
              <a:buChar char="●"/>
            </a:pPr>
            <a:r>
              <a:rPr lang="en" sz="2400" b="1">
                <a:latin typeface="Comfortaa"/>
                <a:ea typeface="Comfortaa"/>
                <a:cs typeface="Comfortaa"/>
                <a:sym typeface="Comfortaa"/>
              </a:rPr>
              <a:t>Persistent Volumes</a:t>
            </a:r>
            <a:endParaRPr sz="2400" b="1">
              <a:latin typeface="Comfortaa"/>
              <a:ea typeface="Comfortaa"/>
              <a:cs typeface="Comfortaa"/>
              <a:sym typeface="Comfortaa"/>
            </a:endParaRPr>
          </a:p>
          <a:p>
            <a:pPr marL="457200" marR="1119505" lvl="0" indent="-381000" algn="l" rtl="0">
              <a:lnSpc>
                <a:spcPct val="118750"/>
              </a:lnSpc>
              <a:spcBef>
                <a:spcPts val="0"/>
              </a:spcBef>
              <a:spcAft>
                <a:spcPts val="0"/>
              </a:spcAft>
              <a:buSzPts val="2400"/>
              <a:buFont typeface="Comfortaa"/>
              <a:buChar char="●"/>
            </a:pPr>
            <a:r>
              <a:rPr lang="en" sz="2400" b="1">
                <a:latin typeface="Comfortaa"/>
                <a:ea typeface="Comfortaa"/>
                <a:cs typeface="Comfortaa"/>
                <a:sym typeface="Comfortaa"/>
              </a:rPr>
              <a:t>Persistent Volume Claims</a:t>
            </a:r>
            <a:endParaRPr sz="2400" b="1">
              <a:latin typeface="Comfortaa"/>
              <a:ea typeface="Comfortaa"/>
              <a:cs typeface="Comfortaa"/>
              <a:sym typeface="Comfortaa"/>
            </a:endParaRPr>
          </a:p>
          <a:p>
            <a:pPr marL="457200" marR="1119505" lvl="0" indent="-381000" algn="l" rtl="0">
              <a:lnSpc>
                <a:spcPct val="118750"/>
              </a:lnSpc>
              <a:spcBef>
                <a:spcPts val="0"/>
              </a:spcBef>
              <a:spcAft>
                <a:spcPts val="0"/>
              </a:spcAft>
              <a:buSzPts val="2400"/>
              <a:buFont typeface="Comfortaa"/>
              <a:buChar char="●"/>
            </a:pPr>
            <a:r>
              <a:rPr lang="en" sz="2400" b="1">
                <a:latin typeface="Comfortaa"/>
                <a:ea typeface="Comfortaa"/>
                <a:cs typeface="Comfortaa"/>
                <a:sym typeface="Comfortaa"/>
              </a:rPr>
              <a:t>Storage Classes</a:t>
            </a: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7">
                                            <p:txEl>
                                              <p:pRg st="0" end="0"/>
                                            </p:txEl>
                                          </p:spTgt>
                                        </p:tgtEl>
                                        <p:attrNameLst>
                                          <p:attrName>style.visibility</p:attrName>
                                        </p:attrNameLst>
                                      </p:cBhvr>
                                      <p:to>
                                        <p:strVal val="visible"/>
                                      </p:to>
                                    </p:set>
                                    <p:animEffect transition="in" filter="fade">
                                      <p:cBhvr>
                                        <p:cTn id="7" dur="1000"/>
                                        <p:tgtEl>
                                          <p:spTgt spid="22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97">
                                            <p:txEl>
                                              <p:pRg st="1" end="1"/>
                                            </p:txEl>
                                          </p:spTgt>
                                        </p:tgtEl>
                                        <p:attrNameLst>
                                          <p:attrName>style.visibility</p:attrName>
                                        </p:attrNameLst>
                                      </p:cBhvr>
                                      <p:to>
                                        <p:strVal val="visible"/>
                                      </p:to>
                                    </p:set>
                                    <p:animEffect transition="in" filter="fade">
                                      <p:cBhvr>
                                        <p:cTn id="12" dur="1000"/>
                                        <p:tgtEl>
                                          <p:spTgt spid="22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97">
                                            <p:txEl>
                                              <p:pRg st="2" end="2"/>
                                            </p:txEl>
                                          </p:spTgt>
                                        </p:tgtEl>
                                        <p:attrNameLst>
                                          <p:attrName>style.visibility</p:attrName>
                                        </p:attrNameLst>
                                      </p:cBhvr>
                                      <p:to>
                                        <p:strVal val="visible"/>
                                      </p:to>
                                    </p:set>
                                    <p:animEffect transition="in" filter="fade">
                                      <p:cBhvr>
                                        <p:cTn id="17" dur="1000"/>
                                        <p:tgtEl>
                                          <p:spTgt spid="22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97">
                                            <p:txEl>
                                              <p:pRg st="3" end="3"/>
                                            </p:txEl>
                                          </p:spTgt>
                                        </p:tgtEl>
                                        <p:attrNameLst>
                                          <p:attrName>style.visibility</p:attrName>
                                        </p:attrNameLst>
                                      </p:cBhvr>
                                      <p:to>
                                        <p:strVal val="visible"/>
                                      </p:to>
                                    </p:set>
                                    <p:animEffect transition="in" filter="fade">
                                      <p:cBhvr>
                                        <p:cTn id="22" dur="1000"/>
                                        <p:tgtEl>
                                          <p:spTgt spid="22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97">
                                            <p:txEl>
                                              <p:pRg st="4" end="4"/>
                                            </p:txEl>
                                          </p:spTgt>
                                        </p:tgtEl>
                                        <p:attrNameLst>
                                          <p:attrName>style.visibility</p:attrName>
                                        </p:attrNameLst>
                                      </p:cBhvr>
                                      <p:to>
                                        <p:strVal val="visible"/>
                                      </p:to>
                                    </p:set>
                                    <p:animEffect transition="in" filter="fade">
                                      <p:cBhvr>
                                        <p:cTn id="27" dur="1000"/>
                                        <p:tgtEl>
                                          <p:spTgt spid="22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97">
                                            <p:txEl>
                                              <p:pRg st="5" end="5"/>
                                            </p:txEl>
                                          </p:spTgt>
                                        </p:tgtEl>
                                        <p:attrNameLst>
                                          <p:attrName>style.visibility</p:attrName>
                                        </p:attrNameLst>
                                      </p:cBhvr>
                                      <p:to>
                                        <p:strVal val="visible"/>
                                      </p:to>
                                    </p:set>
                                    <p:animEffect transition="in" filter="fade">
                                      <p:cBhvr>
                                        <p:cTn id="32" dur="1000"/>
                                        <p:tgtEl>
                                          <p:spTgt spid="22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285"/>
          <p:cNvSpPr txBox="1">
            <a:spLocks noGrp="1"/>
          </p:cNvSpPr>
          <p:nvPr>
            <p:ph type="title"/>
          </p:nvPr>
        </p:nvSpPr>
        <p:spPr>
          <a:xfrm>
            <a:off x="278750" y="161850"/>
            <a:ext cx="8372100" cy="4792800"/>
          </a:xfrm>
          <a:prstGeom prst="rect">
            <a:avLst/>
          </a:prstGeom>
        </p:spPr>
        <p:txBody>
          <a:bodyPr spcFirstLastPara="1" wrap="square" lIns="91425" tIns="91425" rIns="91425" bIns="91425" anchor="ctr" anchorCtr="0">
            <a:noAutofit/>
          </a:bodyPr>
          <a:lstStyle/>
          <a:p>
            <a:pPr marL="0" marR="1119505" lvl="0" indent="0" algn="l" rtl="0">
              <a:lnSpc>
                <a:spcPct val="118750"/>
              </a:lnSpc>
              <a:spcBef>
                <a:spcPts val="0"/>
              </a:spcBef>
              <a:spcAft>
                <a:spcPts val="0"/>
              </a:spcAft>
              <a:buNone/>
            </a:pPr>
            <a:endParaRPr sz="2400" b="1">
              <a:latin typeface="Comfortaa"/>
              <a:ea typeface="Comfortaa"/>
              <a:cs typeface="Comfortaa"/>
              <a:sym typeface="Comfortaa"/>
            </a:endParaRPr>
          </a:p>
          <a:p>
            <a:pPr marL="0" marR="1119505" lvl="0" indent="0" algn="l" rtl="0">
              <a:lnSpc>
                <a:spcPct val="118750"/>
              </a:lnSpc>
              <a:spcBef>
                <a:spcPts val="0"/>
              </a:spcBef>
              <a:spcAft>
                <a:spcPts val="0"/>
              </a:spcAft>
              <a:buNone/>
            </a:pPr>
            <a:endParaRPr sz="2400" b="1">
              <a:latin typeface="Comfortaa"/>
              <a:ea typeface="Comfortaa"/>
              <a:cs typeface="Comfortaa"/>
              <a:sym typeface="Comfortaa"/>
            </a:endParaRPr>
          </a:p>
          <a:p>
            <a:pPr marL="0" marR="1119505" lvl="0" indent="0" algn="l" rtl="0">
              <a:lnSpc>
                <a:spcPct val="118750"/>
              </a:lnSpc>
              <a:spcBef>
                <a:spcPts val="0"/>
              </a:spcBef>
              <a:spcAft>
                <a:spcPts val="0"/>
              </a:spcAft>
              <a:buNone/>
            </a:pPr>
            <a:endParaRPr sz="2400" b="1">
              <a:highlight>
                <a:srgbClr val="000000"/>
              </a:highlight>
              <a:latin typeface="Comfortaa"/>
              <a:ea typeface="Comfortaa"/>
              <a:cs typeface="Comfortaa"/>
              <a:sym typeface="Comfortaa"/>
            </a:endParaRPr>
          </a:p>
          <a:p>
            <a:pPr marL="0" marR="1119505" lvl="0" indent="0" algn="l" rtl="0">
              <a:lnSpc>
                <a:spcPct val="118750"/>
              </a:lnSpc>
              <a:spcBef>
                <a:spcPts val="0"/>
              </a:spcBef>
              <a:spcAft>
                <a:spcPts val="0"/>
              </a:spcAft>
              <a:buNone/>
            </a:pPr>
            <a:endParaRPr sz="2400" b="1">
              <a:latin typeface="Comfortaa"/>
              <a:ea typeface="Comfortaa"/>
              <a:cs typeface="Comfortaa"/>
              <a:sym typeface="Comfortaa"/>
            </a:endParaRPr>
          </a:p>
          <a:p>
            <a:pPr marL="0" marR="1119505" lvl="0" indent="0" algn="l" rtl="0">
              <a:lnSpc>
                <a:spcPct val="118750"/>
              </a:lnSpc>
              <a:spcBef>
                <a:spcPts val="0"/>
              </a:spcBef>
              <a:spcAft>
                <a:spcPts val="0"/>
              </a:spcAft>
              <a:buNone/>
            </a:pPr>
            <a:endParaRPr sz="2400" b="1">
              <a:latin typeface="Comfortaa"/>
              <a:ea typeface="Comfortaa"/>
              <a:cs typeface="Comfortaa"/>
              <a:sym typeface="Comfortaa"/>
            </a:endParaRPr>
          </a:p>
          <a:p>
            <a:pPr marL="0" marR="1119505" lvl="0" indent="0" algn="l" rtl="0">
              <a:lnSpc>
                <a:spcPct val="118750"/>
              </a:lnSpc>
              <a:spcBef>
                <a:spcPts val="0"/>
              </a:spcBef>
              <a:spcAft>
                <a:spcPts val="0"/>
              </a:spcAft>
              <a:buNone/>
            </a:pPr>
            <a:endParaRPr sz="2400" b="1">
              <a:latin typeface="Comfortaa"/>
              <a:ea typeface="Comfortaa"/>
              <a:cs typeface="Comfortaa"/>
              <a:sym typeface="Comfortaa"/>
            </a:endParaRPr>
          </a:p>
          <a:p>
            <a:pPr marL="0" marR="1119505" lvl="0" indent="0" algn="l" rtl="0">
              <a:lnSpc>
                <a:spcPct val="118750"/>
              </a:lnSpc>
              <a:spcBef>
                <a:spcPts val="0"/>
              </a:spcBef>
              <a:spcAft>
                <a:spcPts val="0"/>
              </a:spcAft>
              <a:buNone/>
            </a:pPr>
            <a:endParaRPr sz="2400" b="1">
              <a:latin typeface="Comfortaa"/>
              <a:ea typeface="Comfortaa"/>
              <a:cs typeface="Comfortaa"/>
              <a:sym typeface="Comfortaa"/>
            </a:endParaRPr>
          </a:p>
          <a:p>
            <a:pPr marL="0" marR="1119505" lvl="0" indent="0" algn="l" rtl="0">
              <a:lnSpc>
                <a:spcPct val="118750"/>
              </a:lnSpc>
              <a:spcBef>
                <a:spcPts val="0"/>
              </a:spcBef>
              <a:spcAft>
                <a:spcPts val="0"/>
              </a:spcAft>
              <a:buNone/>
            </a:pPr>
            <a:endParaRPr sz="2400" b="1">
              <a:latin typeface="Comfortaa"/>
              <a:ea typeface="Comfortaa"/>
              <a:cs typeface="Comfortaa"/>
              <a:sym typeface="Comfortaa"/>
            </a:endParaRPr>
          </a:p>
          <a:p>
            <a:pPr marL="0" marR="1119505" lvl="0" indent="0" algn="l" rtl="0">
              <a:lnSpc>
                <a:spcPct val="118750"/>
              </a:lnSpc>
              <a:spcBef>
                <a:spcPts val="0"/>
              </a:spcBef>
              <a:spcAft>
                <a:spcPts val="0"/>
              </a:spcAft>
              <a:buNone/>
            </a:pPr>
            <a:r>
              <a:rPr lang="en" sz="2400" b="1">
                <a:latin typeface="Comfortaa"/>
                <a:ea typeface="Comfortaa"/>
                <a:cs typeface="Comfortaa"/>
                <a:sym typeface="Comfortaa"/>
              </a:rPr>
              <a:t>Understanding the difference between storage units:</a:t>
            </a:r>
            <a:endParaRPr sz="2400" b="1">
              <a:latin typeface="Comfortaa"/>
              <a:ea typeface="Comfortaa"/>
              <a:cs typeface="Comfortaa"/>
              <a:sym typeface="Comfortaa"/>
            </a:endParaRPr>
          </a:p>
          <a:p>
            <a:pPr marL="0" marR="1119505" lvl="0" indent="0" algn="l" rtl="0">
              <a:lnSpc>
                <a:spcPct val="118750"/>
              </a:lnSpc>
              <a:spcBef>
                <a:spcPts val="0"/>
              </a:spcBef>
              <a:spcAft>
                <a:spcPts val="0"/>
              </a:spcAft>
              <a:buNone/>
            </a:pPr>
            <a:r>
              <a:rPr lang="en" sz="2400" b="1">
                <a:latin typeface="Comfortaa"/>
                <a:ea typeface="Comfortaa"/>
                <a:cs typeface="Comfortaa"/>
                <a:sym typeface="Comfortaa"/>
              </a:rPr>
              <a:t>Gygabyte GB and Gibibyte Gi..</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1 GB is defined as 1000³ bytes whereas 1 GiB is defined as 1024³ bytes.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1 Megabyte (MB) as 1000² bytes whereas 1 Mebibyte (MiB) 1024² bytes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1 Kibibyte (KiB) as 1024 bytes whereas 1 KB as 1000 bytes</a:t>
            </a:r>
            <a:endParaRPr sz="2400" b="1">
              <a:solidFill>
                <a:srgbClr val="30545F"/>
              </a:solidFill>
              <a:highlight>
                <a:srgbClr val="FFFFFF"/>
              </a:highlight>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457200" marR="1119505" lvl="0" indent="0" algn="l" rtl="0">
              <a:lnSpc>
                <a:spcPct val="118750"/>
              </a:lnSpc>
              <a:spcBef>
                <a:spcPts val="0"/>
              </a:spcBef>
              <a:spcAft>
                <a:spcPts val="0"/>
              </a:spcAft>
              <a:buNone/>
            </a:pP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2">
                                            <p:txEl>
                                              <p:pRg st="0" end="0"/>
                                            </p:txEl>
                                          </p:spTgt>
                                        </p:tgtEl>
                                        <p:attrNameLst>
                                          <p:attrName>style.visibility</p:attrName>
                                        </p:attrNameLst>
                                      </p:cBhvr>
                                      <p:to>
                                        <p:strVal val="visible"/>
                                      </p:to>
                                    </p:set>
                                    <p:animEffect transition="in" filter="fade">
                                      <p:cBhvr>
                                        <p:cTn id="7" dur="1000"/>
                                        <p:tgtEl>
                                          <p:spTgt spid="23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02">
                                            <p:txEl>
                                              <p:pRg st="1" end="1"/>
                                            </p:txEl>
                                          </p:spTgt>
                                        </p:tgtEl>
                                        <p:attrNameLst>
                                          <p:attrName>style.visibility</p:attrName>
                                        </p:attrNameLst>
                                      </p:cBhvr>
                                      <p:to>
                                        <p:strVal val="visible"/>
                                      </p:to>
                                    </p:set>
                                    <p:animEffect transition="in" filter="fade">
                                      <p:cBhvr>
                                        <p:cTn id="12" dur="1000"/>
                                        <p:tgtEl>
                                          <p:spTgt spid="23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02">
                                            <p:txEl>
                                              <p:pRg st="2" end="2"/>
                                            </p:txEl>
                                          </p:spTgt>
                                        </p:tgtEl>
                                        <p:attrNameLst>
                                          <p:attrName>style.visibility</p:attrName>
                                        </p:attrNameLst>
                                      </p:cBhvr>
                                      <p:to>
                                        <p:strVal val="visible"/>
                                      </p:to>
                                    </p:set>
                                    <p:animEffect transition="in" filter="fade">
                                      <p:cBhvr>
                                        <p:cTn id="17" dur="1000"/>
                                        <p:tgtEl>
                                          <p:spTgt spid="23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02">
                                            <p:txEl>
                                              <p:pRg st="3" end="3"/>
                                            </p:txEl>
                                          </p:spTgt>
                                        </p:tgtEl>
                                        <p:attrNameLst>
                                          <p:attrName>style.visibility</p:attrName>
                                        </p:attrNameLst>
                                      </p:cBhvr>
                                      <p:to>
                                        <p:strVal val="visible"/>
                                      </p:to>
                                    </p:set>
                                    <p:animEffect transition="in" filter="fade">
                                      <p:cBhvr>
                                        <p:cTn id="22" dur="1000"/>
                                        <p:tgtEl>
                                          <p:spTgt spid="23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02">
                                            <p:txEl>
                                              <p:pRg st="4" end="4"/>
                                            </p:txEl>
                                          </p:spTgt>
                                        </p:tgtEl>
                                        <p:attrNameLst>
                                          <p:attrName>style.visibility</p:attrName>
                                        </p:attrNameLst>
                                      </p:cBhvr>
                                      <p:to>
                                        <p:strVal val="visible"/>
                                      </p:to>
                                    </p:set>
                                    <p:animEffect transition="in" filter="fade">
                                      <p:cBhvr>
                                        <p:cTn id="27" dur="1000"/>
                                        <p:tgtEl>
                                          <p:spTgt spid="23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02">
                                            <p:txEl>
                                              <p:pRg st="5" end="5"/>
                                            </p:txEl>
                                          </p:spTgt>
                                        </p:tgtEl>
                                        <p:attrNameLst>
                                          <p:attrName>style.visibility</p:attrName>
                                        </p:attrNameLst>
                                      </p:cBhvr>
                                      <p:to>
                                        <p:strVal val="visible"/>
                                      </p:to>
                                    </p:set>
                                    <p:animEffect transition="in" filter="fade">
                                      <p:cBhvr>
                                        <p:cTn id="32" dur="1000"/>
                                        <p:tgtEl>
                                          <p:spTgt spid="23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02">
                                            <p:txEl>
                                              <p:pRg st="6" end="6"/>
                                            </p:txEl>
                                          </p:spTgt>
                                        </p:tgtEl>
                                        <p:attrNameLst>
                                          <p:attrName>style.visibility</p:attrName>
                                        </p:attrNameLst>
                                      </p:cBhvr>
                                      <p:to>
                                        <p:strVal val="visible"/>
                                      </p:to>
                                    </p:set>
                                    <p:animEffect transition="in" filter="fade">
                                      <p:cBhvr>
                                        <p:cTn id="37" dur="1000"/>
                                        <p:tgtEl>
                                          <p:spTgt spid="230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02">
                                            <p:txEl>
                                              <p:pRg st="7" end="7"/>
                                            </p:txEl>
                                          </p:spTgt>
                                        </p:tgtEl>
                                        <p:attrNameLst>
                                          <p:attrName>style.visibility</p:attrName>
                                        </p:attrNameLst>
                                      </p:cBhvr>
                                      <p:to>
                                        <p:strVal val="visible"/>
                                      </p:to>
                                    </p:set>
                                    <p:animEffect transition="in" filter="fade">
                                      <p:cBhvr>
                                        <p:cTn id="42" dur="1000"/>
                                        <p:tgtEl>
                                          <p:spTgt spid="230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02">
                                            <p:txEl>
                                              <p:pRg st="8" end="8"/>
                                            </p:txEl>
                                          </p:spTgt>
                                        </p:tgtEl>
                                        <p:attrNameLst>
                                          <p:attrName>style.visibility</p:attrName>
                                        </p:attrNameLst>
                                      </p:cBhvr>
                                      <p:to>
                                        <p:strVal val="visible"/>
                                      </p:to>
                                    </p:set>
                                    <p:animEffect transition="in" filter="fade">
                                      <p:cBhvr>
                                        <p:cTn id="47" dur="1000"/>
                                        <p:tgtEl>
                                          <p:spTgt spid="230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02">
                                            <p:txEl>
                                              <p:pRg st="9" end="9"/>
                                            </p:txEl>
                                          </p:spTgt>
                                        </p:tgtEl>
                                        <p:attrNameLst>
                                          <p:attrName>style.visibility</p:attrName>
                                        </p:attrNameLst>
                                      </p:cBhvr>
                                      <p:to>
                                        <p:strVal val="visible"/>
                                      </p:to>
                                    </p:set>
                                    <p:animEffect transition="in" filter="fade">
                                      <p:cBhvr>
                                        <p:cTn id="52" dur="1000"/>
                                        <p:tgtEl>
                                          <p:spTgt spid="230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302">
                                            <p:txEl>
                                              <p:pRg st="10" end="10"/>
                                            </p:txEl>
                                          </p:spTgt>
                                        </p:tgtEl>
                                        <p:attrNameLst>
                                          <p:attrName>style.visibility</p:attrName>
                                        </p:attrNameLst>
                                      </p:cBhvr>
                                      <p:to>
                                        <p:strVal val="visible"/>
                                      </p:to>
                                    </p:set>
                                    <p:animEffect transition="in" filter="fade">
                                      <p:cBhvr>
                                        <p:cTn id="57" dur="1000"/>
                                        <p:tgtEl>
                                          <p:spTgt spid="230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02">
                                            <p:txEl>
                                              <p:pRg st="11" end="11"/>
                                            </p:txEl>
                                          </p:spTgt>
                                        </p:tgtEl>
                                        <p:attrNameLst>
                                          <p:attrName>style.visibility</p:attrName>
                                        </p:attrNameLst>
                                      </p:cBhvr>
                                      <p:to>
                                        <p:strVal val="visible"/>
                                      </p:to>
                                    </p:set>
                                    <p:animEffect transition="in" filter="fade">
                                      <p:cBhvr>
                                        <p:cTn id="62" dur="1000"/>
                                        <p:tgtEl>
                                          <p:spTgt spid="230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02">
                                            <p:txEl>
                                              <p:pRg st="12" end="12"/>
                                            </p:txEl>
                                          </p:spTgt>
                                        </p:tgtEl>
                                        <p:attrNameLst>
                                          <p:attrName>style.visibility</p:attrName>
                                        </p:attrNameLst>
                                      </p:cBhvr>
                                      <p:to>
                                        <p:strVal val="visible"/>
                                      </p:to>
                                    </p:set>
                                    <p:animEffect transition="in" filter="fade">
                                      <p:cBhvr>
                                        <p:cTn id="67" dur="1000"/>
                                        <p:tgtEl>
                                          <p:spTgt spid="230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02">
                                            <p:txEl>
                                              <p:pRg st="13" end="13"/>
                                            </p:txEl>
                                          </p:spTgt>
                                        </p:tgtEl>
                                        <p:attrNameLst>
                                          <p:attrName>style.visibility</p:attrName>
                                        </p:attrNameLst>
                                      </p:cBhvr>
                                      <p:to>
                                        <p:strVal val="visible"/>
                                      </p:to>
                                    </p:set>
                                    <p:animEffect transition="in" filter="fade">
                                      <p:cBhvr>
                                        <p:cTn id="72" dur="1000"/>
                                        <p:tgtEl>
                                          <p:spTgt spid="230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02">
                                            <p:txEl>
                                              <p:pRg st="14" end="14"/>
                                            </p:txEl>
                                          </p:spTgt>
                                        </p:tgtEl>
                                        <p:attrNameLst>
                                          <p:attrName>style.visibility</p:attrName>
                                        </p:attrNameLst>
                                      </p:cBhvr>
                                      <p:to>
                                        <p:strVal val="visible"/>
                                      </p:to>
                                    </p:set>
                                    <p:animEffect transition="in" filter="fade">
                                      <p:cBhvr>
                                        <p:cTn id="77" dur="1000"/>
                                        <p:tgtEl>
                                          <p:spTgt spid="2302">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302">
                                            <p:txEl>
                                              <p:pRg st="15" end="15"/>
                                            </p:txEl>
                                          </p:spTgt>
                                        </p:tgtEl>
                                        <p:attrNameLst>
                                          <p:attrName>style.visibility</p:attrName>
                                        </p:attrNameLst>
                                      </p:cBhvr>
                                      <p:to>
                                        <p:strVal val="visible"/>
                                      </p:to>
                                    </p:set>
                                    <p:animEffect transition="in" filter="fade">
                                      <p:cBhvr>
                                        <p:cTn id="82" dur="1000"/>
                                        <p:tgtEl>
                                          <p:spTgt spid="2302">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02">
                                            <p:txEl>
                                              <p:pRg st="16" end="16"/>
                                            </p:txEl>
                                          </p:spTgt>
                                        </p:tgtEl>
                                        <p:attrNameLst>
                                          <p:attrName>style.visibility</p:attrName>
                                        </p:attrNameLst>
                                      </p:cBhvr>
                                      <p:to>
                                        <p:strVal val="visible"/>
                                      </p:to>
                                    </p:set>
                                    <p:animEffect transition="in" filter="fade">
                                      <p:cBhvr>
                                        <p:cTn id="87" dur="1000"/>
                                        <p:tgtEl>
                                          <p:spTgt spid="2302">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302">
                                            <p:txEl>
                                              <p:pRg st="17" end="17"/>
                                            </p:txEl>
                                          </p:spTgt>
                                        </p:tgtEl>
                                        <p:attrNameLst>
                                          <p:attrName>style.visibility</p:attrName>
                                        </p:attrNameLst>
                                      </p:cBhvr>
                                      <p:to>
                                        <p:strVal val="visible"/>
                                      </p:to>
                                    </p:set>
                                    <p:animEffect transition="in" filter="fade">
                                      <p:cBhvr>
                                        <p:cTn id="92" dur="1000"/>
                                        <p:tgtEl>
                                          <p:spTgt spid="2302">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302">
                                            <p:txEl>
                                              <p:pRg st="18" end="18"/>
                                            </p:txEl>
                                          </p:spTgt>
                                        </p:tgtEl>
                                        <p:attrNameLst>
                                          <p:attrName>style.visibility</p:attrName>
                                        </p:attrNameLst>
                                      </p:cBhvr>
                                      <p:to>
                                        <p:strVal val="visible"/>
                                      </p:to>
                                    </p:set>
                                    <p:animEffect transition="in" filter="fade">
                                      <p:cBhvr>
                                        <p:cTn id="97" dur="1000"/>
                                        <p:tgtEl>
                                          <p:spTgt spid="2302">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302">
                                            <p:txEl>
                                              <p:pRg st="19" end="19"/>
                                            </p:txEl>
                                          </p:spTgt>
                                        </p:tgtEl>
                                        <p:attrNameLst>
                                          <p:attrName>style.visibility</p:attrName>
                                        </p:attrNameLst>
                                      </p:cBhvr>
                                      <p:to>
                                        <p:strVal val="visible"/>
                                      </p:to>
                                    </p:set>
                                    <p:animEffect transition="in" filter="fade">
                                      <p:cBhvr>
                                        <p:cTn id="102" dur="1000"/>
                                        <p:tgtEl>
                                          <p:spTgt spid="2302">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302">
                                            <p:txEl>
                                              <p:pRg st="20" end="20"/>
                                            </p:txEl>
                                          </p:spTgt>
                                        </p:tgtEl>
                                        <p:attrNameLst>
                                          <p:attrName>style.visibility</p:attrName>
                                        </p:attrNameLst>
                                      </p:cBhvr>
                                      <p:to>
                                        <p:strVal val="visible"/>
                                      </p:to>
                                    </p:set>
                                    <p:animEffect transition="in" filter="fade">
                                      <p:cBhvr>
                                        <p:cTn id="107" dur="1000"/>
                                        <p:tgtEl>
                                          <p:spTgt spid="2302">
                                            <p:txEl>
                                              <p:pRg st="20" end="2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302">
                                            <p:txEl>
                                              <p:pRg st="21" end="21"/>
                                            </p:txEl>
                                          </p:spTgt>
                                        </p:tgtEl>
                                        <p:attrNameLst>
                                          <p:attrName>style.visibility</p:attrName>
                                        </p:attrNameLst>
                                      </p:cBhvr>
                                      <p:to>
                                        <p:strVal val="visible"/>
                                      </p:to>
                                    </p:set>
                                    <p:animEffect transition="in" filter="fade">
                                      <p:cBhvr>
                                        <p:cTn id="112" dur="1000"/>
                                        <p:tgtEl>
                                          <p:spTgt spid="2302">
                                            <p:txEl>
                                              <p:pRg st="21" end="2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302">
                                            <p:txEl>
                                              <p:pRg st="22" end="22"/>
                                            </p:txEl>
                                          </p:spTgt>
                                        </p:tgtEl>
                                        <p:attrNameLst>
                                          <p:attrName>style.visibility</p:attrName>
                                        </p:attrNameLst>
                                      </p:cBhvr>
                                      <p:to>
                                        <p:strVal val="visible"/>
                                      </p:to>
                                    </p:set>
                                    <p:animEffect transition="in" filter="fade">
                                      <p:cBhvr>
                                        <p:cTn id="117" dur="1000"/>
                                        <p:tgtEl>
                                          <p:spTgt spid="2302">
                                            <p:txEl>
                                              <p:pRg st="22" end="2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302">
                                            <p:txEl>
                                              <p:pRg st="23" end="23"/>
                                            </p:txEl>
                                          </p:spTgt>
                                        </p:tgtEl>
                                        <p:attrNameLst>
                                          <p:attrName>style.visibility</p:attrName>
                                        </p:attrNameLst>
                                      </p:cBhvr>
                                      <p:to>
                                        <p:strVal val="visible"/>
                                      </p:to>
                                    </p:set>
                                    <p:animEffect transition="in" filter="fade">
                                      <p:cBhvr>
                                        <p:cTn id="122" dur="1000"/>
                                        <p:tgtEl>
                                          <p:spTgt spid="2302">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286"/>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Storage </a:t>
            </a:r>
            <a:r>
              <a:rPr lang="en" sz="3800" b="1">
                <a:solidFill>
                  <a:srgbClr val="00FF00"/>
                </a:solidFill>
                <a:latin typeface="Comfortaa"/>
                <a:ea typeface="Comfortaa"/>
                <a:cs typeface="Comfortaa"/>
                <a:sym typeface="Comfortaa"/>
              </a:rPr>
              <a:t>Volumes</a:t>
            </a:r>
            <a:endParaRPr sz="3800" b="1">
              <a:solidFill>
                <a:srgbClr val="00FF00"/>
              </a:solidFill>
              <a:latin typeface="Comfortaa"/>
              <a:ea typeface="Comfortaa"/>
              <a:cs typeface="Comfortaa"/>
              <a:sym typeface="Comfortaa"/>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287"/>
          <p:cNvSpPr txBox="1"/>
          <p:nvPr/>
        </p:nvSpPr>
        <p:spPr>
          <a:xfrm>
            <a:off x="137700" y="107550"/>
            <a:ext cx="8716200" cy="4928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2313" name="Google Shape;2313;p287"/>
          <p:cNvSpPr txBox="1"/>
          <p:nvPr/>
        </p:nvSpPr>
        <p:spPr>
          <a:xfrm>
            <a:off x="367825" y="273725"/>
            <a:ext cx="5254200" cy="4653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mfortaa"/>
              <a:ea typeface="Comfortaa"/>
              <a:cs typeface="Comfortaa"/>
              <a:sym typeface="Comfortaa"/>
            </a:endParaRPr>
          </a:p>
        </p:txBody>
      </p:sp>
      <p:sp>
        <p:nvSpPr>
          <p:cNvPr id="2314" name="Google Shape;2314;p287"/>
          <p:cNvSpPr txBox="1"/>
          <p:nvPr/>
        </p:nvSpPr>
        <p:spPr>
          <a:xfrm>
            <a:off x="516100" y="470100"/>
            <a:ext cx="3931800" cy="2101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t>
            </a:r>
            <a:endParaRPr sz="2000">
              <a:solidFill>
                <a:schemeClr val="dk1"/>
              </a:solidFill>
              <a:latin typeface="Comfortaa"/>
              <a:ea typeface="Comfortaa"/>
              <a:cs typeface="Comfortaa"/>
              <a:sym typeface="Comfortaa"/>
            </a:endParaRPr>
          </a:p>
        </p:txBody>
      </p:sp>
      <p:sp>
        <p:nvSpPr>
          <p:cNvPr id="2315" name="Google Shape;2315;p287"/>
          <p:cNvSpPr txBox="1">
            <a:spLocks noGrp="1"/>
          </p:cNvSpPr>
          <p:nvPr>
            <p:ph type="body" idx="1"/>
          </p:nvPr>
        </p:nvSpPr>
        <p:spPr>
          <a:xfrm>
            <a:off x="735625" y="966575"/>
            <a:ext cx="3507300" cy="13836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t>
            </a:r>
            <a:endParaRPr/>
          </a:p>
          <a:p>
            <a:pPr marL="0" lvl="0" indent="0" algn="l" rtl="0">
              <a:spcBef>
                <a:spcPts val="0"/>
              </a:spcBef>
              <a:spcAft>
                <a:spcPts val="0"/>
              </a:spcAft>
              <a:buNone/>
            </a:pPr>
            <a:r>
              <a:rPr lang="en">
                <a:solidFill>
                  <a:srgbClr val="F2F2F2"/>
                </a:solidFill>
              </a:rPr>
              <a:t>           ├── </a:t>
            </a:r>
            <a:r>
              <a:rPr lang="en"/>
              <a:t>2012</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2333</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316" name="Google Shape;2316;p287"/>
          <p:cNvSpPr txBox="1"/>
          <p:nvPr/>
        </p:nvSpPr>
        <p:spPr>
          <a:xfrm>
            <a:off x="516100" y="2697525"/>
            <a:ext cx="3931800" cy="1981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webagent</a:t>
            </a:r>
            <a:endParaRPr sz="2000">
              <a:solidFill>
                <a:schemeClr val="dk1"/>
              </a:solidFill>
              <a:latin typeface="Comfortaa"/>
              <a:ea typeface="Comfortaa"/>
              <a:cs typeface="Comfortaa"/>
              <a:sym typeface="Comfortaa"/>
            </a:endParaRPr>
          </a:p>
          <a:p>
            <a:pPr marL="0" lvl="0" indent="0" algn="l" rtl="0">
              <a:spcBef>
                <a:spcPts val="0"/>
              </a:spcBef>
              <a:spcAft>
                <a:spcPts val="0"/>
              </a:spcAft>
              <a:buNone/>
            </a:pPr>
            <a:endParaRPr sz="2000">
              <a:highlight>
                <a:schemeClr val="dk1"/>
              </a:highlight>
              <a:latin typeface="Comfortaa"/>
              <a:ea typeface="Comfortaa"/>
              <a:cs typeface="Comfortaa"/>
              <a:sym typeface="Comfortaa"/>
            </a:endParaRPr>
          </a:p>
        </p:txBody>
      </p:sp>
      <p:sp>
        <p:nvSpPr>
          <p:cNvPr id="2317" name="Google Shape;2317;p287"/>
          <p:cNvSpPr txBox="1">
            <a:spLocks noGrp="1"/>
          </p:cNvSpPr>
          <p:nvPr>
            <p:ph type="body" idx="1"/>
          </p:nvPr>
        </p:nvSpPr>
        <p:spPr>
          <a:xfrm>
            <a:off x="670075" y="3241925"/>
            <a:ext cx="3572700" cy="12744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webagent</a:t>
            </a:r>
            <a:endParaRPr/>
          </a:p>
          <a:p>
            <a:pPr marL="0" lvl="0" indent="0" algn="l" rtl="0">
              <a:spcBef>
                <a:spcPts val="0"/>
              </a:spcBef>
              <a:spcAft>
                <a:spcPts val="0"/>
              </a:spcAft>
              <a:buNone/>
            </a:pPr>
            <a:r>
              <a:rPr lang="en">
                <a:solidFill>
                  <a:srgbClr val="F2F2F2"/>
                </a:solidFill>
              </a:rPr>
              <a:t>           ├── </a:t>
            </a:r>
            <a:r>
              <a:rPr lang="en"/>
              <a:t>var</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data</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318" name="Google Shape;2318;p287"/>
          <p:cNvSpPr txBox="1"/>
          <p:nvPr/>
        </p:nvSpPr>
        <p:spPr>
          <a:xfrm>
            <a:off x="4523500" y="470100"/>
            <a:ext cx="9447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Comfortaa"/>
                <a:ea typeface="Comfortaa"/>
                <a:cs typeface="Comfortaa"/>
                <a:sym typeface="Comfortaa"/>
              </a:rPr>
              <a:t>POD-A</a:t>
            </a:r>
            <a:endParaRPr sz="1700">
              <a:solidFill>
                <a:schemeClr val="dk1"/>
              </a:solidFill>
              <a:latin typeface="Comfortaa"/>
              <a:ea typeface="Comfortaa"/>
              <a:cs typeface="Comfortaa"/>
              <a:sym typeface="Comfortaa"/>
            </a:endParaRPr>
          </a:p>
        </p:txBody>
      </p:sp>
      <p:sp>
        <p:nvSpPr>
          <p:cNvPr id="2319" name="Google Shape;2319;p287"/>
          <p:cNvSpPr txBox="1"/>
          <p:nvPr/>
        </p:nvSpPr>
        <p:spPr>
          <a:xfrm>
            <a:off x="6851575" y="316100"/>
            <a:ext cx="17535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NODE-01</a:t>
            </a:r>
            <a:endParaRPr sz="2400" b="1">
              <a:solidFill>
                <a:schemeClr val="dk1"/>
              </a:solidFill>
              <a:latin typeface="Comfortaa"/>
              <a:ea typeface="Comfortaa"/>
              <a:cs typeface="Comfortaa"/>
              <a:sym typeface="Comfortaa"/>
            </a:endParaRPr>
          </a:p>
        </p:txBody>
      </p:sp>
      <p:sp>
        <p:nvSpPr>
          <p:cNvPr id="2320" name="Google Shape;2320;p287"/>
          <p:cNvSpPr txBox="1"/>
          <p:nvPr/>
        </p:nvSpPr>
        <p:spPr>
          <a:xfrm>
            <a:off x="2497700" y="888050"/>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sp>
        <p:nvSpPr>
          <p:cNvPr id="2321" name="Google Shape;2321;p287"/>
          <p:cNvSpPr txBox="1"/>
          <p:nvPr/>
        </p:nvSpPr>
        <p:spPr>
          <a:xfrm>
            <a:off x="2499700" y="3190663"/>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sp>
        <p:nvSpPr>
          <p:cNvPr id="2322" name="Google Shape;2322;p287"/>
          <p:cNvSpPr/>
          <p:nvPr/>
        </p:nvSpPr>
        <p:spPr>
          <a:xfrm>
            <a:off x="3122125" y="1488350"/>
            <a:ext cx="821164" cy="547442"/>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data</a:t>
            </a:r>
            <a:endParaRPr/>
          </a:p>
        </p:txBody>
      </p:sp>
      <p:sp>
        <p:nvSpPr>
          <p:cNvPr id="2323" name="Google Shape;2323;p287"/>
          <p:cNvSpPr/>
          <p:nvPr/>
        </p:nvSpPr>
        <p:spPr>
          <a:xfrm>
            <a:off x="3122125" y="3779175"/>
            <a:ext cx="821164" cy="547442"/>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data</a:t>
            </a:r>
            <a:endParaRPr/>
          </a:p>
        </p:txBody>
      </p:sp>
      <p:sp>
        <p:nvSpPr>
          <p:cNvPr id="2324" name="Google Shape;2324;p287"/>
          <p:cNvSpPr txBox="1"/>
          <p:nvPr/>
        </p:nvSpPr>
        <p:spPr>
          <a:xfrm>
            <a:off x="5733025" y="1308350"/>
            <a:ext cx="2990400" cy="31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mfortaa"/>
                <a:ea typeface="Comfortaa"/>
                <a:cs typeface="Comfortaa"/>
                <a:sym typeface="Comfortaa"/>
              </a:rPr>
              <a:t>Each container in pod has its own filesystem and stores data its in own filesystem</a:t>
            </a: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800" b="1">
                <a:solidFill>
                  <a:schemeClr val="dk1"/>
                </a:solidFill>
                <a:latin typeface="Comfortaa"/>
                <a:ea typeface="Comfortaa"/>
                <a:cs typeface="Comfortaa"/>
                <a:sym typeface="Comfortaa"/>
              </a:rPr>
              <a:t>The data is stored as long as the container or the pod is running and is thus considered ephemeral.</a:t>
            </a:r>
            <a:endParaRPr sz="1800" b="1">
              <a:solidFill>
                <a:schemeClr val="dk1"/>
              </a:solidFill>
              <a:latin typeface="Comfortaa"/>
              <a:ea typeface="Comfortaa"/>
              <a:cs typeface="Comfortaa"/>
              <a:sym typeface="Comfortaa"/>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288"/>
          <p:cNvSpPr txBox="1"/>
          <p:nvPr/>
        </p:nvSpPr>
        <p:spPr>
          <a:xfrm>
            <a:off x="137700" y="107550"/>
            <a:ext cx="8716200" cy="4928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2330" name="Google Shape;2330;p288"/>
          <p:cNvSpPr txBox="1"/>
          <p:nvPr/>
        </p:nvSpPr>
        <p:spPr>
          <a:xfrm>
            <a:off x="367825" y="273725"/>
            <a:ext cx="5365200" cy="4653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1" name="Google Shape;2331;p288"/>
          <p:cNvSpPr txBox="1"/>
          <p:nvPr/>
        </p:nvSpPr>
        <p:spPr>
          <a:xfrm>
            <a:off x="516100" y="470100"/>
            <a:ext cx="3931800" cy="2101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t>
            </a:r>
            <a:endParaRPr sz="2000">
              <a:solidFill>
                <a:schemeClr val="dk1"/>
              </a:solidFill>
              <a:latin typeface="Comfortaa"/>
              <a:ea typeface="Comfortaa"/>
              <a:cs typeface="Comfortaa"/>
              <a:sym typeface="Comfortaa"/>
            </a:endParaRPr>
          </a:p>
        </p:txBody>
      </p:sp>
      <p:sp>
        <p:nvSpPr>
          <p:cNvPr id="2332" name="Google Shape;2332;p288"/>
          <p:cNvSpPr txBox="1">
            <a:spLocks noGrp="1"/>
          </p:cNvSpPr>
          <p:nvPr>
            <p:ph type="body" idx="1"/>
          </p:nvPr>
        </p:nvSpPr>
        <p:spPr>
          <a:xfrm>
            <a:off x="735625" y="966575"/>
            <a:ext cx="3507300" cy="13836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t>
            </a:r>
            <a:endParaRPr/>
          </a:p>
          <a:p>
            <a:pPr marL="0" lvl="0" indent="0" algn="l" rtl="0">
              <a:spcBef>
                <a:spcPts val="0"/>
              </a:spcBef>
              <a:spcAft>
                <a:spcPts val="0"/>
              </a:spcAft>
              <a:buNone/>
            </a:pPr>
            <a:r>
              <a:rPr lang="en">
                <a:solidFill>
                  <a:srgbClr val="F2F2F2"/>
                </a:solidFill>
              </a:rPr>
              <a:t>           ├── </a:t>
            </a:r>
            <a:r>
              <a:rPr lang="en"/>
              <a:t>2012</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2333</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333" name="Google Shape;2333;p288"/>
          <p:cNvSpPr txBox="1"/>
          <p:nvPr/>
        </p:nvSpPr>
        <p:spPr>
          <a:xfrm>
            <a:off x="516100" y="2697525"/>
            <a:ext cx="3931800" cy="1981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webagent</a:t>
            </a:r>
            <a:endParaRPr sz="2000">
              <a:solidFill>
                <a:schemeClr val="dk1"/>
              </a:solidFill>
              <a:latin typeface="Comfortaa"/>
              <a:ea typeface="Comfortaa"/>
              <a:cs typeface="Comfortaa"/>
              <a:sym typeface="Comfortaa"/>
            </a:endParaRPr>
          </a:p>
          <a:p>
            <a:pPr marL="0" lvl="0" indent="0" algn="l" rtl="0">
              <a:spcBef>
                <a:spcPts val="0"/>
              </a:spcBef>
              <a:spcAft>
                <a:spcPts val="0"/>
              </a:spcAft>
              <a:buNone/>
            </a:pPr>
            <a:endParaRPr sz="2000">
              <a:highlight>
                <a:schemeClr val="dk1"/>
              </a:highlight>
              <a:latin typeface="Comfortaa"/>
              <a:ea typeface="Comfortaa"/>
              <a:cs typeface="Comfortaa"/>
              <a:sym typeface="Comfortaa"/>
            </a:endParaRPr>
          </a:p>
        </p:txBody>
      </p:sp>
      <p:sp>
        <p:nvSpPr>
          <p:cNvPr id="2334" name="Google Shape;2334;p288"/>
          <p:cNvSpPr txBox="1">
            <a:spLocks noGrp="1"/>
          </p:cNvSpPr>
          <p:nvPr>
            <p:ph type="body" idx="1"/>
          </p:nvPr>
        </p:nvSpPr>
        <p:spPr>
          <a:xfrm>
            <a:off x="670075" y="3241925"/>
            <a:ext cx="3572700" cy="12744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webagent</a:t>
            </a:r>
            <a:endParaRPr/>
          </a:p>
          <a:p>
            <a:pPr marL="0" lvl="0" indent="0" algn="l" rtl="0">
              <a:spcBef>
                <a:spcPts val="0"/>
              </a:spcBef>
              <a:spcAft>
                <a:spcPts val="0"/>
              </a:spcAft>
              <a:buNone/>
            </a:pPr>
            <a:r>
              <a:rPr lang="en">
                <a:solidFill>
                  <a:srgbClr val="F2F2F2"/>
                </a:solidFill>
              </a:rPr>
              <a:t>           ├── </a:t>
            </a:r>
            <a:r>
              <a:rPr lang="en"/>
              <a:t>var</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data</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335" name="Google Shape;2335;p288"/>
          <p:cNvSpPr txBox="1"/>
          <p:nvPr/>
        </p:nvSpPr>
        <p:spPr>
          <a:xfrm>
            <a:off x="4447900" y="470100"/>
            <a:ext cx="11718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omfortaa"/>
                <a:ea typeface="Comfortaa"/>
                <a:cs typeface="Comfortaa"/>
                <a:sym typeface="Comfortaa"/>
              </a:rPr>
              <a:t>POD-A</a:t>
            </a:r>
            <a:endParaRPr sz="2300">
              <a:solidFill>
                <a:schemeClr val="dk1"/>
              </a:solidFill>
              <a:latin typeface="Comfortaa"/>
              <a:ea typeface="Comfortaa"/>
              <a:cs typeface="Comfortaa"/>
              <a:sym typeface="Comfortaa"/>
            </a:endParaRPr>
          </a:p>
        </p:txBody>
      </p:sp>
      <p:sp>
        <p:nvSpPr>
          <p:cNvPr id="2336" name="Google Shape;2336;p288"/>
          <p:cNvSpPr txBox="1"/>
          <p:nvPr/>
        </p:nvSpPr>
        <p:spPr>
          <a:xfrm>
            <a:off x="6851575" y="316100"/>
            <a:ext cx="17535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NODE-01</a:t>
            </a:r>
            <a:endParaRPr sz="2400" b="1">
              <a:solidFill>
                <a:schemeClr val="dk1"/>
              </a:solidFill>
              <a:latin typeface="Comfortaa"/>
              <a:ea typeface="Comfortaa"/>
              <a:cs typeface="Comfortaa"/>
              <a:sym typeface="Comfortaa"/>
            </a:endParaRPr>
          </a:p>
        </p:txBody>
      </p:sp>
      <p:sp>
        <p:nvSpPr>
          <p:cNvPr id="2337" name="Google Shape;2337;p288"/>
          <p:cNvSpPr txBox="1"/>
          <p:nvPr/>
        </p:nvSpPr>
        <p:spPr>
          <a:xfrm>
            <a:off x="2497700" y="888050"/>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sp>
        <p:nvSpPr>
          <p:cNvPr id="2338" name="Google Shape;2338;p288"/>
          <p:cNvSpPr txBox="1"/>
          <p:nvPr/>
        </p:nvSpPr>
        <p:spPr>
          <a:xfrm>
            <a:off x="2499700" y="3190663"/>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sp>
        <p:nvSpPr>
          <p:cNvPr id="2339" name="Google Shape;2339;p288"/>
          <p:cNvSpPr/>
          <p:nvPr/>
        </p:nvSpPr>
        <p:spPr>
          <a:xfrm>
            <a:off x="3122125" y="1488350"/>
            <a:ext cx="821164" cy="547442"/>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data</a:t>
            </a:r>
            <a:endParaRPr/>
          </a:p>
        </p:txBody>
      </p:sp>
      <p:sp>
        <p:nvSpPr>
          <p:cNvPr id="2340" name="Google Shape;2340;p288"/>
          <p:cNvSpPr/>
          <p:nvPr/>
        </p:nvSpPr>
        <p:spPr>
          <a:xfrm>
            <a:off x="3122125" y="3779175"/>
            <a:ext cx="821164" cy="547442"/>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data</a:t>
            </a:r>
            <a:endParaRPr/>
          </a:p>
        </p:txBody>
      </p:sp>
      <p:sp>
        <p:nvSpPr>
          <p:cNvPr id="2341" name="Google Shape;2341;p288"/>
          <p:cNvSpPr/>
          <p:nvPr/>
        </p:nvSpPr>
        <p:spPr>
          <a:xfrm>
            <a:off x="4011750" y="1838998"/>
            <a:ext cx="821100" cy="2318100"/>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2" name="Google Shape;2342;p288"/>
          <p:cNvCxnSpPr/>
          <p:nvPr/>
        </p:nvCxnSpPr>
        <p:spPr>
          <a:xfrm rot="10800000" flipH="1">
            <a:off x="4629750" y="2697525"/>
            <a:ext cx="573000" cy="394500"/>
          </a:xfrm>
          <a:prstGeom prst="straightConnector1">
            <a:avLst/>
          </a:prstGeom>
          <a:noFill/>
          <a:ln w="114300" cap="flat" cmpd="sng">
            <a:solidFill>
              <a:srgbClr val="FF0000"/>
            </a:solidFill>
            <a:prstDash val="solid"/>
            <a:round/>
            <a:headEnd type="none" w="med" len="med"/>
            <a:tailEnd type="none" w="med" len="med"/>
          </a:ln>
        </p:spPr>
      </p:cxnSp>
      <p:cxnSp>
        <p:nvCxnSpPr>
          <p:cNvPr id="2343" name="Google Shape;2343;p288"/>
          <p:cNvCxnSpPr/>
          <p:nvPr/>
        </p:nvCxnSpPr>
        <p:spPr>
          <a:xfrm>
            <a:off x="4572000" y="2653125"/>
            <a:ext cx="688500" cy="392100"/>
          </a:xfrm>
          <a:prstGeom prst="straightConnector1">
            <a:avLst/>
          </a:prstGeom>
          <a:noFill/>
          <a:ln w="114300" cap="flat" cmpd="sng">
            <a:solidFill>
              <a:srgbClr val="FF0000"/>
            </a:solidFill>
            <a:prstDash val="solid"/>
            <a:round/>
            <a:headEnd type="none" w="med" len="med"/>
            <a:tailEnd type="none" w="med" len="med"/>
          </a:ln>
        </p:spPr>
      </p:cxnSp>
      <p:sp>
        <p:nvSpPr>
          <p:cNvPr id="2344" name="Google Shape;2344;p288"/>
          <p:cNvSpPr txBox="1"/>
          <p:nvPr/>
        </p:nvSpPr>
        <p:spPr>
          <a:xfrm>
            <a:off x="5733025" y="1308350"/>
            <a:ext cx="2990400" cy="31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mfortaa"/>
                <a:ea typeface="Comfortaa"/>
                <a:cs typeface="Comfortaa"/>
                <a:sym typeface="Comfortaa"/>
              </a:rPr>
              <a:t>Data cannot be shared between containers that are running within a pod.</a:t>
            </a: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800" b="1">
                <a:solidFill>
                  <a:schemeClr val="dk1"/>
                </a:solidFill>
                <a:latin typeface="Comfortaa"/>
                <a:ea typeface="Comfortaa"/>
                <a:cs typeface="Comfortaa"/>
                <a:sym typeface="Comfortaa"/>
              </a:rPr>
              <a:t>There is a need to allow the data to persist and be accessible by all the containers in the pod </a:t>
            </a:r>
            <a:endParaRPr sz="1800" b="1">
              <a:solidFill>
                <a:schemeClr val="dk1"/>
              </a:solidFill>
              <a:latin typeface="Comfortaa"/>
              <a:ea typeface="Comfortaa"/>
              <a:cs typeface="Comfortaa"/>
              <a:sym typeface="Comforta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6"/>
          <p:cNvSpPr txBox="1">
            <a:spLocks noGrp="1"/>
          </p:cNvSpPr>
          <p:nvPr>
            <p:ph type="title"/>
          </p:nvPr>
        </p:nvSpPr>
        <p:spPr>
          <a:xfrm>
            <a:off x="153025" y="62700"/>
            <a:ext cx="8824800" cy="10086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700">
                <a:solidFill>
                  <a:schemeClr val="dk1"/>
                </a:solidFill>
                <a:latin typeface="Comfortaa"/>
                <a:ea typeface="Comfortaa"/>
                <a:cs typeface="Comfortaa"/>
                <a:sym typeface="Comfortaa"/>
              </a:rPr>
              <a:t>K8s Control Plane or master node Components are run as linux systemd services or as static pods</a:t>
            </a:r>
            <a:endParaRPr sz="2700">
              <a:solidFill>
                <a:schemeClr val="dk1"/>
              </a:solidFill>
              <a:latin typeface="Comfortaa"/>
              <a:ea typeface="Comfortaa"/>
              <a:cs typeface="Comfortaa"/>
              <a:sym typeface="Comfortaa"/>
            </a:endParaRPr>
          </a:p>
        </p:txBody>
      </p:sp>
      <p:sp>
        <p:nvSpPr>
          <p:cNvPr id="258" name="Google Shape;258;p46"/>
          <p:cNvSpPr txBox="1"/>
          <p:nvPr/>
        </p:nvSpPr>
        <p:spPr>
          <a:xfrm>
            <a:off x="528700" y="1037200"/>
            <a:ext cx="4295100" cy="3710100"/>
          </a:xfrm>
          <a:prstGeom prst="rect">
            <a:avLst/>
          </a:prstGeom>
          <a:noFill/>
          <a:ln>
            <a:noFill/>
          </a:ln>
        </p:spPr>
        <p:txBody>
          <a:bodyPr spcFirstLastPara="1" wrap="square" lIns="0" tIns="12700" rIns="0" bIns="0" anchor="t" anchorCtr="0">
            <a:noAutofit/>
          </a:bodyPr>
          <a:lstStyle/>
          <a:p>
            <a:pPr marL="457200" marR="0" lvl="0" indent="0" algn="l" rtl="0">
              <a:lnSpc>
                <a:spcPct val="100000"/>
              </a:lnSpc>
              <a:spcBef>
                <a:spcPts val="0"/>
              </a:spcBef>
              <a:spcAft>
                <a:spcPts val="0"/>
              </a:spcAft>
              <a:buNone/>
            </a:pPr>
            <a:endParaRPr sz="3000">
              <a:solidFill>
                <a:schemeClr val="dk1"/>
              </a:solidFill>
              <a:latin typeface="Comfortaa"/>
              <a:ea typeface="Comfortaa"/>
              <a:cs typeface="Comfortaa"/>
              <a:sym typeface="Comfortaa"/>
            </a:endParaRPr>
          </a:p>
          <a:p>
            <a:pPr marL="471169" marR="0" lvl="0" indent="-446404" algn="l" rtl="0">
              <a:lnSpc>
                <a:spcPct val="100000"/>
              </a:lnSpc>
              <a:spcBef>
                <a:spcPts val="0"/>
              </a:spcBef>
              <a:spcAft>
                <a:spcPts val="0"/>
              </a:spcAft>
              <a:buClr>
                <a:schemeClr val="dk1"/>
              </a:buClr>
              <a:buSzPts val="2800"/>
              <a:buFont typeface="Comfortaa"/>
              <a:buChar char="●"/>
            </a:pPr>
            <a:r>
              <a:rPr lang="en" sz="2800">
                <a:solidFill>
                  <a:schemeClr val="dk1"/>
                </a:solidFill>
                <a:latin typeface="Comfortaa"/>
                <a:ea typeface="Comfortaa"/>
                <a:cs typeface="Comfortaa"/>
                <a:sym typeface="Comfortaa"/>
              </a:rPr>
              <a:t>The API server</a:t>
            </a:r>
            <a:endParaRPr sz="2800">
              <a:solidFill>
                <a:schemeClr val="dk1"/>
              </a:solidFill>
              <a:latin typeface="Comfortaa"/>
              <a:ea typeface="Comfortaa"/>
              <a:cs typeface="Comfortaa"/>
              <a:sym typeface="Comfortaa"/>
            </a:endParaRPr>
          </a:p>
          <a:p>
            <a:pPr marL="471169" marR="0" lvl="0" indent="-446404" algn="l" rtl="0">
              <a:lnSpc>
                <a:spcPct val="100000"/>
              </a:lnSpc>
              <a:spcBef>
                <a:spcPts val="0"/>
              </a:spcBef>
              <a:spcAft>
                <a:spcPts val="0"/>
              </a:spcAft>
              <a:buClr>
                <a:schemeClr val="dk1"/>
              </a:buClr>
              <a:buSzPts val="2800"/>
              <a:buFont typeface="Comfortaa"/>
              <a:buChar char="●"/>
            </a:pPr>
            <a:r>
              <a:rPr lang="en" sz="2800">
                <a:solidFill>
                  <a:schemeClr val="dk1"/>
                </a:solidFill>
                <a:latin typeface="Comfortaa"/>
                <a:ea typeface="Comfortaa"/>
                <a:cs typeface="Comfortaa"/>
                <a:sym typeface="Comfortaa"/>
              </a:rPr>
              <a:t>The etcd distributed persistent storage</a:t>
            </a:r>
            <a:endParaRPr sz="2800">
              <a:solidFill>
                <a:schemeClr val="dk1"/>
              </a:solidFill>
              <a:latin typeface="Comfortaa"/>
              <a:ea typeface="Comfortaa"/>
              <a:cs typeface="Comfortaa"/>
              <a:sym typeface="Comfortaa"/>
            </a:endParaRPr>
          </a:p>
          <a:p>
            <a:pPr marL="471169" marR="0" lvl="0" indent="-446404" algn="l" rtl="0">
              <a:lnSpc>
                <a:spcPct val="100000"/>
              </a:lnSpc>
              <a:spcBef>
                <a:spcPts val="0"/>
              </a:spcBef>
              <a:spcAft>
                <a:spcPts val="0"/>
              </a:spcAft>
              <a:buClr>
                <a:schemeClr val="dk1"/>
              </a:buClr>
              <a:buSzPts val="2800"/>
              <a:buFont typeface="Comfortaa"/>
              <a:buChar char="●"/>
            </a:pPr>
            <a:r>
              <a:rPr lang="en" sz="2800">
                <a:solidFill>
                  <a:schemeClr val="dk1"/>
                </a:solidFill>
                <a:latin typeface="Comfortaa"/>
                <a:ea typeface="Comfortaa"/>
                <a:cs typeface="Comfortaa"/>
                <a:sym typeface="Comfortaa"/>
              </a:rPr>
              <a:t>The controller manager</a:t>
            </a:r>
            <a:endParaRPr sz="2800">
              <a:solidFill>
                <a:schemeClr val="dk1"/>
              </a:solidFill>
              <a:latin typeface="Comfortaa"/>
              <a:ea typeface="Comfortaa"/>
              <a:cs typeface="Comfortaa"/>
              <a:sym typeface="Comfortaa"/>
            </a:endParaRPr>
          </a:p>
          <a:p>
            <a:pPr marL="471169" marR="0" lvl="0" indent="-446404" algn="l" rtl="0">
              <a:lnSpc>
                <a:spcPct val="100000"/>
              </a:lnSpc>
              <a:spcBef>
                <a:spcPts val="0"/>
              </a:spcBef>
              <a:spcAft>
                <a:spcPts val="0"/>
              </a:spcAft>
              <a:buClr>
                <a:schemeClr val="dk1"/>
              </a:buClr>
              <a:buSzPts val="2800"/>
              <a:buFont typeface="Comfortaa"/>
              <a:buChar char="●"/>
            </a:pPr>
            <a:r>
              <a:rPr lang="en" sz="2800">
                <a:solidFill>
                  <a:schemeClr val="dk1"/>
                </a:solidFill>
                <a:latin typeface="Comfortaa"/>
                <a:ea typeface="Comfortaa"/>
                <a:cs typeface="Comfortaa"/>
                <a:sym typeface="Comfortaa"/>
              </a:rPr>
              <a:t>The Scheduler</a:t>
            </a:r>
            <a:endParaRPr sz="2800">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endParaRPr>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1900" b="1">
                <a:solidFill>
                  <a:srgbClr val="00FF00"/>
                </a:solidFill>
                <a:latin typeface="Comfortaa"/>
                <a:ea typeface="Comfortaa"/>
                <a:cs typeface="Comfortaa"/>
                <a:sym typeface="Comfortaa"/>
              </a:rPr>
              <a:t>**The arrows == REST API</a:t>
            </a:r>
            <a:endParaRPr sz="1900" b="1">
              <a:solidFill>
                <a:srgbClr val="00FF00"/>
              </a:solidFill>
              <a:latin typeface="Comfortaa"/>
              <a:ea typeface="Comfortaa"/>
              <a:cs typeface="Comfortaa"/>
              <a:sym typeface="Comfortaa"/>
            </a:endParaRPr>
          </a:p>
        </p:txBody>
      </p:sp>
      <p:grpSp>
        <p:nvGrpSpPr>
          <p:cNvPr id="259" name="Google Shape;259;p46"/>
          <p:cNvGrpSpPr/>
          <p:nvPr/>
        </p:nvGrpSpPr>
        <p:grpSpPr>
          <a:xfrm>
            <a:off x="4861450" y="1149250"/>
            <a:ext cx="3586500" cy="3486000"/>
            <a:chOff x="4912450" y="1095000"/>
            <a:chExt cx="3586500" cy="3486000"/>
          </a:xfrm>
        </p:grpSpPr>
        <p:sp>
          <p:nvSpPr>
            <p:cNvPr id="260" name="Google Shape;260;p46"/>
            <p:cNvSpPr txBox="1"/>
            <p:nvPr/>
          </p:nvSpPr>
          <p:spPr>
            <a:xfrm>
              <a:off x="4912450" y="1095000"/>
              <a:ext cx="3586500" cy="348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46"/>
            <p:cNvSpPr txBox="1"/>
            <p:nvPr/>
          </p:nvSpPr>
          <p:spPr>
            <a:xfrm>
              <a:off x="5545350" y="3706950"/>
              <a:ext cx="2210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  </a:t>
              </a:r>
              <a:r>
                <a:rPr lang="en" sz="2400" b="1">
                  <a:solidFill>
                    <a:schemeClr val="dk1"/>
                  </a:solidFill>
                  <a:latin typeface="Comfortaa"/>
                  <a:ea typeface="Comfortaa"/>
                  <a:cs typeface="Comfortaa"/>
                  <a:sym typeface="Comfortaa"/>
                </a:rPr>
                <a:t>API Server</a:t>
              </a:r>
              <a:endParaRPr sz="2400" b="1">
                <a:solidFill>
                  <a:schemeClr val="dk1"/>
                </a:solidFill>
                <a:latin typeface="Comfortaa"/>
                <a:ea typeface="Comfortaa"/>
                <a:cs typeface="Comfortaa"/>
                <a:sym typeface="Comfortaa"/>
              </a:endParaRPr>
            </a:p>
          </p:txBody>
        </p:sp>
        <p:sp>
          <p:nvSpPr>
            <p:cNvPr id="262" name="Google Shape;262;p46"/>
            <p:cNvSpPr txBox="1"/>
            <p:nvPr/>
          </p:nvSpPr>
          <p:spPr>
            <a:xfrm>
              <a:off x="5084950" y="2302200"/>
              <a:ext cx="1605600" cy="82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dk1"/>
                  </a:solidFill>
                  <a:latin typeface="Comfortaa"/>
                  <a:ea typeface="Comfortaa"/>
                  <a:cs typeface="Comfortaa"/>
                  <a:sym typeface="Comfortaa"/>
                </a:rPr>
                <a:t>Scheduler</a:t>
              </a:r>
              <a:endParaRPr sz="1900" b="1">
                <a:solidFill>
                  <a:schemeClr val="dk1"/>
                </a:solidFill>
                <a:latin typeface="Comfortaa"/>
                <a:ea typeface="Comfortaa"/>
                <a:cs typeface="Comfortaa"/>
                <a:sym typeface="Comfortaa"/>
              </a:endParaRPr>
            </a:p>
          </p:txBody>
        </p:sp>
        <p:sp>
          <p:nvSpPr>
            <p:cNvPr id="263" name="Google Shape;263;p46"/>
            <p:cNvSpPr txBox="1"/>
            <p:nvPr/>
          </p:nvSpPr>
          <p:spPr>
            <a:xfrm>
              <a:off x="5476725" y="1227300"/>
              <a:ext cx="1605600" cy="82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dk1"/>
                  </a:solidFill>
                  <a:latin typeface="Comfortaa"/>
                  <a:ea typeface="Comfortaa"/>
                  <a:cs typeface="Comfortaa"/>
                  <a:sym typeface="Comfortaa"/>
                </a:rPr>
                <a:t>Controller</a:t>
              </a:r>
              <a:endParaRPr sz="19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900" b="1">
                  <a:solidFill>
                    <a:schemeClr val="dk1"/>
                  </a:solidFill>
                  <a:latin typeface="Comfortaa"/>
                  <a:ea typeface="Comfortaa"/>
                  <a:cs typeface="Comfortaa"/>
                  <a:sym typeface="Comfortaa"/>
                </a:rPr>
                <a:t> Manager</a:t>
              </a:r>
              <a:endParaRPr sz="1900" b="1">
                <a:solidFill>
                  <a:schemeClr val="dk1"/>
                </a:solidFill>
                <a:latin typeface="Comfortaa"/>
                <a:ea typeface="Comfortaa"/>
                <a:cs typeface="Comfortaa"/>
                <a:sym typeface="Comfortaa"/>
              </a:endParaRPr>
            </a:p>
          </p:txBody>
        </p:sp>
        <p:cxnSp>
          <p:nvCxnSpPr>
            <p:cNvPr id="264" name="Google Shape;264;p46"/>
            <p:cNvCxnSpPr>
              <a:stCxn id="262" idx="2"/>
            </p:cNvCxnSpPr>
            <p:nvPr/>
          </p:nvCxnSpPr>
          <p:spPr>
            <a:xfrm>
              <a:off x="5887750" y="3124200"/>
              <a:ext cx="471300" cy="592800"/>
            </a:xfrm>
            <a:prstGeom prst="straightConnector1">
              <a:avLst/>
            </a:prstGeom>
            <a:noFill/>
            <a:ln w="19050" cap="flat" cmpd="sng">
              <a:solidFill>
                <a:srgbClr val="00FF00"/>
              </a:solidFill>
              <a:prstDash val="solid"/>
              <a:round/>
              <a:headEnd type="none" w="med" len="med"/>
              <a:tailEnd type="triangle" w="med" len="med"/>
            </a:ln>
          </p:spPr>
        </p:cxnSp>
        <p:cxnSp>
          <p:nvCxnSpPr>
            <p:cNvPr id="265" name="Google Shape;265;p46"/>
            <p:cNvCxnSpPr/>
            <p:nvPr/>
          </p:nvCxnSpPr>
          <p:spPr>
            <a:xfrm>
              <a:off x="6951750" y="2084475"/>
              <a:ext cx="0" cy="1587300"/>
            </a:xfrm>
            <a:prstGeom prst="straightConnector1">
              <a:avLst/>
            </a:prstGeom>
            <a:noFill/>
            <a:ln w="19050" cap="flat" cmpd="sng">
              <a:solidFill>
                <a:srgbClr val="00FF00"/>
              </a:solidFill>
              <a:prstDash val="solid"/>
              <a:round/>
              <a:headEnd type="none" w="med" len="med"/>
              <a:tailEnd type="triangle" w="med" len="med"/>
            </a:ln>
          </p:spPr>
        </p:cxnSp>
      </p:grpSp>
      <p:cxnSp>
        <p:nvCxnSpPr>
          <p:cNvPr id="266" name="Google Shape;266;p46"/>
          <p:cNvCxnSpPr>
            <a:endCxn id="267" idx="3"/>
          </p:cNvCxnSpPr>
          <p:nvPr/>
        </p:nvCxnSpPr>
        <p:spPr>
          <a:xfrm rot="10800000" flipH="1">
            <a:off x="7421975" y="2899098"/>
            <a:ext cx="272400" cy="844800"/>
          </a:xfrm>
          <a:prstGeom prst="straightConnector1">
            <a:avLst/>
          </a:prstGeom>
          <a:noFill/>
          <a:ln w="19050" cap="flat" cmpd="sng">
            <a:solidFill>
              <a:srgbClr val="00FF00"/>
            </a:solidFill>
            <a:prstDash val="solid"/>
            <a:round/>
            <a:headEnd type="none" w="med" len="med"/>
            <a:tailEnd type="triangle" w="med" len="med"/>
          </a:ln>
        </p:spPr>
      </p:cxnSp>
      <p:pic>
        <p:nvPicPr>
          <p:cNvPr id="268" name="Google Shape;268;p46"/>
          <p:cNvPicPr preferRelativeResize="0"/>
          <p:nvPr/>
        </p:nvPicPr>
        <p:blipFill>
          <a:blip r:embed="rId3">
            <a:alphaModFix/>
          </a:blip>
          <a:stretch>
            <a:fillRect/>
          </a:stretch>
        </p:blipFill>
        <p:spPr>
          <a:xfrm>
            <a:off x="7279350" y="1928825"/>
            <a:ext cx="941525" cy="97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animEffect transition="in" filter="fade">
                                      <p:cBhvr>
                                        <p:cTn id="7" dur="1000"/>
                                        <p:tgtEl>
                                          <p:spTgt spid="2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8">
                                            <p:txEl>
                                              <p:pRg st="1" end="1"/>
                                            </p:txEl>
                                          </p:spTgt>
                                        </p:tgtEl>
                                        <p:attrNameLst>
                                          <p:attrName>style.visibility</p:attrName>
                                        </p:attrNameLst>
                                      </p:cBhvr>
                                      <p:to>
                                        <p:strVal val="visible"/>
                                      </p:to>
                                    </p:set>
                                    <p:animEffect transition="in" filter="fade">
                                      <p:cBhvr>
                                        <p:cTn id="12" dur="1000"/>
                                        <p:tgtEl>
                                          <p:spTgt spid="2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8">
                                            <p:txEl>
                                              <p:pRg st="2" end="2"/>
                                            </p:txEl>
                                          </p:spTgt>
                                        </p:tgtEl>
                                        <p:attrNameLst>
                                          <p:attrName>style.visibility</p:attrName>
                                        </p:attrNameLst>
                                      </p:cBhvr>
                                      <p:to>
                                        <p:strVal val="visible"/>
                                      </p:to>
                                    </p:set>
                                    <p:animEffect transition="in" filter="fade">
                                      <p:cBhvr>
                                        <p:cTn id="17" dur="1000"/>
                                        <p:tgtEl>
                                          <p:spTgt spid="2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8">
                                            <p:txEl>
                                              <p:pRg st="3" end="3"/>
                                            </p:txEl>
                                          </p:spTgt>
                                        </p:tgtEl>
                                        <p:attrNameLst>
                                          <p:attrName>style.visibility</p:attrName>
                                        </p:attrNameLst>
                                      </p:cBhvr>
                                      <p:to>
                                        <p:strVal val="visible"/>
                                      </p:to>
                                    </p:set>
                                    <p:animEffect transition="in" filter="fade">
                                      <p:cBhvr>
                                        <p:cTn id="22" dur="1000"/>
                                        <p:tgtEl>
                                          <p:spTgt spid="2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8">
                                            <p:txEl>
                                              <p:pRg st="4" end="4"/>
                                            </p:txEl>
                                          </p:spTgt>
                                        </p:tgtEl>
                                        <p:attrNameLst>
                                          <p:attrName>style.visibility</p:attrName>
                                        </p:attrNameLst>
                                      </p:cBhvr>
                                      <p:to>
                                        <p:strVal val="visible"/>
                                      </p:to>
                                    </p:set>
                                    <p:animEffect transition="in" filter="fade">
                                      <p:cBhvr>
                                        <p:cTn id="27" dur="1000"/>
                                        <p:tgtEl>
                                          <p:spTgt spid="2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8">
                                            <p:txEl>
                                              <p:pRg st="5" end="5"/>
                                            </p:txEl>
                                          </p:spTgt>
                                        </p:tgtEl>
                                        <p:attrNameLst>
                                          <p:attrName>style.visibility</p:attrName>
                                        </p:attrNameLst>
                                      </p:cBhvr>
                                      <p:to>
                                        <p:strVal val="visible"/>
                                      </p:to>
                                    </p:set>
                                    <p:animEffect transition="in" filter="fade">
                                      <p:cBhvr>
                                        <p:cTn id="32" dur="1000"/>
                                        <p:tgtEl>
                                          <p:spTgt spid="2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8">
                                            <p:txEl>
                                              <p:pRg st="6" end="6"/>
                                            </p:txEl>
                                          </p:spTgt>
                                        </p:tgtEl>
                                        <p:attrNameLst>
                                          <p:attrName>style.visibility</p:attrName>
                                        </p:attrNameLst>
                                      </p:cBhvr>
                                      <p:to>
                                        <p:strVal val="visible"/>
                                      </p:to>
                                    </p:set>
                                    <p:animEffect transition="in" filter="fade">
                                      <p:cBhvr>
                                        <p:cTn id="37" dur="1000"/>
                                        <p:tgtEl>
                                          <p:spTgt spid="2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289"/>
          <p:cNvSpPr txBox="1"/>
          <p:nvPr/>
        </p:nvSpPr>
        <p:spPr>
          <a:xfrm>
            <a:off x="111200" y="136175"/>
            <a:ext cx="8842800" cy="4928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2350" name="Google Shape;2350;p289"/>
          <p:cNvSpPr txBox="1"/>
          <p:nvPr/>
        </p:nvSpPr>
        <p:spPr>
          <a:xfrm>
            <a:off x="367825" y="273725"/>
            <a:ext cx="5954700" cy="4653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500"/>
          </a:p>
        </p:txBody>
      </p:sp>
      <p:sp>
        <p:nvSpPr>
          <p:cNvPr id="2351" name="Google Shape;2351;p289"/>
          <p:cNvSpPr txBox="1"/>
          <p:nvPr/>
        </p:nvSpPr>
        <p:spPr>
          <a:xfrm>
            <a:off x="516100" y="470100"/>
            <a:ext cx="3931800" cy="2101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t>
            </a:r>
            <a:endParaRPr sz="2000">
              <a:solidFill>
                <a:schemeClr val="dk1"/>
              </a:solidFill>
              <a:latin typeface="Comfortaa"/>
              <a:ea typeface="Comfortaa"/>
              <a:cs typeface="Comfortaa"/>
              <a:sym typeface="Comfortaa"/>
            </a:endParaRPr>
          </a:p>
        </p:txBody>
      </p:sp>
      <p:sp>
        <p:nvSpPr>
          <p:cNvPr id="2352" name="Google Shape;2352;p289"/>
          <p:cNvSpPr txBox="1">
            <a:spLocks noGrp="1"/>
          </p:cNvSpPr>
          <p:nvPr>
            <p:ph type="body" idx="1"/>
          </p:nvPr>
        </p:nvSpPr>
        <p:spPr>
          <a:xfrm>
            <a:off x="735625" y="966575"/>
            <a:ext cx="3507300" cy="13836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t>
            </a:r>
            <a:endParaRPr/>
          </a:p>
          <a:p>
            <a:pPr marL="0" lvl="0" indent="0" algn="l" rtl="0">
              <a:spcBef>
                <a:spcPts val="0"/>
              </a:spcBef>
              <a:spcAft>
                <a:spcPts val="0"/>
              </a:spcAft>
              <a:buNone/>
            </a:pPr>
            <a:r>
              <a:rPr lang="en">
                <a:solidFill>
                  <a:srgbClr val="F2F2F2"/>
                </a:solidFill>
              </a:rPr>
              <a:t>           ├── </a:t>
            </a:r>
            <a:r>
              <a:rPr lang="en"/>
              <a:t>2012</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2333</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353" name="Google Shape;2353;p289"/>
          <p:cNvSpPr/>
          <p:nvPr/>
        </p:nvSpPr>
        <p:spPr>
          <a:xfrm>
            <a:off x="4897200" y="1811750"/>
            <a:ext cx="1245950" cy="1916050"/>
          </a:xfrm>
          <a:prstGeom prst="flowChartMagneticDisk">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000" b="1"/>
              <a:t> </a:t>
            </a:r>
            <a:r>
              <a:rPr lang="en" sz="1700" b="1">
                <a:latin typeface="Comfortaa"/>
                <a:ea typeface="Comfortaa"/>
                <a:cs typeface="Comfortaa"/>
                <a:sym typeface="Comfortaa"/>
              </a:rPr>
              <a:t>VOLUME       EmptyDIr:{}</a:t>
            </a:r>
            <a:endParaRPr sz="17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       </a:t>
            </a:r>
            <a:endParaRPr sz="1800" b="1">
              <a:latin typeface="Comfortaa"/>
              <a:ea typeface="Comfortaa"/>
              <a:cs typeface="Comfortaa"/>
              <a:sym typeface="Comfortaa"/>
            </a:endParaRPr>
          </a:p>
        </p:txBody>
      </p:sp>
      <p:sp>
        <p:nvSpPr>
          <p:cNvPr id="2354" name="Google Shape;2354;p289"/>
          <p:cNvSpPr txBox="1"/>
          <p:nvPr/>
        </p:nvSpPr>
        <p:spPr>
          <a:xfrm>
            <a:off x="516100" y="2697525"/>
            <a:ext cx="3931800" cy="1981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webagent</a:t>
            </a:r>
            <a:endParaRPr sz="2000">
              <a:solidFill>
                <a:schemeClr val="dk1"/>
              </a:solidFill>
              <a:latin typeface="Comfortaa"/>
              <a:ea typeface="Comfortaa"/>
              <a:cs typeface="Comfortaa"/>
              <a:sym typeface="Comfortaa"/>
            </a:endParaRPr>
          </a:p>
          <a:p>
            <a:pPr marL="0" lvl="0" indent="0" algn="l" rtl="0">
              <a:spcBef>
                <a:spcPts val="0"/>
              </a:spcBef>
              <a:spcAft>
                <a:spcPts val="0"/>
              </a:spcAft>
              <a:buNone/>
            </a:pPr>
            <a:endParaRPr sz="2000">
              <a:highlight>
                <a:schemeClr val="dk1"/>
              </a:highlight>
              <a:latin typeface="Comfortaa"/>
              <a:ea typeface="Comfortaa"/>
              <a:cs typeface="Comfortaa"/>
              <a:sym typeface="Comfortaa"/>
            </a:endParaRPr>
          </a:p>
        </p:txBody>
      </p:sp>
      <p:sp>
        <p:nvSpPr>
          <p:cNvPr id="2355" name="Google Shape;2355;p289"/>
          <p:cNvSpPr txBox="1">
            <a:spLocks noGrp="1"/>
          </p:cNvSpPr>
          <p:nvPr>
            <p:ph type="body" idx="1"/>
          </p:nvPr>
        </p:nvSpPr>
        <p:spPr>
          <a:xfrm>
            <a:off x="670075" y="3241925"/>
            <a:ext cx="3572700" cy="12744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webagent</a:t>
            </a:r>
            <a:endParaRPr/>
          </a:p>
          <a:p>
            <a:pPr marL="0" lvl="0" indent="0" algn="l" rtl="0">
              <a:spcBef>
                <a:spcPts val="0"/>
              </a:spcBef>
              <a:spcAft>
                <a:spcPts val="0"/>
              </a:spcAft>
              <a:buNone/>
            </a:pPr>
            <a:r>
              <a:rPr lang="en">
                <a:solidFill>
                  <a:srgbClr val="F2F2F2"/>
                </a:solidFill>
              </a:rPr>
              <a:t>           ├── </a:t>
            </a:r>
            <a:r>
              <a:rPr lang="en"/>
              <a:t>var</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data</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356" name="Google Shape;2356;p289"/>
          <p:cNvSpPr txBox="1"/>
          <p:nvPr/>
        </p:nvSpPr>
        <p:spPr>
          <a:xfrm>
            <a:off x="4820575" y="434275"/>
            <a:ext cx="11931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1"/>
                </a:solidFill>
                <a:latin typeface="Comfortaa"/>
                <a:ea typeface="Comfortaa"/>
                <a:cs typeface="Comfortaa"/>
                <a:sym typeface="Comfortaa"/>
              </a:rPr>
              <a:t>POD-A</a:t>
            </a:r>
            <a:endParaRPr sz="2300" b="1">
              <a:solidFill>
                <a:schemeClr val="dk1"/>
              </a:solidFill>
              <a:latin typeface="Comfortaa"/>
              <a:ea typeface="Comfortaa"/>
              <a:cs typeface="Comfortaa"/>
              <a:sym typeface="Comfortaa"/>
            </a:endParaRPr>
          </a:p>
        </p:txBody>
      </p:sp>
      <p:sp>
        <p:nvSpPr>
          <p:cNvPr id="2357" name="Google Shape;2357;p289"/>
          <p:cNvSpPr txBox="1"/>
          <p:nvPr/>
        </p:nvSpPr>
        <p:spPr>
          <a:xfrm>
            <a:off x="6851575" y="316100"/>
            <a:ext cx="17535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NODE-01</a:t>
            </a:r>
            <a:endParaRPr sz="2400" b="1">
              <a:solidFill>
                <a:schemeClr val="dk1"/>
              </a:solidFill>
              <a:latin typeface="Comfortaa"/>
              <a:ea typeface="Comfortaa"/>
              <a:cs typeface="Comfortaa"/>
              <a:sym typeface="Comfortaa"/>
            </a:endParaRPr>
          </a:p>
        </p:txBody>
      </p:sp>
      <p:sp>
        <p:nvSpPr>
          <p:cNvPr id="2358" name="Google Shape;2358;p289"/>
          <p:cNvSpPr txBox="1"/>
          <p:nvPr/>
        </p:nvSpPr>
        <p:spPr>
          <a:xfrm>
            <a:off x="2497700" y="888050"/>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sp>
        <p:nvSpPr>
          <p:cNvPr id="2359" name="Google Shape;2359;p289"/>
          <p:cNvSpPr txBox="1"/>
          <p:nvPr/>
        </p:nvSpPr>
        <p:spPr>
          <a:xfrm>
            <a:off x="2499700" y="3190663"/>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cxnSp>
        <p:nvCxnSpPr>
          <p:cNvPr id="2360" name="Google Shape;2360;p289"/>
          <p:cNvCxnSpPr>
            <a:endCxn id="2353" idx="2"/>
          </p:cNvCxnSpPr>
          <p:nvPr/>
        </p:nvCxnSpPr>
        <p:spPr>
          <a:xfrm>
            <a:off x="2566200" y="1743175"/>
            <a:ext cx="2331000" cy="1026600"/>
          </a:xfrm>
          <a:prstGeom prst="straightConnector1">
            <a:avLst/>
          </a:prstGeom>
          <a:noFill/>
          <a:ln w="38100" cap="flat" cmpd="sng">
            <a:solidFill>
              <a:srgbClr val="00FF00"/>
            </a:solidFill>
            <a:prstDash val="solid"/>
            <a:round/>
            <a:headEnd type="none" w="med" len="med"/>
            <a:tailEnd type="triangle" w="med" len="med"/>
          </a:ln>
        </p:spPr>
      </p:cxnSp>
      <p:cxnSp>
        <p:nvCxnSpPr>
          <p:cNvPr id="2361" name="Google Shape;2361;p289"/>
          <p:cNvCxnSpPr>
            <a:endCxn id="2353" idx="2"/>
          </p:cNvCxnSpPr>
          <p:nvPr/>
        </p:nvCxnSpPr>
        <p:spPr>
          <a:xfrm rot="10800000" flipH="1">
            <a:off x="2429400" y="2769775"/>
            <a:ext cx="2467800" cy="1266000"/>
          </a:xfrm>
          <a:prstGeom prst="straightConnector1">
            <a:avLst/>
          </a:prstGeom>
          <a:noFill/>
          <a:ln w="38100" cap="flat" cmpd="sng">
            <a:solidFill>
              <a:srgbClr val="00FF00"/>
            </a:solidFill>
            <a:prstDash val="solid"/>
            <a:round/>
            <a:headEnd type="none" w="med" len="med"/>
            <a:tailEnd type="triangle" w="med" len="med"/>
          </a:ln>
        </p:spPr>
      </p:cxnSp>
      <p:sp>
        <p:nvSpPr>
          <p:cNvPr id="2362" name="Google Shape;2362;p289"/>
          <p:cNvSpPr txBox="1"/>
          <p:nvPr/>
        </p:nvSpPr>
        <p:spPr>
          <a:xfrm>
            <a:off x="2833425" y="1454125"/>
            <a:ext cx="1796400" cy="5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Comfortaa"/>
                <a:ea typeface="Comfortaa"/>
                <a:cs typeface="Comfortaa"/>
                <a:sym typeface="Comfortaa"/>
              </a:rPr>
              <a:t>volumeMount:</a:t>
            </a:r>
            <a:endParaRPr>
              <a:solidFill>
                <a:srgbClr val="00FF00"/>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/web/2333</a:t>
            </a:r>
            <a:endParaRPr>
              <a:solidFill>
                <a:schemeClr val="dk1"/>
              </a:solidFill>
              <a:latin typeface="Comfortaa"/>
              <a:ea typeface="Comfortaa"/>
              <a:cs typeface="Comfortaa"/>
              <a:sym typeface="Comfortaa"/>
            </a:endParaRPr>
          </a:p>
        </p:txBody>
      </p:sp>
      <p:sp>
        <p:nvSpPr>
          <p:cNvPr id="2363" name="Google Shape;2363;p289"/>
          <p:cNvSpPr txBox="1"/>
          <p:nvPr/>
        </p:nvSpPr>
        <p:spPr>
          <a:xfrm>
            <a:off x="2600275" y="3796275"/>
            <a:ext cx="1796400" cy="5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Comfortaa"/>
                <a:ea typeface="Comfortaa"/>
                <a:cs typeface="Comfortaa"/>
                <a:sym typeface="Comfortaa"/>
              </a:rPr>
              <a:t>volumeMount:</a:t>
            </a:r>
            <a:endParaRPr>
              <a:solidFill>
                <a:srgbClr val="00FF00"/>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/webagent/data</a:t>
            </a:r>
            <a:endParaRPr>
              <a:solidFill>
                <a:schemeClr val="dk1"/>
              </a:solidFill>
              <a:latin typeface="Comfortaa"/>
              <a:ea typeface="Comfortaa"/>
              <a:cs typeface="Comfortaa"/>
              <a:sym typeface="Comfortaa"/>
            </a:endParaRPr>
          </a:p>
        </p:txBody>
      </p:sp>
      <p:sp>
        <p:nvSpPr>
          <p:cNvPr id="2364" name="Google Shape;2364;p289"/>
          <p:cNvSpPr txBox="1"/>
          <p:nvPr/>
        </p:nvSpPr>
        <p:spPr>
          <a:xfrm>
            <a:off x="6397750" y="1060425"/>
            <a:ext cx="2589000" cy="3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mfortaa"/>
                <a:ea typeface="Comfortaa"/>
                <a:cs typeface="Comfortaa"/>
                <a:sym typeface="Comfortaa"/>
              </a:rPr>
              <a:t>Volumes provide external storage for pods and their containers and allow data to be shared between all containers within a pod.</a:t>
            </a: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800" b="1">
                <a:solidFill>
                  <a:schemeClr val="dk1"/>
                </a:solidFill>
                <a:latin typeface="Comfortaa"/>
                <a:ea typeface="Comfortaa"/>
                <a:cs typeface="Comfortaa"/>
                <a:sym typeface="Comfortaa"/>
              </a:rPr>
              <a:t>Kubernetes supports many volume types and part of pod spec.</a:t>
            </a:r>
            <a:endParaRPr sz="1800" b="1">
              <a:solidFill>
                <a:schemeClr val="dk1"/>
              </a:solidFill>
              <a:latin typeface="Comfortaa"/>
              <a:ea typeface="Comfortaa"/>
              <a:cs typeface="Comfortaa"/>
              <a:sym typeface="Comfortaa"/>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290"/>
          <p:cNvSpPr txBox="1"/>
          <p:nvPr/>
        </p:nvSpPr>
        <p:spPr>
          <a:xfrm>
            <a:off x="213900" y="136175"/>
            <a:ext cx="8716200" cy="4928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2370" name="Google Shape;2370;p290"/>
          <p:cNvSpPr txBox="1"/>
          <p:nvPr/>
        </p:nvSpPr>
        <p:spPr>
          <a:xfrm>
            <a:off x="367825" y="273725"/>
            <a:ext cx="6261300" cy="4653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1" name="Google Shape;2371;p290"/>
          <p:cNvSpPr txBox="1"/>
          <p:nvPr/>
        </p:nvSpPr>
        <p:spPr>
          <a:xfrm>
            <a:off x="516100" y="470100"/>
            <a:ext cx="3931800" cy="2101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t>
            </a:r>
            <a:endParaRPr sz="2000">
              <a:solidFill>
                <a:schemeClr val="dk1"/>
              </a:solidFill>
              <a:latin typeface="Comfortaa"/>
              <a:ea typeface="Comfortaa"/>
              <a:cs typeface="Comfortaa"/>
              <a:sym typeface="Comfortaa"/>
            </a:endParaRPr>
          </a:p>
        </p:txBody>
      </p:sp>
      <p:sp>
        <p:nvSpPr>
          <p:cNvPr id="2372" name="Google Shape;2372;p290"/>
          <p:cNvSpPr txBox="1">
            <a:spLocks noGrp="1"/>
          </p:cNvSpPr>
          <p:nvPr>
            <p:ph type="body" idx="1"/>
          </p:nvPr>
        </p:nvSpPr>
        <p:spPr>
          <a:xfrm>
            <a:off x="735625" y="966575"/>
            <a:ext cx="3507300" cy="13836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t>
            </a:r>
            <a:endParaRPr/>
          </a:p>
          <a:p>
            <a:pPr marL="0" lvl="0" indent="0" algn="l" rtl="0">
              <a:spcBef>
                <a:spcPts val="0"/>
              </a:spcBef>
              <a:spcAft>
                <a:spcPts val="0"/>
              </a:spcAft>
              <a:buNone/>
            </a:pPr>
            <a:r>
              <a:rPr lang="en">
                <a:solidFill>
                  <a:srgbClr val="F2F2F2"/>
                </a:solidFill>
              </a:rPr>
              <a:t>           ├── </a:t>
            </a:r>
            <a:r>
              <a:rPr lang="en"/>
              <a:t>2012</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2333</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373" name="Google Shape;2373;p290"/>
          <p:cNvSpPr/>
          <p:nvPr/>
        </p:nvSpPr>
        <p:spPr>
          <a:xfrm>
            <a:off x="4640600" y="1864725"/>
            <a:ext cx="1492475" cy="1916050"/>
          </a:xfrm>
          <a:prstGeom prst="flowChartMagneticDisk">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000"/>
              <a:t> </a:t>
            </a:r>
            <a:r>
              <a:rPr lang="en" sz="1300" b="1">
                <a:latin typeface="Comfortaa"/>
                <a:ea typeface="Comfortaa"/>
                <a:cs typeface="Comfortaa"/>
                <a:sym typeface="Comfortaa"/>
              </a:rPr>
              <a:t>VOLUME       EmptyDIr:{}</a:t>
            </a:r>
            <a:endParaRPr sz="13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       </a:t>
            </a:r>
            <a:endParaRPr sz="1800" b="1">
              <a:latin typeface="Comfortaa"/>
              <a:ea typeface="Comfortaa"/>
              <a:cs typeface="Comfortaa"/>
              <a:sym typeface="Comfortaa"/>
            </a:endParaRPr>
          </a:p>
        </p:txBody>
      </p:sp>
      <p:sp>
        <p:nvSpPr>
          <p:cNvPr id="2374" name="Google Shape;2374;p290"/>
          <p:cNvSpPr txBox="1"/>
          <p:nvPr/>
        </p:nvSpPr>
        <p:spPr>
          <a:xfrm>
            <a:off x="516100" y="2697525"/>
            <a:ext cx="3931800" cy="1981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webagent</a:t>
            </a:r>
            <a:endParaRPr sz="2000">
              <a:solidFill>
                <a:schemeClr val="dk1"/>
              </a:solidFill>
              <a:latin typeface="Comfortaa"/>
              <a:ea typeface="Comfortaa"/>
              <a:cs typeface="Comfortaa"/>
              <a:sym typeface="Comfortaa"/>
            </a:endParaRPr>
          </a:p>
          <a:p>
            <a:pPr marL="0" lvl="0" indent="0" algn="l" rtl="0">
              <a:spcBef>
                <a:spcPts val="0"/>
              </a:spcBef>
              <a:spcAft>
                <a:spcPts val="0"/>
              </a:spcAft>
              <a:buNone/>
            </a:pPr>
            <a:endParaRPr sz="2000">
              <a:highlight>
                <a:schemeClr val="dk1"/>
              </a:highlight>
              <a:latin typeface="Comfortaa"/>
              <a:ea typeface="Comfortaa"/>
              <a:cs typeface="Comfortaa"/>
              <a:sym typeface="Comfortaa"/>
            </a:endParaRPr>
          </a:p>
        </p:txBody>
      </p:sp>
      <p:sp>
        <p:nvSpPr>
          <p:cNvPr id="2375" name="Google Shape;2375;p290"/>
          <p:cNvSpPr txBox="1">
            <a:spLocks noGrp="1"/>
          </p:cNvSpPr>
          <p:nvPr>
            <p:ph type="body" idx="1"/>
          </p:nvPr>
        </p:nvSpPr>
        <p:spPr>
          <a:xfrm>
            <a:off x="670075" y="3241925"/>
            <a:ext cx="3572700" cy="12744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webagent</a:t>
            </a:r>
            <a:endParaRPr/>
          </a:p>
          <a:p>
            <a:pPr marL="0" lvl="0" indent="0" algn="l" rtl="0">
              <a:spcBef>
                <a:spcPts val="0"/>
              </a:spcBef>
              <a:spcAft>
                <a:spcPts val="0"/>
              </a:spcAft>
              <a:buNone/>
            </a:pPr>
            <a:r>
              <a:rPr lang="en">
                <a:solidFill>
                  <a:srgbClr val="F2F2F2"/>
                </a:solidFill>
              </a:rPr>
              <a:t>           ├── </a:t>
            </a:r>
            <a:r>
              <a:rPr lang="en"/>
              <a:t>var</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data</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376" name="Google Shape;2376;p290"/>
          <p:cNvSpPr txBox="1"/>
          <p:nvPr/>
        </p:nvSpPr>
        <p:spPr>
          <a:xfrm>
            <a:off x="4533500" y="470100"/>
            <a:ext cx="11931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00FF00"/>
                </a:solidFill>
              </a:rPr>
              <a:t>POD-A</a:t>
            </a:r>
            <a:endParaRPr sz="2300">
              <a:solidFill>
                <a:srgbClr val="00FF00"/>
              </a:solidFill>
            </a:endParaRPr>
          </a:p>
        </p:txBody>
      </p:sp>
      <p:sp>
        <p:nvSpPr>
          <p:cNvPr id="2377" name="Google Shape;2377;p290"/>
          <p:cNvSpPr txBox="1"/>
          <p:nvPr/>
        </p:nvSpPr>
        <p:spPr>
          <a:xfrm>
            <a:off x="6851575" y="316100"/>
            <a:ext cx="17535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NODE-01</a:t>
            </a:r>
            <a:endParaRPr sz="2400" b="1">
              <a:solidFill>
                <a:schemeClr val="dk1"/>
              </a:solidFill>
              <a:latin typeface="Comfortaa"/>
              <a:ea typeface="Comfortaa"/>
              <a:cs typeface="Comfortaa"/>
              <a:sym typeface="Comfortaa"/>
            </a:endParaRPr>
          </a:p>
        </p:txBody>
      </p:sp>
      <p:sp>
        <p:nvSpPr>
          <p:cNvPr id="2378" name="Google Shape;2378;p290"/>
          <p:cNvSpPr txBox="1"/>
          <p:nvPr/>
        </p:nvSpPr>
        <p:spPr>
          <a:xfrm>
            <a:off x="2497700" y="888050"/>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sp>
        <p:nvSpPr>
          <p:cNvPr id="2379" name="Google Shape;2379;p290"/>
          <p:cNvSpPr txBox="1"/>
          <p:nvPr/>
        </p:nvSpPr>
        <p:spPr>
          <a:xfrm>
            <a:off x="2499700" y="3190663"/>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cxnSp>
        <p:nvCxnSpPr>
          <p:cNvPr id="2380" name="Google Shape;2380;p290"/>
          <p:cNvCxnSpPr>
            <a:endCxn id="2373" idx="2"/>
          </p:cNvCxnSpPr>
          <p:nvPr/>
        </p:nvCxnSpPr>
        <p:spPr>
          <a:xfrm>
            <a:off x="2591900" y="1779050"/>
            <a:ext cx="2048700" cy="1043700"/>
          </a:xfrm>
          <a:prstGeom prst="straightConnector1">
            <a:avLst/>
          </a:prstGeom>
          <a:noFill/>
          <a:ln w="38100" cap="flat" cmpd="sng">
            <a:solidFill>
              <a:srgbClr val="00FF00"/>
            </a:solidFill>
            <a:prstDash val="solid"/>
            <a:round/>
            <a:headEnd type="none" w="med" len="med"/>
            <a:tailEnd type="triangle" w="med" len="med"/>
          </a:ln>
        </p:spPr>
      </p:cxnSp>
      <p:cxnSp>
        <p:nvCxnSpPr>
          <p:cNvPr id="2381" name="Google Shape;2381;p290"/>
          <p:cNvCxnSpPr>
            <a:endCxn id="2373" idx="2"/>
          </p:cNvCxnSpPr>
          <p:nvPr/>
        </p:nvCxnSpPr>
        <p:spPr>
          <a:xfrm rot="10800000" flipH="1">
            <a:off x="2454800" y="2822750"/>
            <a:ext cx="2185800" cy="1188900"/>
          </a:xfrm>
          <a:prstGeom prst="straightConnector1">
            <a:avLst/>
          </a:prstGeom>
          <a:noFill/>
          <a:ln w="38100" cap="flat" cmpd="sng">
            <a:solidFill>
              <a:srgbClr val="00FF00"/>
            </a:solidFill>
            <a:prstDash val="solid"/>
            <a:round/>
            <a:headEnd type="none" w="med" len="med"/>
            <a:tailEnd type="triangle" w="med" len="med"/>
          </a:ln>
        </p:spPr>
      </p:cxnSp>
      <p:cxnSp>
        <p:nvCxnSpPr>
          <p:cNvPr id="2382" name="Google Shape;2382;p290"/>
          <p:cNvCxnSpPr/>
          <p:nvPr/>
        </p:nvCxnSpPr>
        <p:spPr>
          <a:xfrm>
            <a:off x="290825" y="222400"/>
            <a:ext cx="6321300" cy="4704600"/>
          </a:xfrm>
          <a:prstGeom prst="straightConnector1">
            <a:avLst/>
          </a:prstGeom>
          <a:noFill/>
          <a:ln w="114300" cap="flat" cmpd="sng">
            <a:solidFill>
              <a:srgbClr val="FF0000"/>
            </a:solidFill>
            <a:prstDash val="solid"/>
            <a:round/>
            <a:headEnd type="none" w="med" len="med"/>
            <a:tailEnd type="none" w="med" len="med"/>
          </a:ln>
        </p:spPr>
      </p:cxnSp>
      <p:cxnSp>
        <p:nvCxnSpPr>
          <p:cNvPr id="2383" name="Google Shape;2383;p290"/>
          <p:cNvCxnSpPr/>
          <p:nvPr/>
        </p:nvCxnSpPr>
        <p:spPr>
          <a:xfrm rot="10800000" flipH="1">
            <a:off x="205300" y="333700"/>
            <a:ext cx="6389700" cy="4644600"/>
          </a:xfrm>
          <a:prstGeom prst="straightConnector1">
            <a:avLst/>
          </a:prstGeom>
          <a:noFill/>
          <a:ln w="114300" cap="flat" cmpd="sng">
            <a:solidFill>
              <a:srgbClr val="FF0000"/>
            </a:solidFill>
            <a:prstDash val="solid"/>
            <a:round/>
            <a:headEnd type="none" w="med" len="med"/>
            <a:tailEnd type="none" w="med" len="med"/>
          </a:ln>
        </p:spPr>
      </p:cxn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291"/>
          <p:cNvSpPr txBox="1"/>
          <p:nvPr/>
        </p:nvSpPr>
        <p:spPr>
          <a:xfrm>
            <a:off x="213900" y="136175"/>
            <a:ext cx="8716200" cy="4928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2389" name="Google Shape;2389;p291"/>
          <p:cNvSpPr txBox="1"/>
          <p:nvPr/>
        </p:nvSpPr>
        <p:spPr>
          <a:xfrm>
            <a:off x="367825" y="273725"/>
            <a:ext cx="5944800" cy="4653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0" name="Google Shape;2390;p291"/>
          <p:cNvSpPr txBox="1"/>
          <p:nvPr/>
        </p:nvSpPr>
        <p:spPr>
          <a:xfrm>
            <a:off x="516100" y="470100"/>
            <a:ext cx="3931800" cy="2101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t>
            </a:r>
            <a:endParaRPr sz="2000">
              <a:solidFill>
                <a:schemeClr val="dk1"/>
              </a:solidFill>
              <a:latin typeface="Comfortaa"/>
              <a:ea typeface="Comfortaa"/>
              <a:cs typeface="Comfortaa"/>
              <a:sym typeface="Comfortaa"/>
            </a:endParaRPr>
          </a:p>
        </p:txBody>
      </p:sp>
      <p:sp>
        <p:nvSpPr>
          <p:cNvPr id="2391" name="Google Shape;2391;p291"/>
          <p:cNvSpPr txBox="1">
            <a:spLocks noGrp="1"/>
          </p:cNvSpPr>
          <p:nvPr>
            <p:ph type="body" idx="1"/>
          </p:nvPr>
        </p:nvSpPr>
        <p:spPr>
          <a:xfrm>
            <a:off x="735625" y="966575"/>
            <a:ext cx="3507300" cy="13836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t>
            </a:r>
            <a:endParaRPr/>
          </a:p>
          <a:p>
            <a:pPr marL="0" lvl="0" indent="0" algn="l" rtl="0">
              <a:spcBef>
                <a:spcPts val="0"/>
              </a:spcBef>
              <a:spcAft>
                <a:spcPts val="0"/>
              </a:spcAft>
              <a:buNone/>
            </a:pPr>
            <a:r>
              <a:rPr lang="en">
                <a:solidFill>
                  <a:srgbClr val="F2F2F2"/>
                </a:solidFill>
              </a:rPr>
              <a:t>           ├── </a:t>
            </a:r>
            <a:r>
              <a:rPr lang="en"/>
              <a:t>2012</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2333</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392" name="Google Shape;2392;p291"/>
          <p:cNvSpPr/>
          <p:nvPr/>
        </p:nvSpPr>
        <p:spPr>
          <a:xfrm>
            <a:off x="4640600" y="1894725"/>
            <a:ext cx="1492475" cy="1916050"/>
          </a:xfrm>
          <a:prstGeom prst="flowChartMagneticDisk">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000"/>
              <a:t> </a:t>
            </a:r>
            <a:r>
              <a:rPr lang="en" sz="1300" b="1">
                <a:latin typeface="Comfortaa"/>
                <a:ea typeface="Comfortaa"/>
                <a:cs typeface="Comfortaa"/>
                <a:sym typeface="Comfortaa"/>
              </a:rPr>
              <a:t>VOLUME       </a:t>
            </a:r>
            <a:r>
              <a:rPr lang="en" sz="1600" b="1">
                <a:solidFill>
                  <a:srgbClr val="FF0000"/>
                </a:solidFill>
                <a:latin typeface="Comfortaa"/>
                <a:ea typeface="Comfortaa"/>
                <a:cs typeface="Comfortaa"/>
                <a:sym typeface="Comfortaa"/>
              </a:rPr>
              <a:t>HostPath:</a:t>
            </a:r>
            <a:endParaRPr sz="1600" b="1">
              <a:solidFill>
                <a:srgbClr val="FF0000"/>
              </a:solidFill>
              <a:latin typeface="Comfortaa"/>
              <a:ea typeface="Comfortaa"/>
              <a:cs typeface="Comfortaa"/>
              <a:sym typeface="Comfortaa"/>
            </a:endParaRPr>
          </a:p>
          <a:p>
            <a:pPr marL="0" lvl="0" indent="0" algn="l" rtl="0">
              <a:spcBef>
                <a:spcPts val="0"/>
              </a:spcBef>
              <a:spcAft>
                <a:spcPts val="0"/>
              </a:spcAft>
              <a:buNone/>
            </a:pPr>
            <a:r>
              <a:rPr lang="en" sz="1300" b="1">
                <a:solidFill>
                  <a:srgbClr val="FF0000"/>
                </a:solidFill>
                <a:latin typeface="Comfortaa"/>
                <a:ea typeface="Comfortaa"/>
                <a:cs typeface="Comfortaa"/>
                <a:sym typeface="Comfortaa"/>
              </a:rPr>
              <a:t>  </a:t>
            </a:r>
            <a:r>
              <a:rPr lang="en" sz="1300" b="1">
                <a:latin typeface="Comfortaa"/>
                <a:ea typeface="Comfortaa"/>
                <a:cs typeface="Comfortaa"/>
                <a:sym typeface="Comfortaa"/>
              </a:rPr>
              <a:t>path:</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/var/web/data</a:t>
            </a:r>
            <a:endParaRPr sz="13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       </a:t>
            </a:r>
            <a:endParaRPr sz="1800" b="1">
              <a:latin typeface="Comfortaa"/>
              <a:ea typeface="Comfortaa"/>
              <a:cs typeface="Comfortaa"/>
              <a:sym typeface="Comfortaa"/>
            </a:endParaRPr>
          </a:p>
        </p:txBody>
      </p:sp>
      <p:sp>
        <p:nvSpPr>
          <p:cNvPr id="2393" name="Google Shape;2393;p291"/>
          <p:cNvSpPr txBox="1"/>
          <p:nvPr/>
        </p:nvSpPr>
        <p:spPr>
          <a:xfrm>
            <a:off x="516100" y="2697525"/>
            <a:ext cx="3931800" cy="1981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webagent</a:t>
            </a:r>
            <a:endParaRPr sz="2000">
              <a:solidFill>
                <a:schemeClr val="dk1"/>
              </a:solidFill>
              <a:latin typeface="Comfortaa"/>
              <a:ea typeface="Comfortaa"/>
              <a:cs typeface="Comfortaa"/>
              <a:sym typeface="Comfortaa"/>
            </a:endParaRPr>
          </a:p>
          <a:p>
            <a:pPr marL="0" lvl="0" indent="0" algn="l" rtl="0">
              <a:spcBef>
                <a:spcPts val="0"/>
              </a:spcBef>
              <a:spcAft>
                <a:spcPts val="0"/>
              </a:spcAft>
              <a:buNone/>
            </a:pPr>
            <a:endParaRPr sz="2000">
              <a:highlight>
                <a:schemeClr val="dk1"/>
              </a:highlight>
              <a:latin typeface="Comfortaa"/>
              <a:ea typeface="Comfortaa"/>
              <a:cs typeface="Comfortaa"/>
              <a:sym typeface="Comfortaa"/>
            </a:endParaRPr>
          </a:p>
        </p:txBody>
      </p:sp>
      <p:sp>
        <p:nvSpPr>
          <p:cNvPr id="2394" name="Google Shape;2394;p291"/>
          <p:cNvSpPr txBox="1">
            <a:spLocks noGrp="1"/>
          </p:cNvSpPr>
          <p:nvPr>
            <p:ph type="body" idx="1"/>
          </p:nvPr>
        </p:nvSpPr>
        <p:spPr>
          <a:xfrm>
            <a:off x="670075" y="3241925"/>
            <a:ext cx="3572700" cy="12744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webagent</a:t>
            </a:r>
            <a:endParaRPr/>
          </a:p>
          <a:p>
            <a:pPr marL="0" lvl="0" indent="0" algn="l" rtl="0">
              <a:spcBef>
                <a:spcPts val="0"/>
              </a:spcBef>
              <a:spcAft>
                <a:spcPts val="0"/>
              </a:spcAft>
              <a:buNone/>
            </a:pPr>
            <a:r>
              <a:rPr lang="en">
                <a:solidFill>
                  <a:srgbClr val="F2F2F2"/>
                </a:solidFill>
              </a:rPr>
              <a:t>           ├── </a:t>
            </a:r>
            <a:r>
              <a:rPr lang="en"/>
              <a:t>var</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data</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395" name="Google Shape;2395;p291"/>
          <p:cNvSpPr txBox="1"/>
          <p:nvPr/>
        </p:nvSpPr>
        <p:spPr>
          <a:xfrm>
            <a:off x="4533500" y="470100"/>
            <a:ext cx="11931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00FF00"/>
                </a:solidFill>
              </a:rPr>
              <a:t>POD-A</a:t>
            </a:r>
            <a:endParaRPr sz="2300">
              <a:solidFill>
                <a:srgbClr val="00FF00"/>
              </a:solidFill>
            </a:endParaRPr>
          </a:p>
        </p:txBody>
      </p:sp>
      <p:sp>
        <p:nvSpPr>
          <p:cNvPr id="2396" name="Google Shape;2396;p291"/>
          <p:cNvSpPr txBox="1"/>
          <p:nvPr/>
        </p:nvSpPr>
        <p:spPr>
          <a:xfrm>
            <a:off x="6851575" y="316100"/>
            <a:ext cx="17535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NODE-01</a:t>
            </a:r>
            <a:endParaRPr sz="2400" b="1">
              <a:solidFill>
                <a:schemeClr val="dk1"/>
              </a:solidFill>
              <a:latin typeface="Comfortaa"/>
              <a:ea typeface="Comfortaa"/>
              <a:cs typeface="Comfortaa"/>
              <a:sym typeface="Comfortaa"/>
            </a:endParaRPr>
          </a:p>
        </p:txBody>
      </p:sp>
      <p:sp>
        <p:nvSpPr>
          <p:cNvPr id="2397" name="Google Shape;2397;p291"/>
          <p:cNvSpPr txBox="1"/>
          <p:nvPr/>
        </p:nvSpPr>
        <p:spPr>
          <a:xfrm>
            <a:off x="2497700" y="888050"/>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sp>
        <p:nvSpPr>
          <p:cNvPr id="2398" name="Google Shape;2398;p291"/>
          <p:cNvSpPr txBox="1"/>
          <p:nvPr/>
        </p:nvSpPr>
        <p:spPr>
          <a:xfrm>
            <a:off x="2499700" y="3190663"/>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sp>
        <p:nvSpPr>
          <p:cNvPr id="2399" name="Google Shape;2399;p291"/>
          <p:cNvSpPr/>
          <p:nvPr/>
        </p:nvSpPr>
        <p:spPr>
          <a:xfrm>
            <a:off x="6919975" y="2356550"/>
            <a:ext cx="1817400" cy="992400"/>
          </a:xfrm>
          <a:prstGeom prst="snip1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/var/web/data</a:t>
            </a:r>
            <a:endParaRPr sz="1600" b="1">
              <a:latin typeface="Comfortaa"/>
              <a:ea typeface="Comfortaa"/>
              <a:cs typeface="Comfortaa"/>
              <a:sym typeface="Comfortaa"/>
            </a:endParaRPr>
          </a:p>
        </p:txBody>
      </p:sp>
      <p:cxnSp>
        <p:nvCxnSpPr>
          <p:cNvPr id="2400" name="Google Shape;2400;p291"/>
          <p:cNvCxnSpPr>
            <a:endCxn id="2392" idx="2"/>
          </p:cNvCxnSpPr>
          <p:nvPr/>
        </p:nvCxnSpPr>
        <p:spPr>
          <a:xfrm>
            <a:off x="2591900" y="1809050"/>
            <a:ext cx="2048700" cy="1043700"/>
          </a:xfrm>
          <a:prstGeom prst="straightConnector1">
            <a:avLst/>
          </a:prstGeom>
          <a:noFill/>
          <a:ln w="38100" cap="flat" cmpd="sng">
            <a:solidFill>
              <a:srgbClr val="00FF00"/>
            </a:solidFill>
            <a:prstDash val="solid"/>
            <a:round/>
            <a:headEnd type="none" w="med" len="med"/>
            <a:tailEnd type="triangle" w="med" len="med"/>
          </a:ln>
        </p:spPr>
      </p:cxnSp>
      <p:cxnSp>
        <p:nvCxnSpPr>
          <p:cNvPr id="2401" name="Google Shape;2401;p291"/>
          <p:cNvCxnSpPr>
            <a:endCxn id="2392" idx="2"/>
          </p:cNvCxnSpPr>
          <p:nvPr/>
        </p:nvCxnSpPr>
        <p:spPr>
          <a:xfrm rot="10800000" flipH="1">
            <a:off x="2454800" y="2852750"/>
            <a:ext cx="2185800" cy="1188900"/>
          </a:xfrm>
          <a:prstGeom prst="straightConnector1">
            <a:avLst/>
          </a:prstGeom>
          <a:noFill/>
          <a:ln w="38100" cap="flat" cmpd="sng">
            <a:solidFill>
              <a:srgbClr val="00FF00"/>
            </a:solidFill>
            <a:prstDash val="solid"/>
            <a:round/>
            <a:headEnd type="none" w="med" len="med"/>
            <a:tailEnd type="triangle" w="med" len="med"/>
          </a:ln>
        </p:spPr>
      </p:cxnSp>
      <p:cxnSp>
        <p:nvCxnSpPr>
          <p:cNvPr id="2402" name="Google Shape;2402;p291"/>
          <p:cNvCxnSpPr>
            <a:stCxn id="2392" idx="4"/>
            <a:endCxn id="2399" idx="2"/>
          </p:cNvCxnSpPr>
          <p:nvPr/>
        </p:nvCxnSpPr>
        <p:spPr>
          <a:xfrm>
            <a:off x="6133075" y="2852750"/>
            <a:ext cx="786900" cy="0"/>
          </a:xfrm>
          <a:prstGeom prst="straightConnector1">
            <a:avLst/>
          </a:prstGeom>
          <a:noFill/>
          <a:ln w="38100" cap="flat" cmpd="sng">
            <a:solidFill>
              <a:srgbClr val="00FF00"/>
            </a:solidFill>
            <a:prstDash val="solid"/>
            <a:round/>
            <a:headEnd type="none" w="med" len="med"/>
            <a:tailEnd type="triangle" w="med" len="med"/>
          </a:ln>
        </p:spPr>
      </p:cxn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292"/>
          <p:cNvSpPr txBox="1"/>
          <p:nvPr/>
        </p:nvSpPr>
        <p:spPr>
          <a:xfrm>
            <a:off x="213900" y="136175"/>
            <a:ext cx="8716200" cy="4928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2408" name="Google Shape;2408;p292"/>
          <p:cNvSpPr txBox="1"/>
          <p:nvPr/>
        </p:nvSpPr>
        <p:spPr>
          <a:xfrm>
            <a:off x="367825" y="273725"/>
            <a:ext cx="5944800" cy="4653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9" name="Google Shape;2409;p292"/>
          <p:cNvSpPr txBox="1"/>
          <p:nvPr/>
        </p:nvSpPr>
        <p:spPr>
          <a:xfrm>
            <a:off x="516100" y="470100"/>
            <a:ext cx="3931800" cy="2101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t>
            </a:r>
            <a:endParaRPr sz="2000">
              <a:solidFill>
                <a:schemeClr val="dk1"/>
              </a:solidFill>
              <a:latin typeface="Comfortaa"/>
              <a:ea typeface="Comfortaa"/>
              <a:cs typeface="Comfortaa"/>
              <a:sym typeface="Comfortaa"/>
            </a:endParaRPr>
          </a:p>
        </p:txBody>
      </p:sp>
      <p:sp>
        <p:nvSpPr>
          <p:cNvPr id="2410" name="Google Shape;2410;p292"/>
          <p:cNvSpPr txBox="1">
            <a:spLocks noGrp="1"/>
          </p:cNvSpPr>
          <p:nvPr>
            <p:ph type="body" idx="1"/>
          </p:nvPr>
        </p:nvSpPr>
        <p:spPr>
          <a:xfrm>
            <a:off x="735625" y="966575"/>
            <a:ext cx="3507300" cy="13836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t>
            </a:r>
            <a:endParaRPr/>
          </a:p>
          <a:p>
            <a:pPr marL="0" lvl="0" indent="0" algn="l" rtl="0">
              <a:spcBef>
                <a:spcPts val="0"/>
              </a:spcBef>
              <a:spcAft>
                <a:spcPts val="0"/>
              </a:spcAft>
              <a:buNone/>
            </a:pPr>
            <a:r>
              <a:rPr lang="en">
                <a:solidFill>
                  <a:srgbClr val="F2F2F2"/>
                </a:solidFill>
              </a:rPr>
              <a:t>           ├── </a:t>
            </a:r>
            <a:r>
              <a:rPr lang="en"/>
              <a:t>2012</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2333</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411" name="Google Shape;2411;p292"/>
          <p:cNvSpPr/>
          <p:nvPr/>
        </p:nvSpPr>
        <p:spPr>
          <a:xfrm>
            <a:off x="4640600" y="1864725"/>
            <a:ext cx="1492475" cy="1916050"/>
          </a:xfrm>
          <a:prstGeom prst="flowChartMagneticDisk">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000"/>
              <a:t> </a:t>
            </a:r>
            <a:r>
              <a:rPr lang="en" sz="1300" b="1">
                <a:latin typeface="Comfortaa"/>
                <a:ea typeface="Comfortaa"/>
                <a:cs typeface="Comfortaa"/>
                <a:sym typeface="Comfortaa"/>
              </a:rPr>
              <a:t>VOLUME       HostPath:</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path:</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/var/web/data</a:t>
            </a:r>
            <a:endParaRPr sz="1300" b="1">
              <a:latin typeface="Comfortaa"/>
              <a:ea typeface="Comfortaa"/>
              <a:cs typeface="Comfortaa"/>
              <a:sym typeface="Comfortaa"/>
            </a:endParaRPr>
          </a:p>
          <a:p>
            <a:pPr marL="0" lvl="0" indent="0" algn="l" rtl="0">
              <a:spcBef>
                <a:spcPts val="0"/>
              </a:spcBef>
              <a:spcAft>
                <a:spcPts val="0"/>
              </a:spcAft>
              <a:buNone/>
            </a:pPr>
            <a:r>
              <a:rPr lang="en" sz="1800" b="1">
                <a:latin typeface="Comfortaa"/>
                <a:ea typeface="Comfortaa"/>
                <a:cs typeface="Comfortaa"/>
                <a:sym typeface="Comfortaa"/>
              </a:rPr>
              <a:t>       </a:t>
            </a:r>
            <a:endParaRPr sz="1800" b="1">
              <a:latin typeface="Comfortaa"/>
              <a:ea typeface="Comfortaa"/>
              <a:cs typeface="Comfortaa"/>
              <a:sym typeface="Comfortaa"/>
            </a:endParaRPr>
          </a:p>
        </p:txBody>
      </p:sp>
      <p:sp>
        <p:nvSpPr>
          <p:cNvPr id="2412" name="Google Shape;2412;p292"/>
          <p:cNvSpPr txBox="1"/>
          <p:nvPr/>
        </p:nvSpPr>
        <p:spPr>
          <a:xfrm>
            <a:off x="516100" y="2697525"/>
            <a:ext cx="3931800" cy="1981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webagent</a:t>
            </a:r>
            <a:endParaRPr sz="2000">
              <a:solidFill>
                <a:schemeClr val="dk1"/>
              </a:solidFill>
              <a:latin typeface="Comfortaa"/>
              <a:ea typeface="Comfortaa"/>
              <a:cs typeface="Comfortaa"/>
              <a:sym typeface="Comfortaa"/>
            </a:endParaRPr>
          </a:p>
          <a:p>
            <a:pPr marL="0" lvl="0" indent="0" algn="l" rtl="0">
              <a:spcBef>
                <a:spcPts val="0"/>
              </a:spcBef>
              <a:spcAft>
                <a:spcPts val="0"/>
              </a:spcAft>
              <a:buNone/>
            </a:pPr>
            <a:endParaRPr sz="2000">
              <a:highlight>
                <a:schemeClr val="dk1"/>
              </a:highlight>
              <a:latin typeface="Comfortaa"/>
              <a:ea typeface="Comfortaa"/>
              <a:cs typeface="Comfortaa"/>
              <a:sym typeface="Comfortaa"/>
            </a:endParaRPr>
          </a:p>
        </p:txBody>
      </p:sp>
      <p:sp>
        <p:nvSpPr>
          <p:cNvPr id="2413" name="Google Shape;2413;p292"/>
          <p:cNvSpPr txBox="1">
            <a:spLocks noGrp="1"/>
          </p:cNvSpPr>
          <p:nvPr>
            <p:ph type="body" idx="1"/>
          </p:nvPr>
        </p:nvSpPr>
        <p:spPr>
          <a:xfrm>
            <a:off x="670075" y="3241925"/>
            <a:ext cx="3572700" cy="12744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webagent</a:t>
            </a:r>
            <a:endParaRPr/>
          </a:p>
          <a:p>
            <a:pPr marL="0" lvl="0" indent="0" algn="l" rtl="0">
              <a:spcBef>
                <a:spcPts val="0"/>
              </a:spcBef>
              <a:spcAft>
                <a:spcPts val="0"/>
              </a:spcAft>
              <a:buNone/>
            </a:pPr>
            <a:r>
              <a:rPr lang="en">
                <a:solidFill>
                  <a:srgbClr val="F2F2F2"/>
                </a:solidFill>
              </a:rPr>
              <a:t>           ├── </a:t>
            </a:r>
            <a:r>
              <a:rPr lang="en"/>
              <a:t>var</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data</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414" name="Google Shape;2414;p292"/>
          <p:cNvSpPr txBox="1"/>
          <p:nvPr/>
        </p:nvSpPr>
        <p:spPr>
          <a:xfrm>
            <a:off x="4533500" y="470100"/>
            <a:ext cx="11931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00FF00"/>
                </a:solidFill>
              </a:rPr>
              <a:t>POD-A</a:t>
            </a:r>
            <a:endParaRPr sz="2300">
              <a:solidFill>
                <a:srgbClr val="00FF00"/>
              </a:solidFill>
            </a:endParaRPr>
          </a:p>
        </p:txBody>
      </p:sp>
      <p:sp>
        <p:nvSpPr>
          <p:cNvPr id="2415" name="Google Shape;2415;p292"/>
          <p:cNvSpPr txBox="1"/>
          <p:nvPr/>
        </p:nvSpPr>
        <p:spPr>
          <a:xfrm>
            <a:off x="6851575" y="316100"/>
            <a:ext cx="17535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NODE-01</a:t>
            </a:r>
            <a:endParaRPr sz="2400" b="1">
              <a:solidFill>
                <a:schemeClr val="dk1"/>
              </a:solidFill>
              <a:latin typeface="Comfortaa"/>
              <a:ea typeface="Comfortaa"/>
              <a:cs typeface="Comfortaa"/>
              <a:sym typeface="Comfortaa"/>
            </a:endParaRPr>
          </a:p>
        </p:txBody>
      </p:sp>
      <p:sp>
        <p:nvSpPr>
          <p:cNvPr id="2416" name="Google Shape;2416;p292"/>
          <p:cNvSpPr txBox="1"/>
          <p:nvPr/>
        </p:nvSpPr>
        <p:spPr>
          <a:xfrm>
            <a:off x="2497700" y="888050"/>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sp>
        <p:nvSpPr>
          <p:cNvPr id="2417" name="Google Shape;2417;p292"/>
          <p:cNvSpPr txBox="1"/>
          <p:nvPr/>
        </p:nvSpPr>
        <p:spPr>
          <a:xfrm>
            <a:off x="2499700" y="3190663"/>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sp>
        <p:nvSpPr>
          <p:cNvPr id="2418" name="Google Shape;2418;p292"/>
          <p:cNvSpPr/>
          <p:nvPr/>
        </p:nvSpPr>
        <p:spPr>
          <a:xfrm>
            <a:off x="6919975" y="2356550"/>
            <a:ext cx="1817400" cy="992400"/>
          </a:xfrm>
          <a:prstGeom prst="snip1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/var/web/data</a:t>
            </a:r>
            <a:endParaRPr sz="1600" b="1">
              <a:latin typeface="Comfortaa"/>
              <a:ea typeface="Comfortaa"/>
              <a:cs typeface="Comfortaa"/>
              <a:sym typeface="Comfortaa"/>
            </a:endParaRPr>
          </a:p>
        </p:txBody>
      </p:sp>
      <p:cxnSp>
        <p:nvCxnSpPr>
          <p:cNvPr id="2419" name="Google Shape;2419;p292"/>
          <p:cNvCxnSpPr>
            <a:endCxn id="2411" idx="2"/>
          </p:cNvCxnSpPr>
          <p:nvPr/>
        </p:nvCxnSpPr>
        <p:spPr>
          <a:xfrm>
            <a:off x="2591900" y="1779050"/>
            <a:ext cx="2048700" cy="1043700"/>
          </a:xfrm>
          <a:prstGeom prst="straightConnector1">
            <a:avLst/>
          </a:prstGeom>
          <a:noFill/>
          <a:ln w="38100" cap="flat" cmpd="sng">
            <a:solidFill>
              <a:srgbClr val="00FF00"/>
            </a:solidFill>
            <a:prstDash val="solid"/>
            <a:round/>
            <a:headEnd type="none" w="med" len="med"/>
            <a:tailEnd type="triangle" w="med" len="med"/>
          </a:ln>
        </p:spPr>
      </p:cxnSp>
      <p:cxnSp>
        <p:nvCxnSpPr>
          <p:cNvPr id="2420" name="Google Shape;2420;p292"/>
          <p:cNvCxnSpPr>
            <a:endCxn id="2411" idx="2"/>
          </p:cNvCxnSpPr>
          <p:nvPr/>
        </p:nvCxnSpPr>
        <p:spPr>
          <a:xfrm rot="10800000" flipH="1">
            <a:off x="2454800" y="2822750"/>
            <a:ext cx="2185800" cy="1188900"/>
          </a:xfrm>
          <a:prstGeom prst="straightConnector1">
            <a:avLst/>
          </a:prstGeom>
          <a:noFill/>
          <a:ln w="38100" cap="flat" cmpd="sng">
            <a:solidFill>
              <a:srgbClr val="00FF00"/>
            </a:solidFill>
            <a:prstDash val="solid"/>
            <a:round/>
            <a:headEnd type="none" w="med" len="med"/>
            <a:tailEnd type="triangle" w="med" len="med"/>
          </a:ln>
        </p:spPr>
      </p:cxnSp>
      <p:cxnSp>
        <p:nvCxnSpPr>
          <p:cNvPr id="2421" name="Google Shape;2421;p292"/>
          <p:cNvCxnSpPr>
            <a:stCxn id="2411" idx="4"/>
            <a:endCxn id="2418" idx="2"/>
          </p:cNvCxnSpPr>
          <p:nvPr/>
        </p:nvCxnSpPr>
        <p:spPr>
          <a:xfrm>
            <a:off x="6133075" y="2822750"/>
            <a:ext cx="786900" cy="30000"/>
          </a:xfrm>
          <a:prstGeom prst="straightConnector1">
            <a:avLst/>
          </a:prstGeom>
          <a:noFill/>
          <a:ln w="38100" cap="flat" cmpd="sng">
            <a:solidFill>
              <a:srgbClr val="00FF00"/>
            </a:solidFill>
            <a:prstDash val="solid"/>
            <a:round/>
            <a:headEnd type="none" w="med" len="med"/>
            <a:tailEnd type="triangle" w="med" len="med"/>
          </a:ln>
        </p:spPr>
      </p:cxnSp>
      <p:cxnSp>
        <p:nvCxnSpPr>
          <p:cNvPr id="2422" name="Google Shape;2422;p292"/>
          <p:cNvCxnSpPr/>
          <p:nvPr/>
        </p:nvCxnSpPr>
        <p:spPr>
          <a:xfrm rot="10800000" flipH="1">
            <a:off x="128300" y="145350"/>
            <a:ext cx="8861700" cy="4935600"/>
          </a:xfrm>
          <a:prstGeom prst="straightConnector1">
            <a:avLst/>
          </a:prstGeom>
          <a:noFill/>
          <a:ln w="114300" cap="flat" cmpd="sng">
            <a:solidFill>
              <a:srgbClr val="FF0000"/>
            </a:solidFill>
            <a:prstDash val="solid"/>
            <a:round/>
            <a:headEnd type="none" w="med" len="med"/>
            <a:tailEnd type="none" w="med" len="med"/>
          </a:ln>
        </p:spPr>
      </p:cxnSp>
      <p:cxnSp>
        <p:nvCxnSpPr>
          <p:cNvPr id="2423" name="Google Shape;2423;p292"/>
          <p:cNvCxnSpPr/>
          <p:nvPr/>
        </p:nvCxnSpPr>
        <p:spPr>
          <a:xfrm>
            <a:off x="145425" y="111200"/>
            <a:ext cx="8844600" cy="4961100"/>
          </a:xfrm>
          <a:prstGeom prst="straightConnector1">
            <a:avLst/>
          </a:prstGeom>
          <a:noFill/>
          <a:ln w="114300"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293"/>
          <p:cNvSpPr txBox="1"/>
          <p:nvPr/>
        </p:nvSpPr>
        <p:spPr>
          <a:xfrm>
            <a:off x="213900" y="136175"/>
            <a:ext cx="6774600" cy="4928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
        <p:nvSpPr>
          <p:cNvPr id="2429" name="Google Shape;2429;p293"/>
          <p:cNvSpPr txBox="1"/>
          <p:nvPr/>
        </p:nvSpPr>
        <p:spPr>
          <a:xfrm>
            <a:off x="367825" y="273725"/>
            <a:ext cx="5756700" cy="4653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0" name="Google Shape;2430;p293"/>
          <p:cNvSpPr txBox="1"/>
          <p:nvPr/>
        </p:nvSpPr>
        <p:spPr>
          <a:xfrm>
            <a:off x="516100" y="470100"/>
            <a:ext cx="3931800" cy="2101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t>
            </a:r>
            <a:endParaRPr sz="2000">
              <a:solidFill>
                <a:schemeClr val="dk1"/>
              </a:solidFill>
              <a:latin typeface="Comfortaa"/>
              <a:ea typeface="Comfortaa"/>
              <a:cs typeface="Comfortaa"/>
              <a:sym typeface="Comfortaa"/>
            </a:endParaRPr>
          </a:p>
        </p:txBody>
      </p:sp>
      <p:sp>
        <p:nvSpPr>
          <p:cNvPr id="2431" name="Google Shape;2431;p293"/>
          <p:cNvSpPr txBox="1">
            <a:spLocks noGrp="1"/>
          </p:cNvSpPr>
          <p:nvPr>
            <p:ph type="body" idx="1"/>
          </p:nvPr>
        </p:nvSpPr>
        <p:spPr>
          <a:xfrm>
            <a:off x="735625" y="966575"/>
            <a:ext cx="3507300" cy="13836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t>
            </a:r>
            <a:endParaRPr/>
          </a:p>
          <a:p>
            <a:pPr marL="0" lvl="0" indent="0" algn="l" rtl="0">
              <a:spcBef>
                <a:spcPts val="0"/>
              </a:spcBef>
              <a:spcAft>
                <a:spcPts val="0"/>
              </a:spcAft>
              <a:buNone/>
            </a:pPr>
            <a:r>
              <a:rPr lang="en">
                <a:solidFill>
                  <a:srgbClr val="F2F2F2"/>
                </a:solidFill>
              </a:rPr>
              <a:t>           ├── </a:t>
            </a:r>
            <a:r>
              <a:rPr lang="en"/>
              <a:t>2012</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2333</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432" name="Google Shape;2432;p293"/>
          <p:cNvSpPr/>
          <p:nvPr/>
        </p:nvSpPr>
        <p:spPr>
          <a:xfrm>
            <a:off x="4642600" y="1719325"/>
            <a:ext cx="1319138" cy="1856175"/>
          </a:xfrm>
          <a:prstGeom prst="flowChartMagneticDisk">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b="1"/>
          </a:p>
          <a:p>
            <a:pPr marL="0" lvl="0" indent="0" algn="l" rtl="0">
              <a:spcBef>
                <a:spcPts val="0"/>
              </a:spcBef>
              <a:spcAft>
                <a:spcPts val="0"/>
              </a:spcAft>
              <a:buNone/>
            </a:pPr>
            <a:r>
              <a:rPr lang="en" sz="1300" b="1"/>
              <a:t> </a:t>
            </a:r>
            <a:r>
              <a:rPr lang="en" sz="1600" b="1">
                <a:latin typeface="Comfortaa"/>
                <a:ea typeface="Comfortaa"/>
                <a:cs typeface="Comfortaa"/>
                <a:sym typeface="Comfortaa"/>
              </a:rPr>
              <a:t>VOLUME       web-data</a:t>
            </a:r>
            <a:r>
              <a:rPr lang="en" sz="1800" b="1">
                <a:latin typeface="Comfortaa"/>
                <a:ea typeface="Comfortaa"/>
                <a:cs typeface="Comfortaa"/>
                <a:sym typeface="Comfortaa"/>
              </a:rPr>
              <a:t>    </a:t>
            </a:r>
            <a:endParaRPr sz="1800" b="1">
              <a:latin typeface="Comfortaa"/>
              <a:ea typeface="Comfortaa"/>
              <a:cs typeface="Comfortaa"/>
              <a:sym typeface="Comfortaa"/>
            </a:endParaRPr>
          </a:p>
        </p:txBody>
      </p:sp>
      <p:sp>
        <p:nvSpPr>
          <p:cNvPr id="2433" name="Google Shape;2433;p293"/>
          <p:cNvSpPr txBox="1"/>
          <p:nvPr/>
        </p:nvSpPr>
        <p:spPr>
          <a:xfrm>
            <a:off x="516100" y="2697525"/>
            <a:ext cx="3931800" cy="1981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webagent</a:t>
            </a:r>
            <a:endParaRPr sz="2000">
              <a:solidFill>
                <a:schemeClr val="dk1"/>
              </a:solidFill>
              <a:latin typeface="Comfortaa"/>
              <a:ea typeface="Comfortaa"/>
              <a:cs typeface="Comfortaa"/>
              <a:sym typeface="Comfortaa"/>
            </a:endParaRPr>
          </a:p>
          <a:p>
            <a:pPr marL="0" lvl="0" indent="0" algn="l" rtl="0">
              <a:spcBef>
                <a:spcPts val="0"/>
              </a:spcBef>
              <a:spcAft>
                <a:spcPts val="0"/>
              </a:spcAft>
              <a:buNone/>
            </a:pPr>
            <a:endParaRPr sz="2000">
              <a:highlight>
                <a:schemeClr val="dk1"/>
              </a:highlight>
              <a:latin typeface="Comfortaa"/>
              <a:ea typeface="Comfortaa"/>
              <a:cs typeface="Comfortaa"/>
              <a:sym typeface="Comfortaa"/>
            </a:endParaRPr>
          </a:p>
        </p:txBody>
      </p:sp>
      <p:sp>
        <p:nvSpPr>
          <p:cNvPr id="2434" name="Google Shape;2434;p293"/>
          <p:cNvSpPr txBox="1">
            <a:spLocks noGrp="1"/>
          </p:cNvSpPr>
          <p:nvPr>
            <p:ph type="body" idx="1"/>
          </p:nvPr>
        </p:nvSpPr>
        <p:spPr>
          <a:xfrm>
            <a:off x="670075" y="3241925"/>
            <a:ext cx="3572700" cy="1274400"/>
          </a:xfrm>
          <a:prstGeom prst="rect">
            <a:avLst/>
          </a:prstGeom>
          <a:ln w="28575" cap="flat" cmpd="sng">
            <a:solidFill>
              <a:schemeClr val="dk1"/>
            </a:solidFill>
            <a:prstDash val="lg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solidFill>
                  <a:srgbClr val="F2F2F2"/>
                </a:solidFill>
              </a:rPr>
              <a:t> ├── </a:t>
            </a:r>
            <a:r>
              <a:rPr lang="en"/>
              <a:t>webagent</a:t>
            </a:r>
            <a:endParaRPr/>
          </a:p>
          <a:p>
            <a:pPr marL="0" lvl="0" indent="0" algn="l" rtl="0">
              <a:spcBef>
                <a:spcPts val="0"/>
              </a:spcBef>
              <a:spcAft>
                <a:spcPts val="0"/>
              </a:spcAft>
              <a:buNone/>
            </a:pPr>
            <a:r>
              <a:rPr lang="en">
                <a:solidFill>
                  <a:srgbClr val="F2F2F2"/>
                </a:solidFill>
              </a:rPr>
              <a:t>           ├── </a:t>
            </a:r>
            <a:r>
              <a:rPr lang="en"/>
              <a:t>var</a:t>
            </a:r>
            <a:endParaRPr/>
          </a:p>
          <a:p>
            <a:pPr marL="0" lvl="0" indent="0" algn="l" rtl="0">
              <a:spcBef>
                <a:spcPts val="0"/>
              </a:spcBef>
              <a:spcAft>
                <a:spcPts val="0"/>
              </a:spcAft>
              <a:buNone/>
            </a:pPr>
            <a:r>
              <a:rPr lang="en">
                <a:solidFill>
                  <a:srgbClr val="400BD9"/>
                </a:solidFill>
              </a:rPr>
              <a:t>           </a:t>
            </a:r>
            <a:r>
              <a:rPr lang="en">
                <a:solidFill>
                  <a:srgbClr val="F2F2F2"/>
                </a:solidFill>
              </a:rPr>
              <a:t>├── </a:t>
            </a:r>
            <a:r>
              <a:rPr lang="en"/>
              <a:t>data</a:t>
            </a:r>
            <a:endParaRPr/>
          </a:p>
          <a:p>
            <a:pPr marL="0" lvl="0" indent="0" algn="l" rtl="0">
              <a:spcBef>
                <a:spcPts val="0"/>
              </a:spcBef>
              <a:spcAft>
                <a:spcPts val="0"/>
              </a:spcAft>
              <a:buNone/>
            </a:pPr>
            <a:r>
              <a:rPr lang="en">
                <a:solidFill>
                  <a:srgbClr val="F2F2F2"/>
                </a:solidFill>
              </a:rPr>
              <a:t>           └── </a:t>
            </a:r>
            <a:r>
              <a:rPr lang="en">
                <a:solidFill>
                  <a:srgbClr val="2EAEBB"/>
                </a:solidFill>
              </a:rPr>
              <a:t>current</a:t>
            </a:r>
            <a:r>
              <a:rPr lang="en">
                <a:solidFill>
                  <a:srgbClr val="F2F2F2"/>
                </a:solidFill>
              </a:rPr>
              <a:t> </a:t>
            </a:r>
            <a:endParaRPr>
              <a:solidFill>
                <a:srgbClr val="F2F2F2"/>
              </a:solidFill>
            </a:endParaRPr>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435" name="Google Shape;2435;p293"/>
          <p:cNvSpPr txBox="1"/>
          <p:nvPr/>
        </p:nvSpPr>
        <p:spPr>
          <a:xfrm>
            <a:off x="4533500" y="831850"/>
            <a:ext cx="11931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rgbClr val="00FF00"/>
                </a:solidFill>
              </a:rPr>
              <a:t>POD-A</a:t>
            </a:r>
            <a:endParaRPr sz="2300">
              <a:solidFill>
                <a:srgbClr val="00FF00"/>
              </a:solidFill>
            </a:endParaRPr>
          </a:p>
        </p:txBody>
      </p:sp>
      <p:sp>
        <p:nvSpPr>
          <p:cNvPr id="2436" name="Google Shape;2436;p293"/>
          <p:cNvSpPr txBox="1"/>
          <p:nvPr/>
        </p:nvSpPr>
        <p:spPr>
          <a:xfrm rot="5400000">
            <a:off x="5762675" y="888050"/>
            <a:ext cx="17535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NODE-01</a:t>
            </a:r>
            <a:endParaRPr sz="2400" b="1">
              <a:solidFill>
                <a:schemeClr val="dk1"/>
              </a:solidFill>
              <a:latin typeface="Comfortaa"/>
              <a:ea typeface="Comfortaa"/>
              <a:cs typeface="Comfortaa"/>
              <a:sym typeface="Comfortaa"/>
            </a:endParaRPr>
          </a:p>
        </p:txBody>
      </p:sp>
      <p:sp>
        <p:nvSpPr>
          <p:cNvPr id="2437" name="Google Shape;2437;p293"/>
          <p:cNvSpPr txBox="1"/>
          <p:nvPr/>
        </p:nvSpPr>
        <p:spPr>
          <a:xfrm>
            <a:off x="2497700" y="888050"/>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sp>
        <p:nvSpPr>
          <p:cNvPr id="2438" name="Google Shape;2438;p293"/>
          <p:cNvSpPr txBox="1"/>
          <p:nvPr/>
        </p:nvSpPr>
        <p:spPr>
          <a:xfrm>
            <a:off x="2499700" y="3190663"/>
            <a:ext cx="21429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container filesystem</a:t>
            </a:r>
            <a:endParaRPr>
              <a:solidFill>
                <a:schemeClr val="dk1"/>
              </a:solidFill>
            </a:endParaRPr>
          </a:p>
        </p:txBody>
      </p:sp>
      <p:cxnSp>
        <p:nvCxnSpPr>
          <p:cNvPr id="2439" name="Google Shape;2439;p293"/>
          <p:cNvCxnSpPr>
            <a:endCxn id="2432" idx="2"/>
          </p:cNvCxnSpPr>
          <p:nvPr/>
        </p:nvCxnSpPr>
        <p:spPr>
          <a:xfrm>
            <a:off x="2593900" y="1603713"/>
            <a:ext cx="2048700" cy="1043700"/>
          </a:xfrm>
          <a:prstGeom prst="straightConnector1">
            <a:avLst/>
          </a:prstGeom>
          <a:noFill/>
          <a:ln w="38100" cap="flat" cmpd="sng">
            <a:solidFill>
              <a:srgbClr val="00FF00"/>
            </a:solidFill>
            <a:prstDash val="solid"/>
            <a:round/>
            <a:headEnd type="none" w="med" len="med"/>
            <a:tailEnd type="triangle" w="med" len="med"/>
          </a:ln>
        </p:spPr>
      </p:cxnSp>
      <p:cxnSp>
        <p:nvCxnSpPr>
          <p:cNvPr id="2440" name="Google Shape;2440;p293"/>
          <p:cNvCxnSpPr>
            <a:endCxn id="2432" idx="2"/>
          </p:cNvCxnSpPr>
          <p:nvPr/>
        </p:nvCxnSpPr>
        <p:spPr>
          <a:xfrm rot="10800000" flipH="1">
            <a:off x="2456800" y="2647413"/>
            <a:ext cx="2185800" cy="1188900"/>
          </a:xfrm>
          <a:prstGeom prst="straightConnector1">
            <a:avLst/>
          </a:prstGeom>
          <a:noFill/>
          <a:ln w="38100" cap="flat" cmpd="sng">
            <a:solidFill>
              <a:srgbClr val="00FF00"/>
            </a:solidFill>
            <a:prstDash val="solid"/>
            <a:round/>
            <a:headEnd type="none" w="med" len="med"/>
            <a:tailEnd type="triangle" w="med" len="med"/>
          </a:ln>
        </p:spPr>
      </p:cxnSp>
      <p:sp>
        <p:nvSpPr>
          <p:cNvPr id="2441" name="Google Shape;2441;p293"/>
          <p:cNvSpPr/>
          <p:nvPr/>
        </p:nvSpPr>
        <p:spPr>
          <a:xfrm>
            <a:off x="7389500" y="1481975"/>
            <a:ext cx="1581600" cy="2330875"/>
          </a:xfrm>
          <a:prstGeom prst="flowChartMagneticDisk">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700" b="1">
                <a:latin typeface="Comfortaa"/>
                <a:ea typeface="Comfortaa"/>
                <a:cs typeface="Comfortaa"/>
                <a:sym typeface="Comfortaa"/>
              </a:rPr>
              <a:t>Durable</a:t>
            </a:r>
            <a:endParaRPr sz="1700" b="1">
              <a:latin typeface="Comfortaa"/>
              <a:ea typeface="Comfortaa"/>
              <a:cs typeface="Comfortaa"/>
              <a:sym typeface="Comfortaa"/>
            </a:endParaRPr>
          </a:p>
          <a:p>
            <a:pPr marL="0" lvl="0" indent="0" algn="l" rtl="0">
              <a:spcBef>
                <a:spcPts val="0"/>
              </a:spcBef>
              <a:spcAft>
                <a:spcPts val="0"/>
              </a:spcAft>
              <a:buNone/>
            </a:pPr>
            <a:r>
              <a:rPr lang="en" sz="1700" b="1">
                <a:latin typeface="Comfortaa"/>
                <a:ea typeface="Comfortaa"/>
                <a:cs typeface="Comfortaa"/>
                <a:sym typeface="Comfortaa"/>
              </a:rPr>
              <a:t>Storage</a:t>
            </a:r>
            <a:endParaRPr sz="1700" b="1">
              <a:latin typeface="Comfortaa"/>
              <a:ea typeface="Comfortaa"/>
              <a:cs typeface="Comfortaa"/>
              <a:sym typeface="Comfortaa"/>
            </a:endParaRPr>
          </a:p>
          <a:p>
            <a:pPr marL="0" lvl="0" indent="0" algn="l" rtl="0">
              <a:spcBef>
                <a:spcPts val="0"/>
              </a:spcBef>
              <a:spcAft>
                <a:spcPts val="0"/>
              </a:spcAft>
              <a:buNone/>
            </a:pPr>
            <a:r>
              <a:rPr lang="en" sz="1700" b="1">
                <a:latin typeface="Comfortaa"/>
                <a:ea typeface="Comfortaa"/>
                <a:cs typeface="Comfortaa"/>
                <a:sym typeface="Comfortaa"/>
              </a:rPr>
              <a:t>System    </a:t>
            </a:r>
            <a:endParaRPr sz="17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     </a:t>
            </a:r>
            <a:r>
              <a:rPr lang="en" sz="1800" b="1">
                <a:latin typeface="Comfortaa"/>
                <a:ea typeface="Comfortaa"/>
                <a:cs typeface="Comfortaa"/>
                <a:sym typeface="Comfortaa"/>
              </a:rPr>
              <a:t>   </a:t>
            </a:r>
            <a:endParaRPr sz="1800" b="1">
              <a:latin typeface="Comfortaa"/>
              <a:ea typeface="Comfortaa"/>
              <a:cs typeface="Comfortaa"/>
              <a:sym typeface="Comfortaa"/>
            </a:endParaRPr>
          </a:p>
        </p:txBody>
      </p:sp>
      <p:cxnSp>
        <p:nvCxnSpPr>
          <p:cNvPr id="2442" name="Google Shape;2442;p293"/>
          <p:cNvCxnSpPr>
            <a:stCxn id="2432" idx="4"/>
            <a:endCxn id="2441" idx="2"/>
          </p:cNvCxnSpPr>
          <p:nvPr/>
        </p:nvCxnSpPr>
        <p:spPr>
          <a:xfrm>
            <a:off x="5961738" y="2647413"/>
            <a:ext cx="1427700" cy="0"/>
          </a:xfrm>
          <a:prstGeom prst="straightConnector1">
            <a:avLst/>
          </a:prstGeom>
          <a:noFill/>
          <a:ln w="38100" cap="flat" cmpd="sng">
            <a:solidFill>
              <a:srgbClr val="00FF00"/>
            </a:solidFill>
            <a:prstDash val="solid"/>
            <a:round/>
            <a:headEnd type="none" w="med" len="med"/>
            <a:tailEnd type="triangle" w="med" len="med"/>
          </a:ln>
        </p:spPr>
      </p:cxnSp>
      <p:sp>
        <p:nvSpPr>
          <p:cNvPr id="2443" name="Google Shape;2443;p293"/>
          <p:cNvSpPr txBox="1"/>
          <p:nvPr/>
        </p:nvSpPr>
        <p:spPr>
          <a:xfrm>
            <a:off x="7487588" y="136175"/>
            <a:ext cx="1385400" cy="4203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dk1"/>
                </a:solidFill>
                <a:latin typeface="Comfortaa"/>
                <a:ea typeface="Comfortaa"/>
                <a:cs typeface="Comfortaa"/>
                <a:sym typeface="Comfortaa"/>
              </a:rPr>
              <a:t>NODE-n</a:t>
            </a:r>
            <a:endParaRPr sz="1900" b="1">
              <a:solidFill>
                <a:schemeClr val="dk1"/>
              </a:solidFill>
              <a:latin typeface="Comfortaa"/>
              <a:ea typeface="Comfortaa"/>
              <a:cs typeface="Comfortaa"/>
              <a:sym typeface="Comfortaa"/>
            </a:endParaRPr>
          </a:p>
        </p:txBody>
      </p:sp>
      <p:cxnSp>
        <p:nvCxnSpPr>
          <p:cNvPr id="2444" name="Google Shape;2444;p293"/>
          <p:cNvCxnSpPr>
            <a:stCxn id="2443" idx="2"/>
            <a:endCxn id="2441" idx="1"/>
          </p:cNvCxnSpPr>
          <p:nvPr/>
        </p:nvCxnSpPr>
        <p:spPr>
          <a:xfrm>
            <a:off x="8180288" y="556475"/>
            <a:ext cx="0" cy="925500"/>
          </a:xfrm>
          <a:prstGeom prst="straightConnector1">
            <a:avLst/>
          </a:prstGeom>
          <a:noFill/>
          <a:ln w="28575" cap="flat" cmpd="sng">
            <a:solidFill>
              <a:srgbClr val="00FF00"/>
            </a:solidFill>
            <a:prstDash val="solid"/>
            <a:round/>
            <a:headEnd type="none" w="med" len="med"/>
            <a:tailEnd type="triangle" w="med" len="med"/>
          </a:ln>
        </p:spPr>
      </p:cxnSp>
      <p:pic>
        <p:nvPicPr>
          <p:cNvPr id="2445" name="Google Shape;2445;p293"/>
          <p:cNvPicPr preferRelativeResize="0"/>
          <p:nvPr/>
        </p:nvPicPr>
        <p:blipFill>
          <a:blip r:embed="rId3">
            <a:alphaModFix/>
          </a:blip>
          <a:stretch>
            <a:fillRect/>
          </a:stretch>
        </p:blipFill>
        <p:spPr>
          <a:xfrm>
            <a:off x="7291400" y="4039850"/>
            <a:ext cx="1581600" cy="1024725"/>
          </a:xfrm>
          <a:prstGeom prst="rect">
            <a:avLst/>
          </a:prstGeom>
          <a:noFill/>
          <a:ln>
            <a:noFill/>
          </a:ln>
        </p:spPr>
      </p:pic>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294"/>
          <p:cNvSpPr txBox="1">
            <a:spLocks noGrp="1"/>
          </p:cNvSpPr>
          <p:nvPr>
            <p:ph type="title"/>
          </p:nvPr>
        </p:nvSpPr>
        <p:spPr>
          <a:xfrm>
            <a:off x="530225" y="394215"/>
            <a:ext cx="31179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Volume Types</a:t>
            </a:r>
            <a:endParaRPr sz="3600"/>
          </a:p>
        </p:txBody>
      </p:sp>
      <p:sp>
        <p:nvSpPr>
          <p:cNvPr id="2451" name="Google Shape;2451;p294"/>
          <p:cNvSpPr txBox="1"/>
          <p:nvPr/>
        </p:nvSpPr>
        <p:spPr>
          <a:xfrm>
            <a:off x="124650" y="59875"/>
            <a:ext cx="3034500" cy="27630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en" sz="1800" b="1" dirty="0">
                <a:solidFill>
                  <a:srgbClr val="00FF00"/>
                </a:solidFill>
                <a:latin typeface="Comfortaa"/>
                <a:ea typeface="Comfortaa"/>
                <a:cs typeface="Comfortaa"/>
                <a:sym typeface="Comfortaa"/>
              </a:rPr>
              <a:t>awsElasticBlockStore</a:t>
            </a:r>
            <a:endParaRPr sz="1800" b="1" dirty="0">
              <a:solidFill>
                <a:srgbClr val="00FF00"/>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dirty="0">
                <a:solidFill>
                  <a:srgbClr val="00FF00"/>
                </a:solidFill>
                <a:latin typeface="Comfortaa"/>
                <a:ea typeface="Comfortaa"/>
                <a:cs typeface="Comfortaa"/>
                <a:sym typeface="Comfortaa"/>
              </a:rPr>
              <a:t>azureDisk</a:t>
            </a:r>
            <a:endParaRPr sz="1800" b="1" dirty="0">
              <a:solidFill>
                <a:srgbClr val="00FF00"/>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dirty="0">
                <a:solidFill>
                  <a:srgbClr val="00FF00"/>
                </a:solidFill>
                <a:latin typeface="Comfortaa"/>
                <a:ea typeface="Comfortaa"/>
                <a:cs typeface="Comfortaa"/>
                <a:sym typeface="Comfortaa"/>
              </a:rPr>
              <a:t>azureFile</a:t>
            </a:r>
            <a:endParaRPr sz="1800" b="1" dirty="0">
              <a:solidFill>
                <a:srgbClr val="00FF00"/>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dirty="0">
                <a:solidFill>
                  <a:srgbClr val="00FF00"/>
                </a:solidFill>
                <a:latin typeface="Comfortaa"/>
                <a:ea typeface="Comfortaa"/>
                <a:cs typeface="Comfortaa"/>
                <a:sym typeface="Comfortaa"/>
              </a:rPr>
              <a:t>cephfs</a:t>
            </a:r>
            <a:endParaRPr sz="1800" b="1" dirty="0">
              <a:solidFill>
                <a:srgbClr val="00FF00"/>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dirty="0">
                <a:solidFill>
                  <a:schemeClr val="dk1"/>
                </a:solidFill>
                <a:latin typeface="Comfortaa"/>
                <a:ea typeface="Comfortaa"/>
                <a:cs typeface="Comfortaa"/>
                <a:sym typeface="Comfortaa"/>
              </a:rPr>
              <a:t>configMap</a:t>
            </a:r>
            <a:endParaRPr sz="1800" b="1" dirty="0">
              <a:solidFill>
                <a:schemeClr val="dk1"/>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dirty="0">
                <a:solidFill>
                  <a:srgbClr val="00FF00"/>
                </a:solidFill>
                <a:latin typeface="Comfortaa"/>
                <a:ea typeface="Comfortaa"/>
                <a:cs typeface="Comfortaa"/>
                <a:sym typeface="Comfortaa"/>
              </a:rPr>
              <a:t>csi</a:t>
            </a:r>
            <a:endParaRPr sz="1800" b="1" dirty="0">
              <a:solidFill>
                <a:srgbClr val="00FF00"/>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dirty="0">
                <a:solidFill>
                  <a:schemeClr val="dk1"/>
                </a:solidFill>
                <a:latin typeface="Comfortaa"/>
                <a:ea typeface="Comfortaa"/>
                <a:cs typeface="Comfortaa"/>
                <a:sym typeface="Comfortaa"/>
              </a:rPr>
              <a:t>downwardAPI</a:t>
            </a:r>
            <a:endParaRPr sz="1800" b="1" dirty="0">
              <a:solidFill>
                <a:schemeClr val="dk1"/>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dirty="0">
                <a:solidFill>
                  <a:schemeClr val="dk1"/>
                </a:solidFill>
                <a:latin typeface="Comfortaa"/>
                <a:ea typeface="Comfortaa"/>
                <a:cs typeface="Comfortaa"/>
                <a:sym typeface="Comfortaa"/>
              </a:rPr>
              <a:t>emptyDir</a:t>
            </a:r>
            <a:endParaRPr sz="1800" b="1" dirty="0">
              <a:solidFill>
                <a:schemeClr val="dk1"/>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dirty="0">
                <a:solidFill>
                  <a:srgbClr val="00FF00"/>
                </a:solidFill>
                <a:latin typeface="Comfortaa"/>
                <a:ea typeface="Comfortaa"/>
                <a:cs typeface="Comfortaa"/>
                <a:sym typeface="Comfortaa"/>
              </a:rPr>
              <a:t>fc (fibre channel)</a:t>
            </a:r>
            <a:endParaRPr sz="1800" b="1" dirty="0">
              <a:solidFill>
                <a:srgbClr val="00FF00"/>
              </a:solidFill>
              <a:latin typeface="Comfortaa"/>
              <a:ea typeface="Comfortaa"/>
              <a:cs typeface="Comfortaa"/>
              <a:sym typeface="Comfortaa"/>
            </a:endParaRPr>
          </a:p>
        </p:txBody>
      </p:sp>
      <p:sp>
        <p:nvSpPr>
          <p:cNvPr id="2452" name="Google Shape;2452;p294"/>
          <p:cNvSpPr txBox="1"/>
          <p:nvPr/>
        </p:nvSpPr>
        <p:spPr>
          <a:xfrm>
            <a:off x="2785350" y="59875"/>
            <a:ext cx="3241800" cy="25803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None/>
            </a:pPr>
            <a:r>
              <a:rPr lang="en" sz="1800" b="1">
                <a:solidFill>
                  <a:srgbClr val="00FF00"/>
                </a:solidFill>
                <a:latin typeface="Comfortaa"/>
                <a:ea typeface="Comfortaa"/>
                <a:cs typeface="Comfortaa"/>
                <a:sym typeface="Comfortaa"/>
              </a:rPr>
              <a:t>flexVolume</a:t>
            </a:r>
            <a:endParaRPr sz="1800" b="1">
              <a:solidFill>
                <a:srgbClr val="00FF00"/>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a:solidFill>
                  <a:srgbClr val="00FF00"/>
                </a:solidFill>
                <a:latin typeface="Comfortaa"/>
                <a:ea typeface="Comfortaa"/>
                <a:cs typeface="Comfortaa"/>
                <a:sym typeface="Comfortaa"/>
              </a:rPr>
              <a:t>flocker</a:t>
            </a:r>
            <a:endParaRPr sz="1800" b="1">
              <a:solidFill>
                <a:srgbClr val="00FF00"/>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a:solidFill>
                  <a:srgbClr val="00FF00"/>
                </a:solidFill>
                <a:latin typeface="Comfortaa"/>
                <a:ea typeface="Comfortaa"/>
                <a:cs typeface="Comfortaa"/>
                <a:sym typeface="Comfortaa"/>
              </a:rPr>
              <a:t>GCEPersistentDisk</a:t>
            </a:r>
            <a:endParaRPr sz="1800" b="1">
              <a:solidFill>
                <a:schemeClr val="dk1"/>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a:solidFill>
                  <a:srgbClr val="00FF00"/>
                </a:solidFill>
                <a:latin typeface="Comfortaa"/>
                <a:ea typeface="Comfortaa"/>
                <a:cs typeface="Comfortaa"/>
                <a:sym typeface="Comfortaa"/>
              </a:rPr>
              <a:t>glusterfs</a:t>
            </a:r>
            <a:endParaRPr sz="1800" b="1">
              <a:solidFill>
                <a:srgbClr val="00FF00"/>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a:solidFill>
                  <a:schemeClr val="dk1"/>
                </a:solidFill>
                <a:latin typeface="Comfortaa"/>
                <a:ea typeface="Comfortaa"/>
                <a:cs typeface="Comfortaa"/>
                <a:sym typeface="Comfortaa"/>
              </a:rPr>
              <a:t>hostPath</a:t>
            </a:r>
            <a:endParaRPr sz="1800" b="1">
              <a:solidFill>
                <a:schemeClr val="dk1"/>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a:solidFill>
                  <a:srgbClr val="00FF00"/>
                </a:solidFill>
                <a:latin typeface="Comfortaa"/>
                <a:ea typeface="Comfortaa"/>
                <a:cs typeface="Comfortaa"/>
                <a:sym typeface="Comfortaa"/>
              </a:rPr>
              <a:t>iscsi</a:t>
            </a:r>
            <a:endParaRPr sz="1800" b="1">
              <a:solidFill>
                <a:srgbClr val="00FF00"/>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a:solidFill>
                  <a:schemeClr val="dk1"/>
                </a:solidFill>
                <a:latin typeface="Comfortaa"/>
                <a:ea typeface="Comfortaa"/>
                <a:cs typeface="Comfortaa"/>
                <a:sym typeface="Comfortaa"/>
              </a:rPr>
              <a:t>local</a:t>
            </a:r>
            <a:endParaRPr sz="1800" b="1">
              <a:solidFill>
                <a:schemeClr val="dk1"/>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a:solidFill>
                  <a:srgbClr val="00FF00"/>
                </a:solidFill>
                <a:latin typeface="Comfortaa"/>
                <a:ea typeface="Comfortaa"/>
                <a:cs typeface="Comfortaa"/>
                <a:sym typeface="Comfortaa"/>
              </a:rPr>
              <a:t>nfs</a:t>
            </a:r>
            <a:endParaRPr sz="1800" b="1">
              <a:solidFill>
                <a:srgbClr val="00FF00"/>
              </a:solidFill>
              <a:latin typeface="Comfortaa"/>
              <a:ea typeface="Comfortaa"/>
              <a:cs typeface="Comfortaa"/>
              <a:sym typeface="Comfortaa"/>
            </a:endParaRPr>
          </a:p>
          <a:p>
            <a:pPr marL="0" marR="0" lvl="0" indent="0" algn="l" rtl="0">
              <a:lnSpc>
                <a:spcPct val="100000"/>
              </a:lnSpc>
              <a:spcBef>
                <a:spcPts val="15"/>
              </a:spcBef>
              <a:spcAft>
                <a:spcPts val="0"/>
              </a:spcAft>
              <a:buNone/>
            </a:pPr>
            <a:r>
              <a:rPr lang="en" sz="1800" b="1">
                <a:solidFill>
                  <a:schemeClr val="dk1"/>
                </a:solidFill>
                <a:latin typeface="Comfortaa"/>
                <a:ea typeface="Comfortaa"/>
                <a:cs typeface="Comfortaa"/>
                <a:sym typeface="Comfortaa"/>
              </a:rPr>
              <a:t>Gitrepo -- deprecated</a:t>
            </a:r>
            <a:endParaRPr sz="1800" b="1">
              <a:solidFill>
                <a:schemeClr val="dk1"/>
              </a:solidFill>
              <a:latin typeface="Comfortaa"/>
              <a:ea typeface="Comfortaa"/>
              <a:cs typeface="Comfortaa"/>
              <a:sym typeface="Comfortaa"/>
            </a:endParaRPr>
          </a:p>
        </p:txBody>
      </p:sp>
      <p:sp>
        <p:nvSpPr>
          <p:cNvPr id="2453" name="Google Shape;2453;p294"/>
          <p:cNvSpPr txBox="1"/>
          <p:nvPr/>
        </p:nvSpPr>
        <p:spPr>
          <a:xfrm>
            <a:off x="5816575" y="119625"/>
            <a:ext cx="3241800" cy="2392200"/>
          </a:xfrm>
          <a:prstGeom prst="rect">
            <a:avLst/>
          </a:prstGeom>
          <a:noFill/>
          <a:ln>
            <a:noFill/>
          </a:ln>
        </p:spPr>
        <p:txBody>
          <a:bodyPr spcFirstLastPara="1" wrap="square" lIns="0" tIns="12700" rIns="0" bIns="0" anchor="t" anchorCtr="0">
            <a:noAutofit/>
          </a:bodyPr>
          <a:lstStyle/>
          <a:p>
            <a:pPr marL="457200" marR="0" lvl="0" indent="0" algn="l" rtl="0">
              <a:lnSpc>
                <a:spcPct val="100000"/>
              </a:lnSpc>
              <a:spcBef>
                <a:spcPts val="15"/>
              </a:spcBef>
              <a:spcAft>
                <a:spcPts val="0"/>
              </a:spcAft>
              <a:buNone/>
            </a:pPr>
            <a:r>
              <a:rPr lang="en" sz="1800" b="1">
                <a:solidFill>
                  <a:schemeClr val="dk1"/>
                </a:solidFill>
                <a:latin typeface="Comfortaa"/>
                <a:ea typeface="Comfortaa"/>
                <a:cs typeface="Comfortaa"/>
                <a:sym typeface="Comfortaa"/>
              </a:rPr>
              <a:t>projected</a:t>
            </a:r>
            <a:endParaRPr sz="1800" b="1">
              <a:solidFill>
                <a:schemeClr val="dk1"/>
              </a:solidFill>
              <a:latin typeface="Comfortaa"/>
              <a:ea typeface="Comfortaa"/>
              <a:cs typeface="Comfortaa"/>
              <a:sym typeface="Comfortaa"/>
            </a:endParaRPr>
          </a:p>
          <a:p>
            <a:pPr marL="457200" marR="0" lvl="0" indent="0" algn="l" rtl="0">
              <a:lnSpc>
                <a:spcPct val="100000"/>
              </a:lnSpc>
              <a:spcBef>
                <a:spcPts val="15"/>
              </a:spcBef>
              <a:spcAft>
                <a:spcPts val="0"/>
              </a:spcAft>
              <a:buNone/>
            </a:pPr>
            <a:r>
              <a:rPr lang="en" sz="1800" b="1">
                <a:solidFill>
                  <a:srgbClr val="00FF00"/>
                </a:solidFill>
                <a:latin typeface="Comfortaa"/>
                <a:ea typeface="Comfortaa"/>
                <a:cs typeface="Comfortaa"/>
                <a:sym typeface="Comfortaa"/>
              </a:rPr>
              <a:t>portworxVolume</a:t>
            </a:r>
            <a:endParaRPr sz="1800" b="1">
              <a:solidFill>
                <a:srgbClr val="00FF00"/>
              </a:solidFill>
              <a:latin typeface="Comfortaa"/>
              <a:ea typeface="Comfortaa"/>
              <a:cs typeface="Comfortaa"/>
              <a:sym typeface="Comfortaa"/>
            </a:endParaRPr>
          </a:p>
          <a:p>
            <a:pPr marL="457200" marR="0" lvl="0" indent="0" algn="l" rtl="0">
              <a:lnSpc>
                <a:spcPct val="100000"/>
              </a:lnSpc>
              <a:spcBef>
                <a:spcPts val="15"/>
              </a:spcBef>
              <a:spcAft>
                <a:spcPts val="0"/>
              </a:spcAft>
              <a:buNone/>
            </a:pPr>
            <a:r>
              <a:rPr lang="en" sz="1800" b="1">
                <a:solidFill>
                  <a:srgbClr val="00FF00"/>
                </a:solidFill>
                <a:latin typeface="Comfortaa"/>
                <a:ea typeface="Comfortaa"/>
                <a:cs typeface="Comfortaa"/>
                <a:sym typeface="Comfortaa"/>
              </a:rPr>
              <a:t>quobyte</a:t>
            </a:r>
            <a:endParaRPr sz="1800" b="1">
              <a:solidFill>
                <a:srgbClr val="00FF00"/>
              </a:solidFill>
              <a:latin typeface="Comfortaa"/>
              <a:ea typeface="Comfortaa"/>
              <a:cs typeface="Comfortaa"/>
              <a:sym typeface="Comfortaa"/>
            </a:endParaRPr>
          </a:p>
          <a:p>
            <a:pPr marL="457200" marR="0" lvl="0" indent="0" algn="l" rtl="0">
              <a:lnSpc>
                <a:spcPct val="100000"/>
              </a:lnSpc>
              <a:spcBef>
                <a:spcPts val="15"/>
              </a:spcBef>
              <a:spcAft>
                <a:spcPts val="0"/>
              </a:spcAft>
              <a:buNone/>
            </a:pPr>
            <a:r>
              <a:rPr lang="en" sz="1800" b="1">
                <a:solidFill>
                  <a:srgbClr val="00FF00"/>
                </a:solidFill>
                <a:latin typeface="Comfortaa"/>
                <a:ea typeface="Comfortaa"/>
                <a:cs typeface="Comfortaa"/>
                <a:sym typeface="Comfortaa"/>
              </a:rPr>
              <a:t>rbd</a:t>
            </a:r>
            <a:endParaRPr sz="1800" b="1">
              <a:solidFill>
                <a:srgbClr val="00FF00"/>
              </a:solidFill>
              <a:latin typeface="Comfortaa"/>
              <a:ea typeface="Comfortaa"/>
              <a:cs typeface="Comfortaa"/>
              <a:sym typeface="Comfortaa"/>
            </a:endParaRPr>
          </a:p>
          <a:p>
            <a:pPr marL="457200" marR="0" lvl="0" indent="0" algn="l" rtl="0">
              <a:lnSpc>
                <a:spcPct val="100000"/>
              </a:lnSpc>
              <a:spcBef>
                <a:spcPts val="15"/>
              </a:spcBef>
              <a:spcAft>
                <a:spcPts val="0"/>
              </a:spcAft>
              <a:buNone/>
            </a:pPr>
            <a:r>
              <a:rPr lang="en" sz="1800" b="1">
                <a:solidFill>
                  <a:srgbClr val="00FF00"/>
                </a:solidFill>
                <a:latin typeface="Comfortaa"/>
                <a:ea typeface="Comfortaa"/>
                <a:cs typeface="Comfortaa"/>
                <a:sym typeface="Comfortaa"/>
              </a:rPr>
              <a:t>scaleIO</a:t>
            </a:r>
            <a:endParaRPr sz="1800" b="1">
              <a:solidFill>
                <a:srgbClr val="00FF00"/>
              </a:solidFill>
              <a:latin typeface="Comfortaa"/>
              <a:ea typeface="Comfortaa"/>
              <a:cs typeface="Comfortaa"/>
              <a:sym typeface="Comfortaa"/>
            </a:endParaRPr>
          </a:p>
          <a:p>
            <a:pPr marL="457200" marR="0" lvl="0" indent="0" algn="l" rtl="0">
              <a:lnSpc>
                <a:spcPct val="100000"/>
              </a:lnSpc>
              <a:spcBef>
                <a:spcPts val="15"/>
              </a:spcBef>
              <a:spcAft>
                <a:spcPts val="0"/>
              </a:spcAft>
              <a:buNone/>
            </a:pPr>
            <a:r>
              <a:rPr lang="en" sz="1800" b="1">
                <a:solidFill>
                  <a:schemeClr val="dk1"/>
                </a:solidFill>
                <a:latin typeface="Comfortaa"/>
                <a:ea typeface="Comfortaa"/>
                <a:cs typeface="Comfortaa"/>
                <a:sym typeface="Comfortaa"/>
              </a:rPr>
              <a:t>secret</a:t>
            </a:r>
            <a:endParaRPr sz="1800" b="1">
              <a:solidFill>
                <a:schemeClr val="dk1"/>
              </a:solidFill>
              <a:latin typeface="Comfortaa"/>
              <a:ea typeface="Comfortaa"/>
              <a:cs typeface="Comfortaa"/>
              <a:sym typeface="Comfortaa"/>
            </a:endParaRPr>
          </a:p>
          <a:p>
            <a:pPr marL="457200" marR="0" lvl="0" indent="0" algn="l" rtl="0">
              <a:lnSpc>
                <a:spcPct val="100000"/>
              </a:lnSpc>
              <a:spcBef>
                <a:spcPts val="15"/>
              </a:spcBef>
              <a:spcAft>
                <a:spcPts val="0"/>
              </a:spcAft>
              <a:buNone/>
            </a:pPr>
            <a:r>
              <a:rPr lang="en" sz="1800" b="1">
                <a:solidFill>
                  <a:srgbClr val="00FF00"/>
                </a:solidFill>
                <a:latin typeface="Comfortaa"/>
                <a:ea typeface="Comfortaa"/>
                <a:cs typeface="Comfortaa"/>
                <a:sym typeface="Comfortaa"/>
              </a:rPr>
              <a:t>storageos</a:t>
            </a:r>
            <a:endParaRPr sz="1800" b="1">
              <a:solidFill>
                <a:srgbClr val="00FF00"/>
              </a:solidFill>
              <a:latin typeface="Comfortaa"/>
              <a:ea typeface="Comfortaa"/>
              <a:cs typeface="Comfortaa"/>
              <a:sym typeface="Comfortaa"/>
            </a:endParaRPr>
          </a:p>
          <a:p>
            <a:pPr marL="457200" marR="0" lvl="0" indent="0" algn="l" rtl="0">
              <a:lnSpc>
                <a:spcPct val="100000"/>
              </a:lnSpc>
              <a:spcBef>
                <a:spcPts val="15"/>
              </a:spcBef>
              <a:spcAft>
                <a:spcPts val="0"/>
              </a:spcAft>
              <a:buNone/>
            </a:pPr>
            <a:r>
              <a:rPr lang="en" sz="1800" b="1">
                <a:solidFill>
                  <a:srgbClr val="00FF00"/>
                </a:solidFill>
                <a:latin typeface="Comfortaa"/>
                <a:ea typeface="Comfortaa"/>
                <a:cs typeface="Comfortaa"/>
                <a:sym typeface="Comfortaa"/>
              </a:rPr>
              <a:t>vsphereVolume</a:t>
            </a:r>
            <a:endParaRPr sz="1800" b="1">
              <a:solidFill>
                <a:srgbClr val="00FF00"/>
              </a:solidFill>
              <a:latin typeface="Comfortaa"/>
              <a:ea typeface="Comfortaa"/>
              <a:cs typeface="Comfortaa"/>
              <a:sym typeface="Comfortaa"/>
            </a:endParaRPr>
          </a:p>
          <a:p>
            <a:pPr marL="457200" marR="0" lvl="0" indent="0" algn="l" rtl="0">
              <a:lnSpc>
                <a:spcPct val="100000"/>
              </a:lnSpc>
              <a:spcBef>
                <a:spcPts val="15"/>
              </a:spcBef>
              <a:spcAft>
                <a:spcPts val="0"/>
              </a:spcAft>
              <a:buNone/>
            </a:pPr>
            <a:endParaRPr sz="1800" b="1">
              <a:solidFill>
                <a:srgbClr val="00FF00"/>
              </a:solidFill>
              <a:latin typeface="Comfortaa"/>
              <a:ea typeface="Comfortaa"/>
              <a:cs typeface="Comfortaa"/>
              <a:sym typeface="Comfortaa"/>
            </a:endParaRPr>
          </a:p>
        </p:txBody>
      </p:sp>
      <p:sp>
        <p:nvSpPr>
          <p:cNvPr id="2454" name="Google Shape;2454;p294"/>
          <p:cNvSpPr txBox="1"/>
          <p:nvPr/>
        </p:nvSpPr>
        <p:spPr>
          <a:xfrm>
            <a:off x="205300" y="2708450"/>
            <a:ext cx="8716200" cy="23208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900" b="1" dirty="0">
                <a:solidFill>
                  <a:srgbClr val="00FF00"/>
                </a:solidFill>
                <a:latin typeface="Comfortaa"/>
                <a:ea typeface="Comfortaa"/>
                <a:cs typeface="Comfortaa"/>
                <a:sym typeface="Comfortaa"/>
              </a:rPr>
              <a:t>emptyDir</a:t>
            </a:r>
            <a:r>
              <a:rPr lang="en" sz="1900" b="1" dirty="0">
                <a:solidFill>
                  <a:schemeClr val="dk1"/>
                </a:solidFill>
                <a:latin typeface="Comfortaa"/>
                <a:ea typeface="Comfortaa"/>
                <a:cs typeface="Comfortaa"/>
                <a:sym typeface="Comfortaa"/>
              </a:rPr>
              <a:t> : simple shared volume for transient data within a pod</a:t>
            </a:r>
            <a:endParaRPr sz="1900" b="1" dirty="0">
              <a:solidFill>
                <a:schemeClr val="dk1"/>
              </a:solidFill>
              <a:latin typeface="Comfortaa"/>
              <a:ea typeface="Comfortaa"/>
              <a:cs typeface="Comfortaa"/>
              <a:sym typeface="Comfortaa"/>
            </a:endParaRPr>
          </a:p>
          <a:p>
            <a:pPr marL="0" lvl="0" indent="0" algn="l" rtl="0">
              <a:spcBef>
                <a:spcPts val="0"/>
              </a:spcBef>
              <a:spcAft>
                <a:spcPts val="0"/>
              </a:spcAft>
              <a:buNone/>
            </a:pPr>
            <a:r>
              <a:rPr lang="en" sz="1900" b="1" dirty="0">
                <a:solidFill>
                  <a:srgbClr val="00FF00"/>
                </a:solidFill>
                <a:latin typeface="Comfortaa"/>
                <a:ea typeface="Comfortaa"/>
                <a:cs typeface="Comfortaa"/>
                <a:sym typeface="Comfortaa"/>
              </a:rPr>
              <a:t>hostPath:</a:t>
            </a:r>
            <a:r>
              <a:rPr lang="en" sz="1900" b="1" dirty="0">
                <a:solidFill>
                  <a:schemeClr val="dk1"/>
                </a:solidFill>
                <a:latin typeface="Comfortaa"/>
                <a:ea typeface="Comfortaa"/>
                <a:cs typeface="Comfortaa"/>
                <a:sym typeface="Comfortaa"/>
              </a:rPr>
              <a:t> used for mounting directories from the worker nodes filesystem hosting the pods</a:t>
            </a:r>
            <a:endParaRPr sz="1900" b="1" dirty="0">
              <a:solidFill>
                <a:schemeClr val="dk1"/>
              </a:solidFill>
              <a:latin typeface="Comfortaa"/>
              <a:ea typeface="Comfortaa"/>
              <a:cs typeface="Comfortaa"/>
              <a:sym typeface="Comfortaa"/>
            </a:endParaRPr>
          </a:p>
          <a:p>
            <a:pPr marL="0" lvl="0" indent="0" algn="l" rtl="0">
              <a:spcBef>
                <a:spcPts val="0"/>
              </a:spcBef>
              <a:spcAft>
                <a:spcPts val="0"/>
              </a:spcAft>
              <a:buNone/>
            </a:pPr>
            <a:r>
              <a:rPr lang="en" sz="1900" b="1" dirty="0">
                <a:solidFill>
                  <a:srgbClr val="00FF00"/>
                </a:solidFill>
                <a:latin typeface="Comfortaa"/>
                <a:ea typeface="Comfortaa"/>
                <a:cs typeface="Comfortaa"/>
                <a:sym typeface="Comfortaa"/>
              </a:rPr>
              <a:t>configMap, secret, downwardAPI</a:t>
            </a:r>
            <a:r>
              <a:rPr lang="en" sz="1900" b="1" dirty="0">
                <a:solidFill>
                  <a:schemeClr val="dk1"/>
                </a:solidFill>
                <a:latin typeface="Comfortaa"/>
                <a:ea typeface="Comfortaa"/>
                <a:cs typeface="Comfortaa"/>
                <a:sym typeface="Comfortaa"/>
              </a:rPr>
              <a:t>:  kubernetes volume types to expose those kubernetes resources to pass data to applications</a:t>
            </a:r>
            <a:endParaRPr sz="1900" b="1" dirty="0">
              <a:solidFill>
                <a:schemeClr val="dk1"/>
              </a:solidFill>
              <a:latin typeface="Comfortaa"/>
              <a:ea typeface="Comfortaa"/>
              <a:cs typeface="Comfortaa"/>
              <a:sym typeface="Comfortaa"/>
            </a:endParaRPr>
          </a:p>
          <a:p>
            <a:pPr marL="0" lvl="0" indent="0" algn="l" rtl="0">
              <a:spcBef>
                <a:spcPts val="0"/>
              </a:spcBef>
              <a:spcAft>
                <a:spcPts val="0"/>
              </a:spcAft>
              <a:buNone/>
            </a:pPr>
            <a:r>
              <a:rPr lang="en" sz="2000" b="1" dirty="0">
                <a:solidFill>
                  <a:srgbClr val="00FF00"/>
                </a:solidFill>
                <a:latin typeface="Comfortaa"/>
                <a:ea typeface="Comfortaa"/>
                <a:cs typeface="Comfortaa"/>
                <a:sym typeface="Comfortaa"/>
              </a:rPr>
              <a:t>GCEPersistentDisk: </a:t>
            </a:r>
            <a:r>
              <a:rPr lang="en" sz="2000" b="1" dirty="0">
                <a:solidFill>
                  <a:schemeClr val="dk1"/>
                </a:solidFill>
                <a:latin typeface="Comfortaa"/>
                <a:ea typeface="Comfortaa"/>
                <a:cs typeface="Comfortaa"/>
                <a:sym typeface="Comfortaa"/>
              </a:rPr>
              <a:t>persistent disk to be shared across worker nodes by pods with GKE</a:t>
            </a:r>
            <a:endParaRPr sz="2000" b="1" dirty="0">
              <a:solidFill>
                <a:schemeClr val="dk1"/>
              </a:solidFill>
              <a:latin typeface="Comfortaa"/>
              <a:ea typeface="Comfortaa"/>
              <a:cs typeface="Comfortaa"/>
              <a:sym typeface="Comfortaa"/>
            </a:endParaRPr>
          </a:p>
          <a:p>
            <a:pPr marL="0" lvl="0" indent="0" algn="l" rtl="0">
              <a:spcBef>
                <a:spcPts val="0"/>
              </a:spcBef>
              <a:spcAft>
                <a:spcPts val="0"/>
              </a:spcAft>
              <a:buNone/>
            </a:pPr>
            <a:endParaRPr sz="1700" b="1" dirty="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1"/>
                                        </p:tgtEl>
                                        <p:attrNameLst>
                                          <p:attrName>style.visibility</p:attrName>
                                        </p:attrNameLst>
                                      </p:cBhvr>
                                      <p:to>
                                        <p:strVal val="visible"/>
                                      </p:to>
                                    </p:set>
                                    <p:animEffect transition="in" filter="fade">
                                      <p:cBhvr>
                                        <p:cTn id="7" dur="1000"/>
                                        <p:tgtEl>
                                          <p:spTgt spid="2451"/>
                                        </p:tgtEl>
                                      </p:cBhvr>
                                    </p:animEffect>
                                  </p:childTnLst>
                                </p:cTn>
                              </p:par>
                              <p:par>
                                <p:cTn id="8" presetID="10" presetClass="entr" presetSubtype="0" fill="hold" nodeType="withEffect">
                                  <p:stCondLst>
                                    <p:cond delay="0"/>
                                  </p:stCondLst>
                                  <p:childTnLst>
                                    <p:set>
                                      <p:cBhvr>
                                        <p:cTn id="9" dur="1" fill="hold">
                                          <p:stCondLst>
                                            <p:cond delay="0"/>
                                          </p:stCondLst>
                                        </p:cTn>
                                        <p:tgtEl>
                                          <p:spTgt spid="2452"/>
                                        </p:tgtEl>
                                        <p:attrNameLst>
                                          <p:attrName>style.visibility</p:attrName>
                                        </p:attrNameLst>
                                      </p:cBhvr>
                                      <p:to>
                                        <p:strVal val="visible"/>
                                      </p:to>
                                    </p:set>
                                    <p:animEffect transition="in" filter="fade">
                                      <p:cBhvr>
                                        <p:cTn id="10" dur="1000"/>
                                        <p:tgtEl>
                                          <p:spTgt spid="2452"/>
                                        </p:tgtEl>
                                      </p:cBhvr>
                                    </p:animEffect>
                                  </p:childTnLst>
                                </p:cTn>
                              </p:par>
                              <p:par>
                                <p:cTn id="11" presetID="10" presetClass="entr" presetSubtype="0" fill="hold" nodeType="withEffect">
                                  <p:stCondLst>
                                    <p:cond delay="0"/>
                                  </p:stCondLst>
                                  <p:childTnLst>
                                    <p:set>
                                      <p:cBhvr>
                                        <p:cTn id="12" dur="1" fill="hold">
                                          <p:stCondLst>
                                            <p:cond delay="0"/>
                                          </p:stCondLst>
                                        </p:cTn>
                                        <p:tgtEl>
                                          <p:spTgt spid="2453"/>
                                        </p:tgtEl>
                                        <p:attrNameLst>
                                          <p:attrName>style.visibility</p:attrName>
                                        </p:attrNameLst>
                                      </p:cBhvr>
                                      <p:to>
                                        <p:strVal val="visible"/>
                                      </p:to>
                                    </p:set>
                                    <p:animEffect transition="in" filter="fade">
                                      <p:cBhvr>
                                        <p:cTn id="13" dur="1000"/>
                                        <p:tgtEl>
                                          <p:spTgt spid="2453"/>
                                        </p:tgtEl>
                                      </p:cBhvr>
                                    </p:animEffect>
                                  </p:childTnLst>
                                </p:cTn>
                              </p:par>
                              <p:par>
                                <p:cTn id="14" presetID="10" presetClass="entr" presetSubtype="0" fill="hold" nodeType="withEffect">
                                  <p:stCondLst>
                                    <p:cond delay="0"/>
                                  </p:stCondLst>
                                  <p:childTnLst>
                                    <p:set>
                                      <p:cBhvr>
                                        <p:cTn id="15" dur="1" fill="hold">
                                          <p:stCondLst>
                                            <p:cond delay="0"/>
                                          </p:stCondLst>
                                        </p:cTn>
                                        <p:tgtEl>
                                          <p:spTgt spid="2454"/>
                                        </p:tgtEl>
                                        <p:attrNameLst>
                                          <p:attrName>style.visibility</p:attrName>
                                        </p:attrNameLst>
                                      </p:cBhvr>
                                      <p:to>
                                        <p:strVal val="visible"/>
                                      </p:to>
                                    </p:set>
                                    <p:animEffect transition="in" filter="fade">
                                      <p:cBhvr>
                                        <p:cTn id="16" dur="1000"/>
                                        <p:tgtEl>
                                          <p:spTgt spid="2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295"/>
          <p:cNvSpPr txBox="1">
            <a:spLocks noGrp="1"/>
          </p:cNvSpPr>
          <p:nvPr>
            <p:ph type="title"/>
          </p:nvPr>
        </p:nvSpPr>
        <p:spPr>
          <a:xfrm>
            <a:off x="530225" y="394215"/>
            <a:ext cx="19278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Volumes</a:t>
            </a:r>
            <a:endParaRPr sz="3600"/>
          </a:p>
        </p:txBody>
      </p:sp>
      <p:sp>
        <p:nvSpPr>
          <p:cNvPr id="2460" name="Google Shape;2460;p295"/>
          <p:cNvSpPr txBox="1"/>
          <p:nvPr/>
        </p:nvSpPr>
        <p:spPr>
          <a:xfrm>
            <a:off x="366675" y="213900"/>
            <a:ext cx="8514900" cy="4756500"/>
          </a:xfrm>
          <a:prstGeom prst="rect">
            <a:avLst/>
          </a:prstGeom>
          <a:noFill/>
          <a:ln>
            <a:noFill/>
          </a:ln>
        </p:spPr>
        <p:txBody>
          <a:bodyPr spcFirstLastPara="1" wrap="square" lIns="0" tIns="10775" rIns="0" bIns="0" anchor="t" anchorCtr="0">
            <a:noAutofit/>
          </a:bodyPr>
          <a:lstStyle/>
          <a:p>
            <a:pPr marL="0" marR="83185" lvl="0" indent="0" algn="l" rtl="0">
              <a:lnSpc>
                <a:spcPct val="100699"/>
              </a:lnSpc>
              <a:spcBef>
                <a:spcPts val="0"/>
              </a:spcBef>
              <a:spcAft>
                <a:spcPts val="0"/>
              </a:spcAft>
              <a:buNone/>
            </a:pPr>
            <a:r>
              <a:rPr lang="en" sz="2100" b="1">
                <a:solidFill>
                  <a:srgbClr val="00FF00"/>
                </a:solidFill>
                <a:latin typeface="Comfortaa"/>
                <a:ea typeface="Comfortaa"/>
                <a:cs typeface="Comfortaa"/>
                <a:sym typeface="Comfortaa"/>
              </a:rPr>
              <a:t>volumes:  </a:t>
            </a:r>
            <a:r>
              <a:rPr lang="en" sz="2100" b="1">
                <a:solidFill>
                  <a:schemeClr val="dk1"/>
                </a:solidFill>
                <a:latin typeface="Comfortaa"/>
                <a:ea typeface="Comfortaa"/>
                <a:cs typeface="Comfortaa"/>
                <a:sym typeface="Comfortaa"/>
              </a:rPr>
              <a:t>(list) Pod level config</a:t>
            </a:r>
            <a:endParaRPr sz="2100" b="1">
              <a:solidFill>
                <a:schemeClr val="dk1"/>
              </a:solidFill>
              <a:latin typeface="Comfortaa"/>
              <a:ea typeface="Comfortaa"/>
              <a:cs typeface="Comfortaa"/>
              <a:sym typeface="Comfortaa"/>
            </a:endParaRPr>
          </a:p>
          <a:p>
            <a:pPr marL="0" marR="83185" lvl="0" indent="0" algn="l" rtl="0">
              <a:lnSpc>
                <a:spcPct val="100699"/>
              </a:lnSpc>
              <a:spcBef>
                <a:spcPts val="0"/>
              </a:spcBef>
              <a:spcAft>
                <a:spcPts val="0"/>
              </a:spcAft>
              <a:buNone/>
            </a:pPr>
            <a:r>
              <a:rPr lang="en" sz="2100" b="1">
                <a:solidFill>
                  <a:schemeClr val="dk1"/>
                </a:solidFill>
                <a:latin typeface="Comfortaa"/>
                <a:ea typeface="Comfortaa"/>
                <a:cs typeface="Comfortaa"/>
                <a:sym typeface="Comfortaa"/>
              </a:rPr>
              <a:t>volumes to be attached to the Pod. </a:t>
            </a:r>
            <a:endParaRPr sz="2100" b="1">
              <a:solidFill>
                <a:schemeClr val="dk1"/>
              </a:solidFill>
              <a:latin typeface="Comfortaa"/>
              <a:ea typeface="Comfortaa"/>
              <a:cs typeface="Comfortaa"/>
              <a:sym typeface="Comfortaa"/>
            </a:endParaRPr>
          </a:p>
          <a:p>
            <a:pPr marL="0" marR="83185" lvl="0" indent="0" algn="l" rtl="0">
              <a:lnSpc>
                <a:spcPct val="100699"/>
              </a:lnSpc>
              <a:spcBef>
                <a:spcPts val="0"/>
              </a:spcBef>
              <a:spcAft>
                <a:spcPts val="0"/>
              </a:spcAft>
              <a:buNone/>
            </a:pPr>
            <a:r>
              <a:rPr lang="en" sz="2100" b="1">
                <a:solidFill>
                  <a:schemeClr val="dk1"/>
                </a:solidFill>
                <a:latin typeface="Comfortaa"/>
                <a:ea typeface="Comfortaa"/>
                <a:cs typeface="Comfortaa"/>
                <a:sym typeface="Comfortaa"/>
              </a:rPr>
              <a:t>Every volume within the list must have it’s own unique </a:t>
            </a:r>
            <a:r>
              <a:rPr lang="en" sz="2100" b="1">
                <a:solidFill>
                  <a:srgbClr val="00FF00"/>
                </a:solidFill>
                <a:latin typeface="Comfortaa"/>
                <a:ea typeface="Comfortaa"/>
                <a:cs typeface="Comfortaa"/>
                <a:sym typeface="Comfortaa"/>
              </a:rPr>
              <a:t>name.</a:t>
            </a:r>
            <a:r>
              <a:rPr lang="en" sz="2100" b="1">
                <a:solidFill>
                  <a:schemeClr val="dk1"/>
                </a:solidFill>
                <a:latin typeface="Comfortaa"/>
                <a:ea typeface="Comfortaa"/>
                <a:cs typeface="Comfortaa"/>
                <a:sym typeface="Comfortaa"/>
              </a:rPr>
              <a:t> Pod can support multiple types of Volumes. </a:t>
            </a:r>
            <a:endParaRPr sz="2100" b="1">
              <a:solidFill>
                <a:schemeClr val="dk1"/>
              </a:solidFill>
              <a:latin typeface="Comfortaa"/>
              <a:ea typeface="Comfortaa"/>
              <a:cs typeface="Comfortaa"/>
              <a:sym typeface="Comfortaa"/>
            </a:endParaRPr>
          </a:p>
          <a:p>
            <a:pPr marL="0" marR="5080" lvl="0" indent="0" algn="l" rtl="0">
              <a:lnSpc>
                <a:spcPct val="100699"/>
              </a:lnSpc>
              <a:spcBef>
                <a:spcPts val="975"/>
              </a:spcBef>
              <a:spcAft>
                <a:spcPts val="0"/>
              </a:spcAft>
              <a:buNone/>
            </a:pPr>
            <a:r>
              <a:rPr lang="en" sz="2100" b="1">
                <a:solidFill>
                  <a:srgbClr val="00FF00"/>
                </a:solidFill>
                <a:latin typeface="Comfortaa"/>
                <a:ea typeface="Comfortaa"/>
                <a:cs typeface="Comfortaa"/>
                <a:sym typeface="Comfortaa"/>
              </a:rPr>
              <a:t>volumeMounts:</a:t>
            </a:r>
            <a:r>
              <a:rPr lang="en" sz="2100" b="1">
                <a:solidFill>
                  <a:srgbClr val="1155CC"/>
                </a:solidFill>
                <a:latin typeface="Comfortaa"/>
                <a:ea typeface="Comfortaa"/>
                <a:cs typeface="Comfortaa"/>
                <a:sym typeface="Comfortaa"/>
              </a:rPr>
              <a:t> </a:t>
            </a:r>
            <a:r>
              <a:rPr lang="en" sz="2100" b="1">
                <a:solidFill>
                  <a:srgbClr val="00FF00"/>
                </a:solidFill>
                <a:latin typeface="Comfortaa"/>
                <a:ea typeface="Comfortaa"/>
                <a:cs typeface="Comfortaa"/>
                <a:sym typeface="Comfortaa"/>
              </a:rPr>
              <a:t> </a:t>
            </a:r>
            <a:r>
              <a:rPr lang="en" sz="2100" b="1">
                <a:solidFill>
                  <a:schemeClr val="dk1"/>
                </a:solidFill>
                <a:latin typeface="Comfortaa"/>
                <a:ea typeface="Comfortaa"/>
                <a:cs typeface="Comfortaa"/>
                <a:sym typeface="Comfortaa"/>
              </a:rPr>
              <a:t>(list) Container level config</a:t>
            </a:r>
            <a:endParaRPr sz="2100" b="1">
              <a:solidFill>
                <a:srgbClr val="1155CC"/>
              </a:solidFill>
              <a:latin typeface="Comfortaa"/>
              <a:ea typeface="Comfortaa"/>
              <a:cs typeface="Comfortaa"/>
              <a:sym typeface="Comfortaa"/>
            </a:endParaRPr>
          </a:p>
          <a:p>
            <a:pPr marL="0" marR="5080" lvl="0" indent="0" algn="l" rtl="0">
              <a:lnSpc>
                <a:spcPct val="100699"/>
              </a:lnSpc>
              <a:spcBef>
                <a:spcPts val="975"/>
              </a:spcBef>
              <a:spcAft>
                <a:spcPts val="0"/>
              </a:spcAft>
              <a:buNone/>
            </a:pPr>
            <a:r>
              <a:rPr lang="en" sz="2100" b="1">
                <a:solidFill>
                  <a:schemeClr val="dk1"/>
                </a:solidFill>
                <a:latin typeface="Comfortaa"/>
                <a:ea typeface="Comfortaa"/>
                <a:cs typeface="Comfortaa"/>
                <a:sym typeface="Comfortaa"/>
              </a:rPr>
              <a:t>location in the container file system where the volume is mounted to. Linux allows mounting at any location of the container file system tree. </a:t>
            </a:r>
            <a:endParaRPr sz="2100" b="1">
              <a:solidFill>
                <a:schemeClr val="dk1"/>
              </a:solidFill>
              <a:latin typeface="Comfortaa"/>
              <a:ea typeface="Comfortaa"/>
              <a:cs typeface="Comfortaa"/>
              <a:sym typeface="Comfortaa"/>
            </a:endParaRPr>
          </a:p>
          <a:p>
            <a:pPr marL="0" marR="5080" lvl="0" indent="0" algn="l" rtl="0">
              <a:lnSpc>
                <a:spcPct val="100699"/>
              </a:lnSpc>
              <a:spcBef>
                <a:spcPts val="975"/>
              </a:spcBef>
              <a:spcAft>
                <a:spcPts val="0"/>
              </a:spcAft>
              <a:buNone/>
            </a:pPr>
            <a:r>
              <a:rPr lang="en" sz="2100" b="1">
                <a:solidFill>
                  <a:schemeClr val="dk1"/>
                </a:solidFill>
                <a:latin typeface="Comfortaa"/>
                <a:ea typeface="Comfortaa"/>
                <a:cs typeface="Comfortaa"/>
                <a:sym typeface="Comfortaa"/>
              </a:rPr>
              <a:t>A volume has to be mounted to a container using volumeMount in order for the container to have access to the volume.</a:t>
            </a:r>
            <a:endParaRPr sz="2100" b="1">
              <a:solidFill>
                <a:schemeClr val="dk1"/>
              </a:solidFill>
              <a:latin typeface="Comfortaa"/>
              <a:ea typeface="Comfortaa"/>
              <a:cs typeface="Comfortaa"/>
              <a:sym typeface="Comfortaa"/>
            </a:endParaRPr>
          </a:p>
          <a:p>
            <a:pPr marL="0" marR="5080" lvl="0" indent="0" algn="l" rtl="0">
              <a:lnSpc>
                <a:spcPct val="100699"/>
              </a:lnSpc>
              <a:spcBef>
                <a:spcPts val="975"/>
              </a:spcBef>
              <a:spcAft>
                <a:spcPts val="0"/>
              </a:spcAft>
              <a:buNone/>
            </a:pPr>
            <a:r>
              <a:rPr lang="en" sz="2100" b="1">
                <a:solidFill>
                  <a:schemeClr val="dk1"/>
                </a:solidFill>
                <a:latin typeface="Comfortaa"/>
                <a:ea typeface="Comfortaa"/>
                <a:cs typeface="Comfortaa"/>
                <a:sym typeface="Comfortaa"/>
              </a:rPr>
              <a:t>Part of the pod spec and a pod container can mount multiple volumes types defined in the pod spec.</a:t>
            </a:r>
            <a:endParaRPr sz="2100" b="1">
              <a:solidFill>
                <a:schemeClr val="dk1"/>
              </a:solidFill>
              <a:latin typeface="Comfortaa"/>
              <a:ea typeface="Comfortaa"/>
              <a:cs typeface="Comfortaa"/>
              <a:sym typeface="Comfortaa"/>
            </a:endParaRPr>
          </a:p>
          <a:p>
            <a:pPr marL="0" marR="5080" lvl="0" indent="0" algn="l" rtl="0">
              <a:lnSpc>
                <a:spcPct val="100699"/>
              </a:lnSpc>
              <a:spcBef>
                <a:spcPts val="975"/>
              </a:spcBef>
              <a:spcAft>
                <a:spcPts val="0"/>
              </a:spcAft>
              <a:buNone/>
            </a:pPr>
            <a:endParaRPr sz="20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0">
                                            <p:txEl>
                                              <p:pRg st="0" end="0"/>
                                            </p:txEl>
                                          </p:spTgt>
                                        </p:tgtEl>
                                        <p:attrNameLst>
                                          <p:attrName>style.visibility</p:attrName>
                                        </p:attrNameLst>
                                      </p:cBhvr>
                                      <p:to>
                                        <p:strVal val="visible"/>
                                      </p:to>
                                    </p:set>
                                    <p:animEffect transition="in" filter="fade">
                                      <p:cBhvr>
                                        <p:cTn id="7" dur="1000"/>
                                        <p:tgtEl>
                                          <p:spTgt spid="24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0">
                                            <p:txEl>
                                              <p:pRg st="1" end="1"/>
                                            </p:txEl>
                                          </p:spTgt>
                                        </p:tgtEl>
                                        <p:attrNameLst>
                                          <p:attrName>style.visibility</p:attrName>
                                        </p:attrNameLst>
                                      </p:cBhvr>
                                      <p:to>
                                        <p:strVal val="visible"/>
                                      </p:to>
                                    </p:set>
                                    <p:animEffect transition="in" filter="fade">
                                      <p:cBhvr>
                                        <p:cTn id="12" dur="1000"/>
                                        <p:tgtEl>
                                          <p:spTgt spid="24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60">
                                            <p:txEl>
                                              <p:pRg st="2" end="2"/>
                                            </p:txEl>
                                          </p:spTgt>
                                        </p:tgtEl>
                                        <p:attrNameLst>
                                          <p:attrName>style.visibility</p:attrName>
                                        </p:attrNameLst>
                                      </p:cBhvr>
                                      <p:to>
                                        <p:strVal val="visible"/>
                                      </p:to>
                                    </p:set>
                                    <p:animEffect transition="in" filter="fade">
                                      <p:cBhvr>
                                        <p:cTn id="17" dur="1000"/>
                                        <p:tgtEl>
                                          <p:spTgt spid="24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60">
                                            <p:txEl>
                                              <p:pRg st="3" end="3"/>
                                            </p:txEl>
                                          </p:spTgt>
                                        </p:tgtEl>
                                        <p:attrNameLst>
                                          <p:attrName>style.visibility</p:attrName>
                                        </p:attrNameLst>
                                      </p:cBhvr>
                                      <p:to>
                                        <p:strVal val="visible"/>
                                      </p:to>
                                    </p:set>
                                    <p:animEffect transition="in" filter="fade">
                                      <p:cBhvr>
                                        <p:cTn id="22" dur="1000"/>
                                        <p:tgtEl>
                                          <p:spTgt spid="24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60">
                                            <p:txEl>
                                              <p:pRg st="4" end="4"/>
                                            </p:txEl>
                                          </p:spTgt>
                                        </p:tgtEl>
                                        <p:attrNameLst>
                                          <p:attrName>style.visibility</p:attrName>
                                        </p:attrNameLst>
                                      </p:cBhvr>
                                      <p:to>
                                        <p:strVal val="visible"/>
                                      </p:to>
                                    </p:set>
                                    <p:animEffect transition="in" filter="fade">
                                      <p:cBhvr>
                                        <p:cTn id="27" dur="1000"/>
                                        <p:tgtEl>
                                          <p:spTgt spid="246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60">
                                            <p:txEl>
                                              <p:pRg st="5" end="5"/>
                                            </p:txEl>
                                          </p:spTgt>
                                        </p:tgtEl>
                                        <p:attrNameLst>
                                          <p:attrName>style.visibility</p:attrName>
                                        </p:attrNameLst>
                                      </p:cBhvr>
                                      <p:to>
                                        <p:strVal val="visible"/>
                                      </p:to>
                                    </p:set>
                                    <p:animEffect transition="in" filter="fade">
                                      <p:cBhvr>
                                        <p:cTn id="32" dur="1000"/>
                                        <p:tgtEl>
                                          <p:spTgt spid="246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60">
                                            <p:txEl>
                                              <p:pRg st="6" end="6"/>
                                            </p:txEl>
                                          </p:spTgt>
                                        </p:tgtEl>
                                        <p:attrNameLst>
                                          <p:attrName>style.visibility</p:attrName>
                                        </p:attrNameLst>
                                      </p:cBhvr>
                                      <p:to>
                                        <p:strVal val="visible"/>
                                      </p:to>
                                    </p:set>
                                    <p:animEffect transition="in" filter="fade">
                                      <p:cBhvr>
                                        <p:cTn id="37" dur="1000"/>
                                        <p:tgtEl>
                                          <p:spTgt spid="246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60">
                                            <p:txEl>
                                              <p:pRg st="7" end="7"/>
                                            </p:txEl>
                                          </p:spTgt>
                                        </p:tgtEl>
                                        <p:attrNameLst>
                                          <p:attrName>style.visibility</p:attrName>
                                        </p:attrNameLst>
                                      </p:cBhvr>
                                      <p:to>
                                        <p:strVal val="visible"/>
                                      </p:to>
                                    </p:set>
                                    <p:animEffect transition="in" filter="fade">
                                      <p:cBhvr>
                                        <p:cTn id="42" dur="1000"/>
                                        <p:tgtEl>
                                          <p:spTgt spid="246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296"/>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Volumes Demo lab</a:t>
            </a:r>
            <a:endParaRPr sz="3800" b="1">
              <a:latin typeface="Comfortaa"/>
              <a:ea typeface="Comfortaa"/>
              <a:cs typeface="Comfortaa"/>
              <a:sym typeface="Comfortaa"/>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p297"/>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Persistent Volumes or PVs</a:t>
            </a:r>
            <a:endParaRPr sz="3800" b="1">
              <a:latin typeface="Comfortaa"/>
              <a:ea typeface="Comfortaa"/>
              <a:cs typeface="Comfortaa"/>
              <a:sym typeface="Comfortaa"/>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sp>
        <p:nvSpPr>
          <p:cNvPr id="2475" name="Google Shape;2475;p298"/>
          <p:cNvSpPr txBox="1">
            <a:spLocks noGrp="1"/>
          </p:cNvSpPr>
          <p:nvPr>
            <p:ph type="title"/>
          </p:nvPr>
        </p:nvSpPr>
        <p:spPr>
          <a:xfrm>
            <a:off x="530225" y="394215"/>
            <a:ext cx="42564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Persistent Volumes</a:t>
            </a:r>
            <a:endParaRPr sz="3600"/>
          </a:p>
        </p:txBody>
      </p:sp>
      <p:sp>
        <p:nvSpPr>
          <p:cNvPr id="2476" name="Google Shape;2476;p298"/>
          <p:cNvSpPr txBox="1"/>
          <p:nvPr/>
        </p:nvSpPr>
        <p:spPr>
          <a:xfrm>
            <a:off x="265125" y="162325"/>
            <a:ext cx="8801700" cy="4605000"/>
          </a:xfrm>
          <a:prstGeom prst="rect">
            <a:avLst/>
          </a:prstGeom>
          <a:noFill/>
          <a:ln>
            <a:noFill/>
          </a:ln>
        </p:spPr>
        <p:txBody>
          <a:bodyPr spcFirstLastPara="1" wrap="square" lIns="0" tIns="27925" rIns="0" bIns="0" anchor="t" anchorCtr="0">
            <a:noAutofit/>
          </a:bodyPr>
          <a:lstStyle/>
          <a:p>
            <a:pPr marL="0" marR="73152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Persistent Storage have to be created by users or developers. However, Kubernetes goal is to be a platform which abstracts the underlying infrastructure details in this case storage. </a:t>
            </a:r>
            <a:endParaRPr sz="2400" b="1">
              <a:solidFill>
                <a:schemeClr val="dk1"/>
              </a:solidFill>
              <a:latin typeface="Comfortaa"/>
              <a:ea typeface="Comfortaa"/>
              <a:cs typeface="Comfortaa"/>
              <a:sym typeface="Comfortaa"/>
            </a:endParaRPr>
          </a:p>
          <a:p>
            <a:pPr marL="0" marR="73152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731520" lvl="0" indent="0" algn="l" rtl="0">
              <a:lnSpc>
                <a:spcPct val="118750"/>
              </a:lnSpc>
              <a:spcBef>
                <a:spcPts val="0"/>
              </a:spcBef>
              <a:spcAft>
                <a:spcPts val="0"/>
              </a:spcAft>
              <a:buNone/>
            </a:pPr>
            <a:r>
              <a:rPr lang="en" sz="2400" b="1">
                <a:solidFill>
                  <a:srgbClr val="00FF00"/>
                </a:solidFill>
                <a:latin typeface="Comfortaa"/>
                <a:ea typeface="Comfortaa"/>
                <a:cs typeface="Comfortaa"/>
                <a:sym typeface="Comfortaa"/>
              </a:rPr>
              <a:t>Persistent Volumes</a:t>
            </a:r>
            <a:r>
              <a:rPr lang="en" sz="2400" b="1">
                <a:solidFill>
                  <a:schemeClr val="dk1"/>
                </a:solidFill>
                <a:latin typeface="Comfortaa"/>
                <a:ea typeface="Comfortaa"/>
                <a:cs typeface="Comfortaa"/>
                <a:sym typeface="Comfortaa"/>
              </a:rPr>
              <a:t> or PVs decouple pods from the underlying infrastructure and the external storage systems configuration details. </a:t>
            </a:r>
            <a:endParaRPr sz="2400" b="1">
              <a:solidFill>
                <a:schemeClr val="dk1"/>
              </a:solidFill>
              <a:latin typeface="Comfortaa"/>
              <a:ea typeface="Comfortaa"/>
              <a:cs typeface="Comfortaa"/>
              <a:sym typeface="Comfortaa"/>
            </a:endParaRPr>
          </a:p>
          <a:p>
            <a:pPr marL="0" marR="73152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73152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Persistent volumes are a cluster scoped object</a:t>
            </a:r>
            <a:endParaRPr sz="2400" b="1">
              <a:solidFill>
                <a:schemeClr val="dk1"/>
              </a:solidFill>
              <a:latin typeface="Comfortaa"/>
              <a:ea typeface="Comfortaa"/>
              <a:cs typeface="Comfortaa"/>
              <a:sym typeface="Comfortaa"/>
            </a:endParaRPr>
          </a:p>
          <a:p>
            <a:pPr marL="0" marR="5080" lvl="0" indent="0" algn="l" rtl="0">
              <a:lnSpc>
                <a:spcPct val="118750"/>
              </a:lnSpc>
              <a:spcBef>
                <a:spcPts val="1050"/>
              </a:spcBef>
              <a:spcAft>
                <a:spcPts val="0"/>
              </a:spcAft>
              <a:buNone/>
            </a:pPr>
            <a:endParaRPr sz="20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6">
                                            <p:txEl>
                                              <p:pRg st="0" end="0"/>
                                            </p:txEl>
                                          </p:spTgt>
                                        </p:tgtEl>
                                        <p:attrNameLst>
                                          <p:attrName>style.visibility</p:attrName>
                                        </p:attrNameLst>
                                      </p:cBhvr>
                                      <p:to>
                                        <p:strVal val="visible"/>
                                      </p:to>
                                    </p:set>
                                    <p:animEffect transition="in" filter="fade">
                                      <p:cBhvr>
                                        <p:cTn id="7" dur="1000"/>
                                        <p:tgtEl>
                                          <p:spTgt spid="24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6">
                                            <p:txEl>
                                              <p:pRg st="1" end="1"/>
                                            </p:txEl>
                                          </p:spTgt>
                                        </p:tgtEl>
                                        <p:attrNameLst>
                                          <p:attrName>style.visibility</p:attrName>
                                        </p:attrNameLst>
                                      </p:cBhvr>
                                      <p:to>
                                        <p:strVal val="visible"/>
                                      </p:to>
                                    </p:set>
                                    <p:animEffect transition="in" filter="fade">
                                      <p:cBhvr>
                                        <p:cTn id="12" dur="1000"/>
                                        <p:tgtEl>
                                          <p:spTgt spid="24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76">
                                            <p:txEl>
                                              <p:pRg st="2" end="2"/>
                                            </p:txEl>
                                          </p:spTgt>
                                        </p:tgtEl>
                                        <p:attrNameLst>
                                          <p:attrName>style.visibility</p:attrName>
                                        </p:attrNameLst>
                                      </p:cBhvr>
                                      <p:to>
                                        <p:strVal val="visible"/>
                                      </p:to>
                                    </p:set>
                                    <p:animEffect transition="in" filter="fade">
                                      <p:cBhvr>
                                        <p:cTn id="17" dur="1000"/>
                                        <p:tgtEl>
                                          <p:spTgt spid="24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76">
                                            <p:txEl>
                                              <p:pRg st="3" end="3"/>
                                            </p:txEl>
                                          </p:spTgt>
                                        </p:tgtEl>
                                        <p:attrNameLst>
                                          <p:attrName>style.visibility</p:attrName>
                                        </p:attrNameLst>
                                      </p:cBhvr>
                                      <p:to>
                                        <p:strVal val="visible"/>
                                      </p:to>
                                    </p:set>
                                    <p:animEffect transition="in" filter="fade">
                                      <p:cBhvr>
                                        <p:cTn id="22" dur="1000"/>
                                        <p:tgtEl>
                                          <p:spTgt spid="24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76">
                                            <p:txEl>
                                              <p:pRg st="4" end="4"/>
                                            </p:txEl>
                                          </p:spTgt>
                                        </p:tgtEl>
                                        <p:attrNameLst>
                                          <p:attrName>style.visibility</p:attrName>
                                        </p:attrNameLst>
                                      </p:cBhvr>
                                      <p:to>
                                        <p:strVal val="visible"/>
                                      </p:to>
                                    </p:set>
                                    <p:animEffect transition="in" filter="fade">
                                      <p:cBhvr>
                                        <p:cTn id="27" dur="1000"/>
                                        <p:tgtEl>
                                          <p:spTgt spid="24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76">
                                            <p:txEl>
                                              <p:pRg st="5" end="5"/>
                                            </p:txEl>
                                          </p:spTgt>
                                        </p:tgtEl>
                                        <p:attrNameLst>
                                          <p:attrName>style.visibility</p:attrName>
                                        </p:attrNameLst>
                                      </p:cBhvr>
                                      <p:to>
                                        <p:strVal val="visible"/>
                                      </p:to>
                                    </p:set>
                                    <p:animEffect transition="in" filter="fade">
                                      <p:cBhvr>
                                        <p:cTn id="32" dur="1000"/>
                                        <p:tgtEl>
                                          <p:spTgt spid="24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7"/>
          <p:cNvSpPr txBox="1">
            <a:spLocks noGrp="1"/>
          </p:cNvSpPr>
          <p:nvPr>
            <p:ph type="title"/>
          </p:nvPr>
        </p:nvSpPr>
        <p:spPr>
          <a:xfrm>
            <a:off x="188625" y="152325"/>
            <a:ext cx="8636100" cy="5739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700" b="0">
                <a:solidFill>
                  <a:schemeClr val="dk1"/>
                </a:solidFill>
                <a:latin typeface="Comfortaa"/>
                <a:ea typeface="Comfortaa"/>
                <a:cs typeface="Comfortaa"/>
                <a:sym typeface="Comfortaa"/>
              </a:rPr>
              <a:t>K8s worker node Components are run as linux systemd services or as static pods</a:t>
            </a:r>
            <a:endParaRPr sz="2700" b="0">
              <a:solidFill>
                <a:schemeClr val="dk1"/>
              </a:solidFill>
              <a:latin typeface="Comfortaa"/>
              <a:ea typeface="Comfortaa"/>
              <a:cs typeface="Comfortaa"/>
              <a:sym typeface="Comfortaa"/>
            </a:endParaRPr>
          </a:p>
          <a:p>
            <a:pPr marL="12700" lvl="0" indent="0" algn="l" rtl="0">
              <a:lnSpc>
                <a:spcPct val="100000"/>
              </a:lnSpc>
              <a:spcBef>
                <a:spcPts val="0"/>
              </a:spcBef>
              <a:spcAft>
                <a:spcPts val="0"/>
              </a:spcAft>
              <a:buNone/>
            </a:pPr>
            <a:endParaRPr sz="3600">
              <a:solidFill>
                <a:schemeClr val="dk1"/>
              </a:solidFill>
              <a:latin typeface="Comfortaa"/>
              <a:ea typeface="Comfortaa"/>
              <a:cs typeface="Comfortaa"/>
              <a:sym typeface="Comfortaa"/>
            </a:endParaRPr>
          </a:p>
        </p:txBody>
      </p:sp>
      <p:sp>
        <p:nvSpPr>
          <p:cNvPr id="274" name="Google Shape;274;p47"/>
          <p:cNvSpPr txBox="1"/>
          <p:nvPr/>
        </p:nvSpPr>
        <p:spPr>
          <a:xfrm>
            <a:off x="227325" y="1275300"/>
            <a:ext cx="4947900" cy="3396000"/>
          </a:xfrm>
          <a:prstGeom prst="rect">
            <a:avLst/>
          </a:prstGeom>
          <a:noFill/>
          <a:ln>
            <a:noFill/>
          </a:ln>
        </p:spPr>
        <p:txBody>
          <a:bodyPr spcFirstLastPara="1" wrap="square" lIns="0" tIns="12700" rIns="0" bIns="0" anchor="t" anchorCtr="0">
            <a:noAutofit/>
          </a:bodyPr>
          <a:lstStyle/>
          <a:p>
            <a:pPr marL="457200" marR="0" lvl="0" indent="0" algn="l" rtl="0">
              <a:lnSpc>
                <a:spcPct val="100000"/>
              </a:lnSpc>
              <a:spcBef>
                <a:spcPts val="0"/>
              </a:spcBef>
              <a:spcAft>
                <a:spcPts val="0"/>
              </a:spcAft>
              <a:buNone/>
            </a:pPr>
            <a:endParaRPr sz="3000">
              <a:solidFill>
                <a:schemeClr val="dk1"/>
              </a:solidFill>
              <a:latin typeface="Comfortaa"/>
              <a:ea typeface="Comfortaa"/>
              <a:cs typeface="Comfortaa"/>
              <a:sym typeface="Comfortaa"/>
            </a:endParaRPr>
          </a:p>
          <a:p>
            <a:pPr marL="471169" marR="0" lvl="0" indent="-440054" algn="l" rtl="0">
              <a:lnSpc>
                <a:spcPct val="100000"/>
              </a:lnSpc>
              <a:spcBef>
                <a:spcPts val="0"/>
              </a:spcBef>
              <a:spcAft>
                <a:spcPts val="0"/>
              </a:spcAft>
              <a:buClr>
                <a:schemeClr val="dk1"/>
              </a:buClr>
              <a:buSzPts val="2700"/>
              <a:buFont typeface="Comfortaa"/>
              <a:buChar char="●"/>
            </a:pPr>
            <a:r>
              <a:rPr lang="en" sz="2700">
                <a:solidFill>
                  <a:schemeClr val="dk1"/>
                </a:solidFill>
                <a:latin typeface="Comfortaa"/>
                <a:ea typeface="Comfortaa"/>
                <a:cs typeface="Comfortaa"/>
                <a:sym typeface="Comfortaa"/>
              </a:rPr>
              <a:t>The kubelet</a:t>
            </a:r>
            <a:endParaRPr sz="2700">
              <a:solidFill>
                <a:schemeClr val="dk1"/>
              </a:solidFill>
              <a:latin typeface="Comfortaa"/>
              <a:ea typeface="Comfortaa"/>
              <a:cs typeface="Comfortaa"/>
              <a:sym typeface="Comfortaa"/>
            </a:endParaRPr>
          </a:p>
          <a:p>
            <a:pPr marL="471169" marR="0" lvl="0" indent="-440054" algn="l" rtl="0">
              <a:lnSpc>
                <a:spcPct val="100000"/>
              </a:lnSpc>
              <a:spcBef>
                <a:spcPts val="0"/>
              </a:spcBef>
              <a:spcAft>
                <a:spcPts val="0"/>
              </a:spcAft>
              <a:buClr>
                <a:schemeClr val="dk1"/>
              </a:buClr>
              <a:buSzPts val="2700"/>
              <a:buFont typeface="Comfortaa"/>
              <a:buChar char="●"/>
            </a:pPr>
            <a:r>
              <a:rPr lang="en" sz="2700">
                <a:solidFill>
                  <a:schemeClr val="dk1"/>
                </a:solidFill>
                <a:latin typeface="Comfortaa"/>
                <a:ea typeface="Comfortaa"/>
                <a:cs typeface="Comfortaa"/>
                <a:sym typeface="Comfortaa"/>
              </a:rPr>
              <a:t>The kube Service proxy (kube-proxy)</a:t>
            </a:r>
            <a:endParaRPr sz="2700">
              <a:solidFill>
                <a:schemeClr val="dk1"/>
              </a:solidFill>
              <a:latin typeface="Comfortaa"/>
              <a:ea typeface="Comfortaa"/>
              <a:cs typeface="Comfortaa"/>
              <a:sym typeface="Comfortaa"/>
            </a:endParaRPr>
          </a:p>
          <a:p>
            <a:pPr marL="471169" marR="0" lvl="0" indent="-440054" algn="l" rtl="0">
              <a:lnSpc>
                <a:spcPct val="100000"/>
              </a:lnSpc>
              <a:spcBef>
                <a:spcPts val="0"/>
              </a:spcBef>
              <a:spcAft>
                <a:spcPts val="0"/>
              </a:spcAft>
              <a:buClr>
                <a:schemeClr val="dk1"/>
              </a:buClr>
              <a:buSzPts val="2700"/>
              <a:buFont typeface="Comfortaa"/>
              <a:buChar char="●"/>
            </a:pPr>
            <a:r>
              <a:rPr lang="en" sz="2700">
                <a:solidFill>
                  <a:schemeClr val="dk1"/>
                </a:solidFill>
                <a:latin typeface="Comfortaa"/>
                <a:ea typeface="Comfortaa"/>
                <a:cs typeface="Comfortaa"/>
                <a:sym typeface="Comfortaa"/>
              </a:rPr>
              <a:t>The Container Runtime Interface or CRI </a:t>
            </a:r>
            <a:endParaRPr sz="2700">
              <a:solidFill>
                <a:schemeClr val="dk1"/>
              </a:solidFill>
              <a:latin typeface="Comfortaa"/>
              <a:ea typeface="Comfortaa"/>
              <a:cs typeface="Comfortaa"/>
              <a:sym typeface="Comfortaa"/>
            </a:endParaRPr>
          </a:p>
        </p:txBody>
      </p:sp>
      <p:grpSp>
        <p:nvGrpSpPr>
          <p:cNvPr id="275" name="Google Shape;275;p47"/>
          <p:cNvGrpSpPr/>
          <p:nvPr/>
        </p:nvGrpSpPr>
        <p:grpSpPr>
          <a:xfrm>
            <a:off x="5093250" y="1275292"/>
            <a:ext cx="3867900" cy="3604234"/>
            <a:chOff x="5093250" y="1014525"/>
            <a:chExt cx="3867900" cy="3847800"/>
          </a:xfrm>
        </p:grpSpPr>
        <p:sp>
          <p:nvSpPr>
            <p:cNvPr id="276" name="Google Shape;276;p47"/>
            <p:cNvSpPr txBox="1"/>
            <p:nvPr/>
          </p:nvSpPr>
          <p:spPr>
            <a:xfrm>
              <a:off x="5093250" y="1014525"/>
              <a:ext cx="3867900" cy="384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47"/>
            <p:cNvSpPr txBox="1"/>
            <p:nvPr/>
          </p:nvSpPr>
          <p:spPr>
            <a:xfrm>
              <a:off x="5772300" y="2360775"/>
              <a:ext cx="23448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omfortaa"/>
                  <a:ea typeface="Comfortaa"/>
                  <a:cs typeface="Comfortaa"/>
                  <a:sym typeface="Comfortaa"/>
                </a:rPr>
                <a:t>     Kubelet</a:t>
              </a:r>
              <a:endParaRPr sz="2300">
                <a:solidFill>
                  <a:schemeClr val="dk1"/>
                </a:solidFill>
                <a:latin typeface="Comfortaa"/>
                <a:ea typeface="Comfortaa"/>
                <a:cs typeface="Comfortaa"/>
                <a:sym typeface="Comfortaa"/>
              </a:endParaRPr>
            </a:p>
          </p:txBody>
        </p:sp>
        <p:sp>
          <p:nvSpPr>
            <p:cNvPr id="278" name="Google Shape;278;p47"/>
            <p:cNvSpPr txBox="1"/>
            <p:nvPr/>
          </p:nvSpPr>
          <p:spPr>
            <a:xfrm>
              <a:off x="5880750" y="3557950"/>
              <a:ext cx="2292900" cy="1203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omfortaa"/>
                  <a:ea typeface="Comfortaa"/>
                  <a:cs typeface="Comfortaa"/>
                  <a:sym typeface="Comfortaa"/>
                </a:rPr>
                <a:t>container            runtime i/f (docker, etc...)</a:t>
              </a:r>
              <a:endParaRPr sz="2300">
                <a:solidFill>
                  <a:schemeClr val="dk1"/>
                </a:solidFill>
                <a:latin typeface="Comfortaa"/>
                <a:ea typeface="Comfortaa"/>
                <a:cs typeface="Comfortaa"/>
                <a:sym typeface="Comfortaa"/>
              </a:endParaRPr>
            </a:p>
          </p:txBody>
        </p:sp>
        <p:sp>
          <p:nvSpPr>
            <p:cNvPr id="279" name="Google Shape;279;p47"/>
            <p:cNvSpPr txBox="1"/>
            <p:nvPr/>
          </p:nvSpPr>
          <p:spPr>
            <a:xfrm>
              <a:off x="5772300" y="1272958"/>
              <a:ext cx="23448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omfortaa"/>
                  <a:ea typeface="Comfortaa"/>
                  <a:cs typeface="Comfortaa"/>
                  <a:sym typeface="Comfortaa"/>
                </a:rPr>
                <a:t>  Kube-proxy</a:t>
              </a:r>
              <a:endParaRPr sz="2300">
                <a:solidFill>
                  <a:schemeClr val="dk1"/>
                </a:solidFill>
                <a:latin typeface="Comfortaa"/>
                <a:ea typeface="Comfortaa"/>
                <a:cs typeface="Comfortaa"/>
                <a:sym typeface="Comfortaa"/>
              </a:endParaRPr>
            </a:p>
          </p:txBody>
        </p:sp>
        <p:cxnSp>
          <p:nvCxnSpPr>
            <p:cNvPr id="280" name="Google Shape;280;p47"/>
            <p:cNvCxnSpPr>
              <a:endCxn id="278" idx="0"/>
            </p:cNvCxnSpPr>
            <p:nvPr/>
          </p:nvCxnSpPr>
          <p:spPr>
            <a:xfrm>
              <a:off x="6985800" y="3035950"/>
              <a:ext cx="41400" cy="522000"/>
            </a:xfrm>
            <a:prstGeom prst="straightConnector1">
              <a:avLst/>
            </a:prstGeom>
            <a:noFill/>
            <a:ln w="28575" cap="flat" cmpd="sng">
              <a:solidFill>
                <a:srgbClr val="00FF00"/>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animEffect transition="in" filter="fade">
                                      <p:cBhvr>
                                        <p:cTn id="7" dur="1000"/>
                                        <p:tgtEl>
                                          <p:spTgt spid="2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
                                            <p:txEl>
                                              <p:pRg st="1" end="1"/>
                                            </p:txEl>
                                          </p:spTgt>
                                        </p:tgtEl>
                                        <p:attrNameLst>
                                          <p:attrName>style.visibility</p:attrName>
                                        </p:attrNameLst>
                                      </p:cBhvr>
                                      <p:to>
                                        <p:strVal val="visible"/>
                                      </p:to>
                                    </p:set>
                                    <p:animEffect transition="in" filter="fade">
                                      <p:cBhvr>
                                        <p:cTn id="12" dur="1000"/>
                                        <p:tgtEl>
                                          <p:spTgt spid="2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
                                            <p:txEl>
                                              <p:pRg st="2" end="2"/>
                                            </p:txEl>
                                          </p:spTgt>
                                        </p:tgtEl>
                                        <p:attrNameLst>
                                          <p:attrName>style.visibility</p:attrName>
                                        </p:attrNameLst>
                                      </p:cBhvr>
                                      <p:to>
                                        <p:strVal val="visible"/>
                                      </p:to>
                                    </p:set>
                                    <p:animEffect transition="in" filter="fade">
                                      <p:cBhvr>
                                        <p:cTn id="17" dur="1000"/>
                                        <p:tgtEl>
                                          <p:spTgt spid="2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
                                            <p:txEl>
                                              <p:pRg st="3" end="3"/>
                                            </p:txEl>
                                          </p:spTgt>
                                        </p:tgtEl>
                                        <p:attrNameLst>
                                          <p:attrName>style.visibility</p:attrName>
                                        </p:attrNameLst>
                                      </p:cBhvr>
                                      <p:to>
                                        <p:strVal val="visible"/>
                                      </p:to>
                                    </p:set>
                                    <p:animEffect transition="in" filter="fade">
                                      <p:cBhvr>
                                        <p:cTn id="22" dur="1000"/>
                                        <p:tgtEl>
                                          <p:spTgt spid="2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299"/>
          <p:cNvSpPr txBox="1">
            <a:spLocks noGrp="1"/>
          </p:cNvSpPr>
          <p:nvPr>
            <p:ph type="title"/>
          </p:nvPr>
        </p:nvSpPr>
        <p:spPr>
          <a:xfrm>
            <a:off x="196725" y="173275"/>
            <a:ext cx="8707500" cy="4745100"/>
          </a:xfrm>
          <a:prstGeom prst="rect">
            <a:avLst/>
          </a:prstGeom>
        </p:spPr>
        <p:txBody>
          <a:bodyPr spcFirstLastPara="1" wrap="square" lIns="91425" tIns="91425" rIns="91425" bIns="91425" anchor="ctr" anchorCtr="0">
            <a:noAutofit/>
          </a:bodyPr>
          <a:lstStyle/>
          <a:p>
            <a:pPr marL="0" marR="5080" lvl="0" indent="0" algn="l"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l" rtl="0">
              <a:lnSpc>
                <a:spcPct val="118750"/>
              </a:lnSpc>
              <a:spcBef>
                <a:spcPts val="1050"/>
              </a:spcBef>
              <a:spcAft>
                <a:spcPts val="0"/>
              </a:spcAft>
              <a:buNone/>
            </a:pPr>
            <a:r>
              <a:rPr lang="en" sz="2300" b="1">
                <a:latin typeface="Comfortaa"/>
                <a:ea typeface="Comfortaa"/>
                <a:cs typeface="Comfortaa"/>
                <a:sym typeface="Comfortaa"/>
              </a:rPr>
              <a:t>The admin provisions the underlying storage and registers it in K8s using persistent volumes. The admin can create many PVs of various size and access modes as a cluster wide pool of storage.</a:t>
            </a:r>
            <a:endParaRPr sz="2300" b="1">
              <a:latin typeface="Comfortaa"/>
              <a:ea typeface="Comfortaa"/>
              <a:cs typeface="Comfortaa"/>
              <a:sym typeface="Comfortaa"/>
            </a:endParaRPr>
          </a:p>
          <a:p>
            <a:pPr marL="0" marR="5080" lvl="0" indent="0" algn="l" rtl="0">
              <a:lnSpc>
                <a:spcPct val="118750"/>
              </a:lnSpc>
              <a:spcBef>
                <a:spcPts val="1050"/>
              </a:spcBef>
              <a:spcAft>
                <a:spcPts val="0"/>
              </a:spcAft>
              <a:buNone/>
            </a:pPr>
            <a:r>
              <a:rPr lang="en" sz="2300" b="1">
                <a:latin typeface="Comfortaa"/>
                <a:ea typeface="Comfortaa"/>
                <a:cs typeface="Comfortaa"/>
                <a:sym typeface="Comfortaa"/>
              </a:rPr>
              <a:t>When users need storage for their pods, they can create a persistent volume claim based on required size and access mode. The API server will then find the best PV match and bind it to the PVC</a:t>
            </a:r>
            <a:endParaRPr sz="2300" b="1">
              <a:latin typeface="Comfortaa"/>
              <a:ea typeface="Comfortaa"/>
              <a:cs typeface="Comfortaa"/>
              <a:sym typeface="Comfortaa"/>
            </a:endParaRPr>
          </a:p>
          <a:p>
            <a:pPr marL="0" marR="5080" lvl="0" indent="0" algn="l" rtl="0">
              <a:lnSpc>
                <a:spcPct val="118750"/>
              </a:lnSpc>
              <a:spcBef>
                <a:spcPts val="1050"/>
              </a:spcBef>
              <a:spcAft>
                <a:spcPts val="0"/>
              </a:spcAft>
              <a:buNone/>
            </a:pPr>
            <a:r>
              <a:rPr lang="en" sz="2300" b="1">
                <a:latin typeface="Comfortaa"/>
                <a:ea typeface="Comfortaa"/>
                <a:cs typeface="Comfortaa"/>
                <a:sym typeface="Comfortaa"/>
              </a:rPr>
              <a:t>The PVC can then be used as a type of volume in the pod</a:t>
            </a:r>
            <a:endParaRPr sz="2300" b="1">
              <a:latin typeface="Comfortaa"/>
              <a:ea typeface="Comfortaa"/>
              <a:cs typeface="Comfortaa"/>
              <a:sym typeface="Comfortaa"/>
            </a:endParaRPr>
          </a:p>
          <a:p>
            <a:pPr marL="0" marR="5080" lvl="0" indent="0" algn="l" rtl="0">
              <a:lnSpc>
                <a:spcPct val="118750"/>
              </a:lnSpc>
              <a:spcBef>
                <a:spcPts val="1050"/>
              </a:spcBef>
              <a:spcAft>
                <a:spcPts val="0"/>
              </a:spcAft>
              <a:buNone/>
            </a:pP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1">
                                            <p:txEl>
                                              <p:pRg st="0" end="0"/>
                                            </p:txEl>
                                          </p:spTgt>
                                        </p:tgtEl>
                                        <p:attrNameLst>
                                          <p:attrName>style.visibility</p:attrName>
                                        </p:attrNameLst>
                                      </p:cBhvr>
                                      <p:to>
                                        <p:strVal val="visible"/>
                                      </p:to>
                                    </p:set>
                                    <p:animEffect transition="in" filter="fade">
                                      <p:cBhvr>
                                        <p:cTn id="7" dur="1000"/>
                                        <p:tgtEl>
                                          <p:spTgt spid="24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81">
                                            <p:txEl>
                                              <p:pRg st="1" end="1"/>
                                            </p:txEl>
                                          </p:spTgt>
                                        </p:tgtEl>
                                        <p:attrNameLst>
                                          <p:attrName>style.visibility</p:attrName>
                                        </p:attrNameLst>
                                      </p:cBhvr>
                                      <p:to>
                                        <p:strVal val="visible"/>
                                      </p:to>
                                    </p:set>
                                    <p:animEffect transition="in" filter="fade">
                                      <p:cBhvr>
                                        <p:cTn id="12" dur="1000"/>
                                        <p:tgtEl>
                                          <p:spTgt spid="24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81">
                                            <p:txEl>
                                              <p:pRg st="2" end="2"/>
                                            </p:txEl>
                                          </p:spTgt>
                                        </p:tgtEl>
                                        <p:attrNameLst>
                                          <p:attrName>style.visibility</p:attrName>
                                        </p:attrNameLst>
                                      </p:cBhvr>
                                      <p:to>
                                        <p:strVal val="visible"/>
                                      </p:to>
                                    </p:set>
                                    <p:animEffect transition="in" filter="fade">
                                      <p:cBhvr>
                                        <p:cTn id="17" dur="1000"/>
                                        <p:tgtEl>
                                          <p:spTgt spid="24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81">
                                            <p:txEl>
                                              <p:pRg st="3" end="3"/>
                                            </p:txEl>
                                          </p:spTgt>
                                        </p:tgtEl>
                                        <p:attrNameLst>
                                          <p:attrName>style.visibility</p:attrName>
                                        </p:attrNameLst>
                                      </p:cBhvr>
                                      <p:to>
                                        <p:strVal val="visible"/>
                                      </p:to>
                                    </p:set>
                                    <p:animEffect transition="in" filter="fade">
                                      <p:cBhvr>
                                        <p:cTn id="22" dur="1000"/>
                                        <p:tgtEl>
                                          <p:spTgt spid="248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81">
                                            <p:txEl>
                                              <p:pRg st="4" end="4"/>
                                            </p:txEl>
                                          </p:spTgt>
                                        </p:tgtEl>
                                        <p:attrNameLst>
                                          <p:attrName>style.visibility</p:attrName>
                                        </p:attrNameLst>
                                      </p:cBhvr>
                                      <p:to>
                                        <p:strVal val="visible"/>
                                      </p:to>
                                    </p:set>
                                    <p:animEffect transition="in" filter="fade">
                                      <p:cBhvr>
                                        <p:cTn id="27" dur="1000"/>
                                        <p:tgtEl>
                                          <p:spTgt spid="24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300"/>
          <p:cNvSpPr txBox="1"/>
          <p:nvPr/>
        </p:nvSpPr>
        <p:spPr>
          <a:xfrm>
            <a:off x="127950" y="66575"/>
            <a:ext cx="8888100" cy="4885500"/>
          </a:xfrm>
          <a:prstGeom prst="rect">
            <a:avLst/>
          </a:prstGeom>
          <a:noFill/>
          <a:ln>
            <a:noFill/>
          </a:ln>
        </p:spPr>
        <p:txBody>
          <a:bodyPr spcFirstLastPara="1" wrap="square" lIns="0" tIns="10775" rIns="0" bIns="0" anchor="t" anchorCtr="0">
            <a:noAutofit/>
          </a:bodyPr>
          <a:lstStyle/>
          <a:p>
            <a:pPr marL="0" marR="640715" lvl="0" indent="0" algn="l" rtl="0">
              <a:lnSpc>
                <a:spcPct val="100699"/>
              </a:lnSpc>
              <a:spcBef>
                <a:spcPts val="0"/>
              </a:spcBef>
              <a:spcAft>
                <a:spcPts val="0"/>
              </a:spcAft>
              <a:buNone/>
            </a:pPr>
            <a:r>
              <a:rPr lang="en" sz="2000" b="1" dirty="0">
                <a:solidFill>
                  <a:schemeClr val="dk1"/>
                </a:solidFill>
                <a:latin typeface="Comfortaa"/>
                <a:ea typeface="Comfortaa"/>
                <a:cs typeface="Comfortaa"/>
                <a:sym typeface="Comfortaa"/>
              </a:rPr>
              <a:t>Persistent Volume Specification:</a:t>
            </a:r>
            <a:endParaRPr sz="2000" b="1" dirty="0">
              <a:solidFill>
                <a:srgbClr val="00FF00"/>
              </a:solidFill>
              <a:latin typeface="Comfortaa"/>
              <a:ea typeface="Comfortaa"/>
              <a:cs typeface="Comfortaa"/>
              <a:sym typeface="Comfortaa"/>
            </a:endParaRPr>
          </a:p>
          <a:p>
            <a:pPr marL="457200" marR="640715" lvl="0" indent="-361950" algn="l" rtl="0">
              <a:lnSpc>
                <a:spcPct val="100699"/>
              </a:lnSpc>
              <a:spcBef>
                <a:spcPts val="0"/>
              </a:spcBef>
              <a:spcAft>
                <a:spcPts val="0"/>
              </a:spcAft>
              <a:buSzPts val="2100"/>
              <a:buFont typeface="Comfortaa"/>
              <a:buChar char="●"/>
            </a:pPr>
            <a:r>
              <a:rPr lang="en" sz="2000" b="1" dirty="0">
                <a:solidFill>
                  <a:srgbClr val="00FF00"/>
                </a:solidFill>
                <a:latin typeface="Comfortaa"/>
                <a:ea typeface="Comfortaa"/>
                <a:cs typeface="Comfortaa"/>
                <a:sym typeface="Comfortaa"/>
              </a:rPr>
              <a:t>capacity.storage:</a:t>
            </a:r>
            <a:r>
              <a:rPr lang="en" sz="2000" b="1" dirty="0">
                <a:solidFill>
                  <a:schemeClr val="dk1"/>
                </a:solidFill>
                <a:latin typeface="Comfortaa"/>
                <a:ea typeface="Comfortaa"/>
                <a:cs typeface="Comfortaa"/>
                <a:sym typeface="Comfortaa"/>
              </a:rPr>
              <a:t> The total amount of available storage.</a:t>
            </a:r>
            <a:endParaRPr sz="2000" b="1" dirty="0">
              <a:solidFill>
                <a:schemeClr val="dk1"/>
              </a:solidFill>
              <a:latin typeface="Comfortaa"/>
              <a:ea typeface="Comfortaa"/>
              <a:cs typeface="Comfortaa"/>
              <a:sym typeface="Comfortaa"/>
            </a:endParaRPr>
          </a:p>
          <a:p>
            <a:pPr marL="0" marR="640715" lvl="0" indent="0" algn="l" rtl="0">
              <a:lnSpc>
                <a:spcPct val="100699"/>
              </a:lnSpc>
              <a:spcBef>
                <a:spcPts val="0"/>
              </a:spcBef>
              <a:spcAft>
                <a:spcPts val="0"/>
              </a:spcAft>
              <a:buNone/>
            </a:pPr>
            <a:endParaRPr sz="2000" b="1" dirty="0">
              <a:solidFill>
                <a:schemeClr val="dk1"/>
              </a:solidFill>
              <a:latin typeface="Comfortaa"/>
              <a:ea typeface="Comfortaa"/>
              <a:cs typeface="Comfortaa"/>
              <a:sym typeface="Comfortaa"/>
            </a:endParaRPr>
          </a:p>
          <a:p>
            <a:pPr marL="457200" marR="5080" lvl="0" indent="-361950" algn="l" rtl="0">
              <a:lnSpc>
                <a:spcPct val="100699"/>
              </a:lnSpc>
              <a:spcBef>
                <a:spcPts val="975"/>
              </a:spcBef>
              <a:spcAft>
                <a:spcPts val="0"/>
              </a:spcAft>
              <a:buSzPts val="2100"/>
              <a:buFont typeface="Comfortaa"/>
              <a:buChar char="●"/>
            </a:pPr>
            <a:r>
              <a:rPr lang="en" sz="2000" b="1" dirty="0">
                <a:solidFill>
                  <a:srgbClr val="00FF00"/>
                </a:solidFill>
                <a:latin typeface="Comfortaa"/>
                <a:ea typeface="Comfortaa"/>
                <a:cs typeface="Comfortaa"/>
                <a:sym typeface="Comfortaa"/>
              </a:rPr>
              <a:t>accessModes</a:t>
            </a:r>
            <a:r>
              <a:rPr lang="en" sz="2000" b="1" dirty="0">
                <a:solidFill>
                  <a:schemeClr val="dk1"/>
                </a:solidFill>
                <a:latin typeface="Comfortaa"/>
                <a:ea typeface="Comfortaa"/>
                <a:cs typeface="Comfortaa"/>
                <a:sym typeface="Comfortaa"/>
              </a:rPr>
              <a:t>: whether the PV can be read by a single node or multiple nodes  </a:t>
            </a:r>
            <a:endParaRPr sz="2000" b="1" dirty="0">
              <a:solidFill>
                <a:schemeClr val="dk1"/>
              </a:solidFill>
              <a:latin typeface="Comfortaa"/>
              <a:ea typeface="Comfortaa"/>
              <a:cs typeface="Comfortaa"/>
              <a:sym typeface="Comfortaa"/>
            </a:endParaRPr>
          </a:p>
          <a:p>
            <a:pPr marL="914400" marR="5080" lvl="1" indent="-361950" algn="l" rtl="0">
              <a:lnSpc>
                <a:spcPct val="100699"/>
              </a:lnSpc>
              <a:spcBef>
                <a:spcPts val="0"/>
              </a:spcBef>
              <a:spcAft>
                <a:spcPts val="0"/>
              </a:spcAft>
              <a:buClr>
                <a:schemeClr val="dk1"/>
              </a:buClr>
              <a:buSzPts val="2100"/>
              <a:buFont typeface="Comfortaa"/>
              <a:buChar char="○"/>
            </a:pPr>
            <a:r>
              <a:rPr lang="en" sz="2000" b="1" dirty="0">
                <a:solidFill>
                  <a:schemeClr val="dk1"/>
                </a:solidFill>
                <a:latin typeface="Comfortaa"/>
                <a:ea typeface="Comfortaa"/>
                <a:cs typeface="Comfortaa"/>
                <a:sym typeface="Comfortaa"/>
              </a:rPr>
              <a:t>Options include:</a:t>
            </a:r>
            <a:endParaRPr sz="2000" b="1" dirty="0">
              <a:solidFill>
                <a:schemeClr val="dk1"/>
              </a:solidFill>
              <a:latin typeface="Comfortaa"/>
              <a:ea typeface="Comfortaa"/>
              <a:cs typeface="Comfortaa"/>
              <a:sym typeface="Comfortaa"/>
            </a:endParaRPr>
          </a:p>
          <a:p>
            <a:pPr marL="914400" marR="0" lvl="1" indent="-361950" algn="l" rtl="0">
              <a:lnSpc>
                <a:spcPct val="100000"/>
              </a:lnSpc>
              <a:spcBef>
                <a:spcPts val="0"/>
              </a:spcBef>
              <a:spcAft>
                <a:spcPts val="0"/>
              </a:spcAft>
              <a:buSzPts val="2100"/>
              <a:buFont typeface="Comfortaa"/>
              <a:buChar char="○"/>
            </a:pPr>
            <a:r>
              <a:rPr lang="en" sz="2000" b="1" dirty="0">
                <a:solidFill>
                  <a:srgbClr val="FFFF00"/>
                </a:solidFill>
                <a:latin typeface="Comfortaa"/>
                <a:ea typeface="Comfortaa"/>
                <a:cs typeface="Comfortaa"/>
                <a:sym typeface="Comfortaa"/>
              </a:rPr>
              <a:t>  </a:t>
            </a:r>
            <a:r>
              <a:rPr lang="en" sz="2000" b="1" i="0" u="none" strike="noStrike" cap="none" dirty="0">
                <a:solidFill>
                  <a:srgbClr val="FFFF00"/>
                </a:solidFill>
                <a:latin typeface="Comfortaa"/>
                <a:ea typeface="Comfortaa"/>
                <a:cs typeface="Comfortaa"/>
                <a:sym typeface="Comfortaa"/>
              </a:rPr>
              <a:t>ReadWriteOnce (RWO) -</a:t>
            </a:r>
            <a:r>
              <a:rPr lang="en" sz="2000" b="1" i="0" u="none" strike="noStrike" cap="none" dirty="0">
                <a:solidFill>
                  <a:schemeClr val="dk1"/>
                </a:solidFill>
                <a:latin typeface="Comfortaa"/>
                <a:ea typeface="Comfortaa"/>
                <a:cs typeface="Comfortaa"/>
                <a:sym typeface="Comfortaa"/>
              </a:rPr>
              <a:t> RW on a single node</a:t>
            </a:r>
            <a:endParaRPr sz="2000" b="1" i="0" u="none" strike="noStrike" cap="none" dirty="0">
              <a:solidFill>
                <a:schemeClr val="dk1"/>
              </a:solidFill>
              <a:latin typeface="Comfortaa"/>
              <a:ea typeface="Comfortaa"/>
              <a:cs typeface="Comfortaa"/>
              <a:sym typeface="Comfortaa"/>
            </a:endParaRPr>
          </a:p>
          <a:p>
            <a:pPr marL="914400" marR="0" lvl="1" indent="-361950" algn="l" rtl="0">
              <a:lnSpc>
                <a:spcPct val="100000"/>
              </a:lnSpc>
              <a:spcBef>
                <a:spcPts val="0"/>
              </a:spcBef>
              <a:spcAft>
                <a:spcPts val="0"/>
              </a:spcAft>
              <a:buSzPts val="2100"/>
              <a:buFont typeface="Comfortaa"/>
              <a:buChar char="○"/>
            </a:pPr>
            <a:r>
              <a:rPr lang="en" sz="2000" b="1" dirty="0">
                <a:solidFill>
                  <a:srgbClr val="FFFF00"/>
                </a:solidFill>
                <a:latin typeface="Comfortaa"/>
                <a:ea typeface="Comfortaa"/>
                <a:cs typeface="Comfortaa"/>
                <a:sym typeface="Comfortaa"/>
              </a:rPr>
              <a:t>  </a:t>
            </a:r>
            <a:r>
              <a:rPr lang="en" sz="2000" b="1" i="0" u="none" strike="noStrike" cap="none" dirty="0">
                <a:solidFill>
                  <a:srgbClr val="FFFF00"/>
                </a:solidFill>
                <a:latin typeface="Comfortaa"/>
                <a:ea typeface="Comfortaa"/>
                <a:cs typeface="Comfortaa"/>
                <a:sym typeface="Comfortaa"/>
              </a:rPr>
              <a:t>ReadOnlyMany (ROM) - </a:t>
            </a:r>
            <a:r>
              <a:rPr lang="en" sz="2000" b="1" i="0" u="none" strike="noStrike" cap="none" dirty="0">
                <a:solidFill>
                  <a:schemeClr val="dk1"/>
                </a:solidFill>
                <a:latin typeface="Comfortaa"/>
                <a:ea typeface="Comfortaa"/>
                <a:cs typeface="Comfortaa"/>
                <a:sym typeface="Comfortaa"/>
              </a:rPr>
              <a:t>RO on</a:t>
            </a:r>
            <a:r>
              <a:rPr lang="en" sz="2000" b="1" i="0" u="none" strike="noStrike" cap="none" dirty="0">
                <a:solidFill>
                  <a:srgbClr val="FFFF00"/>
                </a:solidFill>
                <a:latin typeface="Comfortaa"/>
                <a:ea typeface="Comfortaa"/>
                <a:cs typeface="Comfortaa"/>
                <a:sym typeface="Comfortaa"/>
              </a:rPr>
              <a:t> </a:t>
            </a:r>
            <a:r>
              <a:rPr lang="en" sz="2000" b="1" i="0" u="none" strike="noStrike" cap="none" dirty="0">
                <a:solidFill>
                  <a:schemeClr val="dk1"/>
                </a:solidFill>
                <a:latin typeface="Comfortaa"/>
                <a:ea typeface="Comfortaa"/>
                <a:cs typeface="Comfortaa"/>
                <a:sym typeface="Comfortaa"/>
              </a:rPr>
              <a:t>m</a:t>
            </a:r>
            <a:r>
              <a:rPr lang="en" sz="2000" b="1" dirty="0">
                <a:solidFill>
                  <a:schemeClr val="dk1"/>
                </a:solidFill>
                <a:latin typeface="Comfortaa"/>
                <a:ea typeface="Comfortaa"/>
                <a:cs typeface="Comfortaa"/>
                <a:sym typeface="Comfortaa"/>
              </a:rPr>
              <a:t>ultiple nodes</a:t>
            </a:r>
            <a:endParaRPr sz="2000" b="1" i="0" u="none" strike="noStrike" cap="none" dirty="0">
              <a:solidFill>
                <a:schemeClr val="dk1"/>
              </a:solidFill>
              <a:latin typeface="Comfortaa"/>
              <a:ea typeface="Comfortaa"/>
              <a:cs typeface="Comfortaa"/>
              <a:sym typeface="Comfortaa"/>
            </a:endParaRPr>
          </a:p>
          <a:p>
            <a:pPr marL="914400" marR="0" lvl="1" indent="-361950" algn="l" rtl="0">
              <a:lnSpc>
                <a:spcPct val="100000"/>
              </a:lnSpc>
              <a:spcBef>
                <a:spcPts val="0"/>
              </a:spcBef>
              <a:spcAft>
                <a:spcPts val="0"/>
              </a:spcAft>
              <a:buSzPts val="2100"/>
              <a:buFont typeface="Comfortaa"/>
              <a:buChar char="○"/>
            </a:pPr>
            <a:r>
              <a:rPr lang="en" sz="2000" b="1" dirty="0">
                <a:solidFill>
                  <a:srgbClr val="FFFF00"/>
                </a:solidFill>
                <a:latin typeface="Comfortaa"/>
                <a:ea typeface="Comfortaa"/>
                <a:cs typeface="Comfortaa"/>
                <a:sym typeface="Comfortaa"/>
              </a:rPr>
              <a:t>  </a:t>
            </a:r>
            <a:r>
              <a:rPr lang="en" sz="2000" b="1" i="0" u="none" strike="noStrike" cap="none" dirty="0">
                <a:solidFill>
                  <a:srgbClr val="FFFF00"/>
                </a:solidFill>
                <a:latin typeface="Comfortaa"/>
                <a:ea typeface="Comfortaa"/>
                <a:cs typeface="Comfortaa"/>
                <a:sym typeface="Comfortaa"/>
              </a:rPr>
              <a:t>ReadWriteMany (RWM) - </a:t>
            </a:r>
            <a:r>
              <a:rPr lang="en" sz="2000" b="1" i="0" u="none" strike="noStrike" cap="none" dirty="0">
                <a:solidFill>
                  <a:schemeClr val="dk1"/>
                </a:solidFill>
                <a:latin typeface="Comfortaa"/>
                <a:ea typeface="Comfortaa"/>
                <a:cs typeface="Comfortaa"/>
                <a:sym typeface="Comfortaa"/>
              </a:rPr>
              <a:t>RW on</a:t>
            </a:r>
            <a:r>
              <a:rPr lang="en" sz="2000" b="1" i="0" u="none" strike="noStrike" cap="none" dirty="0">
                <a:solidFill>
                  <a:srgbClr val="FFFF00"/>
                </a:solidFill>
                <a:latin typeface="Comfortaa"/>
                <a:ea typeface="Comfortaa"/>
                <a:cs typeface="Comfortaa"/>
                <a:sym typeface="Comfortaa"/>
              </a:rPr>
              <a:t> </a:t>
            </a:r>
            <a:r>
              <a:rPr lang="en" sz="2000" b="1" dirty="0">
                <a:solidFill>
                  <a:schemeClr val="dk1"/>
                </a:solidFill>
                <a:latin typeface="Comfortaa"/>
                <a:ea typeface="Comfortaa"/>
                <a:cs typeface="Comfortaa"/>
                <a:sym typeface="Comfortaa"/>
              </a:rPr>
              <a:t>multiple nodes</a:t>
            </a:r>
            <a:endParaRPr sz="2000" b="1" dirty="0">
              <a:solidFill>
                <a:schemeClr val="dk1"/>
              </a:solidFill>
              <a:latin typeface="Comfortaa"/>
              <a:ea typeface="Comfortaa"/>
              <a:cs typeface="Comfortaa"/>
              <a:sym typeface="Comfortaa"/>
            </a:endParaRPr>
          </a:p>
          <a:p>
            <a:pPr marL="914400" marR="0" lvl="0" indent="0" algn="l" rtl="0">
              <a:lnSpc>
                <a:spcPct val="100000"/>
              </a:lnSpc>
              <a:spcBef>
                <a:spcPts val="15"/>
              </a:spcBef>
              <a:spcAft>
                <a:spcPts val="0"/>
              </a:spcAft>
              <a:buNone/>
            </a:pPr>
            <a:endParaRPr sz="2000" b="1" dirty="0">
              <a:solidFill>
                <a:schemeClr val="dk1"/>
              </a:solidFill>
              <a:latin typeface="Comfortaa"/>
              <a:ea typeface="Comfortaa"/>
              <a:cs typeface="Comfortaa"/>
              <a:sym typeface="Comfortaa"/>
            </a:endParaRPr>
          </a:p>
          <a:p>
            <a:pPr marL="457200" lvl="0" indent="-355600" algn="l" rtl="0">
              <a:spcBef>
                <a:spcPts val="0"/>
              </a:spcBef>
              <a:spcAft>
                <a:spcPts val="0"/>
              </a:spcAft>
              <a:buSzPts val="2000"/>
              <a:buFont typeface="Comfortaa"/>
              <a:buChar char="●"/>
            </a:pPr>
            <a:r>
              <a:rPr lang="en" sz="1800" b="1" dirty="0">
                <a:solidFill>
                  <a:srgbClr val="00FF00"/>
                </a:solidFill>
                <a:latin typeface="Comfortaa"/>
                <a:ea typeface="Comfortaa"/>
                <a:cs typeface="Comfortaa"/>
                <a:sym typeface="Comfortaa"/>
              </a:rPr>
              <a:t>volumeMode</a:t>
            </a:r>
            <a:r>
              <a:rPr lang="en" sz="1800" b="1" dirty="0">
                <a:solidFill>
                  <a:schemeClr val="dk1"/>
                </a:solidFill>
                <a:latin typeface="Comfortaa"/>
                <a:ea typeface="Comfortaa"/>
                <a:cs typeface="Comfortaa"/>
                <a:sym typeface="Comfortaa"/>
              </a:rPr>
              <a:t>: </a:t>
            </a:r>
            <a:endParaRPr sz="1800" b="1" dirty="0">
              <a:solidFill>
                <a:schemeClr val="dk1"/>
              </a:solidFill>
              <a:latin typeface="Comfortaa"/>
              <a:ea typeface="Comfortaa"/>
              <a:cs typeface="Comfortaa"/>
              <a:sym typeface="Comfortaa"/>
            </a:endParaRPr>
          </a:p>
          <a:p>
            <a:pPr marL="457200" lvl="0" indent="0" algn="l" rtl="0">
              <a:spcBef>
                <a:spcPts val="0"/>
              </a:spcBef>
              <a:spcAft>
                <a:spcPts val="0"/>
              </a:spcAft>
              <a:buNone/>
            </a:pPr>
            <a:r>
              <a:rPr lang="en" sz="1800" b="1" dirty="0">
                <a:solidFill>
                  <a:schemeClr val="dk1"/>
                </a:solidFill>
                <a:latin typeface="Comfortaa"/>
                <a:ea typeface="Comfortaa"/>
                <a:cs typeface="Comfortaa"/>
                <a:sym typeface="Comfortaa"/>
              </a:rPr>
              <a:t>    </a:t>
            </a:r>
            <a:r>
              <a:rPr lang="en" sz="1800" b="1" dirty="0">
                <a:solidFill>
                  <a:srgbClr val="FFFF00"/>
                </a:solidFill>
                <a:latin typeface="Comfortaa"/>
                <a:ea typeface="Comfortaa"/>
                <a:cs typeface="Comfortaa"/>
                <a:sym typeface="Comfortaa"/>
              </a:rPr>
              <a:t>filesystem</a:t>
            </a:r>
            <a:r>
              <a:rPr lang="en" sz="1800" b="1" dirty="0">
                <a:solidFill>
                  <a:schemeClr val="dk1"/>
                </a:solidFill>
                <a:latin typeface="Comfortaa"/>
                <a:ea typeface="Comfortaa"/>
                <a:cs typeface="Comfortaa"/>
                <a:sym typeface="Comfortaa"/>
              </a:rPr>
              <a:t>: (default) volume mounted into Pods into a directory. </a:t>
            </a:r>
            <a:endParaRPr sz="1800" b="1" dirty="0">
              <a:solidFill>
                <a:schemeClr val="dk1"/>
              </a:solidFill>
              <a:latin typeface="Comfortaa"/>
              <a:ea typeface="Comfortaa"/>
              <a:cs typeface="Comfortaa"/>
              <a:sym typeface="Comfortaa"/>
            </a:endParaRPr>
          </a:p>
          <a:p>
            <a:pPr marL="457200" lvl="0" indent="0" algn="l" rtl="0">
              <a:lnSpc>
                <a:spcPct val="115000"/>
              </a:lnSpc>
              <a:spcBef>
                <a:spcPts val="0"/>
              </a:spcBef>
              <a:spcAft>
                <a:spcPts val="0"/>
              </a:spcAft>
              <a:buNone/>
            </a:pPr>
            <a:r>
              <a:rPr lang="en" sz="1800" b="1" dirty="0">
                <a:solidFill>
                  <a:schemeClr val="dk1"/>
                </a:solidFill>
                <a:latin typeface="Comfortaa"/>
                <a:ea typeface="Comfortaa"/>
                <a:cs typeface="Comfortaa"/>
                <a:sym typeface="Comfortaa"/>
              </a:rPr>
              <a:t>      </a:t>
            </a:r>
            <a:r>
              <a:rPr lang="en" sz="1800" b="1" dirty="0">
                <a:solidFill>
                  <a:srgbClr val="FFFF00"/>
                </a:solidFill>
                <a:latin typeface="Comfortaa"/>
                <a:ea typeface="Comfortaa"/>
                <a:cs typeface="Comfortaa"/>
                <a:sym typeface="Comfortaa"/>
              </a:rPr>
              <a:t>block: </a:t>
            </a:r>
            <a:r>
              <a:rPr lang="en" sz="1800" b="1" dirty="0">
                <a:solidFill>
                  <a:schemeClr val="dk1"/>
                </a:solidFill>
                <a:latin typeface="Comfortaa"/>
                <a:ea typeface="Comfortaa"/>
                <a:cs typeface="Comfortaa"/>
                <a:sym typeface="Comfortaa"/>
              </a:rPr>
              <a:t>device is empty and Kubernetes creates a filesystem on the device before mounting it for the first time</a:t>
            </a:r>
            <a:r>
              <a:rPr lang="en" sz="2100" b="1" dirty="0">
                <a:solidFill>
                  <a:schemeClr val="dk1"/>
                </a:solidFill>
                <a:highlight>
                  <a:srgbClr val="FFFFFF"/>
                </a:highlight>
                <a:latin typeface="Roboto"/>
                <a:ea typeface="Roboto"/>
                <a:cs typeface="Roboto"/>
                <a:sym typeface="Roboto"/>
              </a:rPr>
              <a:t>.</a:t>
            </a:r>
            <a:endParaRPr sz="2100" b="1" dirty="0">
              <a:solidFill>
                <a:schemeClr val="dk1"/>
              </a:solidFill>
              <a:highlight>
                <a:srgbClr val="FFFFFF"/>
              </a:highlight>
              <a:latin typeface="Roboto"/>
              <a:ea typeface="Roboto"/>
              <a:cs typeface="Roboto"/>
              <a:sym typeface="Roboto"/>
            </a:endParaRPr>
          </a:p>
          <a:p>
            <a:pPr marL="0" marR="0" lvl="0" indent="0" algn="l" rtl="0">
              <a:lnSpc>
                <a:spcPct val="100000"/>
              </a:lnSpc>
              <a:spcBef>
                <a:spcPts val="1200"/>
              </a:spcBef>
              <a:spcAft>
                <a:spcPts val="0"/>
              </a:spcAft>
              <a:buNone/>
            </a:pPr>
            <a:endParaRPr sz="2200" b="1" dirty="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6">
                                            <p:txEl>
                                              <p:pRg st="0" end="0"/>
                                            </p:txEl>
                                          </p:spTgt>
                                        </p:tgtEl>
                                        <p:attrNameLst>
                                          <p:attrName>style.visibility</p:attrName>
                                        </p:attrNameLst>
                                      </p:cBhvr>
                                      <p:to>
                                        <p:strVal val="visible"/>
                                      </p:to>
                                    </p:set>
                                    <p:animEffect transition="in" filter="fade">
                                      <p:cBhvr>
                                        <p:cTn id="7" dur="1000"/>
                                        <p:tgtEl>
                                          <p:spTgt spid="24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86">
                                            <p:txEl>
                                              <p:pRg st="1" end="1"/>
                                            </p:txEl>
                                          </p:spTgt>
                                        </p:tgtEl>
                                        <p:attrNameLst>
                                          <p:attrName>style.visibility</p:attrName>
                                        </p:attrNameLst>
                                      </p:cBhvr>
                                      <p:to>
                                        <p:strVal val="visible"/>
                                      </p:to>
                                    </p:set>
                                    <p:animEffect transition="in" filter="fade">
                                      <p:cBhvr>
                                        <p:cTn id="12" dur="1000"/>
                                        <p:tgtEl>
                                          <p:spTgt spid="24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86">
                                            <p:txEl>
                                              <p:pRg st="2" end="2"/>
                                            </p:txEl>
                                          </p:spTgt>
                                        </p:tgtEl>
                                        <p:attrNameLst>
                                          <p:attrName>style.visibility</p:attrName>
                                        </p:attrNameLst>
                                      </p:cBhvr>
                                      <p:to>
                                        <p:strVal val="visible"/>
                                      </p:to>
                                    </p:set>
                                    <p:animEffect transition="in" filter="fade">
                                      <p:cBhvr>
                                        <p:cTn id="17" dur="1000"/>
                                        <p:tgtEl>
                                          <p:spTgt spid="24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86">
                                            <p:txEl>
                                              <p:pRg st="3" end="3"/>
                                            </p:txEl>
                                          </p:spTgt>
                                        </p:tgtEl>
                                        <p:attrNameLst>
                                          <p:attrName>style.visibility</p:attrName>
                                        </p:attrNameLst>
                                      </p:cBhvr>
                                      <p:to>
                                        <p:strVal val="visible"/>
                                      </p:to>
                                    </p:set>
                                    <p:animEffect transition="in" filter="fade">
                                      <p:cBhvr>
                                        <p:cTn id="22" dur="1000"/>
                                        <p:tgtEl>
                                          <p:spTgt spid="24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86">
                                            <p:txEl>
                                              <p:pRg st="4" end="4"/>
                                            </p:txEl>
                                          </p:spTgt>
                                        </p:tgtEl>
                                        <p:attrNameLst>
                                          <p:attrName>style.visibility</p:attrName>
                                        </p:attrNameLst>
                                      </p:cBhvr>
                                      <p:to>
                                        <p:strVal val="visible"/>
                                      </p:to>
                                    </p:set>
                                    <p:animEffect transition="in" filter="fade">
                                      <p:cBhvr>
                                        <p:cTn id="27" dur="1000"/>
                                        <p:tgtEl>
                                          <p:spTgt spid="248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86">
                                            <p:txEl>
                                              <p:pRg st="5" end="5"/>
                                            </p:txEl>
                                          </p:spTgt>
                                        </p:tgtEl>
                                        <p:attrNameLst>
                                          <p:attrName>style.visibility</p:attrName>
                                        </p:attrNameLst>
                                      </p:cBhvr>
                                      <p:to>
                                        <p:strVal val="visible"/>
                                      </p:to>
                                    </p:set>
                                    <p:animEffect transition="in" filter="fade">
                                      <p:cBhvr>
                                        <p:cTn id="32" dur="1000"/>
                                        <p:tgtEl>
                                          <p:spTgt spid="248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86">
                                            <p:txEl>
                                              <p:pRg st="6" end="6"/>
                                            </p:txEl>
                                          </p:spTgt>
                                        </p:tgtEl>
                                        <p:attrNameLst>
                                          <p:attrName>style.visibility</p:attrName>
                                        </p:attrNameLst>
                                      </p:cBhvr>
                                      <p:to>
                                        <p:strVal val="visible"/>
                                      </p:to>
                                    </p:set>
                                    <p:animEffect transition="in" filter="fade">
                                      <p:cBhvr>
                                        <p:cTn id="37" dur="1000"/>
                                        <p:tgtEl>
                                          <p:spTgt spid="248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86">
                                            <p:txEl>
                                              <p:pRg st="7" end="7"/>
                                            </p:txEl>
                                          </p:spTgt>
                                        </p:tgtEl>
                                        <p:attrNameLst>
                                          <p:attrName>style.visibility</p:attrName>
                                        </p:attrNameLst>
                                      </p:cBhvr>
                                      <p:to>
                                        <p:strVal val="visible"/>
                                      </p:to>
                                    </p:set>
                                    <p:animEffect transition="in" filter="fade">
                                      <p:cBhvr>
                                        <p:cTn id="42" dur="1000"/>
                                        <p:tgtEl>
                                          <p:spTgt spid="248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86">
                                            <p:txEl>
                                              <p:pRg st="8" end="8"/>
                                            </p:txEl>
                                          </p:spTgt>
                                        </p:tgtEl>
                                        <p:attrNameLst>
                                          <p:attrName>style.visibility</p:attrName>
                                        </p:attrNameLst>
                                      </p:cBhvr>
                                      <p:to>
                                        <p:strVal val="visible"/>
                                      </p:to>
                                    </p:set>
                                    <p:animEffect transition="in" filter="fade">
                                      <p:cBhvr>
                                        <p:cTn id="47" dur="1000"/>
                                        <p:tgtEl>
                                          <p:spTgt spid="248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86">
                                            <p:txEl>
                                              <p:pRg st="9" end="9"/>
                                            </p:txEl>
                                          </p:spTgt>
                                        </p:tgtEl>
                                        <p:attrNameLst>
                                          <p:attrName>style.visibility</p:attrName>
                                        </p:attrNameLst>
                                      </p:cBhvr>
                                      <p:to>
                                        <p:strVal val="visible"/>
                                      </p:to>
                                    </p:set>
                                    <p:animEffect transition="in" filter="fade">
                                      <p:cBhvr>
                                        <p:cTn id="52" dur="1000"/>
                                        <p:tgtEl>
                                          <p:spTgt spid="248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86">
                                            <p:txEl>
                                              <p:pRg st="10" end="10"/>
                                            </p:txEl>
                                          </p:spTgt>
                                        </p:tgtEl>
                                        <p:attrNameLst>
                                          <p:attrName>style.visibility</p:attrName>
                                        </p:attrNameLst>
                                      </p:cBhvr>
                                      <p:to>
                                        <p:strVal val="visible"/>
                                      </p:to>
                                    </p:set>
                                    <p:animEffect transition="in" filter="fade">
                                      <p:cBhvr>
                                        <p:cTn id="57" dur="1000"/>
                                        <p:tgtEl>
                                          <p:spTgt spid="248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86">
                                            <p:txEl>
                                              <p:pRg st="11" end="11"/>
                                            </p:txEl>
                                          </p:spTgt>
                                        </p:tgtEl>
                                        <p:attrNameLst>
                                          <p:attrName>style.visibility</p:attrName>
                                        </p:attrNameLst>
                                      </p:cBhvr>
                                      <p:to>
                                        <p:strVal val="visible"/>
                                      </p:to>
                                    </p:set>
                                    <p:animEffect transition="in" filter="fade">
                                      <p:cBhvr>
                                        <p:cTn id="62" dur="1000"/>
                                        <p:tgtEl>
                                          <p:spTgt spid="248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86">
                                            <p:txEl>
                                              <p:pRg st="12" end="12"/>
                                            </p:txEl>
                                          </p:spTgt>
                                        </p:tgtEl>
                                        <p:attrNameLst>
                                          <p:attrName>style.visibility</p:attrName>
                                        </p:attrNameLst>
                                      </p:cBhvr>
                                      <p:to>
                                        <p:strVal val="visible"/>
                                      </p:to>
                                    </p:set>
                                    <p:animEffect transition="in" filter="fade">
                                      <p:cBhvr>
                                        <p:cTn id="67" dur="1000"/>
                                        <p:tgtEl>
                                          <p:spTgt spid="248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301"/>
          <p:cNvSpPr txBox="1">
            <a:spLocks noGrp="1"/>
          </p:cNvSpPr>
          <p:nvPr>
            <p:ph type="title"/>
          </p:nvPr>
        </p:nvSpPr>
        <p:spPr>
          <a:xfrm>
            <a:off x="530225" y="394215"/>
            <a:ext cx="38805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PersistentVolume</a:t>
            </a:r>
            <a:endParaRPr sz="3600"/>
          </a:p>
        </p:txBody>
      </p:sp>
      <p:sp>
        <p:nvSpPr>
          <p:cNvPr id="2492" name="Google Shape;2492;p301"/>
          <p:cNvSpPr txBox="1"/>
          <p:nvPr/>
        </p:nvSpPr>
        <p:spPr>
          <a:xfrm>
            <a:off x="256625" y="173275"/>
            <a:ext cx="8538300" cy="4797000"/>
          </a:xfrm>
          <a:prstGeom prst="rect">
            <a:avLst/>
          </a:prstGeom>
          <a:noFill/>
          <a:ln>
            <a:noFill/>
          </a:ln>
        </p:spPr>
        <p:txBody>
          <a:bodyPr spcFirstLastPara="1" wrap="square" lIns="0" tIns="10775" rIns="0" bIns="0" anchor="t" anchorCtr="0">
            <a:noAutofit/>
          </a:bodyPr>
          <a:lstStyle/>
          <a:p>
            <a:pPr marL="457200" marR="59055" lvl="0" indent="-374650" algn="just" rtl="0">
              <a:lnSpc>
                <a:spcPct val="100699"/>
              </a:lnSpc>
              <a:spcBef>
                <a:spcPts val="0"/>
              </a:spcBef>
              <a:spcAft>
                <a:spcPts val="0"/>
              </a:spcAft>
              <a:buSzPts val="2300"/>
              <a:buFont typeface="Comfortaa"/>
              <a:buChar char="●"/>
            </a:pPr>
            <a:r>
              <a:rPr lang="en" sz="2300" b="1">
                <a:solidFill>
                  <a:srgbClr val="00FF00"/>
                </a:solidFill>
                <a:latin typeface="Comfortaa"/>
                <a:ea typeface="Comfortaa"/>
                <a:cs typeface="Comfortaa"/>
                <a:sym typeface="Comfortaa"/>
              </a:rPr>
              <a:t>persistentVolumeReclaimPolicy</a:t>
            </a:r>
            <a:r>
              <a:rPr lang="en" sz="2300" b="1">
                <a:solidFill>
                  <a:schemeClr val="dk1"/>
                </a:solidFill>
                <a:latin typeface="Comfortaa"/>
                <a:ea typeface="Comfortaa"/>
                <a:cs typeface="Comfortaa"/>
                <a:sym typeface="Comfortaa"/>
              </a:rPr>
              <a:t>: what to do with the PV once the PersistentVolumeClaim is released</a:t>
            </a:r>
            <a:endParaRPr sz="2300" b="1">
              <a:solidFill>
                <a:schemeClr val="dk1"/>
              </a:solidFill>
              <a:latin typeface="Comfortaa"/>
              <a:ea typeface="Comfortaa"/>
              <a:cs typeface="Comfortaa"/>
              <a:sym typeface="Comfortaa"/>
            </a:endParaRPr>
          </a:p>
          <a:p>
            <a:pPr marL="914400" marR="0" lvl="1" indent="-374650" algn="just" rtl="0">
              <a:lnSpc>
                <a:spcPct val="100000"/>
              </a:lnSpc>
              <a:spcBef>
                <a:spcPts val="0"/>
              </a:spcBef>
              <a:spcAft>
                <a:spcPts val="0"/>
              </a:spcAft>
              <a:buClr>
                <a:schemeClr val="dk1"/>
              </a:buClr>
              <a:buSzPts val="2300"/>
              <a:buFont typeface="Comfortaa"/>
              <a:buChar char="○"/>
            </a:pPr>
            <a:r>
              <a:rPr lang="en" sz="2300" b="1" i="0" u="none" strike="noStrike" cap="none">
                <a:solidFill>
                  <a:srgbClr val="FFFF00"/>
                </a:solidFill>
                <a:latin typeface="Comfortaa"/>
                <a:ea typeface="Comfortaa"/>
                <a:cs typeface="Comfortaa"/>
                <a:sym typeface="Comfortaa"/>
              </a:rPr>
              <a:t>Retain</a:t>
            </a:r>
            <a:r>
              <a:rPr lang="en" sz="2300" b="1">
                <a:solidFill>
                  <a:schemeClr val="dk1"/>
                </a:solidFill>
                <a:latin typeface="Comfortaa"/>
                <a:ea typeface="Comfortaa"/>
                <a:cs typeface="Comfortaa"/>
                <a:sym typeface="Comfortaa"/>
              </a:rPr>
              <a:t>: </a:t>
            </a:r>
            <a:r>
              <a:rPr lang="en" sz="2300" b="1" i="0" u="none" strike="noStrike" cap="none">
                <a:solidFill>
                  <a:schemeClr val="dk1"/>
                </a:solidFill>
                <a:latin typeface="Comfortaa"/>
                <a:ea typeface="Comfortaa"/>
                <a:cs typeface="Comfortaa"/>
                <a:sym typeface="Comfortaa"/>
              </a:rPr>
              <a:t> P</a:t>
            </a:r>
            <a:r>
              <a:rPr lang="en" sz="2300" b="1">
                <a:solidFill>
                  <a:schemeClr val="dk1"/>
                </a:solidFill>
                <a:latin typeface="Comfortaa"/>
                <a:ea typeface="Comfortaa"/>
                <a:cs typeface="Comfortaa"/>
                <a:sym typeface="Comfortaa"/>
              </a:rPr>
              <a:t>V retained (default)</a:t>
            </a:r>
            <a:endParaRPr sz="2300" b="1" i="0" u="none" strike="noStrike" cap="none">
              <a:solidFill>
                <a:schemeClr val="dk1"/>
              </a:solidFill>
              <a:latin typeface="Comfortaa"/>
              <a:ea typeface="Comfortaa"/>
              <a:cs typeface="Comfortaa"/>
              <a:sym typeface="Comfortaa"/>
            </a:endParaRPr>
          </a:p>
          <a:p>
            <a:pPr marL="914400" marR="200660" lvl="1" indent="-374650" algn="just" rtl="0">
              <a:lnSpc>
                <a:spcPct val="100699"/>
              </a:lnSpc>
              <a:spcBef>
                <a:spcPts val="0"/>
              </a:spcBef>
              <a:spcAft>
                <a:spcPts val="0"/>
              </a:spcAft>
              <a:buClr>
                <a:schemeClr val="dk1"/>
              </a:buClr>
              <a:buSzPts val="2300"/>
              <a:buFont typeface="Comfortaa"/>
              <a:buChar char="○"/>
            </a:pPr>
            <a:r>
              <a:rPr lang="en" sz="2300" b="1" i="0" u="none" strike="noStrike" cap="none">
                <a:solidFill>
                  <a:srgbClr val="FFFF00"/>
                </a:solidFill>
                <a:latin typeface="Comfortaa"/>
                <a:ea typeface="Comfortaa"/>
                <a:cs typeface="Comfortaa"/>
                <a:sym typeface="Comfortaa"/>
              </a:rPr>
              <a:t>Delete</a:t>
            </a:r>
            <a:r>
              <a:rPr lang="en" sz="2300" b="1">
                <a:solidFill>
                  <a:schemeClr val="dk1"/>
                </a:solidFill>
                <a:latin typeface="Comfortaa"/>
                <a:ea typeface="Comfortaa"/>
                <a:cs typeface="Comfortaa"/>
                <a:sym typeface="Comfortaa"/>
              </a:rPr>
              <a:t>:  PV deleted (</a:t>
            </a:r>
            <a:r>
              <a:rPr lang="en" sz="2300" b="1">
                <a:solidFill>
                  <a:srgbClr val="FF0000"/>
                </a:solidFill>
                <a:latin typeface="Comfortaa"/>
                <a:ea typeface="Comfortaa"/>
                <a:cs typeface="Comfortaa"/>
                <a:sym typeface="Comfortaa"/>
              </a:rPr>
              <a:t>if supported</a:t>
            </a:r>
            <a:r>
              <a:rPr lang="en" sz="2300" b="1">
                <a:solidFill>
                  <a:schemeClr val="dk1"/>
                </a:solidFill>
                <a:latin typeface="Comfortaa"/>
                <a:ea typeface="Comfortaa"/>
                <a:cs typeface="Comfortaa"/>
                <a:sym typeface="Comfortaa"/>
              </a:rPr>
              <a:t>)</a:t>
            </a:r>
            <a:endParaRPr sz="2300" b="1" i="0" u="none" strike="noStrike" cap="none">
              <a:solidFill>
                <a:schemeClr val="dk1"/>
              </a:solidFill>
              <a:latin typeface="Comfortaa"/>
              <a:ea typeface="Comfortaa"/>
              <a:cs typeface="Comfortaa"/>
              <a:sym typeface="Comfortaa"/>
            </a:endParaRPr>
          </a:p>
          <a:p>
            <a:pPr marL="914400" marR="200660" lvl="1" indent="-374650" algn="just" rtl="0">
              <a:lnSpc>
                <a:spcPct val="100699"/>
              </a:lnSpc>
              <a:spcBef>
                <a:spcPts val="0"/>
              </a:spcBef>
              <a:spcAft>
                <a:spcPts val="0"/>
              </a:spcAft>
              <a:buClr>
                <a:schemeClr val="dk1"/>
              </a:buClr>
              <a:buSzPts val="2300"/>
              <a:buFont typeface="Comfortaa"/>
              <a:buChar char="○"/>
            </a:pPr>
            <a:r>
              <a:rPr lang="en" sz="2300" b="1">
                <a:solidFill>
                  <a:srgbClr val="FFFF00"/>
                </a:solidFill>
                <a:latin typeface="Comfortaa"/>
                <a:ea typeface="Comfortaa"/>
                <a:cs typeface="Comfortaa"/>
                <a:sym typeface="Comfortaa"/>
              </a:rPr>
              <a:t>Recycle</a:t>
            </a:r>
            <a:r>
              <a:rPr lang="en" sz="2300" b="1">
                <a:solidFill>
                  <a:schemeClr val="dk1"/>
                </a:solidFill>
                <a:latin typeface="Comfortaa"/>
                <a:ea typeface="Comfortaa"/>
                <a:cs typeface="Comfortaa"/>
                <a:sym typeface="Comfortaa"/>
              </a:rPr>
              <a:t>: PV scrubbed for reuse (</a:t>
            </a:r>
            <a:r>
              <a:rPr lang="en" sz="2300" b="1">
                <a:solidFill>
                  <a:srgbClr val="FF0000"/>
                </a:solidFill>
                <a:latin typeface="Comfortaa"/>
                <a:ea typeface="Comfortaa"/>
                <a:cs typeface="Comfortaa"/>
                <a:sym typeface="Comfortaa"/>
              </a:rPr>
              <a:t>if supported</a:t>
            </a:r>
            <a:r>
              <a:rPr lang="en" sz="2300" b="1">
                <a:solidFill>
                  <a:schemeClr val="dk1"/>
                </a:solidFill>
                <a:latin typeface="Comfortaa"/>
                <a:ea typeface="Comfortaa"/>
                <a:cs typeface="Comfortaa"/>
                <a:sym typeface="Comfortaa"/>
              </a:rPr>
              <a:t>)</a:t>
            </a:r>
            <a:endParaRPr sz="2300" b="1">
              <a:solidFill>
                <a:schemeClr val="dk1"/>
              </a:solidFill>
              <a:latin typeface="Comfortaa"/>
              <a:ea typeface="Comfortaa"/>
              <a:cs typeface="Comfortaa"/>
              <a:sym typeface="Comfortaa"/>
            </a:endParaRPr>
          </a:p>
          <a:p>
            <a:pPr marL="1371600" marR="200660" lvl="0" indent="0" algn="just" rtl="0">
              <a:lnSpc>
                <a:spcPct val="100699"/>
              </a:lnSpc>
              <a:spcBef>
                <a:spcPts val="0"/>
              </a:spcBef>
              <a:spcAft>
                <a:spcPts val="0"/>
              </a:spcAft>
              <a:buNone/>
            </a:pPr>
            <a:endParaRPr sz="2300" b="1">
              <a:solidFill>
                <a:schemeClr val="dk1"/>
              </a:solidFill>
              <a:latin typeface="Comfortaa"/>
              <a:ea typeface="Comfortaa"/>
              <a:cs typeface="Comfortaa"/>
              <a:sym typeface="Comfortaa"/>
            </a:endParaRPr>
          </a:p>
          <a:p>
            <a:pPr marL="457200" marR="5080" lvl="0" indent="-374650" algn="l" rtl="0">
              <a:lnSpc>
                <a:spcPct val="100699"/>
              </a:lnSpc>
              <a:spcBef>
                <a:spcPts val="975"/>
              </a:spcBef>
              <a:spcAft>
                <a:spcPts val="0"/>
              </a:spcAft>
              <a:buSzPts val="2300"/>
              <a:buFont typeface="Comfortaa"/>
              <a:buChar char="●"/>
            </a:pPr>
            <a:r>
              <a:rPr lang="en" sz="2300" b="1">
                <a:solidFill>
                  <a:srgbClr val="00FF00"/>
                </a:solidFill>
                <a:latin typeface="Comfortaa"/>
                <a:ea typeface="Comfortaa"/>
                <a:cs typeface="Comfortaa"/>
                <a:sym typeface="Comfortaa"/>
              </a:rPr>
              <a:t>storageClassName</a:t>
            </a:r>
            <a:r>
              <a:rPr lang="en" sz="2300" b="1">
                <a:solidFill>
                  <a:schemeClr val="dk1"/>
                </a:solidFill>
                <a:latin typeface="Comfortaa"/>
                <a:ea typeface="Comfortaa"/>
                <a:cs typeface="Comfortaa"/>
                <a:sym typeface="Comfortaa"/>
              </a:rPr>
              <a:t>: Optional name of  the storage class that PVC’s can  reference. If provided, ONLY PVC’s  referencing the name consume use it.</a:t>
            </a:r>
            <a:endParaRPr sz="2300" b="1">
              <a:solidFill>
                <a:schemeClr val="dk1"/>
              </a:solidFill>
              <a:latin typeface="Comfortaa"/>
              <a:ea typeface="Comfortaa"/>
              <a:cs typeface="Comfortaa"/>
              <a:sym typeface="Comfortaa"/>
            </a:endParaRPr>
          </a:p>
          <a:p>
            <a:pPr marL="457200" marR="5080" lvl="0" indent="0" algn="l" rtl="0">
              <a:lnSpc>
                <a:spcPct val="100699"/>
              </a:lnSpc>
              <a:spcBef>
                <a:spcPts val="975"/>
              </a:spcBef>
              <a:spcAft>
                <a:spcPts val="0"/>
              </a:spcAft>
              <a:buNone/>
            </a:pPr>
            <a:endParaRPr sz="2300" b="1">
              <a:solidFill>
                <a:schemeClr val="dk1"/>
              </a:solidFill>
              <a:latin typeface="Comfortaa"/>
              <a:ea typeface="Comfortaa"/>
              <a:cs typeface="Comfortaa"/>
              <a:sym typeface="Comfortaa"/>
            </a:endParaRPr>
          </a:p>
          <a:p>
            <a:pPr marL="457200" marR="5080" lvl="0" indent="-374650" algn="l" rtl="0">
              <a:lnSpc>
                <a:spcPct val="100699"/>
              </a:lnSpc>
              <a:spcBef>
                <a:spcPts val="975"/>
              </a:spcBef>
              <a:spcAft>
                <a:spcPts val="0"/>
              </a:spcAft>
              <a:buSzPts val="2300"/>
              <a:buFont typeface="Comfortaa"/>
              <a:buChar char="●"/>
            </a:pPr>
            <a:r>
              <a:rPr lang="en" sz="2300" b="1">
                <a:solidFill>
                  <a:schemeClr val="dk1"/>
                </a:solidFill>
                <a:latin typeface="Comfortaa"/>
                <a:ea typeface="Comfortaa"/>
                <a:cs typeface="Comfortaa"/>
                <a:sym typeface="Comfortaa"/>
              </a:rPr>
              <a:t>Define the </a:t>
            </a:r>
            <a:r>
              <a:rPr lang="en" sz="2300" b="1">
                <a:solidFill>
                  <a:srgbClr val="00FF00"/>
                </a:solidFill>
                <a:latin typeface="Comfortaa"/>
                <a:ea typeface="Comfortaa"/>
                <a:cs typeface="Comfortaa"/>
                <a:sym typeface="Comfortaa"/>
              </a:rPr>
              <a:t>storage backing</a:t>
            </a:r>
            <a:r>
              <a:rPr lang="en" sz="2300" b="1">
                <a:solidFill>
                  <a:schemeClr val="dk1"/>
                </a:solidFill>
                <a:latin typeface="Comfortaa"/>
                <a:ea typeface="Comfortaa"/>
                <a:cs typeface="Comfortaa"/>
                <a:sym typeface="Comfortaa"/>
              </a:rPr>
              <a:t> the Persistent Volume like nfs, AWS EBS, GCEPersistentStorage etc..</a:t>
            </a:r>
            <a:endParaRPr sz="2300" b="1">
              <a:solidFill>
                <a:schemeClr val="dk1"/>
              </a:solidFill>
              <a:latin typeface="Comfortaa"/>
              <a:ea typeface="Comfortaa"/>
              <a:cs typeface="Comfortaa"/>
              <a:sym typeface="Comfortaa"/>
            </a:endParaRPr>
          </a:p>
          <a:p>
            <a:pPr marL="0" marR="705485" lvl="0" indent="0" algn="l" rtl="0">
              <a:lnSpc>
                <a:spcPct val="100699"/>
              </a:lnSpc>
              <a:spcBef>
                <a:spcPts val="975"/>
              </a:spcBef>
              <a:spcAft>
                <a:spcPts val="0"/>
              </a:spcAft>
              <a:buNone/>
            </a:pP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2">
                                            <p:txEl>
                                              <p:pRg st="0" end="0"/>
                                            </p:txEl>
                                          </p:spTgt>
                                        </p:tgtEl>
                                        <p:attrNameLst>
                                          <p:attrName>style.visibility</p:attrName>
                                        </p:attrNameLst>
                                      </p:cBhvr>
                                      <p:to>
                                        <p:strVal val="visible"/>
                                      </p:to>
                                    </p:set>
                                    <p:animEffect transition="in" filter="fade">
                                      <p:cBhvr>
                                        <p:cTn id="7" dur="1000"/>
                                        <p:tgtEl>
                                          <p:spTgt spid="24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2">
                                            <p:txEl>
                                              <p:pRg st="1" end="1"/>
                                            </p:txEl>
                                          </p:spTgt>
                                        </p:tgtEl>
                                        <p:attrNameLst>
                                          <p:attrName>style.visibility</p:attrName>
                                        </p:attrNameLst>
                                      </p:cBhvr>
                                      <p:to>
                                        <p:strVal val="visible"/>
                                      </p:to>
                                    </p:set>
                                    <p:animEffect transition="in" filter="fade">
                                      <p:cBhvr>
                                        <p:cTn id="12" dur="1000"/>
                                        <p:tgtEl>
                                          <p:spTgt spid="24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2">
                                            <p:txEl>
                                              <p:pRg st="2" end="2"/>
                                            </p:txEl>
                                          </p:spTgt>
                                        </p:tgtEl>
                                        <p:attrNameLst>
                                          <p:attrName>style.visibility</p:attrName>
                                        </p:attrNameLst>
                                      </p:cBhvr>
                                      <p:to>
                                        <p:strVal val="visible"/>
                                      </p:to>
                                    </p:set>
                                    <p:animEffect transition="in" filter="fade">
                                      <p:cBhvr>
                                        <p:cTn id="17" dur="1000"/>
                                        <p:tgtEl>
                                          <p:spTgt spid="24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92">
                                            <p:txEl>
                                              <p:pRg st="3" end="3"/>
                                            </p:txEl>
                                          </p:spTgt>
                                        </p:tgtEl>
                                        <p:attrNameLst>
                                          <p:attrName>style.visibility</p:attrName>
                                        </p:attrNameLst>
                                      </p:cBhvr>
                                      <p:to>
                                        <p:strVal val="visible"/>
                                      </p:to>
                                    </p:set>
                                    <p:animEffect transition="in" filter="fade">
                                      <p:cBhvr>
                                        <p:cTn id="22" dur="1000"/>
                                        <p:tgtEl>
                                          <p:spTgt spid="24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92">
                                            <p:txEl>
                                              <p:pRg st="4" end="4"/>
                                            </p:txEl>
                                          </p:spTgt>
                                        </p:tgtEl>
                                        <p:attrNameLst>
                                          <p:attrName>style.visibility</p:attrName>
                                        </p:attrNameLst>
                                      </p:cBhvr>
                                      <p:to>
                                        <p:strVal val="visible"/>
                                      </p:to>
                                    </p:set>
                                    <p:animEffect transition="in" filter="fade">
                                      <p:cBhvr>
                                        <p:cTn id="27" dur="1000"/>
                                        <p:tgtEl>
                                          <p:spTgt spid="249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92">
                                            <p:txEl>
                                              <p:pRg st="5" end="5"/>
                                            </p:txEl>
                                          </p:spTgt>
                                        </p:tgtEl>
                                        <p:attrNameLst>
                                          <p:attrName>style.visibility</p:attrName>
                                        </p:attrNameLst>
                                      </p:cBhvr>
                                      <p:to>
                                        <p:strVal val="visible"/>
                                      </p:to>
                                    </p:set>
                                    <p:animEffect transition="in" filter="fade">
                                      <p:cBhvr>
                                        <p:cTn id="32" dur="1000"/>
                                        <p:tgtEl>
                                          <p:spTgt spid="249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92">
                                            <p:txEl>
                                              <p:pRg st="6" end="6"/>
                                            </p:txEl>
                                          </p:spTgt>
                                        </p:tgtEl>
                                        <p:attrNameLst>
                                          <p:attrName>style.visibility</p:attrName>
                                        </p:attrNameLst>
                                      </p:cBhvr>
                                      <p:to>
                                        <p:strVal val="visible"/>
                                      </p:to>
                                    </p:set>
                                    <p:animEffect transition="in" filter="fade">
                                      <p:cBhvr>
                                        <p:cTn id="37" dur="1000"/>
                                        <p:tgtEl>
                                          <p:spTgt spid="249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92">
                                            <p:txEl>
                                              <p:pRg st="7" end="7"/>
                                            </p:txEl>
                                          </p:spTgt>
                                        </p:tgtEl>
                                        <p:attrNameLst>
                                          <p:attrName>style.visibility</p:attrName>
                                        </p:attrNameLst>
                                      </p:cBhvr>
                                      <p:to>
                                        <p:strVal val="visible"/>
                                      </p:to>
                                    </p:set>
                                    <p:animEffect transition="in" filter="fade">
                                      <p:cBhvr>
                                        <p:cTn id="42" dur="1000"/>
                                        <p:tgtEl>
                                          <p:spTgt spid="249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92">
                                            <p:txEl>
                                              <p:pRg st="8" end="8"/>
                                            </p:txEl>
                                          </p:spTgt>
                                        </p:tgtEl>
                                        <p:attrNameLst>
                                          <p:attrName>style.visibility</p:attrName>
                                        </p:attrNameLst>
                                      </p:cBhvr>
                                      <p:to>
                                        <p:strVal val="visible"/>
                                      </p:to>
                                    </p:set>
                                    <p:animEffect transition="in" filter="fade">
                                      <p:cBhvr>
                                        <p:cTn id="47" dur="1000"/>
                                        <p:tgtEl>
                                          <p:spTgt spid="249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302"/>
          <p:cNvSpPr txBox="1"/>
          <p:nvPr/>
        </p:nvSpPr>
        <p:spPr>
          <a:xfrm>
            <a:off x="466680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8" name="Google Shape;2498;p302"/>
          <p:cNvSpPr/>
          <p:nvPr/>
        </p:nvSpPr>
        <p:spPr>
          <a:xfrm>
            <a:off x="5175725" y="1126925"/>
            <a:ext cx="1201200" cy="15399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p:txBody>
      </p:sp>
      <p:sp>
        <p:nvSpPr>
          <p:cNvPr id="2499" name="Google Shape;2499;p302"/>
          <p:cNvSpPr/>
          <p:nvPr/>
        </p:nvSpPr>
        <p:spPr>
          <a:xfrm>
            <a:off x="7530200" y="1085225"/>
            <a:ext cx="1427700" cy="16233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External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Storage</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System</a:t>
            </a:r>
            <a:endParaRPr b="1">
              <a:latin typeface="Comfortaa"/>
              <a:ea typeface="Comfortaa"/>
              <a:cs typeface="Comfortaa"/>
              <a:sym typeface="Comfortaa"/>
            </a:endParaRPr>
          </a:p>
        </p:txBody>
      </p:sp>
      <p:cxnSp>
        <p:nvCxnSpPr>
          <p:cNvPr id="2500" name="Google Shape;2500;p302"/>
          <p:cNvCxnSpPr>
            <a:stCxn id="2498" idx="4"/>
          </p:cNvCxnSpPr>
          <p:nvPr/>
        </p:nvCxnSpPr>
        <p:spPr>
          <a:xfrm rot="10800000" flipH="1">
            <a:off x="6376925" y="1883075"/>
            <a:ext cx="1153200" cy="13800"/>
          </a:xfrm>
          <a:prstGeom prst="straightConnector1">
            <a:avLst/>
          </a:prstGeom>
          <a:noFill/>
          <a:ln w="28575" cap="flat" cmpd="sng">
            <a:solidFill>
              <a:srgbClr val="FFFF00"/>
            </a:solidFill>
            <a:prstDash val="lgDash"/>
            <a:round/>
            <a:headEnd type="none" w="med" len="med"/>
            <a:tailEnd type="triangle" w="med" len="med"/>
          </a:ln>
        </p:spPr>
      </p:cxnSp>
      <p:pic>
        <p:nvPicPr>
          <p:cNvPr id="2501" name="Google Shape;2501;p302"/>
          <p:cNvPicPr preferRelativeResize="0"/>
          <p:nvPr/>
        </p:nvPicPr>
        <p:blipFill>
          <a:blip r:embed="rId3">
            <a:alphaModFix/>
          </a:blip>
          <a:stretch>
            <a:fillRect/>
          </a:stretch>
        </p:blipFill>
        <p:spPr>
          <a:xfrm>
            <a:off x="5013950" y="3593725"/>
            <a:ext cx="1242900" cy="1242900"/>
          </a:xfrm>
          <a:prstGeom prst="rect">
            <a:avLst/>
          </a:prstGeom>
          <a:noFill/>
          <a:ln>
            <a:noFill/>
          </a:ln>
        </p:spPr>
      </p:pic>
      <p:cxnSp>
        <p:nvCxnSpPr>
          <p:cNvPr id="2502" name="Google Shape;2502;p302"/>
          <p:cNvCxnSpPr>
            <a:stCxn id="2501" idx="0"/>
          </p:cNvCxnSpPr>
          <p:nvPr/>
        </p:nvCxnSpPr>
        <p:spPr>
          <a:xfrm rot="10800000" flipH="1">
            <a:off x="5635400" y="2625025"/>
            <a:ext cx="183900" cy="968700"/>
          </a:xfrm>
          <a:prstGeom prst="straightConnector1">
            <a:avLst/>
          </a:prstGeom>
          <a:noFill/>
          <a:ln w="28575" cap="flat" cmpd="sng">
            <a:solidFill>
              <a:srgbClr val="00FF00"/>
            </a:solidFill>
            <a:prstDash val="solid"/>
            <a:round/>
            <a:headEnd type="none" w="med" len="med"/>
            <a:tailEnd type="triangle" w="med" len="med"/>
          </a:ln>
        </p:spPr>
      </p:cxnSp>
      <p:cxnSp>
        <p:nvCxnSpPr>
          <p:cNvPr id="2503" name="Google Shape;2503;p302"/>
          <p:cNvCxnSpPr>
            <a:stCxn id="2501" idx="0"/>
            <a:endCxn id="2499" idx="3"/>
          </p:cNvCxnSpPr>
          <p:nvPr/>
        </p:nvCxnSpPr>
        <p:spPr>
          <a:xfrm rot="10800000" flipH="1">
            <a:off x="5635400" y="2708425"/>
            <a:ext cx="2608800" cy="885300"/>
          </a:xfrm>
          <a:prstGeom prst="straightConnector1">
            <a:avLst/>
          </a:prstGeom>
          <a:noFill/>
          <a:ln w="28575" cap="flat" cmpd="sng">
            <a:solidFill>
              <a:srgbClr val="00FF00"/>
            </a:solidFill>
            <a:prstDash val="solid"/>
            <a:round/>
            <a:headEnd type="none" w="med" len="med"/>
            <a:tailEnd type="triangle" w="med" len="med"/>
          </a:ln>
        </p:spPr>
      </p:cxnSp>
      <p:sp>
        <p:nvSpPr>
          <p:cNvPr id="2504" name="Google Shape;2504;p302"/>
          <p:cNvSpPr txBox="1"/>
          <p:nvPr/>
        </p:nvSpPr>
        <p:spPr>
          <a:xfrm>
            <a:off x="6665475" y="3433826"/>
            <a:ext cx="2221800" cy="13551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Comfortaa"/>
              <a:buAutoNum type="arabicPeriod"/>
            </a:pPr>
            <a:r>
              <a:rPr lang="en" sz="1500" b="1">
                <a:solidFill>
                  <a:schemeClr val="dk1"/>
                </a:solidFill>
                <a:latin typeface="Comfortaa"/>
                <a:ea typeface="Comfortaa"/>
                <a:cs typeface="Comfortaa"/>
                <a:sym typeface="Comfortaa"/>
              </a:rPr>
              <a:t>admin creates NAS</a:t>
            </a:r>
            <a:endParaRPr sz="1500" b="1">
              <a:solidFill>
                <a:schemeClr val="dk1"/>
              </a:solidFill>
              <a:latin typeface="Comfortaa"/>
              <a:ea typeface="Comfortaa"/>
              <a:cs typeface="Comfortaa"/>
              <a:sym typeface="Comfortaa"/>
            </a:endParaRPr>
          </a:p>
          <a:p>
            <a:pPr marL="457200" lvl="0" indent="-323850" algn="l" rtl="0">
              <a:spcBef>
                <a:spcPts val="0"/>
              </a:spcBef>
              <a:spcAft>
                <a:spcPts val="0"/>
              </a:spcAft>
              <a:buClr>
                <a:schemeClr val="dk1"/>
              </a:buClr>
              <a:buSzPts val="1500"/>
              <a:buFont typeface="Comfortaa"/>
              <a:buAutoNum type="arabicPeriod"/>
            </a:pPr>
            <a:r>
              <a:rPr lang="en" sz="1500" b="1">
                <a:solidFill>
                  <a:schemeClr val="dk1"/>
                </a:solidFill>
                <a:latin typeface="Comfortaa"/>
                <a:ea typeface="Comfortaa"/>
                <a:cs typeface="Comfortaa"/>
                <a:sym typeface="Comfortaa"/>
              </a:rPr>
              <a:t>admin creates a PV pointing to NAS</a:t>
            </a:r>
            <a:r>
              <a:rPr lang="en" sz="1500">
                <a:solidFill>
                  <a:schemeClr val="dk1"/>
                </a:solidFill>
              </a:rPr>
              <a:t> </a:t>
            </a:r>
            <a:endParaRPr sz="1500">
              <a:solidFill>
                <a:schemeClr val="dk1"/>
              </a:solidFill>
            </a:endParaRPr>
          </a:p>
        </p:txBody>
      </p:sp>
      <p:sp>
        <p:nvSpPr>
          <p:cNvPr id="2505" name="Google Shape;2505;p302"/>
          <p:cNvSpPr txBox="1"/>
          <p:nvPr/>
        </p:nvSpPr>
        <p:spPr>
          <a:xfrm>
            <a:off x="4900525" y="527625"/>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CLUSTER ADMIN</a:t>
            </a:r>
            <a:endParaRPr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2510" name="Google Shape;2510;p303"/>
          <p:cNvSpPr txBox="1"/>
          <p:nvPr/>
        </p:nvSpPr>
        <p:spPr>
          <a:xfrm>
            <a:off x="466680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1" name="Google Shape;2511;p303"/>
          <p:cNvSpPr txBox="1"/>
          <p:nvPr/>
        </p:nvSpPr>
        <p:spPr>
          <a:xfrm>
            <a:off x="11255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12" name="Google Shape;2512;p303"/>
          <p:cNvPicPr preferRelativeResize="0"/>
          <p:nvPr/>
        </p:nvPicPr>
        <p:blipFill>
          <a:blip r:embed="rId3">
            <a:alphaModFix/>
          </a:blip>
          <a:stretch>
            <a:fillRect/>
          </a:stretch>
        </p:blipFill>
        <p:spPr>
          <a:xfrm>
            <a:off x="708675" y="3587925"/>
            <a:ext cx="1201175" cy="1201175"/>
          </a:xfrm>
          <a:prstGeom prst="rect">
            <a:avLst/>
          </a:prstGeom>
          <a:noFill/>
          <a:ln>
            <a:noFill/>
          </a:ln>
        </p:spPr>
      </p:pic>
      <p:sp>
        <p:nvSpPr>
          <p:cNvPr id="2513" name="Google Shape;2513;p303"/>
          <p:cNvSpPr/>
          <p:nvPr/>
        </p:nvSpPr>
        <p:spPr>
          <a:xfrm>
            <a:off x="2745050" y="1085225"/>
            <a:ext cx="1201200" cy="16233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Claim</a:t>
            </a:r>
            <a:endParaRPr sz="1500" b="1">
              <a:latin typeface="Comfortaa"/>
              <a:ea typeface="Comfortaa"/>
              <a:cs typeface="Comfortaa"/>
              <a:sym typeface="Comfortaa"/>
            </a:endParaRPr>
          </a:p>
          <a:p>
            <a:pPr marL="0" lvl="0" indent="0" algn="l" rtl="0">
              <a:spcBef>
                <a:spcPts val="0"/>
              </a:spcBef>
              <a:spcAft>
                <a:spcPts val="0"/>
              </a:spcAft>
              <a:buNone/>
            </a:pP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100GiB</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RWM</a:t>
            </a:r>
            <a:endParaRPr sz="1500" b="1">
              <a:latin typeface="Comfortaa"/>
              <a:ea typeface="Comfortaa"/>
              <a:cs typeface="Comfortaa"/>
              <a:sym typeface="Comfortaa"/>
            </a:endParaRPr>
          </a:p>
        </p:txBody>
      </p:sp>
      <p:sp>
        <p:nvSpPr>
          <p:cNvPr id="2514" name="Google Shape;2514;p303"/>
          <p:cNvSpPr/>
          <p:nvPr/>
        </p:nvSpPr>
        <p:spPr>
          <a:xfrm>
            <a:off x="4891400" y="915950"/>
            <a:ext cx="1090200" cy="12948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Comfortaa"/>
                <a:ea typeface="Comfortaa"/>
                <a:cs typeface="Comfortaa"/>
                <a:sym typeface="Comfortaa"/>
              </a:rPr>
              <a:t>Persistent</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Volume</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100Gib</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RWO</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RWM</a:t>
            </a:r>
            <a:endParaRPr sz="1300" b="1">
              <a:latin typeface="Comfortaa"/>
              <a:ea typeface="Comfortaa"/>
              <a:cs typeface="Comfortaa"/>
              <a:sym typeface="Comfortaa"/>
            </a:endParaRPr>
          </a:p>
        </p:txBody>
      </p:sp>
      <p:sp>
        <p:nvSpPr>
          <p:cNvPr id="2515" name="Google Shape;2515;p303"/>
          <p:cNvSpPr/>
          <p:nvPr/>
        </p:nvSpPr>
        <p:spPr>
          <a:xfrm>
            <a:off x="7530200" y="547825"/>
            <a:ext cx="1427700" cy="21606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External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Storage</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System</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400GiB</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RWO</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RWM</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ROM</a:t>
            </a:r>
            <a:endParaRPr b="1">
              <a:latin typeface="Comfortaa"/>
              <a:ea typeface="Comfortaa"/>
              <a:cs typeface="Comfortaa"/>
              <a:sym typeface="Comfortaa"/>
            </a:endParaRPr>
          </a:p>
        </p:txBody>
      </p:sp>
      <p:cxnSp>
        <p:nvCxnSpPr>
          <p:cNvPr id="2516" name="Google Shape;2516;p303"/>
          <p:cNvCxnSpPr/>
          <p:nvPr/>
        </p:nvCxnSpPr>
        <p:spPr>
          <a:xfrm rot="10800000" flipH="1">
            <a:off x="6314100" y="1791875"/>
            <a:ext cx="1242900" cy="27600"/>
          </a:xfrm>
          <a:prstGeom prst="straightConnector1">
            <a:avLst/>
          </a:prstGeom>
          <a:noFill/>
          <a:ln w="28575" cap="flat" cmpd="sng">
            <a:solidFill>
              <a:srgbClr val="FFFF00"/>
            </a:solidFill>
            <a:prstDash val="lgDash"/>
            <a:round/>
            <a:headEnd type="none" w="med" len="med"/>
            <a:tailEnd type="triangle" w="med" len="med"/>
          </a:ln>
        </p:spPr>
      </p:cxnSp>
      <p:pic>
        <p:nvPicPr>
          <p:cNvPr id="2517" name="Google Shape;2517;p303"/>
          <p:cNvPicPr preferRelativeResize="0"/>
          <p:nvPr/>
        </p:nvPicPr>
        <p:blipFill>
          <a:blip r:embed="rId4">
            <a:alphaModFix/>
          </a:blip>
          <a:stretch>
            <a:fillRect/>
          </a:stretch>
        </p:blipFill>
        <p:spPr>
          <a:xfrm>
            <a:off x="4738175" y="3644200"/>
            <a:ext cx="1165750" cy="1165750"/>
          </a:xfrm>
          <a:prstGeom prst="rect">
            <a:avLst/>
          </a:prstGeom>
          <a:noFill/>
          <a:ln>
            <a:noFill/>
          </a:ln>
        </p:spPr>
      </p:pic>
      <p:cxnSp>
        <p:nvCxnSpPr>
          <p:cNvPr id="2518" name="Google Shape;2518;p303"/>
          <p:cNvCxnSpPr>
            <a:endCxn id="2513" idx="2"/>
          </p:cNvCxnSpPr>
          <p:nvPr/>
        </p:nvCxnSpPr>
        <p:spPr>
          <a:xfrm rot="10800000" flipH="1">
            <a:off x="1543250" y="2708525"/>
            <a:ext cx="1802400" cy="879300"/>
          </a:xfrm>
          <a:prstGeom prst="straightConnector1">
            <a:avLst/>
          </a:prstGeom>
          <a:noFill/>
          <a:ln w="28575" cap="flat" cmpd="sng">
            <a:solidFill>
              <a:srgbClr val="00FF00"/>
            </a:solidFill>
            <a:prstDash val="solid"/>
            <a:round/>
            <a:headEnd type="none" w="med" len="med"/>
            <a:tailEnd type="triangle" w="med" len="med"/>
          </a:ln>
        </p:spPr>
      </p:cxnSp>
      <p:sp>
        <p:nvSpPr>
          <p:cNvPr id="2519" name="Google Shape;2519;p303"/>
          <p:cNvSpPr txBox="1"/>
          <p:nvPr/>
        </p:nvSpPr>
        <p:spPr>
          <a:xfrm>
            <a:off x="2049275" y="3279775"/>
            <a:ext cx="2324700" cy="15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457200" lvl="0" indent="-323850" algn="l" rtl="0">
              <a:spcBef>
                <a:spcPts val="0"/>
              </a:spcBef>
              <a:spcAft>
                <a:spcPts val="0"/>
              </a:spcAft>
              <a:buClr>
                <a:schemeClr val="dk1"/>
              </a:buClr>
              <a:buSzPts val="1500"/>
              <a:buFont typeface="Comfortaa"/>
              <a:buAutoNum type="arabicPeriod"/>
            </a:pPr>
            <a:r>
              <a:rPr lang="en" sz="1500" b="1">
                <a:solidFill>
                  <a:schemeClr val="dk1"/>
                </a:solidFill>
                <a:latin typeface="Comfortaa"/>
                <a:ea typeface="Comfortaa"/>
                <a:cs typeface="Comfortaa"/>
                <a:sym typeface="Comfortaa"/>
              </a:rPr>
              <a:t>user creates PVC</a:t>
            </a:r>
            <a:endParaRPr sz="1500" b="1">
              <a:solidFill>
                <a:schemeClr val="dk1"/>
              </a:solidFill>
              <a:latin typeface="Comfortaa"/>
              <a:ea typeface="Comfortaa"/>
              <a:cs typeface="Comfortaa"/>
              <a:sym typeface="Comfortaa"/>
            </a:endParaRPr>
          </a:p>
          <a:p>
            <a:pPr marL="457200" lvl="0" indent="0" algn="l" rtl="0">
              <a:spcBef>
                <a:spcPts val="0"/>
              </a:spcBef>
              <a:spcAft>
                <a:spcPts val="0"/>
              </a:spcAft>
              <a:buNone/>
            </a:pPr>
            <a:endParaRPr sz="1500" b="1">
              <a:solidFill>
                <a:schemeClr val="dk1"/>
              </a:solidFill>
              <a:latin typeface="Comfortaa"/>
              <a:ea typeface="Comfortaa"/>
              <a:cs typeface="Comfortaa"/>
              <a:sym typeface="Comfortaa"/>
            </a:endParaRPr>
          </a:p>
          <a:p>
            <a:pPr marL="457200" lvl="0" indent="0" algn="l" rtl="0">
              <a:spcBef>
                <a:spcPts val="0"/>
              </a:spcBef>
              <a:spcAft>
                <a:spcPts val="0"/>
              </a:spcAft>
              <a:buNone/>
            </a:pPr>
            <a:endParaRPr b="1">
              <a:solidFill>
                <a:schemeClr val="dk1"/>
              </a:solidFill>
              <a:latin typeface="Comfortaa"/>
              <a:ea typeface="Comfortaa"/>
              <a:cs typeface="Comfortaa"/>
              <a:sym typeface="Comfortaa"/>
            </a:endParaRPr>
          </a:p>
        </p:txBody>
      </p:sp>
      <p:sp>
        <p:nvSpPr>
          <p:cNvPr id="2520" name="Google Shape;2520;p303"/>
          <p:cNvSpPr txBox="1"/>
          <p:nvPr/>
        </p:nvSpPr>
        <p:spPr>
          <a:xfrm>
            <a:off x="298000" y="547825"/>
            <a:ext cx="2221800" cy="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USER/DEVELOPER</a:t>
            </a: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namespace DEV</a:t>
            </a:r>
            <a:endParaRPr b="1">
              <a:solidFill>
                <a:schemeClr val="dk1"/>
              </a:solidFill>
              <a:latin typeface="Comfortaa"/>
              <a:ea typeface="Comfortaa"/>
              <a:cs typeface="Comfortaa"/>
              <a:sym typeface="Comfortaa"/>
            </a:endParaRPr>
          </a:p>
        </p:txBody>
      </p:sp>
      <p:sp>
        <p:nvSpPr>
          <p:cNvPr id="2521" name="Google Shape;2521;p303"/>
          <p:cNvSpPr txBox="1"/>
          <p:nvPr/>
        </p:nvSpPr>
        <p:spPr>
          <a:xfrm>
            <a:off x="4738175" y="425100"/>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CLUSTER ADMIN</a:t>
            </a:r>
            <a:endParaRPr b="1">
              <a:solidFill>
                <a:schemeClr val="dk1"/>
              </a:solidFill>
              <a:latin typeface="Comfortaa"/>
              <a:ea typeface="Comfortaa"/>
              <a:cs typeface="Comfortaa"/>
              <a:sym typeface="Comfortaa"/>
            </a:endParaRPr>
          </a:p>
        </p:txBody>
      </p:sp>
      <p:sp>
        <p:nvSpPr>
          <p:cNvPr id="2522" name="Google Shape;2522;p303"/>
          <p:cNvSpPr/>
          <p:nvPr/>
        </p:nvSpPr>
        <p:spPr>
          <a:xfrm>
            <a:off x="5460425" y="1471950"/>
            <a:ext cx="1090200" cy="12948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Persistent</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Volume</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100Gib</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RWO</a:t>
            </a:r>
            <a:endParaRPr sz="1300" b="1">
              <a:latin typeface="Comfortaa"/>
              <a:ea typeface="Comfortaa"/>
              <a:cs typeface="Comfortaa"/>
              <a:sym typeface="Comfortaa"/>
            </a:endParaRPr>
          </a:p>
          <a:p>
            <a:pPr marL="0" lvl="0" indent="0" algn="l" rtl="0">
              <a:spcBef>
                <a:spcPts val="0"/>
              </a:spcBef>
              <a:spcAft>
                <a:spcPts val="0"/>
              </a:spcAft>
              <a:buNone/>
            </a:pPr>
            <a:endParaRPr sz="1300" b="1">
              <a:latin typeface="Comfortaa"/>
              <a:ea typeface="Comfortaa"/>
              <a:cs typeface="Comfortaa"/>
              <a:sym typeface="Comfortaa"/>
            </a:endParaRPr>
          </a:p>
        </p:txBody>
      </p:sp>
      <p:sp>
        <p:nvSpPr>
          <p:cNvPr id="2523" name="Google Shape;2523;p303"/>
          <p:cNvSpPr/>
          <p:nvPr/>
        </p:nvSpPr>
        <p:spPr>
          <a:xfrm>
            <a:off x="5981600" y="2210750"/>
            <a:ext cx="1090200" cy="12948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Comfortaa"/>
                <a:ea typeface="Comfortaa"/>
                <a:cs typeface="Comfortaa"/>
                <a:sym typeface="Comfortaa"/>
              </a:rPr>
              <a:t>Persistent</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Volume</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100Gib</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ROM</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RWM</a:t>
            </a:r>
            <a:endParaRPr sz="1300" b="1">
              <a:latin typeface="Comfortaa"/>
              <a:ea typeface="Comfortaa"/>
              <a:cs typeface="Comfortaa"/>
              <a:sym typeface="Comfortaa"/>
            </a:endParaRPr>
          </a:p>
        </p:txBody>
      </p:sp>
      <p:sp>
        <p:nvSpPr>
          <p:cNvPr id="2524" name="Google Shape;2524;p303"/>
          <p:cNvSpPr/>
          <p:nvPr/>
        </p:nvSpPr>
        <p:spPr>
          <a:xfrm>
            <a:off x="6595400" y="2990000"/>
            <a:ext cx="1090200" cy="12948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Comfortaa"/>
                <a:ea typeface="Comfortaa"/>
                <a:cs typeface="Comfortaa"/>
                <a:sym typeface="Comfortaa"/>
              </a:rPr>
              <a:t>Persistent</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Volume</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50Gib</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RWO</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RWM</a:t>
            </a:r>
            <a:endParaRPr sz="13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528"/>
        <p:cNvGrpSpPr/>
        <p:nvPr/>
      </p:nvGrpSpPr>
      <p:grpSpPr>
        <a:xfrm>
          <a:off x="0" y="0"/>
          <a:ext cx="0" cy="0"/>
          <a:chOff x="0" y="0"/>
          <a:chExt cx="0" cy="0"/>
        </a:xfrm>
      </p:grpSpPr>
      <p:sp>
        <p:nvSpPr>
          <p:cNvPr id="2529" name="Google Shape;2529;p304"/>
          <p:cNvSpPr txBox="1"/>
          <p:nvPr/>
        </p:nvSpPr>
        <p:spPr>
          <a:xfrm>
            <a:off x="466680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0" name="Google Shape;2530;p304"/>
          <p:cNvSpPr txBox="1"/>
          <p:nvPr/>
        </p:nvSpPr>
        <p:spPr>
          <a:xfrm>
            <a:off x="11255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31" name="Google Shape;2531;p304"/>
          <p:cNvPicPr preferRelativeResize="0"/>
          <p:nvPr/>
        </p:nvPicPr>
        <p:blipFill>
          <a:blip r:embed="rId3">
            <a:alphaModFix/>
          </a:blip>
          <a:stretch>
            <a:fillRect/>
          </a:stretch>
        </p:blipFill>
        <p:spPr>
          <a:xfrm>
            <a:off x="708675" y="3587925"/>
            <a:ext cx="1201175" cy="1201175"/>
          </a:xfrm>
          <a:prstGeom prst="rect">
            <a:avLst/>
          </a:prstGeom>
          <a:noFill/>
          <a:ln>
            <a:noFill/>
          </a:ln>
        </p:spPr>
      </p:pic>
      <p:sp>
        <p:nvSpPr>
          <p:cNvPr id="2532" name="Google Shape;2532;p304"/>
          <p:cNvSpPr/>
          <p:nvPr/>
        </p:nvSpPr>
        <p:spPr>
          <a:xfrm>
            <a:off x="1151775" y="1126925"/>
            <a:ext cx="1201200" cy="16233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Claim</a:t>
            </a:r>
            <a:endParaRPr sz="1500" b="1">
              <a:latin typeface="Comfortaa"/>
              <a:ea typeface="Comfortaa"/>
              <a:cs typeface="Comfortaa"/>
              <a:sym typeface="Comfortaa"/>
            </a:endParaRPr>
          </a:p>
        </p:txBody>
      </p:sp>
      <p:sp>
        <p:nvSpPr>
          <p:cNvPr id="2533" name="Google Shape;2533;p304"/>
          <p:cNvSpPr/>
          <p:nvPr/>
        </p:nvSpPr>
        <p:spPr>
          <a:xfrm>
            <a:off x="5175725" y="1126925"/>
            <a:ext cx="1201200" cy="15399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p:txBody>
      </p:sp>
      <p:sp>
        <p:nvSpPr>
          <p:cNvPr id="2534" name="Google Shape;2534;p304"/>
          <p:cNvSpPr/>
          <p:nvPr/>
        </p:nvSpPr>
        <p:spPr>
          <a:xfrm>
            <a:off x="7530200" y="1085225"/>
            <a:ext cx="1427700" cy="16233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External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Storage</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System</a:t>
            </a:r>
            <a:endParaRPr b="1">
              <a:latin typeface="Comfortaa"/>
              <a:ea typeface="Comfortaa"/>
              <a:cs typeface="Comfortaa"/>
              <a:sym typeface="Comfortaa"/>
            </a:endParaRPr>
          </a:p>
        </p:txBody>
      </p:sp>
      <p:cxnSp>
        <p:nvCxnSpPr>
          <p:cNvPr id="2535" name="Google Shape;2535;p304"/>
          <p:cNvCxnSpPr>
            <a:stCxn id="2532" idx="3"/>
            <a:endCxn id="2533" idx="2"/>
          </p:cNvCxnSpPr>
          <p:nvPr/>
        </p:nvCxnSpPr>
        <p:spPr>
          <a:xfrm rot="10800000" flipH="1">
            <a:off x="2352975" y="1896875"/>
            <a:ext cx="2822700" cy="41700"/>
          </a:xfrm>
          <a:prstGeom prst="straightConnector1">
            <a:avLst/>
          </a:prstGeom>
          <a:noFill/>
          <a:ln w="38100" cap="flat" cmpd="sng">
            <a:solidFill>
              <a:srgbClr val="FFFF00"/>
            </a:solidFill>
            <a:prstDash val="lgDash"/>
            <a:round/>
            <a:headEnd type="none" w="med" len="med"/>
            <a:tailEnd type="triangle" w="med" len="med"/>
          </a:ln>
        </p:spPr>
      </p:cxnSp>
      <p:cxnSp>
        <p:nvCxnSpPr>
          <p:cNvPr id="2536" name="Google Shape;2536;p304"/>
          <p:cNvCxnSpPr/>
          <p:nvPr/>
        </p:nvCxnSpPr>
        <p:spPr>
          <a:xfrm rot="10800000" flipH="1">
            <a:off x="6314100" y="1791875"/>
            <a:ext cx="1242900" cy="27600"/>
          </a:xfrm>
          <a:prstGeom prst="straightConnector1">
            <a:avLst/>
          </a:prstGeom>
          <a:noFill/>
          <a:ln w="28575" cap="flat" cmpd="sng">
            <a:solidFill>
              <a:srgbClr val="FFFF00"/>
            </a:solidFill>
            <a:prstDash val="lgDash"/>
            <a:round/>
            <a:headEnd type="none" w="med" len="med"/>
            <a:tailEnd type="triangle" w="med" len="med"/>
          </a:ln>
        </p:spPr>
      </p:cxnSp>
      <p:pic>
        <p:nvPicPr>
          <p:cNvPr id="2537" name="Google Shape;2537;p304"/>
          <p:cNvPicPr preferRelativeResize="0"/>
          <p:nvPr/>
        </p:nvPicPr>
        <p:blipFill>
          <a:blip r:embed="rId4">
            <a:alphaModFix/>
          </a:blip>
          <a:stretch>
            <a:fillRect/>
          </a:stretch>
        </p:blipFill>
        <p:spPr>
          <a:xfrm>
            <a:off x="5298025" y="3593725"/>
            <a:ext cx="1242900" cy="1242900"/>
          </a:xfrm>
          <a:prstGeom prst="rect">
            <a:avLst/>
          </a:prstGeom>
          <a:noFill/>
          <a:ln>
            <a:noFill/>
          </a:ln>
        </p:spPr>
      </p:pic>
      <p:cxnSp>
        <p:nvCxnSpPr>
          <p:cNvPr id="2538" name="Google Shape;2538;p304"/>
          <p:cNvCxnSpPr>
            <a:stCxn id="2531" idx="0"/>
            <a:endCxn id="2532" idx="2"/>
          </p:cNvCxnSpPr>
          <p:nvPr/>
        </p:nvCxnSpPr>
        <p:spPr>
          <a:xfrm rot="10800000" flipH="1">
            <a:off x="1309262" y="2750325"/>
            <a:ext cx="443100" cy="837600"/>
          </a:xfrm>
          <a:prstGeom prst="straightConnector1">
            <a:avLst/>
          </a:prstGeom>
          <a:noFill/>
          <a:ln w="28575" cap="flat" cmpd="sng">
            <a:solidFill>
              <a:srgbClr val="00FF00"/>
            </a:solidFill>
            <a:prstDash val="solid"/>
            <a:round/>
            <a:headEnd type="none" w="med" len="med"/>
            <a:tailEnd type="triangle" w="med" len="med"/>
          </a:ln>
        </p:spPr>
      </p:cxnSp>
      <p:cxnSp>
        <p:nvCxnSpPr>
          <p:cNvPr id="2539" name="Google Shape;2539;p304"/>
          <p:cNvCxnSpPr>
            <a:stCxn id="2537" idx="0"/>
          </p:cNvCxnSpPr>
          <p:nvPr/>
        </p:nvCxnSpPr>
        <p:spPr>
          <a:xfrm rot="10800000" flipH="1">
            <a:off x="5919475" y="2625025"/>
            <a:ext cx="183900" cy="968700"/>
          </a:xfrm>
          <a:prstGeom prst="straightConnector1">
            <a:avLst/>
          </a:prstGeom>
          <a:noFill/>
          <a:ln w="28575" cap="flat" cmpd="sng">
            <a:solidFill>
              <a:srgbClr val="00FF00"/>
            </a:solidFill>
            <a:prstDash val="solid"/>
            <a:round/>
            <a:headEnd type="none" w="med" len="med"/>
            <a:tailEnd type="triangle" w="med" len="med"/>
          </a:ln>
        </p:spPr>
      </p:cxnSp>
      <p:cxnSp>
        <p:nvCxnSpPr>
          <p:cNvPr id="2540" name="Google Shape;2540;p304"/>
          <p:cNvCxnSpPr>
            <a:stCxn id="2537" idx="0"/>
            <a:endCxn id="2534" idx="3"/>
          </p:cNvCxnSpPr>
          <p:nvPr/>
        </p:nvCxnSpPr>
        <p:spPr>
          <a:xfrm rot="10800000" flipH="1">
            <a:off x="5919475" y="2708425"/>
            <a:ext cx="2324700" cy="885300"/>
          </a:xfrm>
          <a:prstGeom prst="straightConnector1">
            <a:avLst/>
          </a:prstGeom>
          <a:noFill/>
          <a:ln w="28575" cap="flat" cmpd="sng">
            <a:solidFill>
              <a:srgbClr val="00FF00"/>
            </a:solidFill>
            <a:prstDash val="solid"/>
            <a:round/>
            <a:headEnd type="none" w="med" len="med"/>
            <a:tailEnd type="triangle" w="med" len="med"/>
          </a:ln>
        </p:spPr>
      </p:cxnSp>
      <p:sp>
        <p:nvSpPr>
          <p:cNvPr id="2541" name="Google Shape;2541;p304"/>
          <p:cNvSpPr txBox="1"/>
          <p:nvPr/>
        </p:nvSpPr>
        <p:spPr>
          <a:xfrm>
            <a:off x="2049275" y="3433975"/>
            <a:ext cx="2324700" cy="13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Font typeface="Comfortaa"/>
              <a:buAutoNum type="arabicPeriod"/>
            </a:pPr>
            <a:r>
              <a:rPr lang="en" b="1">
                <a:solidFill>
                  <a:srgbClr val="00FF00"/>
                </a:solidFill>
                <a:latin typeface="Comfortaa"/>
                <a:ea typeface="Comfortaa"/>
                <a:cs typeface="Comfortaa"/>
                <a:sym typeface="Comfortaa"/>
              </a:rPr>
              <a:t>user</a:t>
            </a:r>
            <a:r>
              <a:rPr lang="en" b="1">
                <a:solidFill>
                  <a:schemeClr val="dk1"/>
                </a:solidFill>
                <a:latin typeface="Comfortaa"/>
                <a:ea typeface="Comfortaa"/>
                <a:cs typeface="Comfortaa"/>
                <a:sym typeface="Comfortaa"/>
              </a:rPr>
              <a:t> creates PVC</a:t>
            </a:r>
            <a:endParaRPr b="1">
              <a:solidFill>
                <a:schemeClr val="dk1"/>
              </a:solidFill>
              <a:latin typeface="Comfortaa"/>
              <a:ea typeface="Comfortaa"/>
              <a:cs typeface="Comfortaa"/>
              <a:sym typeface="Comfortaa"/>
            </a:endParaRPr>
          </a:p>
          <a:p>
            <a:pPr marL="45720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p:txBody>
      </p:sp>
      <p:sp>
        <p:nvSpPr>
          <p:cNvPr id="2542" name="Google Shape;2542;p304"/>
          <p:cNvSpPr txBox="1"/>
          <p:nvPr/>
        </p:nvSpPr>
        <p:spPr>
          <a:xfrm>
            <a:off x="6665475" y="3433826"/>
            <a:ext cx="2221800" cy="13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457200" lvl="0" indent="-317500" algn="l" rtl="0">
              <a:spcBef>
                <a:spcPts val="0"/>
              </a:spcBef>
              <a:spcAft>
                <a:spcPts val="0"/>
              </a:spcAft>
              <a:buClr>
                <a:schemeClr val="dk1"/>
              </a:buClr>
              <a:buSzPts val="1400"/>
              <a:buFont typeface="Comfortaa"/>
              <a:buAutoNum type="arabicPeriod"/>
            </a:pPr>
            <a:r>
              <a:rPr lang="en" b="1">
                <a:solidFill>
                  <a:schemeClr val="dk1"/>
                </a:solidFill>
                <a:latin typeface="Comfortaa"/>
                <a:ea typeface="Comfortaa"/>
                <a:cs typeface="Comfortaa"/>
                <a:sym typeface="Comfortaa"/>
              </a:rPr>
              <a:t>admin creates NAS</a:t>
            </a:r>
            <a:endParaRPr b="1">
              <a:solidFill>
                <a:schemeClr val="dk1"/>
              </a:solidFill>
              <a:latin typeface="Comfortaa"/>
              <a:ea typeface="Comfortaa"/>
              <a:cs typeface="Comfortaa"/>
              <a:sym typeface="Comfortaa"/>
            </a:endParaRPr>
          </a:p>
          <a:p>
            <a:pPr marL="457200" lvl="0" indent="-317500" algn="l" rtl="0">
              <a:spcBef>
                <a:spcPts val="0"/>
              </a:spcBef>
              <a:spcAft>
                <a:spcPts val="0"/>
              </a:spcAft>
              <a:buClr>
                <a:schemeClr val="dk1"/>
              </a:buClr>
              <a:buSzPts val="1400"/>
              <a:buAutoNum type="arabicPeriod"/>
            </a:pPr>
            <a:r>
              <a:rPr lang="en" b="1">
                <a:solidFill>
                  <a:schemeClr val="dk1"/>
                </a:solidFill>
                <a:latin typeface="Comfortaa"/>
                <a:ea typeface="Comfortaa"/>
                <a:cs typeface="Comfortaa"/>
                <a:sym typeface="Comfortaa"/>
              </a:rPr>
              <a:t>admin creates a PV pointing to NAS</a:t>
            </a:r>
            <a:r>
              <a:rPr lang="en">
                <a:solidFill>
                  <a:schemeClr val="dk1"/>
                </a:solidFill>
              </a:rPr>
              <a:t> </a:t>
            </a:r>
            <a:endParaRPr>
              <a:solidFill>
                <a:schemeClr val="dk1"/>
              </a:solidFill>
            </a:endParaRPr>
          </a:p>
        </p:txBody>
      </p:sp>
      <p:sp>
        <p:nvSpPr>
          <p:cNvPr id="2543" name="Google Shape;2543;p304"/>
          <p:cNvSpPr txBox="1"/>
          <p:nvPr/>
        </p:nvSpPr>
        <p:spPr>
          <a:xfrm>
            <a:off x="298000" y="439275"/>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USER/DEVELOPER</a:t>
            </a: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namespace DEV</a:t>
            </a:r>
            <a:endParaRPr b="1">
              <a:solidFill>
                <a:schemeClr val="dk1"/>
              </a:solidFill>
              <a:latin typeface="Comfortaa"/>
              <a:ea typeface="Comfortaa"/>
              <a:cs typeface="Comfortaa"/>
              <a:sym typeface="Comfortaa"/>
            </a:endParaRPr>
          </a:p>
        </p:txBody>
      </p:sp>
      <p:sp>
        <p:nvSpPr>
          <p:cNvPr id="2544" name="Google Shape;2544;p304"/>
          <p:cNvSpPr txBox="1"/>
          <p:nvPr/>
        </p:nvSpPr>
        <p:spPr>
          <a:xfrm>
            <a:off x="4900525" y="527625"/>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CLUSTER ADMIN</a:t>
            </a:r>
            <a:endParaRPr b="1">
              <a:solidFill>
                <a:schemeClr val="dk1"/>
              </a:solidFill>
              <a:latin typeface="Comfortaa"/>
              <a:ea typeface="Comfortaa"/>
              <a:cs typeface="Comfortaa"/>
              <a:sym typeface="Comfortaa"/>
            </a:endParaRPr>
          </a:p>
        </p:txBody>
      </p:sp>
      <p:sp>
        <p:nvSpPr>
          <p:cNvPr id="2545" name="Google Shape;2545;p304"/>
          <p:cNvSpPr txBox="1"/>
          <p:nvPr/>
        </p:nvSpPr>
        <p:spPr>
          <a:xfrm>
            <a:off x="3084062" y="2028375"/>
            <a:ext cx="1179000" cy="8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latin typeface="Comfortaa"/>
                <a:ea typeface="Comfortaa"/>
                <a:cs typeface="Comfortaa"/>
                <a:sym typeface="Comfortaa"/>
              </a:rPr>
              <a:t>API server binds the PVC to PV</a:t>
            </a:r>
            <a:endParaRPr sz="15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549"/>
        <p:cNvGrpSpPr/>
        <p:nvPr/>
      </p:nvGrpSpPr>
      <p:grpSpPr>
        <a:xfrm>
          <a:off x="0" y="0"/>
          <a:ext cx="0" cy="0"/>
          <a:chOff x="0" y="0"/>
          <a:chExt cx="0" cy="0"/>
        </a:xfrm>
      </p:grpSpPr>
      <p:sp>
        <p:nvSpPr>
          <p:cNvPr id="2550" name="Google Shape;2550;p305"/>
          <p:cNvSpPr txBox="1"/>
          <p:nvPr/>
        </p:nvSpPr>
        <p:spPr>
          <a:xfrm>
            <a:off x="466680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1" name="Google Shape;2551;p305"/>
          <p:cNvSpPr txBox="1"/>
          <p:nvPr/>
        </p:nvSpPr>
        <p:spPr>
          <a:xfrm>
            <a:off x="11255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2" name="Google Shape;2552;p305"/>
          <p:cNvSpPr txBox="1"/>
          <p:nvPr/>
        </p:nvSpPr>
        <p:spPr>
          <a:xfrm>
            <a:off x="382900" y="1085225"/>
            <a:ext cx="1473600" cy="162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POD</a:t>
            </a:r>
            <a:endParaRPr>
              <a:solidFill>
                <a:srgbClr val="00FF00"/>
              </a:solidFill>
            </a:endParaRPr>
          </a:p>
        </p:txBody>
      </p:sp>
      <p:pic>
        <p:nvPicPr>
          <p:cNvPr id="2553" name="Google Shape;2553;p305"/>
          <p:cNvPicPr preferRelativeResize="0"/>
          <p:nvPr/>
        </p:nvPicPr>
        <p:blipFill>
          <a:blip r:embed="rId3">
            <a:alphaModFix/>
          </a:blip>
          <a:stretch>
            <a:fillRect/>
          </a:stretch>
        </p:blipFill>
        <p:spPr>
          <a:xfrm>
            <a:off x="708675" y="3587925"/>
            <a:ext cx="1201175" cy="1201175"/>
          </a:xfrm>
          <a:prstGeom prst="rect">
            <a:avLst/>
          </a:prstGeom>
          <a:noFill/>
          <a:ln>
            <a:noFill/>
          </a:ln>
        </p:spPr>
      </p:pic>
      <p:sp>
        <p:nvSpPr>
          <p:cNvPr id="2554" name="Google Shape;2554;p305"/>
          <p:cNvSpPr/>
          <p:nvPr/>
        </p:nvSpPr>
        <p:spPr>
          <a:xfrm>
            <a:off x="592750" y="1713195"/>
            <a:ext cx="875500" cy="91197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volume</a:t>
            </a:r>
            <a:endParaRPr b="1">
              <a:latin typeface="Comfortaa"/>
              <a:ea typeface="Comfortaa"/>
              <a:cs typeface="Comfortaa"/>
              <a:sym typeface="Comfortaa"/>
            </a:endParaRPr>
          </a:p>
        </p:txBody>
      </p:sp>
      <p:sp>
        <p:nvSpPr>
          <p:cNvPr id="2555" name="Google Shape;2555;p305"/>
          <p:cNvSpPr/>
          <p:nvPr/>
        </p:nvSpPr>
        <p:spPr>
          <a:xfrm>
            <a:off x="2745050" y="1085225"/>
            <a:ext cx="1201200" cy="16233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Claim</a:t>
            </a:r>
            <a:endParaRPr sz="1500" b="1">
              <a:latin typeface="Comfortaa"/>
              <a:ea typeface="Comfortaa"/>
              <a:cs typeface="Comfortaa"/>
              <a:sym typeface="Comfortaa"/>
            </a:endParaRPr>
          </a:p>
        </p:txBody>
      </p:sp>
      <p:sp>
        <p:nvSpPr>
          <p:cNvPr id="2556" name="Google Shape;2556;p305"/>
          <p:cNvSpPr/>
          <p:nvPr/>
        </p:nvSpPr>
        <p:spPr>
          <a:xfrm>
            <a:off x="5175725" y="1126925"/>
            <a:ext cx="1201200" cy="15399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p:txBody>
      </p:sp>
      <p:sp>
        <p:nvSpPr>
          <p:cNvPr id="2557" name="Google Shape;2557;p305"/>
          <p:cNvSpPr/>
          <p:nvPr/>
        </p:nvSpPr>
        <p:spPr>
          <a:xfrm>
            <a:off x="7530200" y="1085225"/>
            <a:ext cx="1427700" cy="16233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External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Storage</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System</a:t>
            </a:r>
            <a:endParaRPr b="1">
              <a:latin typeface="Comfortaa"/>
              <a:ea typeface="Comfortaa"/>
              <a:cs typeface="Comfortaa"/>
              <a:sym typeface="Comfortaa"/>
            </a:endParaRPr>
          </a:p>
        </p:txBody>
      </p:sp>
      <p:cxnSp>
        <p:nvCxnSpPr>
          <p:cNvPr id="2558" name="Google Shape;2558;p305"/>
          <p:cNvCxnSpPr/>
          <p:nvPr/>
        </p:nvCxnSpPr>
        <p:spPr>
          <a:xfrm rot="10800000" flipH="1">
            <a:off x="6314100" y="1791875"/>
            <a:ext cx="1242900" cy="27600"/>
          </a:xfrm>
          <a:prstGeom prst="straightConnector1">
            <a:avLst/>
          </a:prstGeom>
          <a:noFill/>
          <a:ln w="28575" cap="flat" cmpd="sng">
            <a:solidFill>
              <a:srgbClr val="FFFF00"/>
            </a:solidFill>
            <a:prstDash val="lgDash"/>
            <a:round/>
            <a:headEnd type="none" w="med" len="med"/>
            <a:tailEnd type="triangle" w="med" len="med"/>
          </a:ln>
        </p:spPr>
      </p:cxnSp>
      <p:pic>
        <p:nvPicPr>
          <p:cNvPr id="2559" name="Google Shape;2559;p305"/>
          <p:cNvPicPr preferRelativeResize="0"/>
          <p:nvPr/>
        </p:nvPicPr>
        <p:blipFill>
          <a:blip r:embed="rId4">
            <a:alphaModFix/>
          </a:blip>
          <a:stretch>
            <a:fillRect/>
          </a:stretch>
        </p:blipFill>
        <p:spPr>
          <a:xfrm>
            <a:off x="5298025" y="3593725"/>
            <a:ext cx="1242900" cy="1242900"/>
          </a:xfrm>
          <a:prstGeom prst="rect">
            <a:avLst/>
          </a:prstGeom>
          <a:noFill/>
          <a:ln>
            <a:noFill/>
          </a:ln>
        </p:spPr>
      </p:pic>
      <p:cxnSp>
        <p:nvCxnSpPr>
          <p:cNvPr id="2560" name="Google Shape;2560;p305"/>
          <p:cNvCxnSpPr>
            <a:endCxn id="2554" idx="3"/>
          </p:cNvCxnSpPr>
          <p:nvPr/>
        </p:nvCxnSpPr>
        <p:spPr>
          <a:xfrm rot="10800000">
            <a:off x="1030500" y="2625170"/>
            <a:ext cx="437700" cy="962700"/>
          </a:xfrm>
          <a:prstGeom prst="straightConnector1">
            <a:avLst/>
          </a:prstGeom>
          <a:noFill/>
          <a:ln w="28575" cap="flat" cmpd="sng">
            <a:solidFill>
              <a:srgbClr val="00FF00"/>
            </a:solidFill>
            <a:prstDash val="solid"/>
            <a:round/>
            <a:headEnd type="none" w="med" len="med"/>
            <a:tailEnd type="triangle" w="med" len="med"/>
          </a:ln>
        </p:spPr>
      </p:cxnSp>
      <p:cxnSp>
        <p:nvCxnSpPr>
          <p:cNvPr id="2561" name="Google Shape;2561;p305"/>
          <p:cNvCxnSpPr>
            <a:endCxn id="2555" idx="2"/>
          </p:cNvCxnSpPr>
          <p:nvPr/>
        </p:nvCxnSpPr>
        <p:spPr>
          <a:xfrm rot="10800000" flipH="1">
            <a:off x="1543250" y="2708525"/>
            <a:ext cx="1802400" cy="879300"/>
          </a:xfrm>
          <a:prstGeom prst="straightConnector1">
            <a:avLst/>
          </a:prstGeom>
          <a:noFill/>
          <a:ln w="28575" cap="flat" cmpd="sng">
            <a:solidFill>
              <a:srgbClr val="00FF00"/>
            </a:solidFill>
            <a:prstDash val="solid"/>
            <a:round/>
            <a:headEnd type="none" w="med" len="med"/>
            <a:tailEnd type="triangle" w="med" len="med"/>
          </a:ln>
        </p:spPr>
      </p:cxnSp>
      <p:cxnSp>
        <p:nvCxnSpPr>
          <p:cNvPr id="2562" name="Google Shape;2562;p305"/>
          <p:cNvCxnSpPr>
            <a:stCxn id="2559" idx="0"/>
          </p:cNvCxnSpPr>
          <p:nvPr/>
        </p:nvCxnSpPr>
        <p:spPr>
          <a:xfrm rot="10800000" flipH="1">
            <a:off x="5919475" y="2625025"/>
            <a:ext cx="183900" cy="968700"/>
          </a:xfrm>
          <a:prstGeom prst="straightConnector1">
            <a:avLst/>
          </a:prstGeom>
          <a:noFill/>
          <a:ln w="28575" cap="flat" cmpd="sng">
            <a:solidFill>
              <a:srgbClr val="00FF00"/>
            </a:solidFill>
            <a:prstDash val="solid"/>
            <a:round/>
            <a:headEnd type="none" w="med" len="med"/>
            <a:tailEnd type="triangle" w="med" len="med"/>
          </a:ln>
        </p:spPr>
      </p:cxnSp>
      <p:cxnSp>
        <p:nvCxnSpPr>
          <p:cNvPr id="2563" name="Google Shape;2563;p305"/>
          <p:cNvCxnSpPr>
            <a:stCxn id="2559" idx="0"/>
            <a:endCxn id="2557" idx="3"/>
          </p:cNvCxnSpPr>
          <p:nvPr/>
        </p:nvCxnSpPr>
        <p:spPr>
          <a:xfrm rot="10800000" flipH="1">
            <a:off x="5919475" y="2708425"/>
            <a:ext cx="2324700" cy="885300"/>
          </a:xfrm>
          <a:prstGeom prst="straightConnector1">
            <a:avLst/>
          </a:prstGeom>
          <a:noFill/>
          <a:ln w="28575" cap="flat" cmpd="sng">
            <a:solidFill>
              <a:srgbClr val="00FF00"/>
            </a:solidFill>
            <a:prstDash val="solid"/>
            <a:round/>
            <a:headEnd type="none" w="med" len="med"/>
            <a:tailEnd type="triangle" w="med" len="med"/>
          </a:ln>
        </p:spPr>
      </p:cxnSp>
      <p:sp>
        <p:nvSpPr>
          <p:cNvPr id="2564" name="Google Shape;2564;p305"/>
          <p:cNvSpPr txBox="1"/>
          <p:nvPr/>
        </p:nvSpPr>
        <p:spPr>
          <a:xfrm>
            <a:off x="2049275" y="3279775"/>
            <a:ext cx="2324700" cy="15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457200" lvl="0" indent="-323850" algn="l" rtl="0">
              <a:spcBef>
                <a:spcPts val="0"/>
              </a:spcBef>
              <a:spcAft>
                <a:spcPts val="0"/>
              </a:spcAft>
              <a:buClr>
                <a:schemeClr val="dk1"/>
              </a:buClr>
              <a:buSzPts val="1500"/>
              <a:buFont typeface="Comfortaa"/>
              <a:buAutoNum type="arabicPeriod"/>
            </a:pPr>
            <a:r>
              <a:rPr lang="en" sz="1500" b="1">
                <a:solidFill>
                  <a:schemeClr val="dk1"/>
                </a:solidFill>
                <a:latin typeface="Comfortaa"/>
                <a:ea typeface="Comfortaa"/>
                <a:cs typeface="Comfortaa"/>
                <a:sym typeface="Comfortaa"/>
              </a:rPr>
              <a:t>user creates PVC</a:t>
            </a:r>
            <a:endParaRPr sz="1500" b="1">
              <a:solidFill>
                <a:schemeClr val="dk1"/>
              </a:solidFill>
              <a:latin typeface="Comfortaa"/>
              <a:ea typeface="Comfortaa"/>
              <a:cs typeface="Comfortaa"/>
              <a:sym typeface="Comfortaa"/>
            </a:endParaRPr>
          </a:p>
          <a:p>
            <a:pPr marL="457200" lvl="0" indent="-323850" algn="l" rtl="0">
              <a:spcBef>
                <a:spcPts val="0"/>
              </a:spcBef>
              <a:spcAft>
                <a:spcPts val="0"/>
              </a:spcAft>
              <a:buClr>
                <a:srgbClr val="00FF00"/>
              </a:buClr>
              <a:buSzPts val="1500"/>
              <a:buFont typeface="Comfortaa"/>
              <a:buAutoNum type="arabicPeriod"/>
            </a:pPr>
            <a:r>
              <a:rPr lang="en" sz="1500" b="1">
                <a:solidFill>
                  <a:srgbClr val="00FF00"/>
                </a:solidFill>
                <a:latin typeface="Comfortaa"/>
                <a:ea typeface="Comfortaa"/>
                <a:cs typeface="Comfortaa"/>
                <a:sym typeface="Comfortaa"/>
              </a:rPr>
              <a:t>user creates a pod with volume pointing to PVC</a:t>
            </a:r>
            <a:endParaRPr sz="1500" b="1">
              <a:solidFill>
                <a:srgbClr val="00FF00"/>
              </a:solidFill>
              <a:latin typeface="Comfortaa"/>
              <a:ea typeface="Comfortaa"/>
              <a:cs typeface="Comfortaa"/>
              <a:sym typeface="Comfortaa"/>
            </a:endParaRPr>
          </a:p>
          <a:p>
            <a:pPr marL="457200" lvl="0" indent="0" algn="l" rtl="0">
              <a:spcBef>
                <a:spcPts val="0"/>
              </a:spcBef>
              <a:spcAft>
                <a:spcPts val="0"/>
              </a:spcAft>
              <a:buNone/>
            </a:pPr>
            <a:endParaRPr b="1">
              <a:solidFill>
                <a:schemeClr val="dk1"/>
              </a:solidFill>
              <a:latin typeface="Comfortaa"/>
              <a:ea typeface="Comfortaa"/>
              <a:cs typeface="Comfortaa"/>
              <a:sym typeface="Comfortaa"/>
            </a:endParaRPr>
          </a:p>
        </p:txBody>
      </p:sp>
      <p:sp>
        <p:nvSpPr>
          <p:cNvPr id="2565" name="Google Shape;2565;p305"/>
          <p:cNvSpPr txBox="1"/>
          <p:nvPr/>
        </p:nvSpPr>
        <p:spPr>
          <a:xfrm>
            <a:off x="6665475" y="3433826"/>
            <a:ext cx="2221800" cy="13551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Comfortaa"/>
              <a:buAutoNum type="arabicPeriod"/>
            </a:pPr>
            <a:r>
              <a:rPr lang="en" sz="1500" b="1">
                <a:solidFill>
                  <a:schemeClr val="dk1"/>
                </a:solidFill>
                <a:latin typeface="Comfortaa"/>
                <a:ea typeface="Comfortaa"/>
                <a:cs typeface="Comfortaa"/>
                <a:sym typeface="Comfortaa"/>
              </a:rPr>
              <a:t>admin creates NAS</a:t>
            </a:r>
            <a:endParaRPr sz="1500" b="1">
              <a:solidFill>
                <a:schemeClr val="dk1"/>
              </a:solidFill>
              <a:latin typeface="Comfortaa"/>
              <a:ea typeface="Comfortaa"/>
              <a:cs typeface="Comfortaa"/>
              <a:sym typeface="Comfortaa"/>
            </a:endParaRPr>
          </a:p>
          <a:p>
            <a:pPr marL="457200" lvl="0" indent="-323850" algn="l" rtl="0">
              <a:spcBef>
                <a:spcPts val="0"/>
              </a:spcBef>
              <a:spcAft>
                <a:spcPts val="0"/>
              </a:spcAft>
              <a:buClr>
                <a:schemeClr val="dk1"/>
              </a:buClr>
              <a:buSzPts val="1500"/>
              <a:buAutoNum type="arabicPeriod"/>
            </a:pPr>
            <a:r>
              <a:rPr lang="en" sz="1500" b="1">
                <a:solidFill>
                  <a:schemeClr val="dk1"/>
                </a:solidFill>
                <a:latin typeface="Comfortaa"/>
                <a:ea typeface="Comfortaa"/>
                <a:cs typeface="Comfortaa"/>
                <a:sym typeface="Comfortaa"/>
              </a:rPr>
              <a:t>admin creates a PV pointing to NAS</a:t>
            </a:r>
            <a:r>
              <a:rPr lang="en" sz="1500">
                <a:solidFill>
                  <a:schemeClr val="dk1"/>
                </a:solidFill>
              </a:rPr>
              <a:t> </a:t>
            </a:r>
            <a:endParaRPr sz="1500">
              <a:solidFill>
                <a:schemeClr val="dk1"/>
              </a:solidFill>
            </a:endParaRPr>
          </a:p>
        </p:txBody>
      </p:sp>
      <p:sp>
        <p:nvSpPr>
          <p:cNvPr id="2566" name="Google Shape;2566;p305"/>
          <p:cNvSpPr txBox="1"/>
          <p:nvPr/>
        </p:nvSpPr>
        <p:spPr>
          <a:xfrm>
            <a:off x="298000" y="456525"/>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USER/DEVELOPER</a:t>
            </a: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namespace DEV</a:t>
            </a:r>
            <a:endParaRPr b="1">
              <a:solidFill>
                <a:schemeClr val="dk1"/>
              </a:solidFill>
              <a:latin typeface="Comfortaa"/>
              <a:ea typeface="Comfortaa"/>
              <a:cs typeface="Comfortaa"/>
              <a:sym typeface="Comfortaa"/>
            </a:endParaRPr>
          </a:p>
        </p:txBody>
      </p:sp>
      <p:sp>
        <p:nvSpPr>
          <p:cNvPr id="2567" name="Google Shape;2567;p305"/>
          <p:cNvSpPr txBox="1"/>
          <p:nvPr/>
        </p:nvSpPr>
        <p:spPr>
          <a:xfrm>
            <a:off x="4900525" y="527625"/>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CLUSTER ADMIN</a:t>
            </a:r>
            <a:endParaRPr b="1">
              <a:solidFill>
                <a:schemeClr val="dk1"/>
              </a:solidFill>
              <a:latin typeface="Comfortaa"/>
              <a:ea typeface="Comfortaa"/>
              <a:cs typeface="Comfortaa"/>
              <a:sym typeface="Comfortaa"/>
            </a:endParaRPr>
          </a:p>
        </p:txBody>
      </p:sp>
      <p:cxnSp>
        <p:nvCxnSpPr>
          <p:cNvPr id="2568" name="Google Shape;2568;p305"/>
          <p:cNvCxnSpPr/>
          <p:nvPr/>
        </p:nvCxnSpPr>
        <p:spPr>
          <a:xfrm rot="10800000" flipH="1">
            <a:off x="1502150" y="2110475"/>
            <a:ext cx="1242900" cy="27600"/>
          </a:xfrm>
          <a:prstGeom prst="straightConnector1">
            <a:avLst/>
          </a:prstGeom>
          <a:noFill/>
          <a:ln w="28575" cap="flat" cmpd="sng">
            <a:solidFill>
              <a:srgbClr val="FFFF00"/>
            </a:solidFill>
            <a:prstDash val="lgDash"/>
            <a:round/>
            <a:headEnd type="none" w="med" len="med"/>
            <a:tailEnd type="triangle" w="med" len="med"/>
          </a:ln>
        </p:spPr>
      </p:cxnSp>
      <p:cxnSp>
        <p:nvCxnSpPr>
          <p:cNvPr id="2569" name="Google Shape;2569;p305"/>
          <p:cNvCxnSpPr/>
          <p:nvPr/>
        </p:nvCxnSpPr>
        <p:spPr>
          <a:xfrm>
            <a:off x="3946250" y="1896875"/>
            <a:ext cx="1229400" cy="0"/>
          </a:xfrm>
          <a:prstGeom prst="straightConnector1">
            <a:avLst/>
          </a:prstGeom>
          <a:noFill/>
          <a:ln w="38100" cap="flat" cmpd="sng">
            <a:solidFill>
              <a:srgbClr val="FFFF00"/>
            </a:solidFill>
            <a:prstDash val="lgDash"/>
            <a:round/>
            <a:headEnd type="none" w="med" len="med"/>
            <a:tailEnd type="triangle" w="med" len="med"/>
          </a:ln>
        </p:spPr>
      </p:cxn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sp>
        <p:nvSpPr>
          <p:cNvPr id="2574" name="Google Shape;2574;p306"/>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Persistent Volumes or PVs </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Demo Lab</a:t>
            </a: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578"/>
        <p:cNvGrpSpPr/>
        <p:nvPr/>
      </p:nvGrpSpPr>
      <p:grpSpPr>
        <a:xfrm>
          <a:off x="0" y="0"/>
          <a:ext cx="0" cy="0"/>
          <a:chOff x="0" y="0"/>
          <a:chExt cx="0" cy="0"/>
        </a:xfrm>
      </p:grpSpPr>
      <p:sp>
        <p:nvSpPr>
          <p:cNvPr id="2579" name="Google Shape;2579;p307"/>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Persistent Volume Claims or PVCs</a:t>
            </a: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308"/>
          <p:cNvSpPr txBox="1">
            <a:spLocks noGrp="1"/>
          </p:cNvSpPr>
          <p:nvPr>
            <p:ph type="title"/>
          </p:nvPr>
        </p:nvSpPr>
        <p:spPr>
          <a:xfrm>
            <a:off x="530225" y="394215"/>
            <a:ext cx="53772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PersistentVolumeClaims</a:t>
            </a:r>
            <a:endParaRPr sz="3600"/>
          </a:p>
        </p:txBody>
      </p:sp>
      <p:sp>
        <p:nvSpPr>
          <p:cNvPr id="2585" name="Google Shape;2585;p308"/>
          <p:cNvSpPr txBox="1"/>
          <p:nvPr/>
        </p:nvSpPr>
        <p:spPr>
          <a:xfrm>
            <a:off x="269400" y="120625"/>
            <a:ext cx="8605200" cy="4940700"/>
          </a:xfrm>
          <a:prstGeom prst="rect">
            <a:avLst/>
          </a:prstGeom>
          <a:noFill/>
          <a:ln>
            <a:noFill/>
          </a:ln>
        </p:spPr>
        <p:txBody>
          <a:bodyPr spcFirstLastPara="1" wrap="square" lIns="0" tIns="12700" rIns="0" bIns="0" anchor="t" anchorCtr="0">
            <a:noAutofit/>
          </a:bodyPr>
          <a:lstStyle/>
          <a:p>
            <a:pPr marL="0" marR="0" lvl="0" indent="0" algn="l" rtl="0">
              <a:lnSpc>
                <a:spcPct val="119375"/>
              </a:lnSpc>
              <a:spcBef>
                <a:spcPts val="0"/>
              </a:spcBef>
              <a:spcAft>
                <a:spcPts val="0"/>
              </a:spcAft>
              <a:buNone/>
            </a:pPr>
            <a:endParaRPr sz="23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300" b="1">
                <a:solidFill>
                  <a:schemeClr val="dk1"/>
                </a:solidFill>
                <a:latin typeface="Comfortaa"/>
                <a:ea typeface="Comfortaa"/>
                <a:cs typeface="Comfortaa"/>
                <a:sym typeface="Comfortaa"/>
              </a:rPr>
              <a:t>PersistentVolumeClaims (PVC) are a </a:t>
            </a:r>
            <a:r>
              <a:rPr lang="en" sz="2300" b="1">
                <a:solidFill>
                  <a:srgbClr val="00FF00"/>
                </a:solidFill>
                <a:latin typeface="Comfortaa"/>
                <a:ea typeface="Comfortaa"/>
                <a:cs typeface="Comfortaa"/>
                <a:sym typeface="Comfortaa"/>
              </a:rPr>
              <a:t>namespaced</a:t>
            </a:r>
            <a:endParaRPr sz="2300" b="1">
              <a:solidFill>
                <a:srgbClr val="00FF00"/>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300" b="1">
                <a:solidFill>
                  <a:schemeClr val="dk1"/>
                </a:solidFill>
                <a:latin typeface="Comfortaa"/>
                <a:ea typeface="Comfortaa"/>
                <a:cs typeface="Comfortaa"/>
                <a:sym typeface="Comfortaa"/>
              </a:rPr>
              <a:t>request for storage created by the users.</a:t>
            </a:r>
            <a:endParaRPr sz="23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300" b="1">
                <a:solidFill>
                  <a:schemeClr val="dk1"/>
                </a:solidFill>
                <a:latin typeface="Comfortaa"/>
                <a:ea typeface="Comfortaa"/>
                <a:cs typeface="Comfortaa"/>
                <a:sym typeface="Comfortaa"/>
              </a:rPr>
              <a:t>Satisfies a set of requirements instead of mapping to a storage resource directly. </a:t>
            </a:r>
            <a:r>
              <a:rPr lang="en" sz="2300" b="1">
                <a:solidFill>
                  <a:srgbClr val="00FF00"/>
                </a:solidFill>
                <a:latin typeface="Comfortaa"/>
                <a:ea typeface="Comfortaa"/>
                <a:cs typeface="Comfortaa"/>
                <a:sym typeface="Comfortaa"/>
              </a:rPr>
              <a:t>PVC is used as pod volume.</a:t>
            </a:r>
            <a:endParaRPr sz="2300" b="1">
              <a:solidFill>
                <a:srgbClr val="00FF00"/>
              </a:solidFill>
              <a:latin typeface="Comfortaa"/>
              <a:ea typeface="Comfortaa"/>
              <a:cs typeface="Comfortaa"/>
              <a:sym typeface="Comfortaa"/>
            </a:endParaRPr>
          </a:p>
          <a:p>
            <a:pPr marL="0" marR="660400" lvl="0" indent="0" algn="l" rtl="0">
              <a:lnSpc>
                <a:spcPct val="118750"/>
              </a:lnSpc>
              <a:spcBef>
                <a:spcPts val="1050"/>
              </a:spcBef>
              <a:spcAft>
                <a:spcPts val="0"/>
              </a:spcAft>
              <a:buNone/>
            </a:pPr>
            <a:r>
              <a:rPr lang="en" sz="2300" b="1">
                <a:solidFill>
                  <a:schemeClr val="dk1"/>
                </a:solidFill>
                <a:latin typeface="Comfortaa"/>
                <a:ea typeface="Comfortaa"/>
                <a:cs typeface="Comfortaa"/>
                <a:sym typeface="Comfortaa"/>
              </a:rPr>
              <a:t>Ensures that an application’s ‘</a:t>
            </a:r>
            <a:r>
              <a:rPr lang="en" sz="2300" b="1" i="1">
                <a:solidFill>
                  <a:schemeClr val="dk1"/>
                </a:solidFill>
                <a:latin typeface="Comfortaa"/>
                <a:ea typeface="Comfortaa"/>
                <a:cs typeface="Comfortaa"/>
                <a:sym typeface="Comfortaa"/>
              </a:rPr>
              <a:t>claim</a:t>
            </a:r>
            <a:r>
              <a:rPr lang="en" sz="2300" b="1">
                <a:solidFill>
                  <a:schemeClr val="dk1"/>
                </a:solidFill>
                <a:latin typeface="Comfortaa"/>
                <a:ea typeface="Comfortaa"/>
                <a:cs typeface="Comfortaa"/>
                <a:sym typeface="Comfortaa"/>
              </a:rPr>
              <a:t>’ for storage is portable across numerous durable storage providers.</a:t>
            </a:r>
            <a:endParaRPr sz="2300" b="1">
              <a:solidFill>
                <a:schemeClr val="dk1"/>
              </a:solidFill>
              <a:latin typeface="Comfortaa"/>
              <a:ea typeface="Comfortaa"/>
              <a:cs typeface="Comfortaa"/>
              <a:sym typeface="Comfortaa"/>
            </a:endParaRPr>
          </a:p>
          <a:p>
            <a:pPr marL="0" marR="660400" lvl="0" indent="0" algn="l" rtl="0">
              <a:lnSpc>
                <a:spcPct val="118750"/>
              </a:lnSpc>
              <a:spcBef>
                <a:spcPts val="1050"/>
              </a:spcBef>
              <a:spcAft>
                <a:spcPts val="0"/>
              </a:spcAft>
              <a:buNone/>
            </a:pPr>
            <a:r>
              <a:rPr lang="en" sz="2300" b="1">
                <a:solidFill>
                  <a:schemeClr val="dk1"/>
                </a:solidFill>
                <a:latin typeface="Comfortaa"/>
                <a:ea typeface="Comfortaa"/>
                <a:cs typeface="Comfortaa"/>
                <a:sym typeface="Comfortaa"/>
              </a:rPr>
              <a:t>Every PVC is automatically </a:t>
            </a:r>
            <a:r>
              <a:rPr lang="en" sz="2300" b="1">
                <a:solidFill>
                  <a:srgbClr val="00FF00"/>
                </a:solidFill>
                <a:latin typeface="Comfortaa"/>
                <a:ea typeface="Comfortaa"/>
                <a:cs typeface="Comfortaa"/>
                <a:sym typeface="Comfortaa"/>
              </a:rPr>
              <a:t>bound</a:t>
            </a:r>
            <a:r>
              <a:rPr lang="en" sz="2300" b="1">
                <a:solidFill>
                  <a:schemeClr val="dk1"/>
                </a:solidFill>
                <a:latin typeface="Comfortaa"/>
                <a:ea typeface="Comfortaa"/>
                <a:cs typeface="Comfortaa"/>
                <a:sym typeface="Comfortaa"/>
              </a:rPr>
              <a:t> to a Persistent Volume by Kubernetes based on the claim requirements.</a:t>
            </a:r>
            <a:endParaRPr sz="23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5">
                                            <p:txEl>
                                              <p:pRg st="0" end="0"/>
                                            </p:txEl>
                                          </p:spTgt>
                                        </p:tgtEl>
                                        <p:attrNameLst>
                                          <p:attrName>style.visibility</p:attrName>
                                        </p:attrNameLst>
                                      </p:cBhvr>
                                      <p:to>
                                        <p:strVal val="visible"/>
                                      </p:to>
                                    </p:set>
                                    <p:animEffect transition="in" filter="fade">
                                      <p:cBhvr>
                                        <p:cTn id="7" dur="1000"/>
                                        <p:tgtEl>
                                          <p:spTgt spid="25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85">
                                            <p:txEl>
                                              <p:pRg st="1" end="1"/>
                                            </p:txEl>
                                          </p:spTgt>
                                        </p:tgtEl>
                                        <p:attrNameLst>
                                          <p:attrName>style.visibility</p:attrName>
                                        </p:attrNameLst>
                                      </p:cBhvr>
                                      <p:to>
                                        <p:strVal val="visible"/>
                                      </p:to>
                                    </p:set>
                                    <p:animEffect transition="in" filter="fade">
                                      <p:cBhvr>
                                        <p:cTn id="12" dur="1000"/>
                                        <p:tgtEl>
                                          <p:spTgt spid="25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85">
                                            <p:txEl>
                                              <p:pRg st="2" end="2"/>
                                            </p:txEl>
                                          </p:spTgt>
                                        </p:tgtEl>
                                        <p:attrNameLst>
                                          <p:attrName>style.visibility</p:attrName>
                                        </p:attrNameLst>
                                      </p:cBhvr>
                                      <p:to>
                                        <p:strVal val="visible"/>
                                      </p:to>
                                    </p:set>
                                    <p:animEffect transition="in" filter="fade">
                                      <p:cBhvr>
                                        <p:cTn id="17" dur="1000"/>
                                        <p:tgtEl>
                                          <p:spTgt spid="25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85">
                                            <p:txEl>
                                              <p:pRg st="3" end="3"/>
                                            </p:txEl>
                                          </p:spTgt>
                                        </p:tgtEl>
                                        <p:attrNameLst>
                                          <p:attrName>style.visibility</p:attrName>
                                        </p:attrNameLst>
                                      </p:cBhvr>
                                      <p:to>
                                        <p:strVal val="visible"/>
                                      </p:to>
                                    </p:set>
                                    <p:animEffect transition="in" filter="fade">
                                      <p:cBhvr>
                                        <p:cTn id="22" dur="1000"/>
                                        <p:tgtEl>
                                          <p:spTgt spid="25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85">
                                            <p:txEl>
                                              <p:pRg st="4" end="4"/>
                                            </p:txEl>
                                          </p:spTgt>
                                        </p:tgtEl>
                                        <p:attrNameLst>
                                          <p:attrName>style.visibility</p:attrName>
                                        </p:attrNameLst>
                                      </p:cBhvr>
                                      <p:to>
                                        <p:strVal val="visible"/>
                                      </p:to>
                                    </p:set>
                                    <p:animEffect transition="in" filter="fade">
                                      <p:cBhvr>
                                        <p:cTn id="27" dur="1000"/>
                                        <p:tgtEl>
                                          <p:spTgt spid="25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85">
                                            <p:txEl>
                                              <p:pRg st="5" end="5"/>
                                            </p:txEl>
                                          </p:spTgt>
                                        </p:tgtEl>
                                        <p:attrNameLst>
                                          <p:attrName>style.visibility</p:attrName>
                                        </p:attrNameLst>
                                      </p:cBhvr>
                                      <p:to>
                                        <p:strVal val="visible"/>
                                      </p:to>
                                    </p:set>
                                    <p:animEffect transition="in" filter="fade">
                                      <p:cBhvr>
                                        <p:cTn id="32" dur="1000"/>
                                        <p:tgtEl>
                                          <p:spTgt spid="258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8"/>
          <p:cNvSpPr txBox="1">
            <a:spLocks noGrp="1"/>
          </p:cNvSpPr>
          <p:nvPr>
            <p:ph type="title"/>
          </p:nvPr>
        </p:nvSpPr>
        <p:spPr>
          <a:xfrm>
            <a:off x="490250" y="225275"/>
            <a:ext cx="8191800" cy="460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Comfortaa"/>
                <a:ea typeface="Comfortaa"/>
                <a:cs typeface="Comfortaa"/>
                <a:sym typeface="Comfortaa"/>
              </a:rPr>
              <a:t>kubernetes cluster management is done using the </a:t>
            </a:r>
            <a:endParaRPr sz="2400">
              <a:latin typeface="Comfortaa"/>
              <a:ea typeface="Comfortaa"/>
              <a:cs typeface="Comfortaa"/>
              <a:sym typeface="Comfortaa"/>
            </a:endParaRPr>
          </a:p>
          <a:p>
            <a:pPr marL="0" lvl="0" indent="0" algn="l" rtl="0">
              <a:spcBef>
                <a:spcPts val="0"/>
              </a:spcBef>
              <a:spcAft>
                <a:spcPts val="0"/>
              </a:spcAft>
              <a:buNone/>
            </a:pPr>
            <a:r>
              <a:rPr lang="en" sz="2400">
                <a:solidFill>
                  <a:srgbClr val="00FF00"/>
                </a:solidFill>
                <a:latin typeface="Comfortaa"/>
                <a:ea typeface="Comfortaa"/>
                <a:cs typeface="Comfortaa"/>
                <a:sym typeface="Comfortaa"/>
              </a:rPr>
              <a:t>kubectl</a:t>
            </a:r>
            <a:r>
              <a:rPr lang="en" sz="2400">
                <a:latin typeface="Comfortaa"/>
                <a:ea typeface="Comfortaa"/>
                <a:cs typeface="Comfortaa"/>
                <a:sym typeface="Comfortaa"/>
              </a:rPr>
              <a:t> command line tool.</a:t>
            </a: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2400">
                <a:latin typeface="Comfortaa"/>
                <a:ea typeface="Comfortaa"/>
                <a:cs typeface="Comfortaa"/>
                <a:sym typeface="Comfortaa"/>
              </a:rPr>
              <a:t>kubectl commands are used to interact and manage Kubernetes objects and the cluster. </a:t>
            </a: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2400"/>
              <a:t>$ kubectl [command] [TYPE] [NAME] [flags]</a:t>
            </a:r>
            <a:endParaRPr sz="2400"/>
          </a:p>
          <a:p>
            <a:pPr marL="457200" lvl="0" indent="0" algn="l" rtl="0">
              <a:spcBef>
                <a:spcPts val="0"/>
              </a:spcBef>
              <a:spcAft>
                <a:spcPts val="0"/>
              </a:spcAft>
              <a:buNone/>
            </a:pPr>
            <a:r>
              <a:rPr lang="en" sz="2400">
                <a:solidFill>
                  <a:srgbClr val="00FF00"/>
                </a:solidFill>
              </a:rPr>
              <a:t>command</a:t>
            </a:r>
            <a:r>
              <a:rPr lang="en" sz="2400"/>
              <a:t>: Specifies the operation ie..create, get, </a:t>
            </a:r>
            <a:r>
              <a:rPr lang="en" sz="2400">
                <a:solidFill>
                  <a:srgbClr val="00FF00"/>
                </a:solidFill>
              </a:rPr>
              <a:t>TYPE</a:t>
            </a:r>
            <a:r>
              <a:rPr lang="en" sz="2400"/>
              <a:t>: Specifies the </a:t>
            </a:r>
            <a:r>
              <a:rPr lang="en" sz="2400" u="sng">
                <a:solidFill>
                  <a:schemeClr val="hlink"/>
                </a:solidFill>
                <a:hlinkClick r:id="rId3"/>
              </a:rPr>
              <a:t>resource type</a:t>
            </a:r>
            <a:r>
              <a:rPr lang="en" sz="2400"/>
              <a:t>...pod, replicaset</a:t>
            </a:r>
            <a:endParaRPr sz="2400"/>
          </a:p>
          <a:p>
            <a:pPr marL="457200" lvl="0" indent="0" algn="l" rtl="0">
              <a:spcBef>
                <a:spcPts val="0"/>
              </a:spcBef>
              <a:spcAft>
                <a:spcPts val="0"/>
              </a:spcAft>
              <a:buNone/>
            </a:pPr>
            <a:r>
              <a:rPr lang="en" sz="2400">
                <a:solidFill>
                  <a:srgbClr val="00FF00"/>
                </a:solidFill>
              </a:rPr>
              <a:t>NAME</a:t>
            </a:r>
            <a:r>
              <a:rPr lang="en" sz="2400"/>
              <a:t>: user defined name of the resource </a:t>
            </a:r>
            <a:endParaRPr sz="2400"/>
          </a:p>
          <a:p>
            <a:pPr marL="457200" lvl="0" indent="0" algn="l" rtl="0">
              <a:spcBef>
                <a:spcPts val="0"/>
              </a:spcBef>
              <a:spcAft>
                <a:spcPts val="0"/>
              </a:spcAft>
              <a:buNone/>
            </a:pPr>
            <a:r>
              <a:rPr lang="en" sz="2400">
                <a:solidFill>
                  <a:srgbClr val="00FF00"/>
                </a:solidFill>
              </a:rPr>
              <a:t>flags</a:t>
            </a:r>
            <a:r>
              <a:rPr lang="en" sz="2400"/>
              <a:t>: ie. -h for help</a:t>
            </a:r>
            <a:endParaRPr sz="2400"/>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309"/>
          <p:cNvSpPr txBox="1"/>
          <p:nvPr/>
        </p:nvSpPr>
        <p:spPr>
          <a:xfrm>
            <a:off x="466680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1" name="Google Shape;2591;p309"/>
          <p:cNvSpPr txBox="1"/>
          <p:nvPr/>
        </p:nvSpPr>
        <p:spPr>
          <a:xfrm>
            <a:off x="11255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2592" name="Google Shape;2592;p309"/>
          <p:cNvGrpSpPr/>
          <p:nvPr/>
        </p:nvGrpSpPr>
        <p:grpSpPr>
          <a:xfrm>
            <a:off x="382900" y="1085225"/>
            <a:ext cx="1473600" cy="1623300"/>
            <a:chOff x="382900" y="1085225"/>
            <a:chExt cx="1473600" cy="1623300"/>
          </a:xfrm>
        </p:grpSpPr>
        <p:sp>
          <p:nvSpPr>
            <p:cNvPr id="2593" name="Google Shape;2593;p309"/>
            <p:cNvSpPr txBox="1"/>
            <p:nvPr/>
          </p:nvSpPr>
          <p:spPr>
            <a:xfrm>
              <a:off x="382900" y="1085225"/>
              <a:ext cx="1473600" cy="162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POD</a:t>
              </a:r>
              <a:endParaRPr>
                <a:solidFill>
                  <a:srgbClr val="00FF00"/>
                </a:solidFill>
              </a:endParaRPr>
            </a:p>
          </p:txBody>
        </p:sp>
        <p:sp>
          <p:nvSpPr>
            <p:cNvPr id="2594" name="Google Shape;2594;p309"/>
            <p:cNvSpPr/>
            <p:nvPr/>
          </p:nvSpPr>
          <p:spPr>
            <a:xfrm>
              <a:off x="592750" y="1713195"/>
              <a:ext cx="875500" cy="91197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volume</a:t>
              </a:r>
              <a:endParaRPr b="1">
                <a:latin typeface="Comfortaa"/>
                <a:ea typeface="Comfortaa"/>
                <a:cs typeface="Comfortaa"/>
                <a:sym typeface="Comfortaa"/>
              </a:endParaRPr>
            </a:p>
          </p:txBody>
        </p:sp>
      </p:grpSp>
      <p:sp>
        <p:nvSpPr>
          <p:cNvPr id="2595" name="Google Shape;2595;p309"/>
          <p:cNvSpPr/>
          <p:nvPr/>
        </p:nvSpPr>
        <p:spPr>
          <a:xfrm>
            <a:off x="2745050" y="1085225"/>
            <a:ext cx="1201200" cy="16233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Claim</a:t>
            </a:r>
            <a:endParaRPr sz="1500" b="1">
              <a:latin typeface="Comfortaa"/>
              <a:ea typeface="Comfortaa"/>
              <a:cs typeface="Comfortaa"/>
              <a:sym typeface="Comfortaa"/>
            </a:endParaRPr>
          </a:p>
          <a:p>
            <a:pPr marL="0" lvl="0" indent="0" algn="l" rtl="0">
              <a:spcBef>
                <a:spcPts val="0"/>
              </a:spcBef>
              <a:spcAft>
                <a:spcPts val="0"/>
              </a:spcAft>
              <a:buNone/>
            </a:pP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frontend</a:t>
            </a:r>
            <a:endParaRPr sz="1500" b="1">
              <a:latin typeface="Comfortaa"/>
              <a:ea typeface="Comfortaa"/>
              <a:cs typeface="Comfortaa"/>
              <a:sym typeface="Comfortaa"/>
            </a:endParaRPr>
          </a:p>
        </p:txBody>
      </p:sp>
      <p:sp>
        <p:nvSpPr>
          <p:cNvPr id="2596" name="Google Shape;2596;p309"/>
          <p:cNvSpPr/>
          <p:nvPr/>
        </p:nvSpPr>
        <p:spPr>
          <a:xfrm>
            <a:off x="5175725" y="1126925"/>
            <a:ext cx="1201200" cy="15399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100Gb</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ROM</a:t>
            </a:r>
            <a:endParaRPr sz="1500" b="1">
              <a:latin typeface="Comfortaa"/>
              <a:ea typeface="Comfortaa"/>
              <a:cs typeface="Comfortaa"/>
              <a:sym typeface="Comfortaa"/>
            </a:endParaRPr>
          </a:p>
        </p:txBody>
      </p:sp>
      <p:sp>
        <p:nvSpPr>
          <p:cNvPr id="2597" name="Google Shape;2597;p309"/>
          <p:cNvSpPr/>
          <p:nvPr/>
        </p:nvSpPr>
        <p:spPr>
          <a:xfrm>
            <a:off x="7530200" y="1085225"/>
            <a:ext cx="1427700" cy="16233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External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Storage</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System</a:t>
            </a:r>
            <a:endParaRPr b="1">
              <a:latin typeface="Comfortaa"/>
              <a:ea typeface="Comfortaa"/>
              <a:cs typeface="Comfortaa"/>
              <a:sym typeface="Comfortaa"/>
            </a:endParaRPr>
          </a:p>
        </p:txBody>
      </p:sp>
      <p:cxnSp>
        <p:nvCxnSpPr>
          <p:cNvPr id="2598" name="Google Shape;2598;p309"/>
          <p:cNvCxnSpPr>
            <a:stCxn id="2595" idx="3"/>
            <a:endCxn id="2596" idx="2"/>
          </p:cNvCxnSpPr>
          <p:nvPr/>
        </p:nvCxnSpPr>
        <p:spPr>
          <a:xfrm>
            <a:off x="3946250" y="1896875"/>
            <a:ext cx="1229400" cy="0"/>
          </a:xfrm>
          <a:prstGeom prst="straightConnector1">
            <a:avLst/>
          </a:prstGeom>
          <a:noFill/>
          <a:ln w="38100" cap="flat" cmpd="sng">
            <a:solidFill>
              <a:srgbClr val="FFFF00"/>
            </a:solidFill>
            <a:prstDash val="lgDash"/>
            <a:round/>
            <a:headEnd type="none" w="med" len="med"/>
            <a:tailEnd type="triangle" w="med" len="med"/>
          </a:ln>
        </p:spPr>
      </p:cxnSp>
      <p:cxnSp>
        <p:nvCxnSpPr>
          <p:cNvPr id="2599" name="Google Shape;2599;p309"/>
          <p:cNvCxnSpPr/>
          <p:nvPr/>
        </p:nvCxnSpPr>
        <p:spPr>
          <a:xfrm rot="10800000" flipH="1">
            <a:off x="6314100" y="1791875"/>
            <a:ext cx="1242900" cy="27600"/>
          </a:xfrm>
          <a:prstGeom prst="straightConnector1">
            <a:avLst/>
          </a:prstGeom>
          <a:noFill/>
          <a:ln w="28575" cap="flat" cmpd="sng">
            <a:solidFill>
              <a:srgbClr val="FFFF00"/>
            </a:solidFill>
            <a:prstDash val="lgDash"/>
            <a:round/>
            <a:headEnd type="none" w="med" len="med"/>
            <a:tailEnd type="triangle" w="med" len="med"/>
          </a:ln>
        </p:spPr>
      </p:cxnSp>
      <p:cxnSp>
        <p:nvCxnSpPr>
          <p:cNvPr id="2600" name="Google Shape;2600;p309"/>
          <p:cNvCxnSpPr/>
          <p:nvPr/>
        </p:nvCxnSpPr>
        <p:spPr>
          <a:xfrm rot="10800000" flipH="1">
            <a:off x="1502150" y="2110475"/>
            <a:ext cx="1242900" cy="27600"/>
          </a:xfrm>
          <a:prstGeom prst="straightConnector1">
            <a:avLst/>
          </a:prstGeom>
          <a:noFill/>
          <a:ln w="28575" cap="flat" cmpd="sng">
            <a:solidFill>
              <a:srgbClr val="FFFF00"/>
            </a:solidFill>
            <a:prstDash val="lgDash"/>
            <a:round/>
            <a:headEnd type="none" w="med" len="med"/>
            <a:tailEnd type="triangle" w="med" len="med"/>
          </a:ln>
        </p:spPr>
      </p:cxnSp>
      <p:sp>
        <p:nvSpPr>
          <p:cNvPr id="2601" name="Google Shape;2601;p309"/>
          <p:cNvSpPr txBox="1"/>
          <p:nvPr/>
        </p:nvSpPr>
        <p:spPr>
          <a:xfrm>
            <a:off x="298000" y="439275"/>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USER/DEVELOPER</a:t>
            </a: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namespace DEV</a:t>
            </a:r>
            <a:endParaRPr b="1">
              <a:solidFill>
                <a:schemeClr val="dk1"/>
              </a:solidFill>
              <a:latin typeface="Comfortaa"/>
              <a:ea typeface="Comfortaa"/>
              <a:cs typeface="Comfortaa"/>
              <a:sym typeface="Comfortaa"/>
            </a:endParaRPr>
          </a:p>
        </p:txBody>
      </p:sp>
      <p:sp>
        <p:nvSpPr>
          <p:cNvPr id="2602" name="Google Shape;2602;p309"/>
          <p:cNvSpPr txBox="1"/>
          <p:nvPr/>
        </p:nvSpPr>
        <p:spPr>
          <a:xfrm>
            <a:off x="4900525" y="491150"/>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CLUSTER ADMIN</a:t>
            </a:r>
            <a:endParaRPr b="1">
              <a:solidFill>
                <a:schemeClr val="dk1"/>
              </a:solidFill>
              <a:latin typeface="Comfortaa"/>
              <a:ea typeface="Comfortaa"/>
              <a:cs typeface="Comfortaa"/>
              <a:sym typeface="Comfortaa"/>
            </a:endParaRPr>
          </a:p>
        </p:txBody>
      </p:sp>
      <p:grpSp>
        <p:nvGrpSpPr>
          <p:cNvPr id="2603" name="Google Shape;2603;p309"/>
          <p:cNvGrpSpPr/>
          <p:nvPr/>
        </p:nvGrpSpPr>
        <p:grpSpPr>
          <a:xfrm>
            <a:off x="382900" y="2979175"/>
            <a:ext cx="1473600" cy="1623300"/>
            <a:chOff x="382900" y="1085225"/>
            <a:chExt cx="1473600" cy="1623300"/>
          </a:xfrm>
        </p:grpSpPr>
        <p:sp>
          <p:nvSpPr>
            <p:cNvPr id="2604" name="Google Shape;2604;p309"/>
            <p:cNvSpPr txBox="1"/>
            <p:nvPr/>
          </p:nvSpPr>
          <p:spPr>
            <a:xfrm>
              <a:off x="382900" y="1085225"/>
              <a:ext cx="1473600" cy="162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POD</a:t>
              </a:r>
              <a:endParaRPr>
                <a:solidFill>
                  <a:srgbClr val="00FF00"/>
                </a:solidFill>
              </a:endParaRPr>
            </a:p>
          </p:txBody>
        </p:sp>
        <p:sp>
          <p:nvSpPr>
            <p:cNvPr id="2605" name="Google Shape;2605;p309"/>
            <p:cNvSpPr/>
            <p:nvPr/>
          </p:nvSpPr>
          <p:spPr>
            <a:xfrm>
              <a:off x="592750" y="1713195"/>
              <a:ext cx="875500" cy="91197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volume</a:t>
              </a:r>
              <a:endParaRPr b="1">
                <a:latin typeface="Comfortaa"/>
                <a:ea typeface="Comfortaa"/>
                <a:cs typeface="Comfortaa"/>
                <a:sym typeface="Comfortaa"/>
              </a:endParaRPr>
            </a:p>
          </p:txBody>
        </p:sp>
      </p:grpSp>
      <p:sp>
        <p:nvSpPr>
          <p:cNvPr id="2606" name="Google Shape;2606;p309"/>
          <p:cNvSpPr/>
          <p:nvPr/>
        </p:nvSpPr>
        <p:spPr>
          <a:xfrm>
            <a:off x="2860975" y="3025075"/>
            <a:ext cx="1201200" cy="16233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Claim</a:t>
            </a:r>
            <a:endParaRPr sz="1500" b="1">
              <a:latin typeface="Comfortaa"/>
              <a:ea typeface="Comfortaa"/>
              <a:cs typeface="Comfortaa"/>
              <a:sym typeface="Comfortaa"/>
            </a:endParaRPr>
          </a:p>
          <a:p>
            <a:pPr marL="0" lvl="0" indent="0" algn="l" rtl="0">
              <a:spcBef>
                <a:spcPts val="0"/>
              </a:spcBef>
              <a:spcAft>
                <a:spcPts val="0"/>
              </a:spcAft>
              <a:buNone/>
            </a:pP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backend</a:t>
            </a:r>
            <a:endParaRPr sz="1500" b="1">
              <a:latin typeface="Comfortaa"/>
              <a:ea typeface="Comfortaa"/>
              <a:cs typeface="Comfortaa"/>
              <a:sym typeface="Comfortaa"/>
            </a:endParaRPr>
          </a:p>
        </p:txBody>
      </p:sp>
      <p:sp>
        <p:nvSpPr>
          <p:cNvPr id="2607" name="Google Shape;2607;p309"/>
          <p:cNvSpPr/>
          <p:nvPr/>
        </p:nvSpPr>
        <p:spPr>
          <a:xfrm>
            <a:off x="5218675" y="3066775"/>
            <a:ext cx="1201200" cy="15399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10Gb</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RWO</a:t>
            </a:r>
            <a:endParaRPr sz="1500" b="1">
              <a:latin typeface="Comfortaa"/>
              <a:ea typeface="Comfortaa"/>
              <a:cs typeface="Comfortaa"/>
              <a:sym typeface="Comfortaa"/>
            </a:endParaRPr>
          </a:p>
        </p:txBody>
      </p:sp>
      <p:cxnSp>
        <p:nvCxnSpPr>
          <p:cNvPr id="2608" name="Google Shape;2608;p309"/>
          <p:cNvCxnSpPr/>
          <p:nvPr/>
        </p:nvCxnSpPr>
        <p:spPr>
          <a:xfrm>
            <a:off x="4062175" y="3934425"/>
            <a:ext cx="1229400" cy="0"/>
          </a:xfrm>
          <a:prstGeom prst="straightConnector1">
            <a:avLst/>
          </a:prstGeom>
          <a:noFill/>
          <a:ln w="38100" cap="flat" cmpd="sng">
            <a:solidFill>
              <a:srgbClr val="FFFF00"/>
            </a:solidFill>
            <a:prstDash val="lgDash"/>
            <a:round/>
            <a:headEnd type="none" w="med" len="med"/>
            <a:tailEnd type="triangle" w="med" len="med"/>
          </a:ln>
        </p:spPr>
      </p:cxnSp>
      <p:cxnSp>
        <p:nvCxnSpPr>
          <p:cNvPr id="2609" name="Google Shape;2609;p309"/>
          <p:cNvCxnSpPr>
            <a:stCxn id="2607" idx="4"/>
          </p:cNvCxnSpPr>
          <p:nvPr/>
        </p:nvCxnSpPr>
        <p:spPr>
          <a:xfrm rot="10800000" flipH="1">
            <a:off x="6419875" y="2042125"/>
            <a:ext cx="1160400" cy="1794600"/>
          </a:xfrm>
          <a:prstGeom prst="straightConnector1">
            <a:avLst/>
          </a:prstGeom>
          <a:noFill/>
          <a:ln w="28575" cap="flat" cmpd="sng">
            <a:solidFill>
              <a:srgbClr val="FFFF00"/>
            </a:solidFill>
            <a:prstDash val="lgDash"/>
            <a:round/>
            <a:headEnd type="none" w="med" len="med"/>
            <a:tailEnd type="triangle" w="med" len="med"/>
          </a:ln>
        </p:spPr>
      </p:cxnSp>
      <p:sp>
        <p:nvSpPr>
          <p:cNvPr id="2610" name="Google Shape;2610;p309"/>
          <p:cNvSpPr/>
          <p:nvPr/>
        </p:nvSpPr>
        <p:spPr>
          <a:xfrm>
            <a:off x="7576375" y="3025075"/>
            <a:ext cx="1427700" cy="16233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External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Storage</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System</a:t>
            </a:r>
            <a:endParaRPr b="1">
              <a:latin typeface="Comfortaa"/>
              <a:ea typeface="Comfortaa"/>
              <a:cs typeface="Comfortaa"/>
              <a:sym typeface="Comfortaa"/>
            </a:endParaRPr>
          </a:p>
        </p:txBody>
      </p:sp>
      <p:cxnSp>
        <p:nvCxnSpPr>
          <p:cNvPr id="2611" name="Google Shape;2611;p309"/>
          <p:cNvCxnSpPr/>
          <p:nvPr/>
        </p:nvCxnSpPr>
        <p:spPr>
          <a:xfrm rot="10800000" flipH="1">
            <a:off x="1463025" y="4049250"/>
            <a:ext cx="1437000" cy="37800"/>
          </a:xfrm>
          <a:prstGeom prst="straightConnector1">
            <a:avLst/>
          </a:prstGeom>
          <a:noFill/>
          <a:ln w="28575" cap="flat" cmpd="sng">
            <a:solidFill>
              <a:srgbClr val="FFFF00"/>
            </a:solidFill>
            <a:prstDash val="lgDash"/>
            <a:round/>
            <a:headEnd type="none" w="med" len="med"/>
            <a:tailEnd type="triangle" w="med" len="med"/>
          </a:ln>
        </p:spPr>
      </p:cxn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p310"/>
          <p:cNvSpPr txBox="1">
            <a:spLocks noGrp="1"/>
          </p:cNvSpPr>
          <p:nvPr>
            <p:ph type="title"/>
          </p:nvPr>
        </p:nvSpPr>
        <p:spPr>
          <a:xfrm>
            <a:off x="530225" y="394215"/>
            <a:ext cx="5123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PersistentVolumeClaim</a:t>
            </a:r>
            <a:endParaRPr sz="3600"/>
          </a:p>
        </p:txBody>
      </p:sp>
      <p:sp>
        <p:nvSpPr>
          <p:cNvPr id="2617" name="Google Shape;2617;p310"/>
          <p:cNvSpPr txBox="1"/>
          <p:nvPr/>
        </p:nvSpPr>
        <p:spPr>
          <a:xfrm>
            <a:off x="258300" y="394225"/>
            <a:ext cx="7703100" cy="4458300"/>
          </a:xfrm>
          <a:prstGeom prst="rect">
            <a:avLst/>
          </a:prstGeom>
          <a:noFill/>
          <a:ln>
            <a:noFill/>
          </a:ln>
        </p:spPr>
        <p:txBody>
          <a:bodyPr spcFirstLastPara="1" wrap="square" lIns="0" tIns="10775" rIns="0" bIns="0" anchor="t" anchorCtr="0">
            <a:noAutofit/>
          </a:bodyPr>
          <a:lstStyle/>
          <a:p>
            <a:pPr marL="0" marR="13970" lvl="0" indent="0" algn="l" rtl="0">
              <a:lnSpc>
                <a:spcPct val="100699"/>
              </a:lnSpc>
              <a:spcBef>
                <a:spcPts val="0"/>
              </a:spcBef>
              <a:spcAft>
                <a:spcPts val="0"/>
              </a:spcAft>
              <a:buNone/>
            </a:pPr>
            <a:r>
              <a:rPr lang="en" sz="2300" b="1">
                <a:solidFill>
                  <a:srgbClr val="00FF00"/>
                </a:solidFill>
                <a:latin typeface="Comfortaa"/>
                <a:ea typeface="Comfortaa"/>
                <a:cs typeface="Comfortaa"/>
                <a:sym typeface="Comfortaa"/>
              </a:rPr>
              <a:t>accessModes:</a:t>
            </a:r>
            <a:r>
              <a:rPr lang="en" sz="2300" b="1">
                <a:solidFill>
                  <a:schemeClr val="dk1"/>
                </a:solidFill>
                <a:latin typeface="Comfortaa"/>
                <a:ea typeface="Comfortaa"/>
                <a:cs typeface="Comfortaa"/>
                <a:sym typeface="Comfortaa"/>
              </a:rPr>
              <a:t> The selected method of  accessing the storage. This MUST be a  subset of what is defined on the target PV or Storage Class.</a:t>
            </a:r>
            <a:endParaRPr sz="2300" b="1">
              <a:solidFill>
                <a:schemeClr val="dk1"/>
              </a:solidFill>
              <a:latin typeface="Comfortaa"/>
              <a:ea typeface="Comfortaa"/>
              <a:cs typeface="Comfortaa"/>
              <a:sym typeface="Comfortaa"/>
            </a:endParaRPr>
          </a:p>
          <a:p>
            <a:pPr marL="457200" marR="0" lvl="0" indent="0" algn="l" rtl="0">
              <a:lnSpc>
                <a:spcPct val="100000"/>
              </a:lnSpc>
              <a:spcBef>
                <a:spcPts val="990"/>
              </a:spcBef>
              <a:spcAft>
                <a:spcPts val="0"/>
              </a:spcAft>
              <a:buNone/>
            </a:pPr>
            <a:r>
              <a:rPr lang="en" sz="2300" b="1" i="0" u="none" strike="noStrike" cap="none">
                <a:solidFill>
                  <a:schemeClr val="dk1"/>
                </a:solidFill>
                <a:latin typeface="Comfortaa"/>
                <a:ea typeface="Comfortaa"/>
                <a:cs typeface="Comfortaa"/>
                <a:sym typeface="Comfortaa"/>
              </a:rPr>
              <a:t>ReadWriteOnce</a:t>
            </a:r>
            <a:endParaRPr sz="2300" b="1" i="0" u="none" strike="noStrike" cap="none">
              <a:solidFill>
                <a:schemeClr val="dk1"/>
              </a:solidFill>
              <a:latin typeface="Comfortaa"/>
              <a:ea typeface="Comfortaa"/>
              <a:cs typeface="Comfortaa"/>
              <a:sym typeface="Comfortaa"/>
            </a:endParaRPr>
          </a:p>
          <a:p>
            <a:pPr marL="457200" marR="0" lvl="0" indent="0" algn="l" rtl="0">
              <a:lnSpc>
                <a:spcPct val="100000"/>
              </a:lnSpc>
              <a:spcBef>
                <a:spcPts val="15"/>
              </a:spcBef>
              <a:spcAft>
                <a:spcPts val="0"/>
              </a:spcAft>
              <a:buNone/>
            </a:pPr>
            <a:r>
              <a:rPr lang="en" sz="2300" b="1" i="0" u="none" strike="noStrike" cap="none">
                <a:solidFill>
                  <a:schemeClr val="dk1"/>
                </a:solidFill>
                <a:latin typeface="Comfortaa"/>
                <a:ea typeface="Comfortaa"/>
                <a:cs typeface="Comfortaa"/>
                <a:sym typeface="Comfortaa"/>
              </a:rPr>
              <a:t>ReadOnlyMany</a:t>
            </a:r>
            <a:endParaRPr sz="2300" b="1" i="0" u="none" strike="noStrike" cap="none">
              <a:solidFill>
                <a:schemeClr val="dk1"/>
              </a:solidFill>
              <a:latin typeface="Comfortaa"/>
              <a:ea typeface="Comfortaa"/>
              <a:cs typeface="Comfortaa"/>
              <a:sym typeface="Comfortaa"/>
            </a:endParaRPr>
          </a:p>
          <a:p>
            <a:pPr marL="457200" marR="0" lvl="0" indent="0" algn="l" rtl="0">
              <a:lnSpc>
                <a:spcPct val="100000"/>
              </a:lnSpc>
              <a:spcBef>
                <a:spcPts val="15"/>
              </a:spcBef>
              <a:spcAft>
                <a:spcPts val="0"/>
              </a:spcAft>
              <a:buNone/>
            </a:pPr>
            <a:r>
              <a:rPr lang="en" sz="2300" b="1" i="0" u="none" strike="noStrike" cap="none">
                <a:solidFill>
                  <a:schemeClr val="dk1"/>
                </a:solidFill>
                <a:latin typeface="Comfortaa"/>
                <a:ea typeface="Comfortaa"/>
                <a:cs typeface="Comfortaa"/>
                <a:sym typeface="Comfortaa"/>
              </a:rPr>
              <a:t>ReadWriteMany</a:t>
            </a:r>
            <a:endParaRPr sz="2300" b="1" i="0" u="none" strike="noStrike" cap="none">
              <a:solidFill>
                <a:schemeClr val="dk1"/>
              </a:solidFill>
              <a:latin typeface="Comfortaa"/>
              <a:ea typeface="Comfortaa"/>
              <a:cs typeface="Comfortaa"/>
              <a:sym typeface="Comfortaa"/>
            </a:endParaRPr>
          </a:p>
          <a:p>
            <a:pPr marL="0" marR="5080" lvl="0" indent="0" algn="l" rtl="0">
              <a:lnSpc>
                <a:spcPct val="100699"/>
              </a:lnSpc>
              <a:spcBef>
                <a:spcPts val="975"/>
              </a:spcBef>
              <a:spcAft>
                <a:spcPts val="0"/>
              </a:spcAft>
              <a:buNone/>
            </a:pPr>
            <a:r>
              <a:rPr lang="en" sz="2300" b="1">
                <a:solidFill>
                  <a:srgbClr val="00FF00"/>
                </a:solidFill>
                <a:latin typeface="Comfortaa"/>
                <a:ea typeface="Comfortaa"/>
                <a:cs typeface="Comfortaa"/>
                <a:sym typeface="Comfortaa"/>
              </a:rPr>
              <a:t>resources.requests.storage:</a:t>
            </a:r>
            <a:r>
              <a:rPr lang="en" sz="2300" b="1">
                <a:solidFill>
                  <a:schemeClr val="dk1"/>
                </a:solidFill>
                <a:latin typeface="Comfortaa"/>
                <a:ea typeface="Comfortaa"/>
                <a:cs typeface="Comfortaa"/>
                <a:sym typeface="Comfortaa"/>
              </a:rPr>
              <a:t> The  desired amount of storage for the claim</a:t>
            </a:r>
            <a:endParaRPr sz="2300" b="1">
              <a:solidFill>
                <a:schemeClr val="dk1"/>
              </a:solidFill>
              <a:latin typeface="Comfortaa"/>
              <a:ea typeface="Comfortaa"/>
              <a:cs typeface="Comfortaa"/>
              <a:sym typeface="Comfortaa"/>
            </a:endParaRPr>
          </a:p>
          <a:p>
            <a:pPr marL="0" marR="107950" lvl="0" indent="0" algn="l" rtl="0">
              <a:lnSpc>
                <a:spcPct val="100699"/>
              </a:lnSpc>
              <a:spcBef>
                <a:spcPts val="975"/>
              </a:spcBef>
              <a:spcAft>
                <a:spcPts val="0"/>
              </a:spcAft>
              <a:buNone/>
            </a:pPr>
            <a:r>
              <a:rPr lang="en" sz="2300" b="1">
                <a:solidFill>
                  <a:srgbClr val="00FF00"/>
                </a:solidFill>
                <a:latin typeface="Comfortaa"/>
                <a:ea typeface="Comfortaa"/>
                <a:cs typeface="Comfortaa"/>
                <a:sym typeface="Comfortaa"/>
              </a:rPr>
              <a:t>storageClassName: </a:t>
            </a:r>
            <a:r>
              <a:rPr lang="en" sz="2300" b="1">
                <a:solidFill>
                  <a:schemeClr val="dk1"/>
                </a:solidFill>
                <a:latin typeface="Comfortaa"/>
                <a:ea typeface="Comfortaa"/>
                <a:cs typeface="Comfortaa"/>
                <a:sym typeface="Comfortaa"/>
              </a:rPr>
              <a:t>The name of the  desired Storage Class</a:t>
            </a:r>
            <a:endParaRPr sz="23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311"/>
          <p:cNvSpPr txBox="1">
            <a:spLocks noGrp="1"/>
          </p:cNvSpPr>
          <p:nvPr>
            <p:ph type="title"/>
          </p:nvPr>
        </p:nvSpPr>
        <p:spPr>
          <a:xfrm>
            <a:off x="530225" y="394225"/>
            <a:ext cx="8246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PVs and PVCs with Selectors</a:t>
            </a:r>
            <a:endParaRPr sz="3600">
              <a:solidFill>
                <a:schemeClr val="dk1"/>
              </a:solidFill>
              <a:latin typeface="Comfortaa"/>
              <a:ea typeface="Comfortaa"/>
              <a:cs typeface="Comfortaa"/>
              <a:sym typeface="Comfortaa"/>
            </a:endParaRPr>
          </a:p>
        </p:txBody>
      </p:sp>
      <p:sp>
        <p:nvSpPr>
          <p:cNvPr id="2623" name="Google Shape;2623;p311"/>
          <p:cNvSpPr txBox="1"/>
          <p:nvPr/>
        </p:nvSpPr>
        <p:spPr>
          <a:xfrm>
            <a:off x="457200" y="1200150"/>
            <a:ext cx="3994800" cy="3726300"/>
          </a:xfrm>
          <a:prstGeom prst="rect">
            <a:avLst/>
          </a:prstGeom>
          <a:noFill/>
          <a:ln w="19025" cap="flat" cmpd="sng">
            <a:solidFill>
              <a:srgbClr val="000000"/>
            </a:solidFill>
            <a:prstDash val="solid"/>
            <a:round/>
            <a:headEnd type="none" w="sm" len="sm"/>
            <a:tailEnd type="none" w="sm" len="sm"/>
          </a:ln>
        </p:spPr>
        <p:txBody>
          <a:bodyPr spcFirstLastPara="1" wrap="square" lIns="0" tIns="88900" rIns="0" bIns="0" anchor="t" anchorCtr="0">
            <a:noAutofit/>
          </a:bodyPr>
          <a:lstStyle/>
          <a:p>
            <a:pPr marL="85725" marR="1553845" lvl="0" indent="0" algn="l" rtl="0">
              <a:lnSpc>
                <a:spcPct val="117857"/>
              </a:lnSpc>
              <a:spcBef>
                <a:spcPts val="0"/>
              </a:spcBef>
              <a:spcAft>
                <a:spcPts val="0"/>
              </a:spcAft>
              <a:buNone/>
            </a:pPr>
            <a:r>
              <a:rPr lang="en" sz="1400" b="1">
                <a:solidFill>
                  <a:schemeClr val="dk1"/>
                </a:solidFill>
                <a:latin typeface="Courier New"/>
                <a:ea typeface="Courier New"/>
                <a:cs typeface="Courier New"/>
                <a:sym typeface="Courier New"/>
              </a:rPr>
              <a:t>kind: </a:t>
            </a:r>
            <a:r>
              <a:rPr lang="en" sz="1400" b="1">
                <a:solidFill>
                  <a:srgbClr val="00FF00"/>
                </a:solidFill>
                <a:latin typeface="Courier New"/>
                <a:ea typeface="Courier New"/>
                <a:cs typeface="Courier New"/>
                <a:sym typeface="Courier New"/>
              </a:rPr>
              <a:t>PersistentVolume</a:t>
            </a:r>
            <a:r>
              <a:rPr lang="en" sz="1400" b="1">
                <a:solidFill>
                  <a:schemeClr val="dk1"/>
                </a:solidFill>
                <a:latin typeface="Courier New"/>
                <a:ea typeface="Courier New"/>
                <a:cs typeface="Courier New"/>
                <a:sym typeface="Courier New"/>
              </a:rPr>
              <a:t>  apiVersion: v1  metadata:</a:t>
            </a:r>
            <a:endParaRPr sz="1400" b="1">
              <a:solidFill>
                <a:schemeClr val="dk1"/>
              </a:solidFill>
              <a:latin typeface="Courier New"/>
              <a:ea typeface="Courier New"/>
              <a:cs typeface="Courier New"/>
              <a:sym typeface="Courier New"/>
            </a:endParaRPr>
          </a:p>
          <a:p>
            <a:pPr marL="299085" marR="1020443" lvl="0" indent="0" algn="l" rtl="0">
              <a:lnSpc>
                <a:spcPct val="117857"/>
              </a:lnSpc>
              <a:spcBef>
                <a:spcPts val="0"/>
              </a:spcBef>
              <a:spcAft>
                <a:spcPts val="0"/>
              </a:spcAft>
              <a:buNone/>
            </a:pPr>
            <a:r>
              <a:rPr lang="en" sz="1400" b="1">
                <a:solidFill>
                  <a:schemeClr val="dk1"/>
                </a:solidFill>
                <a:latin typeface="Courier New"/>
                <a:ea typeface="Courier New"/>
                <a:cs typeface="Courier New"/>
                <a:sym typeface="Courier New"/>
              </a:rPr>
              <a:t>name: pv-selector-example  </a:t>
            </a:r>
            <a:r>
              <a:rPr lang="en" sz="1400" b="1">
                <a:solidFill>
                  <a:srgbClr val="FFFF00"/>
                </a:solidFill>
                <a:latin typeface="Courier New"/>
                <a:ea typeface="Courier New"/>
                <a:cs typeface="Courier New"/>
                <a:sym typeface="Courier New"/>
              </a:rPr>
              <a:t>labels:</a:t>
            </a:r>
            <a:endParaRPr sz="1400" b="1">
              <a:solidFill>
                <a:srgbClr val="FFFF00"/>
              </a:solidFill>
              <a:latin typeface="Courier New"/>
              <a:ea typeface="Courier New"/>
              <a:cs typeface="Courier New"/>
              <a:sym typeface="Courier New"/>
            </a:endParaRPr>
          </a:p>
          <a:p>
            <a:pPr marL="85725" marR="1981200" lvl="0" indent="426719" algn="l" rtl="0">
              <a:lnSpc>
                <a:spcPct val="117857"/>
              </a:lnSpc>
              <a:spcBef>
                <a:spcPts val="0"/>
              </a:spcBef>
              <a:spcAft>
                <a:spcPts val="0"/>
              </a:spcAft>
              <a:buNone/>
            </a:pPr>
            <a:r>
              <a:rPr lang="en" sz="1400" b="1">
                <a:solidFill>
                  <a:srgbClr val="FFFF00"/>
                </a:solidFill>
                <a:latin typeface="Courier New"/>
                <a:ea typeface="Courier New"/>
                <a:cs typeface="Courier New"/>
                <a:sym typeface="Courier New"/>
              </a:rPr>
              <a:t>type: hostpath </a:t>
            </a:r>
            <a:r>
              <a:rPr lang="en" sz="1400" b="1">
                <a:solidFill>
                  <a:schemeClr val="dk1"/>
                </a:solidFill>
                <a:latin typeface="Courier New"/>
                <a:ea typeface="Courier New"/>
                <a:cs typeface="Courier New"/>
                <a:sym typeface="Courier New"/>
              </a:rPr>
              <a:t> spec:</a:t>
            </a:r>
            <a:endParaRPr sz="1400" b="1">
              <a:solidFill>
                <a:schemeClr val="dk1"/>
              </a:solidFill>
              <a:latin typeface="Courier New"/>
              <a:ea typeface="Courier New"/>
              <a:cs typeface="Courier New"/>
              <a:sym typeface="Courier New"/>
            </a:endParaRPr>
          </a:p>
          <a:p>
            <a:pPr marL="512444" marR="2194560" lvl="0" indent="-213359" algn="l" rtl="0">
              <a:lnSpc>
                <a:spcPct val="117857"/>
              </a:lnSpc>
              <a:spcBef>
                <a:spcPts val="0"/>
              </a:spcBef>
              <a:spcAft>
                <a:spcPts val="0"/>
              </a:spcAft>
              <a:buNone/>
            </a:pPr>
            <a:r>
              <a:rPr lang="en" sz="1400" b="1">
                <a:solidFill>
                  <a:schemeClr val="dk1"/>
                </a:solidFill>
                <a:latin typeface="Courier New"/>
                <a:ea typeface="Courier New"/>
                <a:cs typeface="Courier New"/>
                <a:sym typeface="Courier New"/>
              </a:rPr>
              <a:t>capacity:  storage: 2Gi</a:t>
            </a:r>
            <a:endParaRPr sz="1400" b="1">
              <a:solidFill>
                <a:schemeClr val="dk1"/>
              </a:solidFill>
              <a:latin typeface="Courier New"/>
              <a:ea typeface="Courier New"/>
              <a:cs typeface="Courier New"/>
              <a:sym typeface="Courier New"/>
            </a:endParaRPr>
          </a:p>
          <a:p>
            <a:pPr marL="299085" marR="0" lvl="0" indent="0" algn="l" rtl="0">
              <a:lnSpc>
                <a:spcPct val="113214"/>
              </a:lnSpc>
              <a:spcBef>
                <a:spcPts val="0"/>
              </a:spcBef>
              <a:spcAft>
                <a:spcPts val="0"/>
              </a:spcAft>
              <a:buNone/>
            </a:pPr>
            <a:r>
              <a:rPr lang="en" sz="1400" b="1">
                <a:solidFill>
                  <a:schemeClr val="dk1"/>
                </a:solidFill>
                <a:latin typeface="Courier New"/>
                <a:ea typeface="Courier New"/>
                <a:cs typeface="Courier New"/>
                <a:sym typeface="Courier New"/>
              </a:rPr>
              <a:t>accessModes:</a:t>
            </a:r>
            <a:endParaRPr sz="1400" b="1">
              <a:solidFill>
                <a:schemeClr val="dk1"/>
              </a:solidFill>
              <a:latin typeface="Courier New"/>
              <a:ea typeface="Courier New"/>
              <a:cs typeface="Courier New"/>
              <a:sym typeface="Courier New"/>
            </a:endParaRPr>
          </a:p>
          <a:p>
            <a:pPr marL="299085" marR="1873885" lvl="0" indent="212725" algn="l" rtl="0">
              <a:lnSpc>
                <a:spcPct val="117857"/>
              </a:lnSpc>
              <a:spcBef>
                <a:spcPts val="65"/>
              </a:spcBef>
              <a:spcAft>
                <a:spcPts val="0"/>
              </a:spcAft>
              <a:buNone/>
            </a:pPr>
            <a:r>
              <a:rPr lang="en" sz="1400" b="1">
                <a:solidFill>
                  <a:schemeClr val="dk1"/>
                </a:solidFill>
                <a:latin typeface="Courier New"/>
                <a:ea typeface="Courier New"/>
                <a:cs typeface="Courier New"/>
                <a:sym typeface="Courier New"/>
              </a:rPr>
              <a:t>- ReadWriteMany  hostPath:</a:t>
            </a:r>
            <a:endParaRPr sz="1400" b="1">
              <a:solidFill>
                <a:schemeClr val="dk1"/>
              </a:solidFill>
              <a:latin typeface="Courier New"/>
              <a:ea typeface="Courier New"/>
              <a:cs typeface="Courier New"/>
              <a:sym typeface="Courier New"/>
            </a:endParaRPr>
          </a:p>
          <a:p>
            <a:pPr marL="512444" marR="0" lvl="0" indent="0" algn="l" rtl="0">
              <a:lnSpc>
                <a:spcPct val="114285"/>
              </a:lnSpc>
              <a:spcBef>
                <a:spcPts val="0"/>
              </a:spcBef>
              <a:spcAft>
                <a:spcPts val="0"/>
              </a:spcAft>
              <a:buNone/>
            </a:pPr>
            <a:r>
              <a:rPr lang="en" sz="1400" b="1">
                <a:solidFill>
                  <a:schemeClr val="dk1"/>
                </a:solidFill>
                <a:latin typeface="Courier New"/>
                <a:ea typeface="Courier New"/>
                <a:cs typeface="Courier New"/>
                <a:sym typeface="Courier New"/>
              </a:rPr>
              <a:t>path: "/mnt/data"</a:t>
            </a:r>
            <a:endParaRPr sz="1400" b="1">
              <a:solidFill>
                <a:schemeClr val="dk1"/>
              </a:solidFill>
              <a:latin typeface="Courier New"/>
              <a:ea typeface="Courier New"/>
              <a:cs typeface="Courier New"/>
              <a:sym typeface="Courier New"/>
            </a:endParaRPr>
          </a:p>
        </p:txBody>
      </p:sp>
      <p:sp>
        <p:nvSpPr>
          <p:cNvPr id="2624" name="Google Shape;2624;p311"/>
          <p:cNvSpPr txBox="1"/>
          <p:nvPr/>
        </p:nvSpPr>
        <p:spPr>
          <a:xfrm>
            <a:off x="4692273" y="1200150"/>
            <a:ext cx="3994800" cy="3726300"/>
          </a:xfrm>
          <a:prstGeom prst="rect">
            <a:avLst/>
          </a:prstGeom>
          <a:noFill/>
          <a:ln w="19025" cap="flat" cmpd="sng">
            <a:solidFill>
              <a:srgbClr val="000000"/>
            </a:solidFill>
            <a:prstDash val="solid"/>
            <a:round/>
            <a:headEnd type="none" w="sm" len="sm"/>
            <a:tailEnd type="none" w="sm" len="sm"/>
          </a:ln>
        </p:spPr>
        <p:txBody>
          <a:bodyPr spcFirstLastPara="1" wrap="square" lIns="0" tIns="88900" rIns="0" bIns="0" anchor="t" anchorCtr="0">
            <a:noAutofit/>
          </a:bodyPr>
          <a:lstStyle/>
          <a:p>
            <a:pPr marL="85725" marR="1020443" lvl="0" indent="0" algn="l" rtl="0">
              <a:lnSpc>
                <a:spcPct val="117857"/>
              </a:lnSpc>
              <a:spcBef>
                <a:spcPts val="0"/>
              </a:spcBef>
              <a:spcAft>
                <a:spcPts val="0"/>
              </a:spcAft>
              <a:buNone/>
            </a:pPr>
            <a:r>
              <a:rPr lang="en" sz="1400" b="1">
                <a:solidFill>
                  <a:schemeClr val="dk1"/>
                </a:solidFill>
                <a:latin typeface="Courier New"/>
                <a:ea typeface="Courier New"/>
                <a:cs typeface="Courier New"/>
                <a:sym typeface="Courier New"/>
              </a:rPr>
              <a:t>kind: </a:t>
            </a:r>
            <a:r>
              <a:rPr lang="en" sz="1400" b="1">
                <a:solidFill>
                  <a:srgbClr val="00FF00"/>
                </a:solidFill>
                <a:latin typeface="Courier New"/>
                <a:ea typeface="Courier New"/>
                <a:cs typeface="Courier New"/>
                <a:sym typeface="Courier New"/>
              </a:rPr>
              <a:t>PersistentVolumeClaim</a:t>
            </a:r>
            <a:r>
              <a:rPr lang="en" sz="1400" b="1">
                <a:solidFill>
                  <a:schemeClr val="dk1"/>
                </a:solidFill>
                <a:latin typeface="Courier New"/>
                <a:ea typeface="Courier New"/>
                <a:cs typeface="Courier New"/>
                <a:sym typeface="Courier New"/>
              </a:rPr>
              <a:t>  apiVersion: v1</a:t>
            </a:r>
            <a:endParaRPr sz="1400" b="1">
              <a:solidFill>
                <a:schemeClr val="dk1"/>
              </a:solidFill>
              <a:latin typeface="Courier New"/>
              <a:ea typeface="Courier New"/>
              <a:cs typeface="Courier New"/>
              <a:sym typeface="Courier New"/>
            </a:endParaRPr>
          </a:p>
          <a:p>
            <a:pPr marL="85725" marR="0" lvl="0" indent="0" algn="l" rtl="0">
              <a:lnSpc>
                <a:spcPct val="113214"/>
              </a:lnSpc>
              <a:spcBef>
                <a:spcPts val="0"/>
              </a:spcBef>
              <a:spcAft>
                <a:spcPts val="0"/>
              </a:spcAft>
              <a:buNone/>
            </a:pPr>
            <a:r>
              <a:rPr lang="en" sz="1400" b="1">
                <a:solidFill>
                  <a:schemeClr val="dk1"/>
                </a:solidFill>
                <a:latin typeface="Courier New"/>
                <a:ea typeface="Courier New"/>
                <a:cs typeface="Courier New"/>
                <a:sym typeface="Courier New"/>
              </a:rPr>
              <a:t>metadata:</a:t>
            </a:r>
            <a:endParaRPr sz="1400" b="1">
              <a:solidFill>
                <a:schemeClr val="dk1"/>
              </a:solidFill>
              <a:latin typeface="Courier New"/>
              <a:ea typeface="Courier New"/>
              <a:cs typeface="Courier New"/>
              <a:sym typeface="Courier New"/>
            </a:endParaRPr>
          </a:p>
          <a:p>
            <a:pPr marL="85725" marR="913764" lvl="0" indent="213359" algn="l" rtl="0">
              <a:lnSpc>
                <a:spcPct val="117857"/>
              </a:lnSpc>
              <a:spcBef>
                <a:spcPts val="65"/>
              </a:spcBef>
              <a:spcAft>
                <a:spcPts val="0"/>
              </a:spcAft>
              <a:buNone/>
            </a:pPr>
            <a:r>
              <a:rPr lang="en" sz="1400" b="1">
                <a:solidFill>
                  <a:schemeClr val="dk1"/>
                </a:solidFill>
                <a:latin typeface="Courier New"/>
                <a:ea typeface="Courier New"/>
                <a:cs typeface="Courier New"/>
                <a:sym typeface="Courier New"/>
              </a:rPr>
              <a:t>name: pvc-selector-example  spec:</a:t>
            </a:r>
            <a:endParaRPr sz="1400" b="1">
              <a:solidFill>
                <a:schemeClr val="dk1"/>
              </a:solidFill>
              <a:latin typeface="Courier New"/>
              <a:ea typeface="Courier New"/>
              <a:cs typeface="Courier New"/>
              <a:sym typeface="Courier New"/>
            </a:endParaRPr>
          </a:p>
          <a:p>
            <a:pPr marL="299085" marR="0" lvl="0" indent="0" algn="l" rtl="0">
              <a:lnSpc>
                <a:spcPct val="113214"/>
              </a:lnSpc>
              <a:spcBef>
                <a:spcPts val="0"/>
              </a:spcBef>
              <a:spcAft>
                <a:spcPts val="0"/>
              </a:spcAft>
              <a:buNone/>
            </a:pPr>
            <a:r>
              <a:rPr lang="en" sz="1400" b="1">
                <a:solidFill>
                  <a:schemeClr val="dk1"/>
                </a:solidFill>
                <a:latin typeface="Courier New"/>
                <a:ea typeface="Courier New"/>
                <a:cs typeface="Courier New"/>
                <a:sym typeface="Courier New"/>
              </a:rPr>
              <a:t>accessModes:</a:t>
            </a:r>
            <a:endParaRPr sz="1400" b="1">
              <a:solidFill>
                <a:schemeClr val="dk1"/>
              </a:solidFill>
              <a:latin typeface="Courier New"/>
              <a:ea typeface="Courier New"/>
              <a:cs typeface="Courier New"/>
              <a:sym typeface="Courier New"/>
            </a:endParaRPr>
          </a:p>
          <a:p>
            <a:pPr marL="299085" marR="1873885" lvl="0" indent="212725" algn="l" rtl="0">
              <a:lnSpc>
                <a:spcPct val="117857"/>
              </a:lnSpc>
              <a:spcBef>
                <a:spcPts val="65"/>
              </a:spcBef>
              <a:spcAft>
                <a:spcPts val="0"/>
              </a:spcAft>
              <a:buNone/>
            </a:pPr>
            <a:r>
              <a:rPr lang="en" sz="1400" b="1">
                <a:solidFill>
                  <a:schemeClr val="dk1"/>
                </a:solidFill>
                <a:latin typeface="Courier New"/>
                <a:ea typeface="Courier New"/>
                <a:cs typeface="Courier New"/>
                <a:sym typeface="Courier New"/>
              </a:rPr>
              <a:t>- ReadWriteMany  resources:</a:t>
            </a:r>
            <a:endParaRPr sz="1400" b="1">
              <a:solidFill>
                <a:schemeClr val="dk1"/>
              </a:solidFill>
              <a:latin typeface="Courier New"/>
              <a:ea typeface="Courier New"/>
              <a:cs typeface="Courier New"/>
              <a:sym typeface="Courier New"/>
            </a:endParaRPr>
          </a:p>
          <a:p>
            <a:pPr marL="725805" marR="1981200" lvl="0" indent="-213360" algn="l" rtl="0">
              <a:lnSpc>
                <a:spcPct val="117857"/>
              </a:lnSpc>
              <a:spcBef>
                <a:spcPts val="0"/>
              </a:spcBef>
              <a:spcAft>
                <a:spcPts val="0"/>
              </a:spcAft>
              <a:buNone/>
            </a:pPr>
            <a:r>
              <a:rPr lang="en" sz="1400" b="1">
                <a:solidFill>
                  <a:schemeClr val="dk1"/>
                </a:solidFill>
                <a:latin typeface="Courier New"/>
                <a:ea typeface="Courier New"/>
                <a:cs typeface="Courier New"/>
                <a:sym typeface="Courier New"/>
              </a:rPr>
              <a:t>requests:  storage: 1Gi</a:t>
            </a:r>
            <a:endParaRPr sz="1400" b="1">
              <a:solidFill>
                <a:schemeClr val="dk1"/>
              </a:solidFill>
              <a:latin typeface="Courier New"/>
              <a:ea typeface="Courier New"/>
              <a:cs typeface="Courier New"/>
              <a:sym typeface="Courier New"/>
            </a:endParaRPr>
          </a:p>
          <a:p>
            <a:pPr marL="512444" marR="2193925" lvl="0" indent="-213359" algn="l" rtl="0">
              <a:lnSpc>
                <a:spcPct val="117857"/>
              </a:lnSpc>
              <a:spcBef>
                <a:spcPts val="0"/>
              </a:spcBef>
              <a:spcAft>
                <a:spcPts val="0"/>
              </a:spcAft>
              <a:buNone/>
            </a:pPr>
            <a:r>
              <a:rPr lang="en" sz="1400" b="1">
                <a:solidFill>
                  <a:srgbClr val="FFFF00"/>
                </a:solidFill>
                <a:latin typeface="Courier New"/>
                <a:ea typeface="Courier New"/>
                <a:cs typeface="Courier New"/>
                <a:sym typeface="Courier New"/>
              </a:rPr>
              <a:t>selector:  matchLabels:</a:t>
            </a:r>
            <a:endParaRPr sz="1400" b="1">
              <a:solidFill>
                <a:srgbClr val="FFFF00"/>
              </a:solidFill>
              <a:latin typeface="Courier New"/>
              <a:ea typeface="Courier New"/>
              <a:cs typeface="Courier New"/>
              <a:sym typeface="Courier New"/>
            </a:endParaRPr>
          </a:p>
          <a:p>
            <a:pPr marL="725805" marR="0" lvl="0" indent="0" algn="l" rtl="0">
              <a:lnSpc>
                <a:spcPct val="114285"/>
              </a:lnSpc>
              <a:spcBef>
                <a:spcPts val="0"/>
              </a:spcBef>
              <a:spcAft>
                <a:spcPts val="0"/>
              </a:spcAft>
              <a:buNone/>
            </a:pPr>
            <a:r>
              <a:rPr lang="en" sz="1400" b="1">
                <a:solidFill>
                  <a:srgbClr val="FFFF00"/>
                </a:solidFill>
                <a:latin typeface="Courier New"/>
                <a:ea typeface="Courier New"/>
                <a:cs typeface="Courier New"/>
                <a:sym typeface="Courier New"/>
              </a:rPr>
              <a:t>type: hostpath</a:t>
            </a:r>
            <a:endParaRPr sz="1400" b="1">
              <a:solidFill>
                <a:srgbClr val="FFFF00"/>
              </a:solidFill>
              <a:latin typeface="Courier New"/>
              <a:ea typeface="Courier New"/>
              <a:cs typeface="Courier New"/>
              <a:sym typeface="Courier New"/>
            </a:endParaRPr>
          </a:p>
        </p:txBody>
      </p:sp>
      <p:sp>
        <p:nvSpPr>
          <p:cNvPr id="2625" name="Google Shape;2625;p311"/>
          <p:cNvSpPr txBox="1"/>
          <p:nvPr/>
        </p:nvSpPr>
        <p:spPr>
          <a:xfrm>
            <a:off x="573100" y="2241075"/>
            <a:ext cx="2454900" cy="5748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6" name="Google Shape;2626;p311"/>
          <p:cNvSpPr txBox="1"/>
          <p:nvPr/>
        </p:nvSpPr>
        <p:spPr>
          <a:xfrm>
            <a:off x="4899750" y="3763675"/>
            <a:ext cx="2454900" cy="8640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2627" name="Google Shape;2627;p311"/>
          <p:cNvCxnSpPr/>
          <p:nvPr/>
        </p:nvCxnSpPr>
        <p:spPr>
          <a:xfrm>
            <a:off x="3036600" y="2831300"/>
            <a:ext cx="1881900" cy="94080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312"/>
          <p:cNvSpPr txBox="1">
            <a:spLocks noGrp="1"/>
          </p:cNvSpPr>
          <p:nvPr>
            <p:ph type="title"/>
          </p:nvPr>
        </p:nvSpPr>
        <p:spPr>
          <a:xfrm>
            <a:off x="530225" y="394225"/>
            <a:ext cx="47217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PV Phases</a:t>
            </a:r>
            <a:endParaRPr sz="3600">
              <a:solidFill>
                <a:schemeClr val="dk1"/>
              </a:solidFill>
              <a:latin typeface="Comfortaa"/>
              <a:ea typeface="Comfortaa"/>
              <a:cs typeface="Comfortaa"/>
              <a:sym typeface="Comfortaa"/>
            </a:endParaRPr>
          </a:p>
        </p:txBody>
      </p:sp>
      <p:sp>
        <p:nvSpPr>
          <p:cNvPr id="2633" name="Google Shape;2633;p312"/>
          <p:cNvSpPr txBox="1"/>
          <p:nvPr/>
        </p:nvSpPr>
        <p:spPr>
          <a:xfrm>
            <a:off x="300350" y="1241549"/>
            <a:ext cx="2026800" cy="3726300"/>
          </a:xfrm>
          <a:prstGeom prst="rect">
            <a:avLst/>
          </a:prstGeom>
          <a:solidFill>
            <a:srgbClr val="00FF00"/>
          </a:solidFill>
          <a:ln w="38075" cap="flat" cmpd="sng">
            <a:solidFill>
              <a:srgbClr val="000000"/>
            </a:solidFill>
            <a:prstDash val="solid"/>
            <a:round/>
            <a:headEnd type="none" w="sm" len="sm"/>
            <a:tailEnd type="none" w="sm" len="sm"/>
          </a:ln>
        </p:spPr>
        <p:txBody>
          <a:bodyPr spcFirstLastPara="1" wrap="square" lIns="0" tIns="146675" rIns="0" bIns="0" anchor="t" anchorCtr="0">
            <a:noAutofit/>
          </a:bodyPr>
          <a:lstStyle/>
          <a:p>
            <a:pPr marL="0" marR="0" lvl="0" indent="0" algn="ctr" rtl="0">
              <a:lnSpc>
                <a:spcPct val="100000"/>
              </a:lnSpc>
              <a:spcBef>
                <a:spcPts val="0"/>
              </a:spcBef>
              <a:spcAft>
                <a:spcPts val="0"/>
              </a:spcAft>
              <a:buNone/>
            </a:pPr>
            <a:r>
              <a:rPr lang="en" sz="3000" b="1">
                <a:latin typeface="Comfortaa"/>
                <a:ea typeface="Comfortaa"/>
                <a:cs typeface="Comfortaa"/>
                <a:sym typeface="Comfortaa"/>
              </a:rPr>
              <a:t>Available</a:t>
            </a:r>
            <a:endParaRPr sz="3000" b="1">
              <a:latin typeface="Comfortaa"/>
              <a:ea typeface="Comfortaa"/>
              <a:cs typeface="Comfortaa"/>
              <a:sym typeface="Comfortaa"/>
            </a:endParaRPr>
          </a:p>
          <a:p>
            <a:pPr marL="189865" marR="182880" lvl="0" indent="-635" algn="ctr" rtl="0">
              <a:lnSpc>
                <a:spcPct val="119545"/>
              </a:lnSpc>
              <a:spcBef>
                <a:spcPts val="2900"/>
              </a:spcBef>
              <a:spcAft>
                <a:spcPts val="0"/>
              </a:spcAft>
              <a:buNone/>
            </a:pPr>
            <a:r>
              <a:rPr lang="en" sz="2200" b="1">
                <a:latin typeface="Comfortaa"/>
                <a:ea typeface="Comfortaa"/>
                <a:cs typeface="Comfortaa"/>
                <a:sym typeface="Comfortaa"/>
              </a:rPr>
              <a:t>PV is ready  and available  to be  consumed</a:t>
            </a:r>
            <a:r>
              <a:rPr lang="en" sz="2200" b="1">
                <a:solidFill>
                  <a:schemeClr val="dk1"/>
                </a:solidFill>
              </a:rPr>
              <a:t>.</a:t>
            </a:r>
            <a:endParaRPr sz="2200" b="1">
              <a:solidFill>
                <a:schemeClr val="dk1"/>
              </a:solidFill>
            </a:endParaRPr>
          </a:p>
        </p:txBody>
      </p:sp>
      <p:sp>
        <p:nvSpPr>
          <p:cNvPr id="2634" name="Google Shape;2634;p312"/>
          <p:cNvSpPr txBox="1"/>
          <p:nvPr/>
        </p:nvSpPr>
        <p:spPr>
          <a:xfrm>
            <a:off x="2499962" y="1241549"/>
            <a:ext cx="2026800" cy="3726300"/>
          </a:xfrm>
          <a:prstGeom prst="rect">
            <a:avLst/>
          </a:prstGeom>
          <a:solidFill>
            <a:srgbClr val="FFFF00"/>
          </a:solidFill>
          <a:ln w="38075" cap="flat" cmpd="sng">
            <a:solidFill>
              <a:srgbClr val="000000"/>
            </a:solidFill>
            <a:prstDash val="solid"/>
            <a:round/>
            <a:headEnd type="none" w="sm" len="sm"/>
            <a:tailEnd type="none" w="sm" len="sm"/>
          </a:ln>
        </p:spPr>
        <p:txBody>
          <a:bodyPr spcFirstLastPara="1" wrap="square" lIns="0" tIns="146675" rIns="0" bIns="0" anchor="t" anchorCtr="0">
            <a:noAutofit/>
          </a:bodyPr>
          <a:lstStyle/>
          <a:p>
            <a:pPr marL="0" marR="0" lvl="0" indent="0" algn="ctr" rtl="0">
              <a:lnSpc>
                <a:spcPct val="100000"/>
              </a:lnSpc>
              <a:spcBef>
                <a:spcPts val="0"/>
              </a:spcBef>
              <a:spcAft>
                <a:spcPts val="0"/>
              </a:spcAft>
              <a:buNone/>
            </a:pPr>
            <a:r>
              <a:rPr lang="en" sz="3000" b="1">
                <a:latin typeface="Comfortaa"/>
                <a:ea typeface="Comfortaa"/>
                <a:cs typeface="Comfortaa"/>
                <a:sym typeface="Comfortaa"/>
              </a:rPr>
              <a:t>Bound</a:t>
            </a:r>
            <a:endParaRPr sz="3000" b="1">
              <a:latin typeface="Comfortaa"/>
              <a:ea typeface="Comfortaa"/>
              <a:cs typeface="Comfortaa"/>
              <a:sym typeface="Comfortaa"/>
            </a:endParaRPr>
          </a:p>
          <a:p>
            <a:pPr marL="0" marR="0" lvl="0" indent="0" algn="l" rtl="0">
              <a:lnSpc>
                <a:spcPct val="100000"/>
              </a:lnSpc>
              <a:spcBef>
                <a:spcPts val="50"/>
              </a:spcBef>
              <a:spcAft>
                <a:spcPts val="0"/>
              </a:spcAft>
              <a:buNone/>
            </a:pPr>
            <a:endParaRPr sz="3000" b="1">
              <a:latin typeface="Comfortaa"/>
              <a:ea typeface="Comfortaa"/>
              <a:cs typeface="Comfortaa"/>
              <a:sym typeface="Comfortaa"/>
            </a:endParaRPr>
          </a:p>
          <a:p>
            <a:pPr marL="120013" marR="113663" lvl="0" indent="-1269" algn="ctr" rtl="0">
              <a:lnSpc>
                <a:spcPct val="119545"/>
              </a:lnSpc>
              <a:spcBef>
                <a:spcPts val="0"/>
              </a:spcBef>
              <a:spcAft>
                <a:spcPts val="0"/>
              </a:spcAft>
              <a:buNone/>
            </a:pPr>
            <a:r>
              <a:rPr lang="en" sz="2200" b="1">
                <a:latin typeface="Comfortaa"/>
                <a:ea typeface="Comfortaa"/>
                <a:cs typeface="Comfortaa"/>
                <a:sym typeface="Comfortaa"/>
              </a:rPr>
              <a:t>The PV has  been bound to  a claim</a:t>
            </a:r>
            <a:r>
              <a:rPr lang="en" sz="2200">
                <a:latin typeface="Comfortaa"/>
                <a:ea typeface="Comfortaa"/>
                <a:cs typeface="Comfortaa"/>
                <a:sym typeface="Comfortaa"/>
              </a:rPr>
              <a:t>.</a:t>
            </a:r>
            <a:endParaRPr sz="2200">
              <a:latin typeface="Comfortaa"/>
              <a:ea typeface="Comfortaa"/>
              <a:cs typeface="Comfortaa"/>
              <a:sym typeface="Comfortaa"/>
            </a:endParaRPr>
          </a:p>
        </p:txBody>
      </p:sp>
      <p:sp>
        <p:nvSpPr>
          <p:cNvPr id="2635" name="Google Shape;2635;p312"/>
          <p:cNvSpPr txBox="1"/>
          <p:nvPr/>
        </p:nvSpPr>
        <p:spPr>
          <a:xfrm>
            <a:off x="4617512" y="1241549"/>
            <a:ext cx="2026800" cy="3726300"/>
          </a:xfrm>
          <a:prstGeom prst="rect">
            <a:avLst/>
          </a:prstGeom>
          <a:solidFill>
            <a:srgbClr val="00FFFF"/>
          </a:solidFill>
          <a:ln w="38075" cap="flat" cmpd="sng">
            <a:solidFill>
              <a:srgbClr val="000000"/>
            </a:solidFill>
            <a:prstDash val="solid"/>
            <a:round/>
            <a:headEnd type="none" w="sm" len="sm"/>
            <a:tailEnd type="none" w="sm" len="sm"/>
          </a:ln>
        </p:spPr>
        <p:txBody>
          <a:bodyPr spcFirstLastPara="1" wrap="square" lIns="0" tIns="146675" rIns="0" bIns="0" anchor="t" anchorCtr="0">
            <a:noAutofit/>
          </a:bodyPr>
          <a:lstStyle/>
          <a:p>
            <a:pPr marL="0" marR="0" lvl="0" indent="0" algn="ctr" rtl="0">
              <a:lnSpc>
                <a:spcPct val="100000"/>
              </a:lnSpc>
              <a:spcBef>
                <a:spcPts val="0"/>
              </a:spcBef>
              <a:spcAft>
                <a:spcPts val="0"/>
              </a:spcAft>
              <a:buNone/>
            </a:pPr>
            <a:r>
              <a:rPr lang="en" sz="3000" b="1">
                <a:latin typeface="Comfortaa"/>
                <a:ea typeface="Comfortaa"/>
                <a:cs typeface="Comfortaa"/>
                <a:sym typeface="Comfortaa"/>
              </a:rPr>
              <a:t>Released</a:t>
            </a:r>
            <a:endParaRPr sz="3000" b="1">
              <a:latin typeface="Comfortaa"/>
              <a:ea typeface="Comfortaa"/>
              <a:cs typeface="Comfortaa"/>
              <a:sym typeface="Comfortaa"/>
            </a:endParaRPr>
          </a:p>
          <a:p>
            <a:pPr marL="112395" marR="106679" lvl="0" indent="0" algn="ctr" rtl="0">
              <a:lnSpc>
                <a:spcPct val="119545"/>
              </a:lnSpc>
              <a:spcBef>
                <a:spcPts val="2900"/>
              </a:spcBef>
              <a:spcAft>
                <a:spcPts val="0"/>
              </a:spcAft>
              <a:buNone/>
            </a:pPr>
            <a:r>
              <a:rPr lang="en" sz="2200" b="1">
                <a:latin typeface="Comfortaa"/>
                <a:ea typeface="Comfortaa"/>
                <a:cs typeface="Comfortaa"/>
                <a:sym typeface="Comfortaa"/>
              </a:rPr>
              <a:t>The binding  PVC has been  deleted, and the PV is pending  reclamation</a:t>
            </a:r>
            <a:r>
              <a:rPr lang="en" sz="2200">
                <a:solidFill>
                  <a:schemeClr val="dk1"/>
                </a:solidFill>
                <a:latin typeface="Arial"/>
                <a:ea typeface="Arial"/>
                <a:cs typeface="Arial"/>
                <a:sym typeface="Arial"/>
              </a:rPr>
              <a:t>.</a:t>
            </a:r>
            <a:endParaRPr sz="2200">
              <a:solidFill>
                <a:schemeClr val="dk1"/>
              </a:solidFill>
              <a:latin typeface="Arial"/>
              <a:ea typeface="Arial"/>
              <a:cs typeface="Arial"/>
              <a:sym typeface="Arial"/>
            </a:endParaRPr>
          </a:p>
        </p:txBody>
      </p:sp>
      <p:sp>
        <p:nvSpPr>
          <p:cNvPr id="2636" name="Google Shape;2636;p312"/>
          <p:cNvSpPr txBox="1"/>
          <p:nvPr/>
        </p:nvSpPr>
        <p:spPr>
          <a:xfrm>
            <a:off x="6735048" y="1241550"/>
            <a:ext cx="2314800" cy="3726300"/>
          </a:xfrm>
          <a:prstGeom prst="rect">
            <a:avLst/>
          </a:prstGeom>
          <a:solidFill>
            <a:srgbClr val="FF0000"/>
          </a:solidFill>
          <a:ln w="38075" cap="flat" cmpd="sng">
            <a:solidFill>
              <a:srgbClr val="000000"/>
            </a:solidFill>
            <a:prstDash val="solid"/>
            <a:round/>
            <a:headEnd type="none" w="sm" len="sm"/>
            <a:tailEnd type="none" w="sm" len="sm"/>
          </a:ln>
        </p:spPr>
        <p:txBody>
          <a:bodyPr spcFirstLastPara="1" wrap="square" lIns="0" tIns="146675" rIns="0" bIns="0" anchor="t" anchorCtr="0">
            <a:noAutofit/>
          </a:bodyPr>
          <a:lstStyle/>
          <a:p>
            <a:pPr marL="0" marR="0" lvl="0" indent="0" algn="ctr" rtl="0">
              <a:lnSpc>
                <a:spcPct val="100000"/>
              </a:lnSpc>
              <a:spcBef>
                <a:spcPts val="0"/>
              </a:spcBef>
              <a:spcAft>
                <a:spcPts val="0"/>
              </a:spcAft>
              <a:buNone/>
            </a:pPr>
            <a:r>
              <a:rPr lang="en" sz="3000" b="1">
                <a:latin typeface="Comfortaa"/>
                <a:ea typeface="Comfortaa"/>
                <a:cs typeface="Comfortaa"/>
                <a:sym typeface="Comfortaa"/>
              </a:rPr>
              <a:t>Failed</a:t>
            </a:r>
            <a:endParaRPr sz="3000" b="1">
              <a:latin typeface="Comfortaa"/>
              <a:ea typeface="Comfortaa"/>
              <a:cs typeface="Comfortaa"/>
              <a:sym typeface="Comfortaa"/>
            </a:endParaRPr>
          </a:p>
          <a:p>
            <a:pPr marL="205740" marR="199390" lvl="0" indent="-635" algn="ctr" rtl="0">
              <a:lnSpc>
                <a:spcPct val="119545"/>
              </a:lnSpc>
              <a:spcBef>
                <a:spcPts val="2900"/>
              </a:spcBef>
              <a:spcAft>
                <a:spcPts val="0"/>
              </a:spcAft>
              <a:buNone/>
            </a:pPr>
            <a:r>
              <a:rPr lang="en" sz="2200" b="1">
                <a:latin typeface="Comfortaa"/>
                <a:ea typeface="Comfortaa"/>
                <a:cs typeface="Comfortaa"/>
                <a:sym typeface="Comfortaa"/>
              </a:rPr>
              <a:t>An error has  been  encountered  attempting to  reclaim the  PV.</a:t>
            </a:r>
            <a:endParaRPr sz="22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640"/>
        <p:cNvGrpSpPr/>
        <p:nvPr/>
      </p:nvGrpSpPr>
      <p:grpSpPr>
        <a:xfrm>
          <a:off x="0" y="0"/>
          <a:ext cx="0" cy="0"/>
          <a:chOff x="0" y="0"/>
          <a:chExt cx="0" cy="0"/>
        </a:xfrm>
      </p:grpSpPr>
      <p:sp>
        <p:nvSpPr>
          <p:cNvPr id="2641" name="Google Shape;2641;p313"/>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solidFill>
                  <a:srgbClr val="00FF00"/>
                </a:solidFill>
                <a:latin typeface="Comfortaa"/>
                <a:ea typeface="Comfortaa"/>
                <a:cs typeface="Comfortaa"/>
                <a:sym typeface="Comfortaa"/>
              </a:rPr>
              <a:t>P</a:t>
            </a:r>
            <a:r>
              <a:rPr lang="en" sz="3800" b="1">
                <a:latin typeface="Comfortaa"/>
                <a:ea typeface="Comfortaa"/>
                <a:cs typeface="Comfortaa"/>
                <a:sym typeface="Comfortaa"/>
              </a:rPr>
              <a:t>ersistent</a:t>
            </a:r>
            <a:r>
              <a:rPr lang="en" sz="3800" b="1">
                <a:solidFill>
                  <a:srgbClr val="00FF00"/>
                </a:solidFill>
                <a:latin typeface="Comfortaa"/>
                <a:ea typeface="Comfortaa"/>
                <a:cs typeface="Comfortaa"/>
                <a:sym typeface="Comfortaa"/>
              </a:rPr>
              <a:t>V</a:t>
            </a:r>
            <a:r>
              <a:rPr lang="en" sz="3800" b="1">
                <a:latin typeface="Comfortaa"/>
                <a:ea typeface="Comfortaa"/>
                <a:cs typeface="Comfortaa"/>
                <a:sym typeface="Comfortaa"/>
              </a:rPr>
              <a:t>olume</a:t>
            </a:r>
            <a:r>
              <a:rPr lang="en" sz="3800" b="1">
                <a:solidFill>
                  <a:srgbClr val="00FF00"/>
                </a:solidFill>
                <a:latin typeface="Comfortaa"/>
                <a:ea typeface="Comfortaa"/>
                <a:cs typeface="Comfortaa"/>
                <a:sym typeface="Comfortaa"/>
              </a:rPr>
              <a:t>C</a:t>
            </a:r>
            <a:r>
              <a:rPr lang="en" sz="3800" b="1">
                <a:latin typeface="Comfortaa"/>
                <a:ea typeface="Comfortaa"/>
                <a:cs typeface="Comfortaa"/>
                <a:sym typeface="Comfortaa"/>
              </a:rPr>
              <a:t>laim Demo Lab</a:t>
            </a: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sp>
        <p:nvSpPr>
          <p:cNvPr id="2646" name="Google Shape;2646;p314"/>
          <p:cNvSpPr txBox="1">
            <a:spLocks noGrp="1"/>
          </p:cNvSpPr>
          <p:nvPr>
            <p:ph type="title"/>
          </p:nvPr>
        </p:nvSpPr>
        <p:spPr>
          <a:xfrm>
            <a:off x="490250" y="450150"/>
            <a:ext cx="8164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F0000"/>
                </a:solidFill>
                <a:latin typeface="Comfortaa"/>
                <a:ea typeface="Comfortaa"/>
                <a:cs typeface="Comfortaa"/>
                <a:sym typeface="Comfortaa"/>
              </a:rPr>
              <a:t>NOTE:  </a:t>
            </a:r>
            <a:r>
              <a:rPr lang="en" sz="2400" b="1">
                <a:latin typeface="Comfortaa"/>
                <a:ea typeface="Comfortaa"/>
                <a:cs typeface="Comfortaa"/>
                <a:sym typeface="Comfortaa"/>
              </a:rPr>
              <a:t>if we delete pvc while in use by pod the pvc will still show as bound to the pv to prevent data loss.  This is caused by a storage object called </a:t>
            </a:r>
            <a:r>
              <a:rPr lang="en" sz="2400" b="1">
                <a:solidFill>
                  <a:srgbClr val="00FF00"/>
                </a:solidFill>
                <a:latin typeface="Comfortaa"/>
                <a:ea typeface="Comfortaa"/>
                <a:cs typeface="Comfortaa"/>
                <a:sym typeface="Comfortaa"/>
              </a:rPr>
              <a:t>data loss and user protection</a:t>
            </a:r>
            <a:r>
              <a:rPr lang="en" sz="2400" b="1">
                <a:latin typeface="Comfortaa"/>
                <a:ea typeface="Comfortaa"/>
                <a:cs typeface="Comfortaa"/>
                <a:sym typeface="Comfortaa"/>
              </a:rPr>
              <a:t>. It will prevent pvc to removed by accident or while used as a volume by a pod.</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It is visible in the </a:t>
            </a:r>
            <a:r>
              <a:rPr lang="en" sz="2400" b="1">
                <a:solidFill>
                  <a:srgbClr val="00FF00"/>
                </a:solidFill>
                <a:latin typeface="Comfortaa"/>
                <a:ea typeface="Comfortaa"/>
                <a:cs typeface="Comfortaa"/>
                <a:sym typeface="Comfortaa"/>
              </a:rPr>
              <a:t>Finalizers</a:t>
            </a:r>
            <a:r>
              <a:rPr lang="en" sz="2400" b="1">
                <a:latin typeface="Comfortaa"/>
                <a:ea typeface="Comfortaa"/>
                <a:cs typeface="Comfortaa"/>
                <a:sym typeface="Comfortaa"/>
              </a:rPr>
              <a:t> field on the  kubectl describe pvc and pv outputs.</a:t>
            </a:r>
            <a:endParaRPr sz="24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315"/>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Storage Classes</a:t>
            </a: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655"/>
        <p:cNvGrpSpPr/>
        <p:nvPr/>
      </p:nvGrpSpPr>
      <p:grpSpPr>
        <a:xfrm>
          <a:off x="0" y="0"/>
          <a:ext cx="0" cy="0"/>
          <a:chOff x="0" y="0"/>
          <a:chExt cx="0" cy="0"/>
        </a:xfrm>
      </p:grpSpPr>
      <p:sp>
        <p:nvSpPr>
          <p:cNvPr id="2656" name="Google Shape;2656;p316"/>
          <p:cNvSpPr txBox="1">
            <a:spLocks noGrp="1"/>
          </p:cNvSpPr>
          <p:nvPr>
            <p:ph type="title"/>
          </p:nvPr>
        </p:nvSpPr>
        <p:spPr>
          <a:xfrm>
            <a:off x="490250" y="591800"/>
            <a:ext cx="8392500" cy="4090800"/>
          </a:xfrm>
          <a:prstGeom prst="rect">
            <a:avLst/>
          </a:prstGeom>
        </p:spPr>
        <p:txBody>
          <a:bodyPr spcFirstLastPara="1" wrap="square" lIns="91425" tIns="91425" rIns="91425" bIns="91425" anchor="ctr" anchorCtr="0">
            <a:noAutofit/>
          </a:bodyPr>
          <a:lstStyle/>
          <a:p>
            <a:pPr marL="0" marR="5080" lvl="0" indent="0" algn="l" rtl="0">
              <a:lnSpc>
                <a:spcPct val="118750"/>
              </a:lnSpc>
              <a:spcBef>
                <a:spcPts val="0"/>
              </a:spcBef>
              <a:spcAft>
                <a:spcPts val="0"/>
              </a:spcAft>
              <a:buNone/>
            </a:pPr>
            <a:r>
              <a:rPr lang="en" sz="2400" b="1">
                <a:latin typeface="Comfortaa"/>
                <a:ea typeface="Comfortaa"/>
                <a:cs typeface="Comfortaa"/>
                <a:sym typeface="Comfortaa"/>
              </a:rPr>
              <a:t>Persistent Volumes are great by abstracting the underlying storage details from the developer or the user</a:t>
            </a:r>
            <a:endParaRPr sz="2400" b="1">
              <a:latin typeface="Comfortaa"/>
              <a:ea typeface="Comfortaa"/>
              <a:cs typeface="Comfortaa"/>
              <a:sym typeface="Comfortaa"/>
            </a:endParaRPr>
          </a:p>
          <a:p>
            <a:pPr marL="0" marR="5080" lvl="0" indent="0" algn="l" rtl="0">
              <a:lnSpc>
                <a:spcPct val="118750"/>
              </a:lnSpc>
              <a:spcBef>
                <a:spcPts val="0"/>
              </a:spcBef>
              <a:spcAft>
                <a:spcPts val="0"/>
              </a:spcAft>
              <a:buNone/>
            </a:pPr>
            <a:endParaRPr sz="2400" b="1">
              <a:latin typeface="Comfortaa"/>
              <a:ea typeface="Comfortaa"/>
              <a:cs typeface="Comfortaa"/>
              <a:sym typeface="Comfortaa"/>
            </a:endParaRPr>
          </a:p>
          <a:p>
            <a:pPr marL="0" marR="5080" lvl="0" indent="0" algn="l" rtl="0">
              <a:lnSpc>
                <a:spcPct val="118750"/>
              </a:lnSpc>
              <a:spcBef>
                <a:spcPts val="0"/>
              </a:spcBef>
              <a:spcAft>
                <a:spcPts val="0"/>
              </a:spcAft>
              <a:buNone/>
            </a:pPr>
            <a:r>
              <a:rPr lang="en" sz="2400" b="1">
                <a:latin typeface="Comfortaa"/>
                <a:ea typeface="Comfortaa"/>
                <a:cs typeface="Comfortaa"/>
                <a:sym typeface="Comfortaa"/>
              </a:rPr>
              <a:t>It is however still a manual process that requires the cluster admin to pre-provision all the Persistent Volumes…</a:t>
            </a:r>
            <a:endParaRPr sz="2400" b="1">
              <a:latin typeface="Comfortaa"/>
              <a:ea typeface="Comfortaa"/>
              <a:cs typeface="Comfortaa"/>
              <a:sym typeface="Comfortaa"/>
            </a:endParaRPr>
          </a:p>
          <a:p>
            <a:pPr marL="0" marR="5080" lvl="0" indent="0" algn="l" rtl="0">
              <a:lnSpc>
                <a:spcPct val="118750"/>
              </a:lnSpc>
              <a:spcBef>
                <a:spcPts val="0"/>
              </a:spcBef>
              <a:spcAft>
                <a:spcPts val="0"/>
              </a:spcAft>
              <a:buNone/>
            </a:pPr>
            <a:endParaRPr sz="2200" b="1">
              <a:latin typeface="Comfortaa"/>
              <a:ea typeface="Comfortaa"/>
              <a:cs typeface="Comfortaa"/>
              <a:sym typeface="Comfortaa"/>
            </a:endParaRPr>
          </a:p>
          <a:p>
            <a:pPr marL="0" marR="5080" lvl="0" indent="0" algn="l" rtl="0">
              <a:lnSpc>
                <a:spcPct val="118750"/>
              </a:lnSpc>
              <a:spcBef>
                <a:spcPts val="0"/>
              </a:spcBef>
              <a:spcAft>
                <a:spcPts val="0"/>
              </a:spcAft>
              <a:buNone/>
            </a:pPr>
            <a:endParaRPr sz="22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6">
                                            <p:txEl>
                                              <p:pRg st="0" end="0"/>
                                            </p:txEl>
                                          </p:spTgt>
                                        </p:tgtEl>
                                        <p:attrNameLst>
                                          <p:attrName>style.visibility</p:attrName>
                                        </p:attrNameLst>
                                      </p:cBhvr>
                                      <p:to>
                                        <p:strVal val="visible"/>
                                      </p:to>
                                    </p:set>
                                    <p:animEffect transition="in" filter="fade">
                                      <p:cBhvr>
                                        <p:cTn id="7" dur="1000"/>
                                        <p:tgtEl>
                                          <p:spTgt spid="26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6">
                                            <p:txEl>
                                              <p:pRg st="1" end="1"/>
                                            </p:txEl>
                                          </p:spTgt>
                                        </p:tgtEl>
                                        <p:attrNameLst>
                                          <p:attrName>style.visibility</p:attrName>
                                        </p:attrNameLst>
                                      </p:cBhvr>
                                      <p:to>
                                        <p:strVal val="visible"/>
                                      </p:to>
                                    </p:set>
                                    <p:animEffect transition="in" filter="fade">
                                      <p:cBhvr>
                                        <p:cTn id="12" dur="1000"/>
                                        <p:tgtEl>
                                          <p:spTgt spid="26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56">
                                            <p:txEl>
                                              <p:pRg st="2" end="2"/>
                                            </p:txEl>
                                          </p:spTgt>
                                        </p:tgtEl>
                                        <p:attrNameLst>
                                          <p:attrName>style.visibility</p:attrName>
                                        </p:attrNameLst>
                                      </p:cBhvr>
                                      <p:to>
                                        <p:strVal val="visible"/>
                                      </p:to>
                                    </p:set>
                                    <p:animEffect transition="in" filter="fade">
                                      <p:cBhvr>
                                        <p:cTn id="17" dur="1000"/>
                                        <p:tgtEl>
                                          <p:spTgt spid="26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56">
                                            <p:txEl>
                                              <p:pRg st="3" end="3"/>
                                            </p:txEl>
                                          </p:spTgt>
                                        </p:tgtEl>
                                        <p:attrNameLst>
                                          <p:attrName>style.visibility</p:attrName>
                                        </p:attrNameLst>
                                      </p:cBhvr>
                                      <p:to>
                                        <p:strVal val="visible"/>
                                      </p:to>
                                    </p:set>
                                    <p:animEffect transition="in" filter="fade">
                                      <p:cBhvr>
                                        <p:cTn id="22" dur="1000"/>
                                        <p:tgtEl>
                                          <p:spTgt spid="26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56">
                                            <p:txEl>
                                              <p:pRg st="4" end="4"/>
                                            </p:txEl>
                                          </p:spTgt>
                                        </p:tgtEl>
                                        <p:attrNameLst>
                                          <p:attrName>style.visibility</p:attrName>
                                        </p:attrNameLst>
                                      </p:cBhvr>
                                      <p:to>
                                        <p:strVal val="visible"/>
                                      </p:to>
                                    </p:set>
                                    <p:animEffect transition="in" filter="fade">
                                      <p:cBhvr>
                                        <p:cTn id="27" dur="1000"/>
                                        <p:tgtEl>
                                          <p:spTgt spid="26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317"/>
          <p:cNvSpPr txBox="1"/>
          <p:nvPr/>
        </p:nvSpPr>
        <p:spPr>
          <a:xfrm>
            <a:off x="351350" y="283050"/>
            <a:ext cx="8452200" cy="43788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endParaRPr sz="23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300" b="1">
                <a:solidFill>
                  <a:srgbClr val="00FF00"/>
                </a:solidFill>
                <a:latin typeface="Comfortaa"/>
                <a:ea typeface="Comfortaa"/>
                <a:cs typeface="Comfortaa"/>
                <a:sym typeface="Comfortaa"/>
              </a:rPr>
              <a:t>Storage classes</a:t>
            </a:r>
            <a:r>
              <a:rPr lang="en" sz="2300" b="1">
                <a:solidFill>
                  <a:schemeClr val="dk1"/>
                </a:solidFill>
                <a:latin typeface="Comfortaa"/>
                <a:ea typeface="Comfortaa"/>
                <a:cs typeface="Comfortaa"/>
                <a:sym typeface="Comfortaa"/>
              </a:rPr>
              <a:t> is a cluster scoped kubernetes resource that enables the </a:t>
            </a:r>
            <a:r>
              <a:rPr lang="en" sz="2300" b="1">
                <a:solidFill>
                  <a:srgbClr val="00FF00"/>
                </a:solidFill>
                <a:latin typeface="Comfortaa"/>
                <a:ea typeface="Comfortaa"/>
                <a:cs typeface="Comfortaa"/>
                <a:sym typeface="Comfortaa"/>
              </a:rPr>
              <a:t>dynamic provisioning </a:t>
            </a:r>
            <a:r>
              <a:rPr lang="en" sz="2300" b="1">
                <a:solidFill>
                  <a:schemeClr val="dk1"/>
                </a:solidFill>
                <a:latin typeface="Comfortaa"/>
                <a:ea typeface="Comfortaa"/>
                <a:cs typeface="Comfortaa"/>
                <a:sym typeface="Comfortaa"/>
              </a:rPr>
              <a:t>of persistent volumes and the underlying storage system using provisioner plugins.</a:t>
            </a:r>
            <a:endParaRPr sz="23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3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300" b="1">
                <a:solidFill>
                  <a:schemeClr val="dk1"/>
                </a:solidFill>
                <a:latin typeface="Comfortaa"/>
                <a:ea typeface="Comfortaa"/>
                <a:cs typeface="Comfortaa"/>
                <a:sym typeface="Comfortaa"/>
              </a:rPr>
              <a:t>the admin can create one or more storage class based on supported external durable storage. PVs will be automatically created based on the PVC requests.</a:t>
            </a:r>
            <a:endParaRPr sz="2300" b="1">
              <a:solidFill>
                <a:schemeClr val="dk1"/>
              </a:solidFill>
              <a:latin typeface="Comfortaa"/>
              <a:ea typeface="Comfortaa"/>
              <a:cs typeface="Comfortaa"/>
              <a:sym typeface="Comfortaa"/>
            </a:endParaRPr>
          </a:p>
          <a:p>
            <a:pPr marL="0" marR="172720" lvl="0" indent="0" algn="l" rtl="0">
              <a:lnSpc>
                <a:spcPct val="118750"/>
              </a:lnSpc>
              <a:spcBef>
                <a:spcPts val="1050"/>
              </a:spcBef>
              <a:spcAft>
                <a:spcPts val="0"/>
              </a:spcAft>
              <a:buNone/>
            </a:pPr>
            <a:endParaRPr sz="24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1">
                                            <p:txEl>
                                              <p:pRg st="0" end="0"/>
                                            </p:txEl>
                                          </p:spTgt>
                                        </p:tgtEl>
                                        <p:attrNameLst>
                                          <p:attrName>style.visibility</p:attrName>
                                        </p:attrNameLst>
                                      </p:cBhvr>
                                      <p:to>
                                        <p:strVal val="visible"/>
                                      </p:to>
                                    </p:set>
                                    <p:animEffect transition="in" filter="fade">
                                      <p:cBhvr>
                                        <p:cTn id="7" dur="1000"/>
                                        <p:tgtEl>
                                          <p:spTgt spid="26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1">
                                            <p:txEl>
                                              <p:pRg st="1" end="1"/>
                                            </p:txEl>
                                          </p:spTgt>
                                        </p:tgtEl>
                                        <p:attrNameLst>
                                          <p:attrName>style.visibility</p:attrName>
                                        </p:attrNameLst>
                                      </p:cBhvr>
                                      <p:to>
                                        <p:strVal val="visible"/>
                                      </p:to>
                                    </p:set>
                                    <p:animEffect transition="in" filter="fade">
                                      <p:cBhvr>
                                        <p:cTn id="12" dur="1000"/>
                                        <p:tgtEl>
                                          <p:spTgt spid="26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1">
                                            <p:txEl>
                                              <p:pRg st="2" end="2"/>
                                            </p:txEl>
                                          </p:spTgt>
                                        </p:tgtEl>
                                        <p:attrNameLst>
                                          <p:attrName>style.visibility</p:attrName>
                                        </p:attrNameLst>
                                      </p:cBhvr>
                                      <p:to>
                                        <p:strVal val="visible"/>
                                      </p:to>
                                    </p:set>
                                    <p:animEffect transition="in" filter="fade">
                                      <p:cBhvr>
                                        <p:cTn id="17" dur="1000"/>
                                        <p:tgtEl>
                                          <p:spTgt spid="26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1">
                                            <p:txEl>
                                              <p:pRg st="3" end="3"/>
                                            </p:txEl>
                                          </p:spTgt>
                                        </p:tgtEl>
                                        <p:attrNameLst>
                                          <p:attrName>style.visibility</p:attrName>
                                        </p:attrNameLst>
                                      </p:cBhvr>
                                      <p:to>
                                        <p:strVal val="visible"/>
                                      </p:to>
                                    </p:set>
                                    <p:animEffect transition="in" filter="fade">
                                      <p:cBhvr>
                                        <p:cTn id="22" dur="1000"/>
                                        <p:tgtEl>
                                          <p:spTgt spid="26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61">
                                            <p:txEl>
                                              <p:pRg st="4" end="4"/>
                                            </p:txEl>
                                          </p:spTgt>
                                        </p:tgtEl>
                                        <p:attrNameLst>
                                          <p:attrName>style.visibility</p:attrName>
                                        </p:attrNameLst>
                                      </p:cBhvr>
                                      <p:to>
                                        <p:strVal val="visible"/>
                                      </p:to>
                                    </p:set>
                                    <p:animEffect transition="in" filter="fade">
                                      <p:cBhvr>
                                        <p:cTn id="27" dur="1000"/>
                                        <p:tgtEl>
                                          <p:spTgt spid="26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665"/>
        <p:cNvGrpSpPr/>
        <p:nvPr/>
      </p:nvGrpSpPr>
      <p:grpSpPr>
        <a:xfrm>
          <a:off x="0" y="0"/>
          <a:ext cx="0" cy="0"/>
          <a:chOff x="0" y="0"/>
          <a:chExt cx="0" cy="0"/>
        </a:xfrm>
      </p:grpSpPr>
      <p:sp>
        <p:nvSpPr>
          <p:cNvPr id="2666" name="Google Shape;2666;p318"/>
          <p:cNvSpPr txBox="1">
            <a:spLocks noGrp="1"/>
          </p:cNvSpPr>
          <p:nvPr>
            <p:ph type="title"/>
          </p:nvPr>
        </p:nvSpPr>
        <p:spPr>
          <a:xfrm>
            <a:off x="530225" y="283175"/>
            <a:ext cx="72282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chemeClr val="dk1"/>
                </a:solidFill>
                <a:latin typeface="Comfortaa"/>
                <a:ea typeface="Comfortaa"/>
                <a:cs typeface="Comfortaa"/>
                <a:sym typeface="Comfortaa"/>
              </a:rPr>
              <a:t>StorageClasses supports following storage systems:</a:t>
            </a:r>
            <a:endParaRPr sz="2400">
              <a:solidFill>
                <a:schemeClr val="dk1"/>
              </a:solidFill>
              <a:latin typeface="Comfortaa"/>
              <a:ea typeface="Comfortaa"/>
              <a:cs typeface="Comfortaa"/>
              <a:sym typeface="Comfortaa"/>
            </a:endParaRPr>
          </a:p>
        </p:txBody>
      </p:sp>
      <p:sp>
        <p:nvSpPr>
          <p:cNvPr id="2667" name="Google Shape;2667;p318"/>
          <p:cNvSpPr txBox="1">
            <a:spLocks noGrp="1"/>
          </p:cNvSpPr>
          <p:nvPr>
            <p:ph type="body" idx="2"/>
          </p:nvPr>
        </p:nvSpPr>
        <p:spPr>
          <a:xfrm>
            <a:off x="5086774" y="1392206"/>
            <a:ext cx="2573100" cy="2785800"/>
          </a:xfrm>
          <a:prstGeom prst="rect">
            <a:avLst/>
          </a:prstGeom>
          <a:noFill/>
          <a:ln>
            <a:noFill/>
          </a:ln>
        </p:spPr>
        <p:txBody>
          <a:bodyPr spcFirstLastPara="1" wrap="square" lIns="0" tIns="12700" rIns="0" bIns="0" anchor="t" anchorCtr="0">
            <a:noAutofit/>
          </a:bodyPr>
          <a:lstStyle/>
          <a:p>
            <a:pPr marL="379095" lvl="0" indent="-367030" algn="l" rtl="0">
              <a:lnSpc>
                <a:spcPct val="100000"/>
              </a:lnSpc>
              <a:spcBef>
                <a:spcPts val="0"/>
              </a:spcBef>
              <a:spcAft>
                <a:spcPts val="0"/>
              </a:spcAft>
              <a:buClr>
                <a:schemeClr val="dk1"/>
              </a:buClr>
              <a:buSzPts val="1800"/>
              <a:buFont typeface="Arial"/>
              <a:buChar char="●"/>
            </a:pPr>
            <a:r>
              <a:rPr lang="en"/>
              <a:t>iSCSI</a:t>
            </a:r>
            <a:endParaRPr/>
          </a:p>
          <a:p>
            <a:pPr marL="379095" lvl="0" indent="-367030" algn="l" rtl="0">
              <a:lnSpc>
                <a:spcPct val="100000"/>
              </a:lnSpc>
              <a:spcBef>
                <a:spcPts val="15"/>
              </a:spcBef>
              <a:spcAft>
                <a:spcPts val="0"/>
              </a:spcAft>
              <a:buClr>
                <a:schemeClr val="dk1"/>
              </a:buClr>
              <a:buSzPts val="1800"/>
              <a:buFont typeface="Arial"/>
              <a:buChar char="●"/>
            </a:pPr>
            <a:r>
              <a:rPr lang="en"/>
              <a:t>PhotonPersistentDisk</a:t>
            </a:r>
            <a:endParaRPr/>
          </a:p>
          <a:p>
            <a:pPr marL="379095" lvl="0" indent="-367030" algn="l" rtl="0">
              <a:lnSpc>
                <a:spcPct val="100000"/>
              </a:lnSpc>
              <a:spcBef>
                <a:spcPts val="15"/>
              </a:spcBef>
              <a:spcAft>
                <a:spcPts val="0"/>
              </a:spcAft>
              <a:buClr>
                <a:schemeClr val="dk1"/>
              </a:buClr>
              <a:buSzPts val="1800"/>
              <a:buFont typeface="Arial"/>
              <a:buChar char="●"/>
            </a:pPr>
            <a:r>
              <a:rPr lang="en"/>
              <a:t>Quobyte</a:t>
            </a:r>
            <a:endParaRPr/>
          </a:p>
          <a:p>
            <a:pPr marL="379095" lvl="0" indent="-367030" algn="l" rtl="0">
              <a:lnSpc>
                <a:spcPct val="100000"/>
              </a:lnSpc>
              <a:spcBef>
                <a:spcPts val="15"/>
              </a:spcBef>
              <a:spcAft>
                <a:spcPts val="0"/>
              </a:spcAft>
              <a:buClr>
                <a:schemeClr val="dk1"/>
              </a:buClr>
              <a:buSzPts val="1800"/>
              <a:buFont typeface="Arial"/>
              <a:buChar char="●"/>
            </a:pPr>
            <a:r>
              <a:rPr lang="en"/>
              <a:t>NFS</a:t>
            </a:r>
            <a:endParaRPr/>
          </a:p>
          <a:p>
            <a:pPr marL="379095" lvl="0" indent="-367030" algn="l" rtl="0">
              <a:lnSpc>
                <a:spcPct val="100000"/>
              </a:lnSpc>
              <a:spcBef>
                <a:spcPts val="15"/>
              </a:spcBef>
              <a:spcAft>
                <a:spcPts val="0"/>
              </a:spcAft>
              <a:buClr>
                <a:schemeClr val="dk1"/>
              </a:buClr>
              <a:buSzPts val="1800"/>
              <a:buFont typeface="Arial"/>
              <a:buChar char="●"/>
            </a:pPr>
            <a:r>
              <a:rPr lang="en"/>
              <a:t>RBD</a:t>
            </a:r>
            <a:endParaRPr/>
          </a:p>
          <a:p>
            <a:pPr marL="379095" lvl="0" indent="-367030" algn="l" rtl="0">
              <a:lnSpc>
                <a:spcPct val="100000"/>
              </a:lnSpc>
              <a:spcBef>
                <a:spcPts val="15"/>
              </a:spcBef>
              <a:spcAft>
                <a:spcPts val="0"/>
              </a:spcAft>
              <a:buClr>
                <a:schemeClr val="dk1"/>
              </a:buClr>
              <a:buSzPts val="1800"/>
              <a:buFont typeface="Arial"/>
              <a:buChar char="●"/>
            </a:pPr>
            <a:r>
              <a:rPr lang="en"/>
              <a:t>VsphereVolume</a:t>
            </a:r>
            <a:endParaRPr/>
          </a:p>
          <a:p>
            <a:pPr marL="379095" lvl="0" indent="-367030" algn="l" rtl="0">
              <a:lnSpc>
                <a:spcPct val="100000"/>
              </a:lnSpc>
              <a:spcBef>
                <a:spcPts val="15"/>
              </a:spcBef>
              <a:spcAft>
                <a:spcPts val="0"/>
              </a:spcAft>
              <a:buClr>
                <a:schemeClr val="dk1"/>
              </a:buClr>
              <a:buSzPts val="1800"/>
              <a:buFont typeface="Arial"/>
              <a:buChar char="●"/>
            </a:pPr>
            <a:r>
              <a:rPr lang="en"/>
              <a:t>PortworxVolume</a:t>
            </a:r>
            <a:endParaRPr/>
          </a:p>
          <a:p>
            <a:pPr marL="379095" lvl="0" indent="-367030" algn="l" rtl="0">
              <a:lnSpc>
                <a:spcPct val="100000"/>
              </a:lnSpc>
              <a:spcBef>
                <a:spcPts val="15"/>
              </a:spcBef>
              <a:spcAft>
                <a:spcPts val="0"/>
              </a:spcAft>
              <a:buClr>
                <a:schemeClr val="dk1"/>
              </a:buClr>
              <a:buSzPts val="1800"/>
              <a:buFont typeface="Arial"/>
              <a:buChar char="●"/>
            </a:pPr>
            <a:r>
              <a:rPr lang="en"/>
              <a:t>ScaleIO</a:t>
            </a:r>
            <a:endParaRPr/>
          </a:p>
          <a:p>
            <a:pPr marL="379095" lvl="0" indent="-367030" algn="l" rtl="0">
              <a:lnSpc>
                <a:spcPct val="100000"/>
              </a:lnSpc>
              <a:spcBef>
                <a:spcPts val="15"/>
              </a:spcBef>
              <a:spcAft>
                <a:spcPts val="0"/>
              </a:spcAft>
              <a:buClr>
                <a:schemeClr val="dk1"/>
              </a:buClr>
              <a:buSzPts val="1800"/>
              <a:buFont typeface="Arial"/>
              <a:buChar char="●"/>
            </a:pPr>
            <a:r>
              <a:rPr lang="en"/>
              <a:t>StorageOS</a:t>
            </a:r>
            <a:endParaRPr/>
          </a:p>
          <a:p>
            <a:pPr marL="379095" lvl="0" indent="-367030" algn="l" rtl="0">
              <a:lnSpc>
                <a:spcPct val="100000"/>
              </a:lnSpc>
              <a:spcBef>
                <a:spcPts val="15"/>
              </a:spcBef>
              <a:spcAft>
                <a:spcPts val="1600"/>
              </a:spcAft>
              <a:buClr>
                <a:srgbClr val="00FF00"/>
              </a:buClr>
              <a:buSzPts val="1800"/>
              <a:buFont typeface="Arial"/>
              <a:buChar char="●"/>
            </a:pPr>
            <a:r>
              <a:rPr lang="en">
                <a:solidFill>
                  <a:srgbClr val="00FF00"/>
                </a:solidFill>
              </a:rPr>
              <a:t>Local</a:t>
            </a:r>
            <a:endParaRPr>
              <a:solidFill>
                <a:srgbClr val="00FF00"/>
              </a:solidFill>
            </a:endParaRPr>
          </a:p>
        </p:txBody>
      </p:sp>
      <p:sp>
        <p:nvSpPr>
          <p:cNvPr id="2668" name="Google Shape;2668;p318"/>
          <p:cNvSpPr txBox="1">
            <a:spLocks noGrp="1"/>
          </p:cNvSpPr>
          <p:nvPr>
            <p:ph type="body" idx="1"/>
          </p:nvPr>
        </p:nvSpPr>
        <p:spPr>
          <a:xfrm>
            <a:off x="1389349" y="1291931"/>
            <a:ext cx="2687400" cy="3311400"/>
          </a:xfrm>
          <a:prstGeom prst="rect">
            <a:avLst/>
          </a:prstGeom>
          <a:noFill/>
          <a:ln>
            <a:noFill/>
          </a:ln>
        </p:spPr>
        <p:txBody>
          <a:bodyPr spcFirstLastPara="1" wrap="square" lIns="0" tIns="12700" rIns="0" bIns="0" anchor="t" anchorCtr="0">
            <a:noAutofit/>
          </a:bodyPr>
          <a:lstStyle/>
          <a:p>
            <a:pPr marL="379095" lvl="0" indent="-367030" algn="l" rtl="0">
              <a:lnSpc>
                <a:spcPct val="100000"/>
              </a:lnSpc>
              <a:spcBef>
                <a:spcPts val="0"/>
              </a:spcBef>
              <a:spcAft>
                <a:spcPts val="0"/>
              </a:spcAft>
              <a:buClr>
                <a:schemeClr val="dk1"/>
              </a:buClr>
              <a:buSzPts val="1800"/>
              <a:buFont typeface="Arial"/>
              <a:buChar char="●"/>
            </a:pPr>
            <a:r>
              <a:rPr lang="en">
                <a:solidFill>
                  <a:schemeClr val="dk1"/>
                </a:solidFill>
              </a:rPr>
              <a:t>AWSElasticBlockStore</a:t>
            </a:r>
            <a:endParaRPr>
              <a:solidFill>
                <a:schemeClr val="dk1"/>
              </a:solidFill>
            </a:endParaRPr>
          </a:p>
          <a:p>
            <a:pPr marL="379095" lvl="0" indent="-367030" algn="l" rtl="0">
              <a:lnSpc>
                <a:spcPct val="100000"/>
              </a:lnSpc>
              <a:spcBef>
                <a:spcPts val="15"/>
              </a:spcBef>
              <a:spcAft>
                <a:spcPts val="0"/>
              </a:spcAft>
              <a:buClr>
                <a:schemeClr val="dk1"/>
              </a:buClr>
              <a:buSzPts val="1800"/>
              <a:buFont typeface="Arial"/>
              <a:buChar char="●"/>
            </a:pPr>
            <a:r>
              <a:rPr lang="en">
                <a:solidFill>
                  <a:schemeClr val="dk1"/>
                </a:solidFill>
              </a:rPr>
              <a:t>AzureFile</a:t>
            </a:r>
            <a:endParaRPr>
              <a:solidFill>
                <a:schemeClr val="dk1"/>
              </a:solidFill>
            </a:endParaRPr>
          </a:p>
          <a:p>
            <a:pPr marL="379095" lvl="0" indent="-367030" algn="l" rtl="0">
              <a:lnSpc>
                <a:spcPct val="100000"/>
              </a:lnSpc>
              <a:spcBef>
                <a:spcPts val="15"/>
              </a:spcBef>
              <a:spcAft>
                <a:spcPts val="0"/>
              </a:spcAft>
              <a:buClr>
                <a:schemeClr val="dk1"/>
              </a:buClr>
              <a:buSzPts val="1800"/>
              <a:buFont typeface="Arial"/>
              <a:buChar char="●"/>
            </a:pPr>
            <a:r>
              <a:rPr lang="en">
                <a:solidFill>
                  <a:schemeClr val="dk1"/>
                </a:solidFill>
              </a:rPr>
              <a:t>AzureDisk</a:t>
            </a:r>
            <a:endParaRPr>
              <a:solidFill>
                <a:schemeClr val="dk1"/>
              </a:solidFill>
            </a:endParaRPr>
          </a:p>
          <a:p>
            <a:pPr marL="379095" lvl="0" indent="-367030" algn="l" rtl="0">
              <a:lnSpc>
                <a:spcPct val="100000"/>
              </a:lnSpc>
              <a:spcBef>
                <a:spcPts val="15"/>
              </a:spcBef>
              <a:spcAft>
                <a:spcPts val="0"/>
              </a:spcAft>
              <a:buClr>
                <a:schemeClr val="dk1"/>
              </a:buClr>
              <a:buSzPts val="1800"/>
              <a:buFont typeface="Arial"/>
              <a:buChar char="●"/>
            </a:pPr>
            <a:r>
              <a:rPr lang="en">
                <a:solidFill>
                  <a:schemeClr val="dk1"/>
                </a:solidFill>
              </a:rPr>
              <a:t>CephFS</a:t>
            </a:r>
            <a:endParaRPr>
              <a:solidFill>
                <a:schemeClr val="dk1"/>
              </a:solidFill>
            </a:endParaRPr>
          </a:p>
          <a:p>
            <a:pPr marL="379095" lvl="0" indent="-367030" algn="l" rtl="0">
              <a:lnSpc>
                <a:spcPct val="100000"/>
              </a:lnSpc>
              <a:spcBef>
                <a:spcPts val="15"/>
              </a:spcBef>
              <a:spcAft>
                <a:spcPts val="0"/>
              </a:spcAft>
              <a:buClr>
                <a:schemeClr val="dk1"/>
              </a:buClr>
              <a:buSzPts val="1800"/>
              <a:buFont typeface="Arial"/>
              <a:buChar char="●"/>
            </a:pPr>
            <a:r>
              <a:rPr lang="en">
                <a:solidFill>
                  <a:schemeClr val="dk1"/>
                </a:solidFill>
              </a:rPr>
              <a:t>Cinder</a:t>
            </a:r>
            <a:endParaRPr>
              <a:solidFill>
                <a:schemeClr val="dk1"/>
              </a:solidFill>
            </a:endParaRPr>
          </a:p>
          <a:p>
            <a:pPr marL="379095" lvl="0" indent="-367030" algn="l" rtl="0">
              <a:lnSpc>
                <a:spcPct val="100000"/>
              </a:lnSpc>
              <a:spcBef>
                <a:spcPts val="15"/>
              </a:spcBef>
              <a:spcAft>
                <a:spcPts val="0"/>
              </a:spcAft>
              <a:buClr>
                <a:schemeClr val="dk1"/>
              </a:buClr>
              <a:buSzPts val="1800"/>
              <a:buFont typeface="Arial"/>
              <a:buChar char="●"/>
            </a:pPr>
            <a:r>
              <a:rPr lang="en">
                <a:solidFill>
                  <a:schemeClr val="dk1"/>
                </a:solidFill>
              </a:rPr>
              <a:t>FC</a:t>
            </a:r>
            <a:endParaRPr>
              <a:solidFill>
                <a:schemeClr val="dk1"/>
              </a:solidFill>
            </a:endParaRPr>
          </a:p>
          <a:p>
            <a:pPr marL="379095" lvl="0" indent="-367030" algn="l" rtl="0">
              <a:lnSpc>
                <a:spcPct val="100000"/>
              </a:lnSpc>
              <a:spcBef>
                <a:spcPts val="15"/>
              </a:spcBef>
              <a:spcAft>
                <a:spcPts val="0"/>
              </a:spcAft>
              <a:buClr>
                <a:schemeClr val="dk1"/>
              </a:buClr>
              <a:buSzPts val="1800"/>
              <a:buFont typeface="Arial"/>
              <a:buChar char="●"/>
            </a:pPr>
            <a:r>
              <a:rPr lang="en">
                <a:solidFill>
                  <a:schemeClr val="dk1"/>
                </a:solidFill>
              </a:rPr>
              <a:t>FlexVolume</a:t>
            </a:r>
            <a:endParaRPr>
              <a:solidFill>
                <a:schemeClr val="dk1"/>
              </a:solidFill>
            </a:endParaRPr>
          </a:p>
          <a:p>
            <a:pPr marL="379095" lvl="0" indent="-367030" algn="l" rtl="0">
              <a:lnSpc>
                <a:spcPct val="100000"/>
              </a:lnSpc>
              <a:spcBef>
                <a:spcPts val="15"/>
              </a:spcBef>
              <a:spcAft>
                <a:spcPts val="0"/>
              </a:spcAft>
              <a:buClr>
                <a:schemeClr val="dk1"/>
              </a:buClr>
              <a:buSzPts val="1800"/>
              <a:buFont typeface="Arial"/>
              <a:buChar char="●"/>
            </a:pPr>
            <a:r>
              <a:rPr lang="en">
                <a:solidFill>
                  <a:schemeClr val="dk1"/>
                </a:solidFill>
              </a:rPr>
              <a:t>Flocker</a:t>
            </a:r>
            <a:endParaRPr>
              <a:solidFill>
                <a:schemeClr val="dk1"/>
              </a:solidFill>
            </a:endParaRPr>
          </a:p>
          <a:p>
            <a:pPr marL="379095" lvl="0" indent="-367030" algn="l" rtl="0">
              <a:lnSpc>
                <a:spcPct val="100000"/>
              </a:lnSpc>
              <a:spcBef>
                <a:spcPts val="15"/>
              </a:spcBef>
              <a:spcAft>
                <a:spcPts val="0"/>
              </a:spcAft>
              <a:buClr>
                <a:schemeClr val="dk1"/>
              </a:buClr>
              <a:buSzPts val="1800"/>
              <a:buFont typeface="Arial"/>
              <a:buChar char="●"/>
            </a:pPr>
            <a:r>
              <a:rPr lang="en">
                <a:solidFill>
                  <a:schemeClr val="dk1"/>
                </a:solidFill>
              </a:rPr>
              <a:t>GCEPersistentDisk</a:t>
            </a:r>
            <a:endParaRPr>
              <a:solidFill>
                <a:schemeClr val="dk1"/>
              </a:solidFill>
            </a:endParaRPr>
          </a:p>
          <a:p>
            <a:pPr marL="379095" lvl="0" indent="-367030" algn="l" rtl="0">
              <a:lnSpc>
                <a:spcPct val="100000"/>
              </a:lnSpc>
              <a:spcBef>
                <a:spcPts val="15"/>
              </a:spcBef>
              <a:spcAft>
                <a:spcPts val="0"/>
              </a:spcAft>
              <a:buClr>
                <a:schemeClr val="dk1"/>
              </a:buClr>
              <a:buSzPts val="1800"/>
              <a:buFont typeface="Arial"/>
              <a:buChar char="●"/>
            </a:pPr>
            <a:r>
              <a:rPr lang="en">
                <a:solidFill>
                  <a:schemeClr val="dk1"/>
                </a:solidFill>
              </a:rPr>
              <a:t>Glusterfs</a:t>
            </a:r>
            <a:endParaRPr>
              <a:solidFill>
                <a:schemeClr val="dk1"/>
              </a:solidFill>
            </a:endParaRPr>
          </a:p>
          <a:p>
            <a:pPr marL="0" lvl="0" indent="0" algn="l" rtl="0">
              <a:lnSpc>
                <a:spcPct val="100000"/>
              </a:lnSpc>
              <a:spcBef>
                <a:spcPts val="40"/>
              </a:spcBef>
              <a:spcAft>
                <a:spcPts val="0"/>
              </a:spcAft>
              <a:buNone/>
            </a:pPr>
            <a:endParaRPr sz="2100"/>
          </a:p>
          <a:p>
            <a:pPr marL="339090" lvl="0" indent="0" algn="l" rtl="0">
              <a:lnSpc>
                <a:spcPct val="100000"/>
              </a:lnSpc>
              <a:spcBef>
                <a:spcPts val="1600"/>
              </a:spcBef>
              <a:spcAft>
                <a:spcPts val="1600"/>
              </a:spcAft>
              <a:buNone/>
            </a:pPr>
            <a:endParaRPr sz="1400">
              <a:solidFill>
                <a:schemeClr val="dk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348575" y="136250"/>
            <a:ext cx="8569800" cy="479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latin typeface="Comfortaa"/>
                <a:ea typeface="Comfortaa"/>
                <a:cs typeface="Comfortaa"/>
                <a:sym typeface="Comfortaa"/>
              </a:rPr>
              <a:t>Certified Kubernetes Administrator (CKA) </a:t>
            </a:r>
            <a:endParaRPr sz="3200">
              <a:latin typeface="Comfortaa"/>
              <a:ea typeface="Comfortaa"/>
              <a:cs typeface="Comfortaa"/>
              <a:sym typeface="Comfortaa"/>
            </a:endParaRPr>
          </a:p>
          <a:p>
            <a:pPr marL="0" lvl="0" indent="0" algn="l" rtl="0">
              <a:spcBef>
                <a:spcPts val="0"/>
              </a:spcBef>
              <a:spcAft>
                <a:spcPts val="0"/>
              </a:spcAft>
              <a:buNone/>
            </a:pPr>
            <a:r>
              <a:rPr lang="en" sz="2400">
                <a:latin typeface="Comfortaa"/>
                <a:ea typeface="Comfortaa"/>
                <a:cs typeface="Comfortaa"/>
                <a:sym typeface="Comfortaa"/>
              </a:rPr>
              <a:t> </a:t>
            </a:r>
            <a:endParaRPr sz="2400">
              <a:latin typeface="Comfortaa"/>
              <a:ea typeface="Comfortaa"/>
              <a:cs typeface="Comfortaa"/>
              <a:sym typeface="Comfortaa"/>
            </a:endParaRPr>
          </a:p>
          <a:p>
            <a:pPr marL="0" lvl="0" indent="0" algn="l" rtl="0">
              <a:spcBef>
                <a:spcPts val="0"/>
              </a:spcBef>
              <a:spcAft>
                <a:spcPts val="0"/>
              </a:spcAft>
              <a:buNone/>
            </a:pPr>
            <a:r>
              <a:rPr lang="en" sz="2400">
                <a:latin typeface="Comfortaa"/>
                <a:ea typeface="Comfortaa"/>
                <a:cs typeface="Comfortaa"/>
                <a:sym typeface="Comfortaa"/>
              </a:rPr>
              <a:t>Online, Proctored Kubernetes Exams </a:t>
            </a: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2400">
                <a:latin typeface="Comfortaa"/>
                <a:ea typeface="Comfortaa"/>
                <a:cs typeface="Comfortaa"/>
                <a:sym typeface="Comfortaa"/>
              </a:rPr>
              <a:t>https://www.cncf.io/certification/expert/cka/ </a:t>
            </a: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2400">
                <a:latin typeface="Comfortaa"/>
                <a:ea typeface="Comfortaa"/>
                <a:cs typeface="Comfortaa"/>
                <a:sym typeface="Comfortaa"/>
              </a:rPr>
              <a:t>– Curriculum was updated on September 1, 2020</a:t>
            </a:r>
            <a:endParaRPr sz="2400">
              <a:latin typeface="Comfortaa"/>
              <a:ea typeface="Comfortaa"/>
              <a:cs typeface="Comfortaa"/>
              <a:sym typeface="Comfortaa"/>
            </a:endParaRPr>
          </a:p>
          <a:p>
            <a:pPr marL="0" lvl="0" indent="0" algn="l" rtl="0">
              <a:spcBef>
                <a:spcPts val="0"/>
              </a:spcBef>
              <a:spcAft>
                <a:spcPts val="0"/>
              </a:spcAft>
              <a:buNone/>
            </a:pPr>
            <a:r>
              <a:rPr lang="en" sz="2400">
                <a:latin typeface="Comfortaa"/>
                <a:ea typeface="Comfortaa"/>
                <a:cs typeface="Comfortaa"/>
                <a:sym typeface="Comfortaa"/>
              </a:rPr>
              <a:t>The test consist of a set of scenarios to resolve from the command line in 2 hours; there is no multiple choice </a:t>
            </a: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2400">
                <a:latin typeface="Comfortaa"/>
                <a:ea typeface="Comfortaa"/>
                <a:cs typeface="Comfortaa"/>
                <a:sym typeface="Comfortaa"/>
              </a:rPr>
              <a:t>https://training.linuxfoundation.org/cka-program-changes-2020/</a:t>
            </a: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p:txBody>
      </p:sp>
      <p:grpSp>
        <p:nvGrpSpPr>
          <p:cNvPr id="97" name="Google Shape;97;p22"/>
          <p:cNvGrpSpPr/>
          <p:nvPr/>
        </p:nvGrpSpPr>
        <p:grpSpPr>
          <a:xfrm>
            <a:off x="7124375" y="244950"/>
            <a:ext cx="1794000" cy="1003950"/>
            <a:chOff x="6955225" y="722175"/>
            <a:chExt cx="1794000" cy="1003950"/>
          </a:xfrm>
        </p:grpSpPr>
        <p:sp>
          <p:nvSpPr>
            <p:cNvPr id="98" name="Google Shape;98;p22"/>
            <p:cNvSpPr/>
            <p:nvPr/>
          </p:nvSpPr>
          <p:spPr>
            <a:xfrm>
              <a:off x="6955225" y="722325"/>
              <a:ext cx="1794000" cy="1003800"/>
            </a:xfrm>
            <a:prstGeom prst="flowChartMagneticTap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2"/>
            <p:cNvSpPr txBox="1"/>
            <p:nvPr/>
          </p:nvSpPr>
          <p:spPr>
            <a:xfrm>
              <a:off x="7008225" y="722175"/>
              <a:ext cx="1608600" cy="10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200" b="1">
                  <a:solidFill>
                    <a:schemeClr val="lt1"/>
                  </a:solidFill>
                  <a:latin typeface="Comfortaa"/>
                  <a:ea typeface="Comfortaa"/>
                  <a:cs typeface="Comfortaa"/>
                  <a:sym typeface="Comfortaa"/>
                </a:rPr>
                <a:t>v1.19</a:t>
              </a:r>
              <a:endParaRPr sz="3400"/>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9"/>
          <p:cNvSpPr txBox="1">
            <a:spLocks noGrp="1"/>
          </p:cNvSpPr>
          <p:nvPr>
            <p:ph type="title"/>
          </p:nvPr>
        </p:nvSpPr>
        <p:spPr>
          <a:xfrm>
            <a:off x="311700" y="153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fortaa"/>
                <a:ea typeface="Comfortaa"/>
                <a:cs typeface="Comfortaa"/>
                <a:sym typeface="Comfortaa"/>
              </a:rPr>
              <a:t>The Kubernetes Cluster Architecture:</a:t>
            </a:r>
            <a:endParaRPr>
              <a:latin typeface="Comfortaa"/>
              <a:ea typeface="Comfortaa"/>
              <a:cs typeface="Comfortaa"/>
              <a:sym typeface="Comfortaa"/>
            </a:endParaRPr>
          </a:p>
        </p:txBody>
      </p:sp>
      <p:grpSp>
        <p:nvGrpSpPr>
          <p:cNvPr id="291" name="Google Shape;291;p49"/>
          <p:cNvGrpSpPr/>
          <p:nvPr/>
        </p:nvGrpSpPr>
        <p:grpSpPr>
          <a:xfrm>
            <a:off x="1268475" y="1185340"/>
            <a:ext cx="3303525" cy="3446608"/>
            <a:chOff x="4912450" y="1095000"/>
            <a:chExt cx="3586500" cy="3486000"/>
          </a:xfrm>
        </p:grpSpPr>
        <p:sp>
          <p:nvSpPr>
            <p:cNvPr id="292" name="Google Shape;292;p49"/>
            <p:cNvSpPr txBox="1"/>
            <p:nvPr/>
          </p:nvSpPr>
          <p:spPr>
            <a:xfrm>
              <a:off x="4912450" y="1095000"/>
              <a:ext cx="3586500" cy="348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49"/>
            <p:cNvSpPr txBox="1"/>
            <p:nvPr/>
          </p:nvSpPr>
          <p:spPr>
            <a:xfrm>
              <a:off x="5545350" y="3706950"/>
              <a:ext cx="2210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  </a:t>
              </a:r>
              <a:r>
                <a:rPr lang="en" sz="2400" b="1">
                  <a:solidFill>
                    <a:schemeClr val="dk1"/>
                  </a:solidFill>
                  <a:latin typeface="Comfortaa"/>
                  <a:ea typeface="Comfortaa"/>
                  <a:cs typeface="Comfortaa"/>
                  <a:sym typeface="Comfortaa"/>
                </a:rPr>
                <a:t>API Server</a:t>
              </a:r>
              <a:endParaRPr sz="2400" b="1">
                <a:solidFill>
                  <a:schemeClr val="dk1"/>
                </a:solidFill>
                <a:latin typeface="Comfortaa"/>
                <a:ea typeface="Comfortaa"/>
                <a:cs typeface="Comfortaa"/>
                <a:sym typeface="Comfortaa"/>
              </a:endParaRPr>
            </a:p>
          </p:txBody>
        </p:sp>
        <p:sp>
          <p:nvSpPr>
            <p:cNvPr id="294" name="Google Shape;294;p49"/>
            <p:cNvSpPr txBox="1"/>
            <p:nvPr/>
          </p:nvSpPr>
          <p:spPr>
            <a:xfrm>
              <a:off x="5084950" y="2302200"/>
              <a:ext cx="1605600" cy="82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dk1"/>
                  </a:solidFill>
                  <a:latin typeface="Comfortaa"/>
                  <a:ea typeface="Comfortaa"/>
                  <a:cs typeface="Comfortaa"/>
                  <a:sym typeface="Comfortaa"/>
                </a:rPr>
                <a:t>Scheduler</a:t>
              </a:r>
              <a:endParaRPr sz="1900" b="1">
                <a:solidFill>
                  <a:schemeClr val="dk1"/>
                </a:solidFill>
                <a:latin typeface="Comfortaa"/>
                <a:ea typeface="Comfortaa"/>
                <a:cs typeface="Comfortaa"/>
                <a:sym typeface="Comfortaa"/>
              </a:endParaRPr>
            </a:p>
          </p:txBody>
        </p:sp>
        <p:sp>
          <p:nvSpPr>
            <p:cNvPr id="295" name="Google Shape;295;p49"/>
            <p:cNvSpPr txBox="1"/>
            <p:nvPr/>
          </p:nvSpPr>
          <p:spPr>
            <a:xfrm>
              <a:off x="5476725" y="1227300"/>
              <a:ext cx="1605600" cy="822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Comfortaa"/>
                  <a:ea typeface="Comfortaa"/>
                  <a:cs typeface="Comfortaa"/>
                  <a:sym typeface="Comfortaa"/>
                </a:rPr>
                <a:t>Controller</a:t>
              </a:r>
              <a:endParaRPr sz="1800" b="1" dirty="0">
                <a:solidFill>
                  <a:schemeClr val="dk1"/>
                </a:solidFill>
                <a:latin typeface="Comfortaa"/>
                <a:ea typeface="Comfortaa"/>
                <a:cs typeface="Comfortaa"/>
                <a:sym typeface="Comfortaa"/>
              </a:endParaRPr>
            </a:p>
            <a:p>
              <a:pPr marL="0" lvl="0" indent="0" algn="l" rtl="0">
                <a:spcBef>
                  <a:spcPts val="0"/>
                </a:spcBef>
                <a:spcAft>
                  <a:spcPts val="0"/>
                </a:spcAft>
                <a:buNone/>
              </a:pPr>
              <a:r>
                <a:rPr lang="en" sz="1800" b="1" dirty="0">
                  <a:solidFill>
                    <a:schemeClr val="dk1"/>
                  </a:solidFill>
                  <a:latin typeface="Comfortaa"/>
                  <a:ea typeface="Comfortaa"/>
                  <a:cs typeface="Comfortaa"/>
                  <a:sym typeface="Comfortaa"/>
                </a:rPr>
                <a:t> Manager</a:t>
              </a:r>
              <a:endParaRPr sz="1800" b="1" dirty="0">
                <a:solidFill>
                  <a:schemeClr val="dk1"/>
                </a:solidFill>
                <a:latin typeface="Comfortaa"/>
                <a:ea typeface="Comfortaa"/>
                <a:cs typeface="Comfortaa"/>
                <a:sym typeface="Comfortaa"/>
              </a:endParaRPr>
            </a:p>
          </p:txBody>
        </p:sp>
        <p:cxnSp>
          <p:nvCxnSpPr>
            <p:cNvPr id="296" name="Google Shape;296;p49"/>
            <p:cNvCxnSpPr>
              <a:stCxn id="294" idx="2"/>
            </p:cNvCxnSpPr>
            <p:nvPr/>
          </p:nvCxnSpPr>
          <p:spPr>
            <a:xfrm>
              <a:off x="5887750" y="3124200"/>
              <a:ext cx="471300" cy="592800"/>
            </a:xfrm>
            <a:prstGeom prst="straightConnector1">
              <a:avLst/>
            </a:prstGeom>
            <a:noFill/>
            <a:ln w="19050" cap="flat" cmpd="sng">
              <a:solidFill>
                <a:srgbClr val="00FF00"/>
              </a:solidFill>
              <a:prstDash val="solid"/>
              <a:round/>
              <a:headEnd type="none" w="med" len="med"/>
              <a:tailEnd type="triangle" w="med" len="med"/>
            </a:ln>
          </p:spPr>
        </p:cxnSp>
        <p:cxnSp>
          <p:nvCxnSpPr>
            <p:cNvPr id="297" name="Google Shape;297;p49"/>
            <p:cNvCxnSpPr/>
            <p:nvPr/>
          </p:nvCxnSpPr>
          <p:spPr>
            <a:xfrm>
              <a:off x="6951750" y="2084475"/>
              <a:ext cx="0" cy="1587300"/>
            </a:xfrm>
            <a:prstGeom prst="straightConnector1">
              <a:avLst/>
            </a:prstGeom>
            <a:noFill/>
            <a:ln w="19050" cap="flat" cmpd="sng">
              <a:solidFill>
                <a:srgbClr val="00FF00"/>
              </a:solidFill>
              <a:prstDash val="solid"/>
              <a:round/>
              <a:headEnd type="none" w="med" len="med"/>
              <a:tailEnd type="triangle" w="med" len="med"/>
            </a:ln>
          </p:spPr>
        </p:cxnSp>
      </p:grpSp>
      <p:grpSp>
        <p:nvGrpSpPr>
          <p:cNvPr id="298" name="Google Shape;298;p49"/>
          <p:cNvGrpSpPr/>
          <p:nvPr/>
        </p:nvGrpSpPr>
        <p:grpSpPr>
          <a:xfrm>
            <a:off x="5270830" y="1185410"/>
            <a:ext cx="3689977" cy="3446474"/>
            <a:chOff x="5093250" y="1014525"/>
            <a:chExt cx="3867900" cy="3847800"/>
          </a:xfrm>
        </p:grpSpPr>
        <p:sp>
          <p:nvSpPr>
            <p:cNvPr id="299" name="Google Shape;299;p49"/>
            <p:cNvSpPr txBox="1"/>
            <p:nvPr/>
          </p:nvSpPr>
          <p:spPr>
            <a:xfrm>
              <a:off x="5093250" y="1014525"/>
              <a:ext cx="3867900" cy="384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49"/>
            <p:cNvSpPr txBox="1"/>
            <p:nvPr/>
          </p:nvSpPr>
          <p:spPr>
            <a:xfrm>
              <a:off x="5772300" y="2360775"/>
              <a:ext cx="23448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omfortaa"/>
                  <a:ea typeface="Comfortaa"/>
                  <a:cs typeface="Comfortaa"/>
                  <a:sym typeface="Comfortaa"/>
                </a:rPr>
                <a:t>     Kubelet</a:t>
              </a:r>
              <a:endParaRPr sz="2300">
                <a:solidFill>
                  <a:schemeClr val="dk1"/>
                </a:solidFill>
                <a:latin typeface="Comfortaa"/>
                <a:ea typeface="Comfortaa"/>
                <a:cs typeface="Comfortaa"/>
                <a:sym typeface="Comfortaa"/>
              </a:endParaRPr>
            </a:p>
          </p:txBody>
        </p:sp>
        <p:sp>
          <p:nvSpPr>
            <p:cNvPr id="301" name="Google Shape;301;p49"/>
            <p:cNvSpPr txBox="1"/>
            <p:nvPr/>
          </p:nvSpPr>
          <p:spPr>
            <a:xfrm>
              <a:off x="5407050" y="3557944"/>
              <a:ext cx="3196500" cy="1203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Comfortaa"/>
                  <a:ea typeface="Comfortaa"/>
                  <a:cs typeface="Comfortaa"/>
                  <a:sym typeface="Comfortaa"/>
                </a:rPr>
                <a:t>container            runtime (docker, rkt etc...</a:t>
              </a:r>
              <a:r>
                <a:rPr lang="en" sz="2300">
                  <a:solidFill>
                    <a:schemeClr val="dk1"/>
                  </a:solidFill>
                  <a:latin typeface="Comfortaa"/>
                  <a:ea typeface="Comfortaa"/>
                  <a:cs typeface="Comfortaa"/>
                  <a:sym typeface="Comfortaa"/>
                </a:rPr>
                <a:t>)</a:t>
              </a:r>
              <a:endParaRPr sz="2300">
                <a:solidFill>
                  <a:schemeClr val="dk1"/>
                </a:solidFill>
                <a:latin typeface="Comfortaa"/>
                <a:ea typeface="Comfortaa"/>
                <a:cs typeface="Comfortaa"/>
                <a:sym typeface="Comfortaa"/>
              </a:endParaRPr>
            </a:p>
          </p:txBody>
        </p:sp>
        <p:sp>
          <p:nvSpPr>
            <p:cNvPr id="302" name="Google Shape;302;p49"/>
            <p:cNvSpPr txBox="1"/>
            <p:nvPr/>
          </p:nvSpPr>
          <p:spPr>
            <a:xfrm>
              <a:off x="5772300" y="1418175"/>
              <a:ext cx="23448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omfortaa"/>
                  <a:ea typeface="Comfortaa"/>
                  <a:cs typeface="Comfortaa"/>
                  <a:sym typeface="Comfortaa"/>
                </a:rPr>
                <a:t>  Kube-proxy</a:t>
              </a:r>
              <a:endParaRPr sz="2300">
                <a:solidFill>
                  <a:schemeClr val="dk1"/>
                </a:solidFill>
                <a:latin typeface="Comfortaa"/>
                <a:ea typeface="Comfortaa"/>
                <a:cs typeface="Comfortaa"/>
                <a:sym typeface="Comfortaa"/>
              </a:endParaRPr>
            </a:p>
          </p:txBody>
        </p:sp>
        <p:cxnSp>
          <p:nvCxnSpPr>
            <p:cNvPr id="303" name="Google Shape;303;p49"/>
            <p:cNvCxnSpPr>
              <a:stCxn id="300" idx="2"/>
            </p:cNvCxnSpPr>
            <p:nvPr/>
          </p:nvCxnSpPr>
          <p:spPr>
            <a:xfrm>
              <a:off x="6944700" y="3035775"/>
              <a:ext cx="123900" cy="582300"/>
            </a:xfrm>
            <a:prstGeom prst="straightConnector1">
              <a:avLst/>
            </a:prstGeom>
            <a:noFill/>
            <a:ln w="19050" cap="flat" cmpd="sng">
              <a:solidFill>
                <a:srgbClr val="00FF00"/>
              </a:solidFill>
              <a:prstDash val="solid"/>
              <a:round/>
              <a:headEnd type="none" w="med" len="med"/>
              <a:tailEnd type="triangle" w="med" len="med"/>
            </a:ln>
          </p:spPr>
        </p:cxnSp>
      </p:grpSp>
      <p:cxnSp>
        <p:nvCxnSpPr>
          <p:cNvPr id="304" name="Google Shape;304;p49"/>
          <p:cNvCxnSpPr>
            <a:stCxn id="302" idx="1"/>
            <a:endCxn id="293" idx="3"/>
          </p:cNvCxnSpPr>
          <p:nvPr/>
        </p:nvCxnSpPr>
        <p:spPr>
          <a:xfrm flipH="1">
            <a:off x="3887043" y="1849258"/>
            <a:ext cx="2031600" cy="2252100"/>
          </a:xfrm>
          <a:prstGeom prst="straightConnector1">
            <a:avLst/>
          </a:prstGeom>
          <a:noFill/>
          <a:ln w="28575" cap="flat" cmpd="sng">
            <a:solidFill>
              <a:srgbClr val="00FF00"/>
            </a:solidFill>
            <a:prstDash val="solid"/>
            <a:round/>
            <a:headEnd type="none" w="med" len="med"/>
            <a:tailEnd type="triangle" w="med" len="med"/>
          </a:ln>
        </p:spPr>
      </p:cxnSp>
      <p:cxnSp>
        <p:nvCxnSpPr>
          <p:cNvPr id="305" name="Google Shape;305;p49"/>
          <p:cNvCxnSpPr>
            <a:stCxn id="300" idx="1"/>
            <a:endCxn id="293" idx="3"/>
          </p:cNvCxnSpPr>
          <p:nvPr/>
        </p:nvCxnSpPr>
        <p:spPr>
          <a:xfrm flipH="1">
            <a:off x="3887043" y="2693544"/>
            <a:ext cx="2031600" cy="1407900"/>
          </a:xfrm>
          <a:prstGeom prst="straightConnector1">
            <a:avLst/>
          </a:prstGeom>
          <a:noFill/>
          <a:ln w="28575" cap="flat" cmpd="sng">
            <a:solidFill>
              <a:srgbClr val="00FF00"/>
            </a:solidFill>
            <a:prstDash val="solid"/>
            <a:round/>
            <a:headEnd type="none" w="med" len="med"/>
            <a:tailEnd type="triangle" w="med" len="med"/>
          </a:ln>
        </p:spPr>
      </p:cxnSp>
      <p:sp>
        <p:nvSpPr>
          <p:cNvPr id="306" name="Google Shape;306;p49"/>
          <p:cNvSpPr txBox="1"/>
          <p:nvPr/>
        </p:nvSpPr>
        <p:spPr>
          <a:xfrm>
            <a:off x="476100" y="826900"/>
            <a:ext cx="48288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FF00"/>
                </a:solidFill>
                <a:latin typeface="Comfortaa"/>
                <a:ea typeface="Comfortaa"/>
                <a:cs typeface="Comfortaa"/>
                <a:sym typeface="Comfortaa"/>
              </a:rPr>
              <a:t>          master node (control plane)</a:t>
            </a:r>
            <a:endParaRPr sz="1800" b="1">
              <a:solidFill>
                <a:srgbClr val="00FF00"/>
              </a:solidFill>
              <a:latin typeface="Comfortaa"/>
              <a:ea typeface="Comfortaa"/>
              <a:cs typeface="Comfortaa"/>
              <a:sym typeface="Comfortaa"/>
            </a:endParaRPr>
          </a:p>
        </p:txBody>
      </p:sp>
      <p:sp>
        <p:nvSpPr>
          <p:cNvPr id="307" name="Google Shape;307;p49"/>
          <p:cNvSpPr txBox="1"/>
          <p:nvPr/>
        </p:nvSpPr>
        <p:spPr>
          <a:xfrm>
            <a:off x="6118050" y="840400"/>
            <a:ext cx="1818300" cy="2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FF00"/>
                </a:solidFill>
                <a:latin typeface="Comfortaa"/>
                <a:ea typeface="Comfortaa"/>
                <a:cs typeface="Comfortaa"/>
                <a:sym typeface="Comfortaa"/>
              </a:rPr>
              <a:t>worker node</a:t>
            </a:r>
            <a:endParaRPr sz="1800" b="1">
              <a:solidFill>
                <a:srgbClr val="00FF00"/>
              </a:solidFill>
              <a:latin typeface="Comfortaa"/>
              <a:ea typeface="Comfortaa"/>
              <a:cs typeface="Comfortaa"/>
              <a:sym typeface="Comfortaa"/>
            </a:endParaRPr>
          </a:p>
        </p:txBody>
      </p:sp>
      <p:cxnSp>
        <p:nvCxnSpPr>
          <p:cNvPr id="308" name="Google Shape;308;p49"/>
          <p:cNvCxnSpPr>
            <a:endCxn id="309" idx="3"/>
          </p:cNvCxnSpPr>
          <p:nvPr/>
        </p:nvCxnSpPr>
        <p:spPr>
          <a:xfrm rot="10800000" flipH="1">
            <a:off x="3576082" y="2915415"/>
            <a:ext cx="301800" cy="820200"/>
          </a:xfrm>
          <a:prstGeom prst="straightConnector1">
            <a:avLst/>
          </a:prstGeom>
          <a:noFill/>
          <a:ln w="19050" cap="flat" cmpd="sng">
            <a:solidFill>
              <a:srgbClr val="00FF00"/>
            </a:solidFill>
            <a:prstDash val="solid"/>
            <a:round/>
            <a:headEnd type="none" w="med" len="med"/>
            <a:tailEnd type="triangle" w="med" len="med"/>
          </a:ln>
        </p:spPr>
      </p:cxnSp>
      <p:pic>
        <p:nvPicPr>
          <p:cNvPr id="310" name="Google Shape;310;p49"/>
          <p:cNvPicPr preferRelativeResize="0"/>
          <p:nvPr/>
        </p:nvPicPr>
        <p:blipFill>
          <a:blip r:embed="rId3">
            <a:alphaModFix/>
          </a:blip>
          <a:stretch>
            <a:fillRect/>
          </a:stretch>
        </p:blipFill>
        <p:spPr>
          <a:xfrm>
            <a:off x="84468" y="2401025"/>
            <a:ext cx="1015250" cy="1015225"/>
          </a:xfrm>
          <a:prstGeom prst="rect">
            <a:avLst/>
          </a:prstGeom>
          <a:noFill/>
          <a:ln>
            <a:noFill/>
          </a:ln>
        </p:spPr>
      </p:pic>
      <p:cxnSp>
        <p:nvCxnSpPr>
          <p:cNvPr id="311" name="Google Shape;311;p49"/>
          <p:cNvCxnSpPr>
            <a:endCxn id="293" idx="1"/>
          </p:cNvCxnSpPr>
          <p:nvPr/>
        </p:nvCxnSpPr>
        <p:spPr>
          <a:xfrm>
            <a:off x="1099639" y="3416261"/>
            <a:ext cx="751800" cy="685200"/>
          </a:xfrm>
          <a:prstGeom prst="straightConnector1">
            <a:avLst/>
          </a:prstGeom>
          <a:noFill/>
          <a:ln w="19050" cap="flat" cmpd="sng">
            <a:solidFill>
              <a:srgbClr val="00FF00"/>
            </a:solidFill>
            <a:prstDash val="solid"/>
            <a:round/>
            <a:headEnd type="none" w="med" len="med"/>
            <a:tailEnd type="triangle" w="med" len="med"/>
          </a:ln>
        </p:spPr>
      </p:cxnSp>
      <p:sp>
        <p:nvSpPr>
          <p:cNvPr id="312" name="Google Shape;312;p49"/>
          <p:cNvSpPr txBox="1"/>
          <p:nvPr/>
        </p:nvSpPr>
        <p:spPr>
          <a:xfrm>
            <a:off x="19550" y="3369325"/>
            <a:ext cx="1145100" cy="2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FF00"/>
                </a:solidFill>
                <a:latin typeface="Comfortaa"/>
                <a:ea typeface="Comfortaa"/>
                <a:cs typeface="Comfortaa"/>
                <a:sym typeface="Comfortaa"/>
              </a:rPr>
              <a:t>kubectl</a:t>
            </a:r>
            <a:endParaRPr sz="1800" b="1">
              <a:solidFill>
                <a:srgbClr val="00FF00"/>
              </a:solidFill>
              <a:latin typeface="Comfortaa"/>
              <a:ea typeface="Comfortaa"/>
              <a:cs typeface="Comfortaa"/>
              <a:sym typeface="Comfortaa"/>
            </a:endParaRPr>
          </a:p>
        </p:txBody>
      </p:sp>
      <p:pic>
        <p:nvPicPr>
          <p:cNvPr id="313" name="Google Shape;313;p49"/>
          <p:cNvPicPr preferRelativeResize="0"/>
          <p:nvPr/>
        </p:nvPicPr>
        <p:blipFill>
          <a:blip r:embed="rId4">
            <a:alphaModFix/>
          </a:blip>
          <a:stretch>
            <a:fillRect/>
          </a:stretch>
        </p:blipFill>
        <p:spPr>
          <a:xfrm>
            <a:off x="3432600" y="1945150"/>
            <a:ext cx="941525" cy="970275"/>
          </a:xfrm>
          <a:prstGeom prst="rect">
            <a:avLst/>
          </a:prstGeom>
          <a:noFill/>
          <a:ln>
            <a:noFill/>
          </a:ln>
        </p:spPr>
      </p:pic>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3" name="Google Shape;2673;p319"/>
          <p:cNvSpPr txBox="1">
            <a:spLocks noGrp="1"/>
          </p:cNvSpPr>
          <p:nvPr>
            <p:ph type="title"/>
          </p:nvPr>
        </p:nvSpPr>
        <p:spPr>
          <a:xfrm>
            <a:off x="530225" y="394215"/>
            <a:ext cx="29427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StorageClass</a:t>
            </a:r>
            <a:endParaRPr sz="3600"/>
          </a:p>
        </p:txBody>
      </p:sp>
      <p:sp>
        <p:nvSpPr>
          <p:cNvPr id="2674" name="Google Shape;2674;p319"/>
          <p:cNvSpPr txBox="1"/>
          <p:nvPr/>
        </p:nvSpPr>
        <p:spPr>
          <a:xfrm>
            <a:off x="272200" y="255350"/>
            <a:ext cx="8278500" cy="4806000"/>
          </a:xfrm>
          <a:prstGeom prst="rect">
            <a:avLst/>
          </a:prstGeom>
          <a:noFill/>
          <a:ln>
            <a:noFill/>
          </a:ln>
        </p:spPr>
        <p:txBody>
          <a:bodyPr spcFirstLastPara="1" wrap="square" lIns="0" tIns="10775" rIns="0" bIns="0" anchor="t" anchorCtr="0">
            <a:noAutofit/>
          </a:bodyPr>
          <a:lstStyle/>
          <a:p>
            <a:pPr marL="0" marR="5080" lvl="0" indent="0" algn="just" rtl="0">
              <a:lnSpc>
                <a:spcPct val="100699"/>
              </a:lnSpc>
              <a:spcBef>
                <a:spcPts val="0"/>
              </a:spcBef>
              <a:spcAft>
                <a:spcPts val="0"/>
              </a:spcAft>
              <a:buNone/>
            </a:pPr>
            <a:r>
              <a:rPr lang="en" sz="2200" b="1">
                <a:solidFill>
                  <a:srgbClr val="00FF00"/>
                </a:solidFill>
                <a:latin typeface="Comfortaa"/>
                <a:ea typeface="Comfortaa"/>
                <a:cs typeface="Comfortaa"/>
                <a:sym typeface="Comfortaa"/>
              </a:rPr>
              <a:t>provisioner:</a:t>
            </a:r>
            <a:r>
              <a:rPr lang="en" sz="2200" b="1">
                <a:solidFill>
                  <a:schemeClr val="dk1"/>
                </a:solidFill>
                <a:latin typeface="Comfortaa"/>
                <a:ea typeface="Comfortaa"/>
                <a:cs typeface="Comfortaa"/>
                <a:sym typeface="Comfortaa"/>
              </a:rPr>
              <a:t> Defines the volume plugin to be used for provisioning the Persistent Volume based on the underlying storage system and kubernetes cluster type.</a:t>
            </a:r>
            <a:endParaRPr sz="2200" b="1">
              <a:solidFill>
                <a:schemeClr val="dk1"/>
              </a:solidFill>
              <a:latin typeface="Comfortaa"/>
              <a:ea typeface="Comfortaa"/>
              <a:cs typeface="Comfortaa"/>
              <a:sym typeface="Comfortaa"/>
            </a:endParaRPr>
          </a:p>
          <a:p>
            <a:pPr marL="0" marR="5080" lvl="0" indent="0" algn="just" rtl="0">
              <a:lnSpc>
                <a:spcPct val="100699"/>
              </a:lnSpc>
              <a:spcBef>
                <a:spcPts val="0"/>
              </a:spcBef>
              <a:spcAft>
                <a:spcPts val="0"/>
              </a:spcAft>
              <a:buNone/>
            </a:pPr>
            <a:r>
              <a:rPr lang="en" sz="2200" b="1" u="sng">
                <a:solidFill>
                  <a:schemeClr val="hlink"/>
                </a:solidFill>
                <a:latin typeface="Comfortaa"/>
                <a:ea typeface="Comfortaa"/>
                <a:cs typeface="Comfortaa"/>
                <a:sym typeface="Comfortaa"/>
                <a:hlinkClick r:id="rId3"/>
              </a:rPr>
              <a:t>https://kubernetes.io/docs/concepts/storage/storage-classes/</a:t>
            </a:r>
            <a:endParaRPr sz="2200" b="1">
              <a:solidFill>
                <a:schemeClr val="dk1"/>
              </a:solidFill>
              <a:latin typeface="Comfortaa"/>
              <a:ea typeface="Comfortaa"/>
              <a:cs typeface="Comfortaa"/>
              <a:sym typeface="Comfortaa"/>
            </a:endParaRPr>
          </a:p>
          <a:p>
            <a:pPr marL="0" marR="5080" lvl="0" indent="0" algn="just" rtl="0">
              <a:lnSpc>
                <a:spcPct val="100699"/>
              </a:lnSpc>
              <a:spcBef>
                <a:spcPts val="0"/>
              </a:spcBef>
              <a:spcAft>
                <a:spcPts val="0"/>
              </a:spcAft>
              <a:buNone/>
            </a:pPr>
            <a:endParaRPr sz="2200" b="1">
              <a:solidFill>
                <a:schemeClr val="dk1"/>
              </a:solidFill>
              <a:latin typeface="Comfortaa"/>
              <a:ea typeface="Comfortaa"/>
              <a:cs typeface="Comfortaa"/>
              <a:sym typeface="Comfortaa"/>
            </a:endParaRPr>
          </a:p>
          <a:p>
            <a:pPr marL="0" marR="147955" lvl="0" indent="0" algn="l" rtl="0">
              <a:lnSpc>
                <a:spcPct val="100699"/>
              </a:lnSpc>
              <a:spcBef>
                <a:spcPts val="0"/>
              </a:spcBef>
              <a:spcAft>
                <a:spcPts val="0"/>
              </a:spcAft>
              <a:buNone/>
            </a:pPr>
            <a:r>
              <a:rPr lang="en" sz="2200" b="1">
                <a:solidFill>
                  <a:srgbClr val="00FF00"/>
                </a:solidFill>
                <a:latin typeface="Comfortaa"/>
                <a:ea typeface="Comfortaa"/>
                <a:cs typeface="Comfortaa"/>
                <a:sym typeface="Comfortaa"/>
              </a:rPr>
              <a:t>parameters</a:t>
            </a:r>
            <a:r>
              <a:rPr lang="en" sz="2200" b="1">
                <a:solidFill>
                  <a:schemeClr val="dk1"/>
                </a:solidFill>
                <a:latin typeface="Comfortaa"/>
                <a:ea typeface="Comfortaa"/>
                <a:cs typeface="Comfortaa"/>
                <a:sym typeface="Comfortaa"/>
              </a:rPr>
              <a:t>: various parameters specific to the provisioner used like disk type, zone, name of the volume, etc..</a:t>
            </a:r>
            <a:endParaRPr sz="2200" b="1">
              <a:solidFill>
                <a:schemeClr val="dk1"/>
              </a:solidFill>
              <a:latin typeface="Comfortaa"/>
              <a:ea typeface="Comfortaa"/>
              <a:cs typeface="Comfortaa"/>
              <a:sym typeface="Comfortaa"/>
            </a:endParaRPr>
          </a:p>
          <a:p>
            <a:pPr marL="0" marR="147955" lvl="0" indent="0" algn="l" rtl="0">
              <a:lnSpc>
                <a:spcPct val="100699"/>
              </a:lnSpc>
              <a:spcBef>
                <a:spcPts val="0"/>
              </a:spcBef>
              <a:spcAft>
                <a:spcPts val="0"/>
              </a:spcAft>
              <a:buNone/>
            </a:pPr>
            <a:endParaRPr sz="2200" b="1">
              <a:solidFill>
                <a:schemeClr val="dk1"/>
              </a:solidFill>
              <a:latin typeface="Comfortaa"/>
              <a:ea typeface="Comfortaa"/>
              <a:cs typeface="Comfortaa"/>
              <a:sym typeface="Comfortaa"/>
            </a:endParaRPr>
          </a:p>
          <a:p>
            <a:pPr marL="0" marR="92710" lvl="0" indent="0" algn="l" rtl="0">
              <a:lnSpc>
                <a:spcPct val="100699"/>
              </a:lnSpc>
              <a:spcBef>
                <a:spcPts val="0"/>
              </a:spcBef>
              <a:spcAft>
                <a:spcPts val="0"/>
              </a:spcAft>
              <a:buNone/>
            </a:pPr>
            <a:r>
              <a:rPr lang="en" sz="2200" b="1">
                <a:solidFill>
                  <a:srgbClr val="00FF00"/>
                </a:solidFill>
                <a:latin typeface="Comfortaa"/>
                <a:ea typeface="Comfortaa"/>
                <a:cs typeface="Comfortaa"/>
                <a:sym typeface="Comfortaa"/>
              </a:rPr>
              <a:t>reclaimPolicy:</a:t>
            </a:r>
            <a:r>
              <a:rPr lang="en" sz="2200" b="1">
                <a:solidFill>
                  <a:schemeClr val="dk1"/>
                </a:solidFill>
                <a:latin typeface="Comfortaa"/>
                <a:ea typeface="Comfortaa"/>
                <a:cs typeface="Comfortaa"/>
                <a:sym typeface="Comfortaa"/>
              </a:rPr>
              <a:t> The behaviour for  the backing storage when the PVC is  deleted.</a:t>
            </a:r>
            <a:endParaRPr sz="2200" b="1">
              <a:solidFill>
                <a:schemeClr val="dk1"/>
              </a:solidFill>
              <a:latin typeface="Comfortaa"/>
              <a:ea typeface="Comfortaa"/>
              <a:cs typeface="Comfortaa"/>
              <a:sym typeface="Comfortaa"/>
            </a:endParaRPr>
          </a:p>
          <a:p>
            <a:pPr marL="457200" marR="0" lvl="0" indent="0" algn="l" rtl="0">
              <a:lnSpc>
                <a:spcPct val="100000"/>
              </a:lnSpc>
              <a:spcBef>
                <a:spcPts val="215"/>
              </a:spcBef>
              <a:spcAft>
                <a:spcPts val="0"/>
              </a:spcAft>
              <a:buNone/>
            </a:pPr>
            <a:r>
              <a:rPr lang="en" sz="2000" b="1" i="0" u="none" strike="noStrike" cap="none">
                <a:solidFill>
                  <a:schemeClr val="dk1"/>
                </a:solidFill>
                <a:latin typeface="Comfortaa"/>
                <a:ea typeface="Comfortaa"/>
                <a:cs typeface="Comfortaa"/>
                <a:sym typeface="Comfortaa"/>
              </a:rPr>
              <a:t>Retain - manual clean-up</a:t>
            </a:r>
            <a:endParaRPr sz="2000" b="1" i="0" u="none" strike="noStrike" cap="none">
              <a:solidFill>
                <a:schemeClr val="dk1"/>
              </a:solidFill>
              <a:latin typeface="Comfortaa"/>
              <a:ea typeface="Comfortaa"/>
              <a:cs typeface="Comfortaa"/>
              <a:sym typeface="Comfortaa"/>
            </a:endParaRPr>
          </a:p>
          <a:p>
            <a:pPr marL="457200" marR="357505" lvl="0" indent="0" algn="l" rtl="0">
              <a:lnSpc>
                <a:spcPct val="103299"/>
              </a:lnSpc>
              <a:spcBef>
                <a:spcPts val="190"/>
              </a:spcBef>
              <a:spcAft>
                <a:spcPts val="0"/>
              </a:spcAft>
              <a:buNone/>
            </a:pPr>
            <a:r>
              <a:rPr lang="en" sz="2000" b="1" i="0" u="none" strike="noStrike" cap="none">
                <a:solidFill>
                  <a:schemeClr val="dk1"/>
                </a:solidFill>
                <a:latin typeface="Comfortaa"/>
                <a:ea typeface="Comfortaa"/>
                <a:cs typeface="Comfortaa"/>
                <a:sym typeface="Comfortaa"/>
              </a:rPr>
              <a:t>Delete - </a:t>
            </a:r>
            <a:r>
              <a:rPr lang="en" sz="2000" b="1">
                <a:solidFill>
                  <a:schemeClr val="dk1"/>
                </a:solidFill>
                <a:latin typeface="Comfortaa"/>
                <a:ea typeface="Comfortaa"/>
                <a:cs typeface="Comfortaa"/>
                <a:sym typeface="Comfortaa"/>
              </a:rPr>
              <a:t>pv and underlying storage deleted</a:t>
            </a:r>
            <a:endParaRPr sz="2000" b="1" i="0" u="none" strike="noStrike" cap="none">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4">
                                            <p:txEl>
                                              <p:pRg st="0" end="0"/>
                                            </p:txEl>
                                          </p:spTgt>
                                        </p:tgtEl>
                                        <p:attrNameLst>
                                          <p:attrName>style.visibility</p:attrName>
                                        </p:attrNameLst>
                                      </p:cBhvr>
                                      <p:to>
                                        <p:strVal val="visible"/>
                                      </p:to>
                                    </p:set>
                                    <p:animEffect transition="in" filter="fade">
                                      <p:cBhvr>
                                        <p:cTn id="7" dur="1000"/>
                                        <p:tgtEl>
                                          <p:spTgt spid="26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74">
                                            <p:txEl>
                                              <p:pRg st="1" end="1"/>
                                            </p:txEl>
                                          </p:spTgt>
                                        </p:tgtEl>
                                        <p:attrNameLst>
                                          <p:attrName>style.visibility</p:attrName>
                                        </p:attrNameLst>
                                      </p:cBhvr>
                                      <p:to>
                                        <p:strVal val="visible"/>
                                      </p:to>
                                    </p:set>
                                    <p:animEffect transition="in" filter="fade">
                                      <p:cBhvr>
                                        <p:cTn id="12" dur="1000"/>
                                        <p:tgtEl>
                                          <p:spTgt spid="26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4">
                                            <p:txEl>
                                              <p:pRg st="2" end="2"/>
                                            </p:txEl>
                                          </p:spTgt>
                                        </p:tgtEl>
                                        <p:attrNameLst>
                                          <p:attrName>style.visibility</p:attrName>
                                        </p:attrNameLst>
                                      </p:cBhvr>
                                      <p:to>
                                        <p:strVal val="visible"/>
                                      </p:to>
                                    </p:set>
                                    <p:animEffect transition="in" filter="fade">
                                      <p:cBhvr>
                                        <p:cTn id="17" dur="1000"/>
                                        <p:tgtEl>
                                          <p:spTgt spid="26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74">
                                            <p:txEl>
                                              <p:pRg st="3" end="3"/>
                                            </p:txEl>
                                          </p:spTgt>
                                        </p:tgtEl>
                                        <p:attrNameLst>
                                          <p:attrName>style.visibility</p:attrName>
                                        </p:attrNameLst>
                                      </p:cBhvr>
                                      <p:to>
                                        <p:strVal val="visible"/>
                                      </p:to>
                                    </p:set>
                                    <p:animEffect transition="in" filter="fade">
                                      <p:cBhvr>
                                        <p:cTn id="22" dur="1000"/>
                                        <p:tgtEl>
                                          <p:spTgt spid="26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74">
                                            <p:txEl>
                                              <p:pRg st="4" end="4"/>
                                            </p:txEl>
                                          </p:spTgt>
                                        </p:tgtEl>
                                        <p:attrNameLst>
                                          <p:attrName>style.visibility</p:attrName>
                                        </p:attrNameLst>
                                      </p:cBhvr>
                                      <p:to>
                                        <p:strVal val="visible"/>
                                      </p:to>
                                    </p:set>
                                    <p:animEffect transition="in" filter="fade">
                                      <p:cBhvr>
                                        <p:cTn id="27" dur="1000"/>
                                        <p:tgtEl>
                                          <p:spTgt spid="26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74">
                                            <p:txEl>
                                              <p:pRg st="5" end="5"/>
                                            </p:txEl>
                                          </p:spTgt>
                                        </p:tgtEl>
                                        <p:attrNameLst>
                                          <p:attrName>style.visibility</p:attrName>
                                        </p:attrNameLst>
                                      </p:cBhvr>
                                      <p:to>
                                        <p:strVal val="visible"/>
                                      </p:to>
                                    </p:set>
                                    <p:animEffect transition="in" filter="fade">
                                      <p:cBhvr>
                                        <p:cTn id="32" dur="1000"/>
                                        <p:tgtEl>
                                          <p:spTgt spid="26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74">
                                            <p:txEl>
                                              <p:pRg st="6" end="6"/>
                                            </p:txEl>
                                          </p:spTgt>
                                        </p:tgtEl>
                                        <p:attrNameLst>
                                          <p:attrName>style.visibility</p:attrName>
                                        </p:attrNameLst>
                                      </p:cBhvr>
                                      <p:to>
                                        <p:strVal val="visible"/>
                                      </p:to>
                                    </p:set>
                                    <p:animEffect transition="in" filter="fade">
                                      <p:cBhvr>
                                        <p:cTn id="37" dur="1000"/>
                                        <p:tgtEl>
                                          <p:spTgt spid="267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74">
                                            <p:txEl>
                                              <p:pRg st="7" end="7"/>
                                            </p:txEl>
                                          </p:spTgt>
                                        </p:tgtEl>
                                        <p:attrNameLst>
                                          <p:attrName>style.visibility</p:attrName>
                                        </p:attrNameLst>
                                      </p:cBhvr>
                                      <p:to>
                                        <p:strVal val="visible"/>
                                      </p:to>
                                    </p:set>
                                    <p:animEffect transition="in" filter="fade">
                                      <p:cBhvr>
                                        <p:cTn id="42" dur="1000"/>
                                        <p:tgtEl>
                                          <p:spTgt spid="26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678"/>
        <p:cNvGrpSpPr/>
        <p:nvPr/>
      </p:nvGrpSpPr>
      <p:grpSpPr>
        <a:xfrm>
          <a:off x="0" y="0"/>
          <a:ext cx="0" cy="0"/>
          <a:chOff x="0" y="0"/>
          <a:chExt cx="0" cy="0"/>
        </a:xfrm>
      </p:grpSpPr>
      <p:sp>
        <p:nvSpPr>
          <p:cNvPr id="2679" name="Google Shape;2679;p320"/>
          <p:cNvSpPr txBox="1">
            <a:spLocks noGrp="1"/>
          </p:cNvSpPr>
          <p:nvPr>
            <p:ph type="title"/>
          </p:nvPr>
        </p:nvSpPr>
        <p:spPr>
          <a:xfrm>
            <a:off x="530225" y="394215"/>
            <a:ext cx="29427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StorageClass</a:t>
            </a:r>
            <a:endParaRPr sz="3600"/>
          </a:p>
        </p:txBody>
      </p:sp>
      <p:sp>
        <p:nvSpPr>
          <p:cNvPr id="2680" name="Google Shape;2680;p320"/>
          <p:cNvSpPr txBox="1"/>
          <p:nvPr/>
        </p:nvSpPr>
        <p:spPr>
          <a:xfrm>
            <a:off x="272200" y="153800"/>
            <a:ext cx="8810100" cy="4907400"/>
          </a:xfrm>
          <a:prstGeom prst="rect">
            <a:avLst/>
          </a:prstGeom>
          <a:noFill/>
          <a:ln>
            <a:noFill/>
          </a:ln>
        </p:spPr>
        <p:txBody>
          <a:bodyPr spcFirstLastPara="1" wrap="square" lIns="0" tIns="10775" rIns="0" bIns="0"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Support for expanding PersistentVolumeClaims (PVCs) is now enabled by default and with the  following types of volumes:</a:t>
            </a:r>
            <a:endParaRPr sz="2100" b="1">
              <a:solidFill>
                <a:schemeClr val="dk1"/>
              </a:solidFill>
              <a:latin typeface="Comfortaa"/>
              <a:ea typeface="Comfortaa"/>
              <a:cs typeface="Comfortaa"/>
              <a:sym typeface="Comfortaa"/>
            </a:endParaRPr>
          </a:p>
          <a:p>
            <a:pPr marL="457200" lvl="0" indent="-361950" algn="l" rtl="0">
              <a:spcBef>
                <a:spcPts val="0"/>
              </a:spcBef>
              <a:spcAft>
                <a:spcPts val="0"/>
              </a:spcAft>
              <a:buClr>
                <a:schemeClr val="dk1"/>
              </a:buClr>
              <a:buSzPts val="2100"/>
              <a:buFont typeface="Comfortaa"/>
              <a:buChar char="●"/>
            </a:pPr>
            <a:r>
              <a:rPr lang="en" sz="2100" b="1">
                <a:solidFill>
                  <a:schemeClr val="dk1"/>
                </a:solidFill>
                <a:latin typeface="Comfortaa"/>
                <a:ea typeface="Comfortaa"/>
                <a:cs typeface="Comfortaa"/>
                <a:sym typeface="Comfortaa"/>
              </a:rPr>
              <a:t>gcePersistentDisk</a:t>
            </a:r>
            <a:endParaRPr sz="2100" b="1">
              <a:solidFill>
                <a:schemeClr val="dk1"/>
              </a:solidFill>
              <a:latin typeface="Comfortaa"/>
              <a:ea typeface="Comfortaa"/>
              <a:cs typeface="Comfortaa"/>
              <a:sym typeface="Comfortaa"/>
            </a:endParaRPr>
          </a:p>
          <a:p>
            <a:pPr marL="457200" lvl="0" indent="-361950" algn="l" rtl="0">
              <a:spcBef>
                <a:spcPts val="0"/>
              </a:spcBef>
              <a:spcAft>
                <a:spcPts val="0"/>
              </a:spcAft>
              <a:buClr>
                <a:schemeClr val="dk1"/>
              </a:buClr>
              <a:buSzPts val="2100"/>
              <a:buFont typeface="Comfortaa"/>
              <a:buChar char="●"/>
            </a:pPr>
            <a:r>
              <a:rPr lang="en" sz="2100" b="1">
                <a:solidFill>
                  <a:schemeClr val="dk1"/>
                </a:solidFill>
                <a:latin typeface="Comfortaa"/>
                <a:ea typeface="Comfortaa"/>
                <a:cs typeface="Comfortaa"/>
                <a:sym typeface="Comfortaa"/>
              </a:rPr>
              <a:t>awsElasticBlockStore</a:t>
            </a:r>
            <a:endParaRPr sz="2100" b="1">
              <a:solidFill>
                <a:schemeClr val="dk1"/>
              </a:solidFill>
              <a:latin typeface="Comfortaa"/>
              <a:ea typeface="Comfortaa"/>
              <a:cs typeface="Comfortaa"/>
              <a:sym typeface="Comfortaa"/>
            </a:endParaRPr>
          </a:p>
          <a:p>
            <a:pPr marL="457200" lvl="0" indent="-361950" algn="l" rtl="0">
              <a:spcBef>
                <a:spcPts val="0"/>
              </a:spcBef>
              <a:spcAft>
                <a:spcPts val="0"/>
              </a:spcAft>
              <a:buClr>
                <a:schemeClr val="dk1"/>
              </a:buClr>
              <a:buSzPts val="2100"/>
              <a:buFont typeface="Comfortaa"/>
              <a:buChar char="●"/>
            </a:pPr>
            <a:r>
              <a:rPr lang="en" sz="2100" b="1">
                <a:solidFill>
                  <a:schemeClr val="dk1"/>
                </a:solidFill>
                <a:latin typeface="Comfortaa"/>
                <a:ea typeface="Comfortaa"/>
                <a:cs typeface="Comfortaa"/>
                <a:sym typeface="Comfortaa"/>
              </a:rPr>
              <a:t>Cinder</a:t>
            </a:r>
            <a:endParaRPr sz="2100" b="1">
              <a:solidFill>
                <a:schemeClr val="dk1"/>
              </a:solidFill>
              <a:latin typeface="Comfortaa"/>
              <a:ea typeface="Comfortaa"/>
              <a:cs typeface="Comfortaa"/>
              <a:sym typeface="Comfortaa"/>
            </a:endParaRPr>
          </a:p>
          <a:p>
            <a:pPr marL="457200" lvl="0" indent="-361950" algn="l" rtl="0">
              <a:spcBef>
                <a:spcPts val="0"/>
              </a:spcBef>
              <a:spcAft>
                <a:spcPts val="0"/>
              </a:spcAft>
              <a:buClr>
                <a:schemeClr val="dk1"/>
              </a:buClr>
              <a:buSzPts val="2100"/>
              <a:buFont typeface="Comfortaa"/>
              <a:buChar char="●"/>
            </a:pPr>
            <a:r>
              <a:rPr lang="en" sz="2100" b="1">
                <a:solidFill>
                  <a:schemeClr val="dk1"/>
                </a:solidFill>
                <a:latin typeface="Comfortaa"/>
                <a:ea typeface="Comfortaa"/>
                <a:cs typeface="Comfortaa"/>
                <a:sym typeface="Comfortaa"/>
              </a:rPr>
              <a:t>glusterfs</a:t>
            </a:r>
            <a:endParaRPr sz="2100" b="1">
              <a:solidFill>
                <a:schemeClr val="dk1"/>
              </a:solidFill>
              <a:latin typeface="Comfortaa"/>
              <a:ea typeface="Comfortaa"/>
              <a:cs typeface="Comfortaa"/>
              <a:sym typeface="Comfortaa"/>
            </a:endParaRPr>
          </a:p>
          <a:p>
            <a:pPr marL="457200" lvl="0" indent="-361950" algn="l" rtl="0">
              <a:spcBef>
                <a:spcPts val="0"/>
              </a:spcBef>
              <a:spcAft>
                <a:spcPts val="0"/>
              </a:spcAft>
              <a:buClr>
                <a:schemeClr val="dk1"/>
              </a:buClr>
              <a:buSzPts val="2100"/>
              <a:buFont typeface="Comfortaa"/>
              <a:buChar char="●"/>
            </a:pPr>
            <a:r>
              <a:rPr lang="en" sz="2100" b="1">
                <a:solidFill>
                  <a:schemeClr val="dk1"/>
                </a:solidFill>
                <a:latin typeface="Comfortaa"/>
                <a:ea typeface="Comfortaa"/>
                <a:cs typeface="Comfortaa"/>
                <a:sym typeface="Comfortaa"/>
              </a:rPr>
              <a:t>rbd</a:t>
            </a:r>
            <a:endParaRPr sz="2100" b="1">
              <a:solidFill>
                <a:schemeClr val="dk1"/>
              </a:solidFill>
              <a:latin typeface="Comfortaa"/>
              <a:ea typeface="Comfortaa"/>
              <a:cs typeface="Comfortaa"/>
              <a:sym typeface="Comfortaa"/>
            </a:endParaRPr>
          </a:p>
          <a:p>
            <a:pPr marL="457200" lvl="0" indent="-361950" algn="l" rtl="0">
              <a:spcBef>
                <a:spcPts val="0"/>
              </a:spcBef>
              <a:spcAft>
                <a:spcPts val="0"/>
              </a:spcAft>
              <a:buClr>
                <a:schemeClr val="dk1"/>
              </a:buClr>
              <a:buSzPts val="2100"/>
              <a:buFont typeface="Comfortaa"/>
              <a:buChar char="●"/>
            </a:pPr>
            <a:r>
              <a:rPr lang="en" sz="2100" b="1">
                <a:solidFill>
                  <a:schemeClr val="dk1"/>
                </a:solidFill>
                <a:latin typeface="Comfortaa"/>
                <a:ea typeface="Comfortaa"/>
                <a:cs typeface="Comfortaa"/>
                <a:sym typeface="Comfortaa"/>
              </a:rPr>
              <a:t>Azure File</a:t>
            </a:r>
            <a:endParaRPr sz="2100" b="1">
              <a:solidFill>
                <a:schemeClr val="dk1"/>
              </a:solidFill>
              <a:latin typeface="Comfortaa"/>
              <a:ea typeface="Comfortaa"/>
              <a:cs typeface="Comfortaa"/>
              <a:sym typeface="Comfortaa"/>
            </a:endParaRPr>
          </a:p>
          <a:p>
            <a:pPr marL="457200" lvl="0" indent="-361950" algn="l" rtl="0">
              <a:spcBef>
                <a:spcPts val="0"/>
              </a:spcBef>
              <a:spcAft>
                <a:spcPts val="0"/>
              </a:spcAft>
              <a:buClr>
                <a:schemeClr val="dk1"/>
              </a:buClr>
              <a:buSzPts val="2100"/>
              <a:buFont typeface="Comfortaa"/>
              <a:buChar char="●"/>
            </a:pPr>
            <a:r>
              <a:rPr lang="en" sz="2100" b="1">
                <a:solidFill>
                  <a:schemeClr val="dk1"/>
                </a:solidFill>
                <a:latin typeface="Comfortaa"/>
                <a:ea typeface="Comfortaa"/>
                <a:cs typeface="Comfortaa"/>
                <a:sym typeface="Comfortaa"/>
              </a:rPr>
              <a:t>Azure Disk</a:t>
            </a:r>
            <a:endParaRPr sz="2100" b="1">
              <a:solidFill>
                <a:schemeClr val="dk1"/>
              </a:solidFill>
              <a:latin typeface="Comfortaa"/>
              <a:ea typeface="Comfortaa"/>
              <a:cs typeface="Comfortaa"/>
              <a:sym typeface="Comfortaa"/>
            </a:endParaRPr>
          </a:p>
          <a:p>
            <a:pPr marL="457200" lvl="0" indent="-361950" algn="l" rtl="0">
              <a:spcBef>
                <a:spcPts val="0"/>
              </a:spcBef>
              <a:spcAft>
                <a:spcPts val="0"/>
              </a:spcAft>
              <a:buClr>
                <a:schemeClr val="dk1"/>
              </a:buClr>
              <a:buSzPts val="2100"/>
              <a:buFont typeface="Comfortaa"/>
              <a:buChar char="●"/>
            </a:pPr>
            <a:r>
              <a:rPr lang="en" sz="2100" b="1">
                <a:solidFill>
                  <a:schemeClr val="dk1"/>
                </a:solidFill>
                <a:latin typeface="Comfortaa"/>
                <a:ea typeface="Comfortaa"/>
                <a:cs typeface="Comfortaa"/>
                <a:sym typeface="Comfortaa"/>
              </a:rPr>
              <a:t>Portworx</a:t>
            </a:r>
            <a:endParaRPr sz="2100" b="1">
              <a:solidFill>
                <a:schemeClr val="dk1"/>
              </a:solidFill>
              <a:latin typeface="Comfortaa"/>
              <a:ea typeface="Comfortaa"/>
              <a:cs typeface="Comfortaa"/>
              <a:sym typeface="Comfortaa"/>
            </a:endParaRPr>
          </a:p>
          <a:p>
            <a:pPr marL="457200" lvl="0" indent="-361950" algn="l" rtl="0">
              <a:spcBef>
                <a:spcPts val="0"/>
              </a:spcBef>
              <a:spcAft>
                <a:spcPts val="0"/>
              </a:spcAft>
              <a:buClr>
                <a:schemeClr val="dk1"/>
              </a:buClr>
              <a:buSzPts val="2100"/>
              <a:buFont typeface="Comfortaa"/>
              <a:buChar char="●"/>
            </a:pPr>
            <a:r>
              <a:rPr lang="en" sz="2100" b="1">
                <a:solidFill>
                  <a:schemeClr val="dk1"/>
                </a:solidFill>
                <a:latin typeface="Comfortaa"/>
                <a:ea typeface="Comfortaa"/>
                <a:cs typeface="Comfortaa"/>
                <a:sym typeface="Comfortaa"/>
              </a:rPr>
              <a:t>FlexVolumes</a:t>
            </a:r>
            <a:endParaRPr sz="2100" b="1">
              <a:solidFill>
                <a:schemeClr val="dk1"/>
              </a:solidFill>
              <a:latin typeface="Comfortaa"/>
              <a:ea typeface="Comfortaa"/>
              <a:cs typeface="Comfortaa"/>
              <a:sym typeface="Comfortaa"/>
            </a:endParaRPr>
          </a:p>
          <a:p>
            <a:pPr marL="457200" lvl="0" indent="-361950" algn="l" rtl="0">
              <a:spcBef>
                <a:spcPts val="0"/>
              </a:spcBef>
              <a:spcAft>
                <a:spcPts val="0"/>
              </a:spcAft>
              <a:buClr>
                <a:schemeClr val="dk1"/>
              </a:buClr>
              <a:buSzPts val="2100"/>
              <a:buFont typeface="Comfortaa"/>
              <a:buChar char="●"/>
            </a:pPr>
            <a:r>
              <a:rPr lang="en" sz="2100" b="1">
                <a:solidFill>
                  <a:schemeClr val="dk1"/>
                </a:solidFill>
                <a:latin typeface="Comfortaa"/>
                <a:ea typeface="Comfortaa"/>
                <a:cs typeface="Comfortaa"/>
                <a:sym typeface="Comfortaa"/>
              </a:rPr>
              <a:t>CSI</a:t>
            </a:r>
            <a:endParaRPr sz="21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2100" b="1">
                <a:solidFill>
                  <a:schemeClr val="dk1"/>
                </a:solidFill>
                <a:latin typeface="Comfortaa"/>
                <a:ea typeface="Comfortaa"/>
                <a:cs typeface="Comfortaa"/>
                <a:sym typeface="Comfortaa"/>
              </a:rPr>
              <a:t>You can only expand a PVC if its storage class during runtime when  </a:t>
            </a:r>
            <a:r>
              <a:rPr lang="en" sz="2100" b="1">
                <a:solidFill>
                  <a:srgbClr val="00FF00"/>
                </a:solidFill>
                <a:latin typeface="Comfortaa"/>
                <a:ea typeface="Comfortaa"/>
                <a:cs typeface="Comfortaa"/>
                <a:sym typeface="Comfortaa"/>
              </a:rPr>
              <a:t>allowVolumeExpansion field is set to true</a:t>
            </a:r>
            <a:r>
              <a:rPr lang="en" sz="900" b="1">
                <a:solidFill>
                  <a:srgbClr val="222222"/>
                </a:solidFill>
                <a:highlight>
                  <a:srgbClr val="FFFFFF"/>
                </a:highlight>
                <a:latin typeface="Roboto"/>
                <a:ea typeface="Roboto"/>
                <a:cs typeface="Roboto"/>
                <a:sym typeface="Roboto"/>
              </a:rPr>
              <a:t>.</a:t>
            </a:r>
            <a:endParaRPr sz="900" b="1">
              <a:solidFill>
                <a:srgbClr val="222222"/>
              </a:solidFill>
              <a:highlight>
                <a:srgbClr val="FFFFFF"/>
              </a:highlight>
              <a:latin typeface="Roboto"/>
              <a:ea typeface="Roboto"/>
              <a:cs typeface="Roboto"/>
              <a:sym typeface="Roboto"/>
            </a:endParaRPr>
          </a:p>
          <a:p>
            <a:pPr marL="0" lvl="0" indent="0" algn="l" rtl="0">
              <a:spcBef>
                <a:spcPts val="1200"/>
              </a:spcBef>
              <a:spcAft>
                <a:spcPts val="0"/>
              </a:spcAft>
              <a:buNone/>
            </a:pPr>
            <a:endParaRPr sz="2400" b="1">
              <a:solidFill>
                <a:schemeClr val="dk1"/>
              </a:solidFill>
              <a:latin typeface="Comfortaa"/>
              <a:ea typeface="Comfortaa"/>
              <a:cs typeface="Comfortaa"/>
              <a:sym typeface="Comfortaa"/>
            </a:endParaRPr>
          </a:p>
          <a:p>
            <a:pPr marL="457200" marR="357505" lvl="0" indent="0" algn="l" rtl="0">
              <a:lnSpc>
                <a:spcPct val="103299"/>
              </a:lnSpc>
              <a:spcBef>
                <a:spcPts val="190"/>
              </a:spcBef>
              <a:spcAft>
                <a:spcPts val="0"/>
              </a:spcAft>
              <a:buNone/>
            </a:pPr>
            <a:endParaRPr sz="23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0"/>
                                        </p:tgtEl>
                                        <p:attrNameLst>
                                          <p:attrName>style.visibility</p:attrName>
                                        </p:attrNameLst>
                                      </p:cBhvr>
                                      <p:to>
                                        <p:strVal val="visible"/>
                                      </p:to>
                                    </p:set>
                                    <p:animEffect transition="in" filter="fade">
                                      <p:cBhvr>
                                        <p:cTn id="7" dur="1000"/>
                                        <p:tgtEl>
                                          <p:spTgt spid="2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321"/>
          <p:cNvSpPr txBox="1"/>
          <p:nvPr/>
        </p:nvSpPr>
        <p:spPr>
          <a:xfrm>
            <a:off x="3976175" y="361750"/>
            <a:ext cx="49818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6" name="Google Shape;2686;p321"/>
          <p:cNvSpPr/>
          <p:nvPr/>
        </p:nvSpPr>
        <p:spPr>
          <a:xfrm>
            <a:off x="5985000" y="1244825"/>
            <a:ext cx="1242900" cy="1477200"/>
          </a:xfrm>
          <a:prstGeom prst="can">
            <a:avLst>
              <a:gd name="adj" fmla="val 27842"/>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Comfortaa"/>
                <a:ea typeface="Comfortaa"/>
                <a:cs typeface="Comfortaa"/>
                <a:sym typeface="Comfortaa"/>
              </a:rPr>
              <a:t>Persistent</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Volume</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Provisioner</a:t>
            </a:r>
            <a:endParaRPr sz="1300" b="1">
              <a:latin typeface="Comfortaa"/>
              <a:ea typeface="Comfortaa"/>
              <a:cs typeface="Comfortaa"/>
              <a:sym typeface="Comfortaa"/>
            </a:endParaRPr>
          </a:p>
        </p:txBody>
      </p:sp>
      <p:pic>
        <p:nvPicPr>
          <p:cNvPr id="2687" name="Google Shape;2687;p321"/>
          <p:cNvPicPr preferRelativeResize="0"/>
          <p:nvPr/>
        </p:nvPicPr>
        <p:blipFill>
          <a:blip r:embed="rId3">
            <a:alphaModFix/>
          </a:blip>
          <a:stretch>
            <a:fillRect/>
          </a:stretch>
        </p:blipFill>
        <p:spPr>
          <a:xfrm>
            <a:off x="5013950" y="3593725"/>
            <a:ext cx="1242900" cy="1242900"/>
          </a:xfrm>
          <a:prstGeom prst="rect">
            <a:avLst/>
          </a:prstGeom>
          <a:noFill/>
          <a:ln>
            <a:noFill/>
          </a:ln>
        </p:spPr>
      </p:pic>
      <p:sp>
        <p:nvSpPr>
          <p:cNvPr id="2688" name="Google Shape;2688;p321"/>
          <p:cNvSpPr txBox="1"/>
          <p:nvPr/>
        </p:nvSpPr>
        <p:spPr>
          <a:xfrm>
            <a:off x="6256850" y="3464775"/>
            <a:ext cx="2430600" cy="13719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15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500" b="1">
                <a:solidFill>
                  <a:schemeClr val="dk1"/>
                </a:solidFill>
                <a:latin typeface="Comfortaa"/>
                <a:ea typeface="Comfortaa"/>
                <a:cs typeface="Comfortaa"/>
                <a:sym typeface="Comfortaa"/>
              </a:rPr>
              <a:t>admin creates a Storage Class that reference a Persistent Volume Provisioner </a:t>
            </a:r>
            <a:endParaRPr sz="1500" b="1">
              <a:solidFill>
                <a:schemeClr val="dk1"/>
              </a:solidFill>
              <a:latin typeface="Comfortaa"/>
              <a:ea typeface="Comfortaa"/>
              <a:cs typeface="Comfortaa"/>
              <a:sym typeface="Comfortaa"/>
            </a:endParaRPr>
          </a:p>
          <a:p>
            <a:pPr marL="0" lvl="0" indent="0" algn="l" rtl="0">
              <a:spcBef>
                <a:spcPts val="0"/>
              </a:spcBef>
              <a:spcAft>
                <a:spcPts val="0"/>
              </a:spcAft>
              <a:buNone/>
            </a:pPr>
            <a:endParaRPr sz="1500" b="1">
              <a:solidFill>
                <a:schemeClr val="dk1"/>
              </a:solidFill>
              <a:latin typeface="Comfortaa"/>
              <a:ea typeface="Comfortaa"/>
              <a:cs typeface="Comfortaa"/>
              <a:sym typeface="Comfortaa"/>
            </a:endParaRPr>
          </a:p>
        </p:txBody>
      </p:sp>
      <p:sp>
        <p:nvSpPr>
          <p:cNvPr id="2689" name="Google Shape;2689;p321"/>
          <p:cNvSpPr txBox="1"/>
          <p:nvPr/>
        </p:nvSpPr>
        <p:spPr>
          <a:xfrm>
            <a:off x="4900525" y="527625"/>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CLUSTER ADMIN</a:t>
            </a:r>
            <a:endParaRPr b="1">
              <a:solidFill>
                <a:schemeClr val="dk1"/>
              </a:solidFill>
              <a:latin typeface="Comfortaa"/>
              <a:ea typeface="Comfortaa"/>
              <a:cs typeface="Comfortaa"/>
              <a:sym typeface="Comfortaa"/>
            </a:endParaRPr>
          </a:p>
        </p:txBody>
      </p:sp>
      <p:sp>
        <p:nvSpPr>
          <p:cNvPr id="2690" name="Google Shape;2690;p321"/>
          <p:cNvSpPr/>
          <p:nvPr/>
        </p:nvSpPr>
        <p:spPr>
          <a:xfrm>
            <a:off x="4109400" y="1431500"/>
            <a:ext cx="1330800" cy="12429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storage class</a:t>
            </a:r>
            <a:endParaRPr/>
          </a:p>
          <a:p>
            <a:pPr marL="0" lvl="0" indent="0" algn="l" rtl="0">
              <a:spcBef>
                <a:spcPts val="0"/>
              </a:spcBef>
              <a:spcAft>
                <a:spcPts val="0"/>
              </a:spcAft>
              <a:buNone/>
            </a:pPr>
            <a:r>
              <a:rPr lang="en"/>
              <a:t>GOLD</a:t>
            </a:r>
            <a:endParaRPr/>
          </a:p>
        </p:txBody>
      </p:sp>
      <p:cxnSp>
        <p:nvCxnSpPr>
          <p:cNvPr id="2691" name="Google Shape;2691;p321"/>
          <p:cNvCxnSpPr>
            <a:endCxn id="2690" idx="3"/>
          </p:cNvCxnSpPr>
          <p:nvPr/>
        </p:nvCxnSpPr>
        <p:spPr>
          <a:xfrm rot="10800000">
            <a:off x="4774800" y="2674400"/>
            <a:ext cx="665400" cy="953700"/>
          </a:xfrm>
          <a:prstGeom prst="straightConnector1">
            <a:avLst/>
          </a:prstGeom>
          <a:noFill/>
          <a:ln w="28575" cap="flat" cmpd="sng">
            <a:solidFill>
              <a:srgbClr val="00FF00"/>
            </a:solidFill>
            <a:prstDash val="solid"/>
            <a:round/>
            <a:headEnd type="none" w="med" len="med"/>
            <a:tailEnd type="triangle" w="med" len="med"/>
          </a:ln>
        </p:spPr>
      </p:cxnSp>
      <p:cxnSp>
        <p:nvCxnSpPr>
          <p:cNvPr id="2692" name="Google Shape;2692;p321"/>
          <p:cNvCxnSpPr>
            <a:stCxn id="2690" idx="5"/>
            <a:endCxn id="2686" idx="2"/>
          </p:cNvCxnSpPr>
          <p:nvPr/>
        </p:nvCxnSpPr>
        <p:spPr>
          <a:xfrm>
            <a:off x="5440199" y="1906244"/>
            <a:ext cx="544800" cy="77100"/>
          </a:xfrm>
          <a:prstGeom prst="straightConnector1">
            <a:avLst/>
          </a:prstGeom>
          <a:noFill/>
          <a:ln w="38100" cap="flat" cmpd="sng">
            <a:solidFill>
              <a:srgbClr val="FFFF00"/>
            </a:solidFill>
            <a:prstDash val="lgDash"/>
            <a:round/>
            <a:headEnd type="none" w="med" len="med"/>
            <a:tailEnd type="triangle" w="med" len="med"/>
          </a:ln>
        </p:spPr>
      </p:cxnSp>
    </p:spTree>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322"/>
          <p:cNvSpPr txBox="1"/>
          <p:nvPr/>
        </p:nvSpPr>
        <p:spPr>
          <a:xfrm>
            <a:off x="3976175" y="361750"/>
            <a:ext cx="49818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8" name="Google Shape;2698;p322"/>
          <p:cNvSpPr/>
          <p:nvPr/>
        </p:nvSpPr>
        <p:spPr>
          <a:xfrm>
            <a:off x="6235700" y="1293175"/>
            <a:ext cx="1242900" cy="13041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Comfortaa"/>
                <a:ea typeface="Comfortaa"/>
                <a:cs typeface="Comfortaa"/>
                <a:sym typeface="Comfortaa"/>
              </a:rPr>
              <a:t>Persistent</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Volume</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Provisioner</a:t>
            </a:r>
            <a:endParaRPr sz="1300" b="1">
              <a:latin typeface="Comfortaa"/>
              <a:ea typeface="Comfortaa"/>
              <a:cs typeface="Comfortaa"/>
              <a:sym typeface="Comfortaa"/>
            </a:endParaRPr>
          </a:p>
        </p:txBody>
      </p:sp>
      <p:pic>
        <p:nvPicPr>
          <p:cNvPr id="2699" name="Google Shape;2699;p322"/>
          <p:cNvPicPr preferRelativeResize="0"/>
          <p:nvPr/>
        </p:nvPicPr>
        <p:blipFill>
          <a:blip r:embed="rId3">
            <a:alphaModFix/>
          </a:blip>
          <a:stretch>
            <a:fillRect/>
          </a:stretch>
        </p:blipFill>
        <p:spPr>
          <a:xfrm>
            <a:off x="4194100" y="3525400"/>
            <a:ext cx="1242900" cy="1242900"/>
          </a:xfrm>
          <a:prstGeom prst="rect">
            <a:avLst/>
          </a:prstGeom>
          <a:noFill/>
          <a:ln>
            <a:noFill/>
          </a:ln>
        </p:spPr>
      </p:pic>
      <p:sp>
        <p:nvSpPr>
          <p:cNvPr id="2700" name="Google Shape;2700;p322"/>
          <p:cNvSpPr txBox="1"/>
          <p:nvPr/>
        </p:nvSpPr>
        <p:spPr>
          <a:xfrm>
            <a:off x="4900525" y="527625"/>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CLUSTER ADMIN</a:t>
            </a:r>
            <a:endParaRPr b="1">
              <a:solidFill>
                <a:schemeClr val="dk1"/>
              </a:solidFill>
              <a:latin typeface="Comfortaa"/>
              <a:ea typeface="Comfortaa"/>
              <a:cs typeface="Comfortaa"/>
              <a:sym typeface="Comfortaa"/>
            </a:endParaRPr>
          </a:p>
        </p:txBody>
      </p:sp>
      <p:sp>
        <p:nvSpPr>
          <p:cNvPr id="2701" name="Google Shape;2701;p322"/>
          <p:cNvSpPr/>
          <p:nvPr/>
        </p:nvSpPr>
        <p:spPr>
          <a:xfrm>
            <a:off x="4304600" y="1323775"/>
            <a:ext cx="1330800" cy="12429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storage class</a:t>
            </a:r>
            <a:endParaRPr/>
          </a:p>
          <a:p>
            <a:pPr marL="0" lvl="0" indent="0" algn="l" rtl="0">
              <a:spcBef>
                <a:spcPts val="0"/>
              </a:spcBef>
              <a:spcAft>
                <a:spcPts val="0"/>
              </a:spcAft>
              <a:buNone/>
            </a:pPr>
            <a:r>
              <a:rPr lang="en"/>
              <a:t>GOLD</a:t>
            </a:r>
            <a:endParaRPr/>
          </a:p>
        </p:txBody>
      </p:sp>
      <p:grpSp>
        <p:nvGrpSpPr>
          <p:cNvPr id="2702" name="Google Shape;2702;p322"/>
          <p:cNvGrpSpPr/>
          <p:nvPr/>
        </p:nvGrpSpPr>
        <p:grpSpPr>
          <a:xfrm>
            <a:off x="94295" y="364761"/>
            <a:ext cx="3662820" cy="4601802"/>
            <a:chOff x="112550" y="361750"/>
            <a:chExt cx="4368300" cy="4559400"/>
          </a:xfrm>
        </p:grpSpPr>
        <p:sp>
          <p:nvSpPr>
            <p:cNvPr id="2703" name="Google Shape;2703;p322"/>
            <p:cNvSpPr txBox="1"/>
            <p:nvPr/>
          </p:nvSpPr>
          <p:spPr>
            <a:xfrm>
              <a:off x="11255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04" name="Google Shape;2704;p322"/>
            <p:cNvPicPr preferRelativeResize="0"/>
            <p:nvPr/>
          </p:nvPicPr>
          <p:blipFill>
            <a:blip r:embed="rId4">
              <a:alphaModFix/>
            </a:blip>
            <a:stretch>
              <a:fillRect/>
            </a:stretch>
          </p:blipFill>
          <p:spPr>
            <a:xfrm>
              <a:off x="708675" y="3587925"/>
              <a:ext cx="1201175" cy="1201175"/>
            </a:xfrm>
            <a:prstGeom prst="rect">
              <a:avLst/>
            </a:prstGeom>
            <a:noFill/>
            <a:ln>
              <a:noFill/>
            </a:ln>
          </p:spPr>
        </p:pic>
        <p:sp>
          <p:nvSpPr>
            <p:cNvPr id="2705" name="Google Shape;2705;p322"/>
            <p:cNvSpPr/>
            <p:nvPr/>
          </p:nvSpPr>
          <p:spPr>
            <a:xfrm>
              <a:off x="2627761" y="1085225"/>
              <a:ext cx="1482300" cy="16233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Claim</a:t>
              </a:r>
              <a:endParaRPr sz="1500" b="1">
                <a:latin typeface="Comfortaa"/>
                <a:ea typeface="Comfortaa"/>
                <a:cs typeface="Comfortaa"/>
                <a:sym typeface="Comfortaa"/>
              </a:endParaRPr>
            </a:p>
          </p:txBody>
        </p:sp>
        <p:cxnSp>
          <p:nvCxnSpPr>
            <p:cNvPr id="2706" name="Google Shape;2706;p322"/>
            <p:cNvCxnSpPr>
              <a:endCxn id="2705" idx="2"/>
            </p:cNvCxnSpPr>
            <p:nvPr/>
          </p:nvCxnSpPr>
          <p:spPr>
            <a:xfrm rot="10800000" flipH="1">
              <a:off x="1566511" y="2708525"/>
              <a:ext cx="1802400" cy="879300"/>
            </a:xfrm>
            <a:prstGeom prst="straightConnector1">
              <a:avLst/>
            </a:prstGeom>
            <a:noFill/>
            <a:ln w="28575" cap="flat" cmpd="sng">
              <a:solidFill>
                <a:srgbClr val="00FF00"/>
              </a:solidFill>
              <a:prstDash val="solid"/>
              <a:round/>
              <a:headEnd type="none" w="med" len="med"/>
              <a:tailEnd type="triangle" w="med" len="med"/>
            </a:ln>
          </p:spPr>
        </p:cxnSp>
        <p:sp>
          <p:nvSpPr>
            <p:cNvPr id="2707" name="Google Shape;2707;p322"/>
            <p:cNvSpPr txBox="1"/>
            <p:nvPr/>
          </p:nvSpPr>
          <p:spPr>
            <a:xfrm>
              <a:off x="2049275" y="3279775"/>
              <a:ext cx="2324700" cy="15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sz="1500" b="1">
                  <a:solidFill>
                    <a:schemeClr val="dk1"/>
                  </a:solidFill>
                  <a:latin typeface="Comfortaa"/>
                  <a:ea typeface="Comfortaa"/>
                  <a:cs typeface="Comfortaa"/>
                  <a:sym typeface="Comfortaa"/>
                </a:rPr>
                <a:t>user creates s PVC which reference the storage class GOLD</a:t>
              </a:r>
              <a:endParaRPr sz="1500" b="1">
                <a:solidFill>
                  <a:schemeClr val="dk1"/>
                </a:solidFill>
                <a:latin typeface="Comfortaa"/>
                <a:ea typeface="Comfortaa"/>
                <a:cs typeface="Comfortaa"/>
                <a:sym typeface="Comfortaa"/>
              </a:endParaRPr>
            </a:p>
            <a:p>
              <a:pPr marL="457200" lvl="0" indent="0" algn="l" rtl="0">
                <a:spcBef>
                  <a:spcPts val="0"/>
                </a:spcBef>
                <a:spcAft>
                  <a:spcPts val="0"/>
                </a:spcAft>
                <a:buNone/>
              </a:pPr>
              <a:endParaRPr b="1">
                <a:solidFill>
                  <a:schemeClr val="dk1"/>
                </a:solidFill>
                <a:latin typeface="Comfortaa"/>
                <a:ea typeface="Comfortaa"/>
                <a:cs typeface="Comfortaa"/>
                <a:sym typeface="Comfortaa"/>
              </a:endParaRPr>
            </a:p>
          </p:txBody>
        </p:sp>
        <p:sp>
          <p:nvSpPr>
            <p:cNvPr id="2708" name="Google Shape;2708;p322"/>
            <p:cNvSpPr txBox="1"/>
            <p:nvPr/>
          </p:nvSpPr>
          <p:spPr>
            <a:xfrm>
              <a:off x="298007" y="465750"/>
              <a:ext cx="2714700" cy="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USER/DEVELOPER</a:t>
              </a: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namespace DEV</a:t>
              </a:r>
              <a:endParaRPr b="1">
                <a:solidFill>
                  <a:schemeClr val="dk1"/>
                </a:solidFill>
                <a:latin typeface="Comfortaa"/>
                <a:ea typeface="Comfortaa"/>
                <a:cs typeface="Comfortaa"/>
                <a:sym typeface="Comfortaa"/>
              </a:endParaRPr>
            </a:p>
          </p:txBody>
        </p:sp>
      </p:grpSp>
      <p:cxnSp>
        <p:nvCxnSpPr>
          <p:cNvPr id="2709" name="Google Shape;2709;p322"/>
          <p:cNvCxnSpPr>
            <a:stCxn id="2705" idx="3"/>
            <a:endCxn id="2701" idx="1"/>
          </p:cNvCxnSpPr>
          <p:nvPr/>
        </p:nvCxnSpPr>
        <p:spPr>
          <a:xfrm rot="10800000" flipH="1">
            <a:off x="3446208" y="1798663"/>
            <a:ext cx="858300" cy="115500"/>
          </a:xfrm>
          <a:prstGeom prst="straightConnector1">
            <a:avLst/>
          </a:prstGeom>
          <a:noFill/>
          <a:ln w="38100" cap="flat" cmpd="sng">
            <a:solidFill>
              <a:srgbClr val="FFFF00"/>
            </a:solidFill>
            <a:prstDash val="lgDash"/>
            <a:round/>
            <a:headEnd type="none" w="med" len="med"/>
            <a:tailEnd type="triangle" w="med" len="med"/>
          </a:ln>
        </p:spPr>
      </p:cxnSp>
      <p:cxnSp>
        <p:nvCxnSpPr>
          <p:cNvPr id="2710" name="Google Shape;2710;p322"/>
          <p:cNvCxnSpPr>
            <a:stCxn id="2701" idx="5"/>
          </p:cNvCxnSpPr>
          <p:nvPr/>
        </p:nvCxnSpPr>
        <p:spPr>
          <a:xfrm>
            <a:off x="5635399" y="1798519"/>
            <a:ext cx="600300" cy="53400"/>
          </a:xfrm>
          <a:prstGeom prst="straightConnector1">
            <a:avLst/>
          </a:prstGeom>
          <a:noFill/>
          <a:ln w="38100" cap="flat" cmpd="sng">
            <a:solidFill>
              <a:srgbClr val="FFFF00"/>
            </a:solidFill>
            <a:prstDash val="lgDash"/>
            <a:round/>
            <a:headEnd type="none" w="med" len="med"/>
            <a:tailEnd type="triangle" w="med" len="med"/>
          </a:ln>
        </p:spPr>
      </p:cxnSp>
    </p:spTree>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323"/>
          <p:cNvSpPr txBox="1"/>
          <p:nvPr/>
        </p:nvSpPr>
        <p:spPr>
          <a:xfrm>
            <a:off x="3976175" y="361750"/>
            <a:ext cx="49818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6" name="Google Shape;2716;p323"/>
          <p:cNvSpPr/>
          <p:nvPr/>
        </p:nvSpPr>
        <p:spPr>
          <a:xfrm>
            <a:off x="6134963" y="1054625"/>
            <a:ext cx="1179000" cy="13041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Comfortaa"/>
                <a:ea typeface="Comfortaa"/>
                <a:cs typeface="Comfortaa"/>
                <a:sym typeface="Comfortaa"/>
              </a:rPr>
              <a:t>Persistent</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Volume</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Provisioner</a:t>
            </a:r>
            <a:endParaRPr sz="1300" b="1">
              <a:latin typeface="Comfortaa"/>
              <a:ea typeface="Comfortaa"/>
              <a:cs typeface="Comfortaa"/>
              <a:sym typeface="Comfortaa"/>
            </a:endParaRPr>
          </a:p>
        </p:txBody>
      </p:sp>
      <p:pic>
        <p:nvPicPr>
          <p:cNvPr id="2717" name="Google Shape;2717;p323"/>
          <p:cNvPicPr preferRelativeResize="0"/>
          <p:nvPr/>
        </p:nvPicPr>
        <p:blipFill>
          <a:blip r:embed="rId3">
            <a:alphaModFix/>
          </a:blip>
          <a:stretch>
            <a:fillRect/>
          </a:stretch>
        </p:blipFill>
        <p:spPr>
          <a:xfrm>
            <a:off x="4135550" y="3593725"/>
            <a:ext cx="1242900" cy="1242900"/>
          </a:xfrm>
          <a:prstGeom prst="rect">
            <a:avLst/>
          </a:prstGeom>
          <a:noFill/>
          <a:ln>
            <a:noFill/>
          </a:ln>
        </p:spPr>
      </p:pic>
      <p:sp>
        <p:nvSpPr>
          <p:cNvPr id="2718" name="Google Shape;2718;p323"/>
          <p:cNvSpPr txBox="1"/>
          <p:nvPr/>
        </p:nvSpPr>
        <p:spPr>
          <a:xfrm>
            <a:off x="5378450" y="3569875"/>
            <a:ext cx="2663700" cy="12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latin typeface="Comfortaa"/>
                <a:ea typeface="Comfortaa"/>
                <a:cs typeface="Comfortaa"/>
                <a:sym typeface="Comfortaa"/>
              </a:rPr>
              <a:t>kubernetes  checks the storage class and PV provisioner creates a PV backed by the an actual storage</a:t>
            </a:r>
            <a:endParaRPr sz="1500" b="1">
              <a:solidFill>
                <a:schemeClr val="dk1"/>
              </a:solidFill>
              <a:latin typeface="Comfortaa"/>
              <a:ea typeface="Comfortaa"/>
              <a:cs typeface="Comfortaa"/>
              <a:sym typeface="Comfortaa"/>
            </a:endParaRPr>
          </a:p>
          <a:p>
            <a:pPr marL="914400" lvl="0" indent="0" algn="l" rtl="0">
              <a:spcBef>
                <a:spcPts val="0"/>
              </a:spcBef>
              <a:spcAft>
                <a:spcPts val="0"/>
              </a:spcAft>
              <a:buNone/>
            </a:pPr>
            <a:endParaRPr sz="1500" b="1">
              <a:solidFill>
                <a:schemeClr val="dk1"/>
              </a:solidFill>
              <a:latin typeface="Comfortaa"/>
              <a:ea typeface="Comfortaa"/>
              <a:cs typeface="Comfortaa"/>
              <a:sym typeface="Comfortaa"/>
            </a:endParaRPr>
          </a:p>
          <a:p>
            <a:pPr marL="914400" lvl="0" indent="0" algn="l" rtl="0">
              <a:spcBef>
                <a:spcPts val="0"/>
              </a:spcBef>
              <a:spcAft>
                <a:spcPts val="0"/>
              </a:spcAft>
              <a:buNone/>
            </a:pPr>
            <a:endParaRPr sz="1500" b="1">
              <a:solidFill>
                <a:schemeClr val="dk1"/>
              </a:solidFill>
              <a:latin typeface="Comfortaa"/>
              <a:ea typeface="Comfortaa"/>
              <a:cs typeface="Comfortaa"/>
              <a:sym typeface="Comfortaa"/>
            </a:endParaRPr>
          </a:p>
          <a:p>
            <a:pPr marL="0" lvl="0" indent="0" algn="l" rtl="0">
              <a:spcBef>
                <a:spcPts val="0"/>
              </a:spcBef>
              <a:spcAft>
                <a:spcPts val="0"/>
              </a:spcAft>
              <a:buNone/>
            </a:pPr>
            <a:endParaRPr sz="1500" b="1">
              <a:solidFill>
                <a:schemeClr val="dk1"/>
              </a:solidFill>
              <a:latin typeface="Comfortaa"/>
              <a:ea typeface="Comfortaa"/>
              <a:cs typeface="Comfortaa"/>
              <a:sym typeface="Comfortaa"/>
            </a:endParaRPr>
          </a:p>
        </p:txBody>
      </p:sp>
      <p:sp>
        <p:nvSpPr>
          <p:cNvPr id="2719" name="Google Shape;2719;p323"/>
          <p:cNvSpPr txBox="1"/>
          <p:nvPr/>
        </p:nvSpPr>
        <p:spPr>
          <a:xfrm>
            <a:off x="4028200" y="459300"/>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CLUSTER ADMIN</a:t>
            </a:r>
            <a:endParaRPr b="1">
              <a:solidFill>
                <a:schemeClr val="dk1"/>
              </a:solidFill>
              <a:latin typeface="Comfortaa"/>
              <a:ea typeface="Comfortaa"/>
              <a:cs typeface="Comfortaa"/>
              <a:sym typeface="Comfortaa"/>
            </a:endParaRPr>
          </a:p>
        </p:txBody>
      </p:sp>
      <p:sp>
        <p:nvSpPr>
          <p:cNvPr id="2720" name="Google Shape;2720;p323"/>
          <p:cNvSpPr/>
          <p:nvPr/>
        </p:nvSpPr>
        <p:spPr>
          <a:xfrm>
            <a:off x="4304600" y="1085225"/>
            <a:ext cx="1330800" cy="12429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storage class</a:t>
            </a:r>
            <a:endParaRPr/>
          </a:p>
          <a:p>
            <a:pPr marL="0" lvl="0" indent="0" algn="l" rtl="0">
              <a:spcBef>
                <a:spcPts val="0"/>
              </a:spcBef>
              <a:spcAft>
                <a:spcPts val="0"/>
              </a:spcAft>
              <a:buNone/>
            </a:pPr>
            <a:r>
              <a:rPr lang="en"/>
              <a:t>GOLD</a:t>
            </a:r>
            <a:endParaRPr/>
          </a:p>
        </p:txBody>
      </p:sp>
      <p:grpSp>
        <p:nvGrpSpPr>
          <p:cNvPr id="2721" name="Google Shape;2721;p323"/>
          <p:cNvGrpSpPr/>
          <p:nvPr/>
        </p:nvGrpSpPr>
        <p:grpSpPr>
          <a:xfrm>
            <a:off x="94295" y="364761"/>
            <a:ext cx="3662820" cy="4601802"/>
            <a:chOff x="112550" y="361750"/>
            <a:chExt cx="4368300" cy="4559400"/>
          </a:xfrm>
        </p:grpSpPr>
        <p:sp>
          <p:nvSpPr>
            <p:cNvPr id="2722" name="Google Shape;2722;p323"/>
            <p:cNvSpPr txBox="1"/>
            <p:nvPr/>
          </p:nvSpPr>
          <p:spPr>
            <a:xfrm>
              <a:off x="11255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23" name="Google Shape;2723;p323"/>
            <p:cNvPicPr preferRelativeResize="0"/>
            <p:nvPr/>
          </p:nvPicPr>
          <p:blipFill>
            <a:blip r:embed="rId4">
              <a:alphaModFix/>
            </a:blip>
            <a:stretch>
              <a:fillRect/>
            </a:stretch>
          </p:blipFill>
          <p:spPr>
            <a:xfrm>
              <a:off x="708675" y="3587925"/>
              <a:ext cx="1201175" cy="1201175"/>
            </a:xfrm>
            <a:prstGeom prst="rect">
              <a:avLst/>
            </a:prstGeom>
            <a:noFill/>
            <a:ln>
              <a:noFill/>
            </a:ln>
          </p:spPr>
        </p:pic>
        <p:sp>
          <p:nvSpPr>
            <p:cNvPr id="2724" name="Google Shape;2724;p323"/>
            <p:cNvSpPr/>
            <p:nvPr/>
          </p:nvSpPr>
          <p:spPr>
            <a:xfrm>
              <a:off x="2627761" y="1085225"/>
              <a:ext cx="1482300" cy="16233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Claim</a:t>
              </a:r>
              <a:endParaRPr sz="1500" b="1">
                <a:latin typeface="Comfortaa"/>
                <a:ea typeface="Comfortaa"/>
                <a:cs typeface="Comfortaa"/>
                <a:sym typeface="Comfortaa"/>
              </a:endParaRPr>
            </a:p>
          </p:txBody>
        </p:sp>
        <p:cxnSp>
          <p:nvCxnSpPr>
            <p:cNvPr id="2725" name="Google Shape;2725;p323"/>
            <p:cNvCxnSpPr>
              <a:endCxn id="2724" idx="2"/>
            </p:cNvCxnSpPr>
            <p:nvPr/>
          </p:nvCxnSpPr>
          <p:spPr>
            <a:xfrm rot="10800000" flipH="1">
              <a:off x="1566511" y="2708525"/>
              <a:ext cx="1802400" cy="879300"/>
            </a:xfrm>
            <a:prstGeom prst="straightConnector1">
              <a:avLst/>
            </a:prstGeom>
            <a:noFill/>
            <a:ln w="28575" cap="flat" cmpd="sng">
              <a:solidFill>
                <a:srgbClr val="00FF00"/>
              </a:solidFill>
              <a:prstDash val="solid"/>
              <a:round/>
              <a:headEnd type="none" w="med" len="med"/>
              <a:tailEnd type="triangle" w="med" len="med"/>
            </a:ln>
          </p:spPr>
        </p:cxnSp>
        <p:sp>
          <p:nvSpPr>
            <p:cNvPr id="2726" name="Google Shape;2726;p323"/>
            <p:cNvSpPr txBox="1"/>
            <p:nvPr/>
          </p:nvSpPr>
          <p:spPr>
            <a:xfrm>
              <a:off x="216552" y="455421"/>
              <a:ext cx="2714700" cy="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USER/DEVELOPER</a:t>
              </a: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namespace DEV</a:t>
              </a:r>
              <a:endParaRPr b="1">
                <a:solidFill>
                  <a:schemeClr val="dk1"/>
                </a:solidFill>
                <a:latin typeface="Comfortaa"/>
                <a:ea typeface="Comfortaa"/>
                <a:cs typeface="Comfortaa"/>
                <a:sym typeface="Comfortaa"/>
              </a:endParaRPr>
            </a:p>
          </p:txBody>
        </p:sp>
      </p:grpSp>
      <p:cxnSp>
        <p:nvCxnSpPr>
          <p:cNvPr id="2727" name="Google Shape;2727;p323"/>
          <p:cNvCxnSpPr>
            <a:stCxn id="2724" idx="3"/>
            <a:endCxn id="2720" idx="1"/>
          </p:cNvCxnSpPr>
          <p:nvPr/>
        </p:nvCxnSpPr>
        <p:spPr>
          <a:xfrm rot="10800000" flipH="1">
            <a:off x="3446208" y="1559863"/>
            <a:ext cx="858300" cy="354300"/>
          </a:xfrm>
          <a:prstGeom prst="straightConnector1">
            <a:avLst/>
          </a:prstGeom>
          <a:noFill/>
          <a:ln w="38100" cap="flat" cmpd="sng">
            <a:solidFill>
              <a:srgbClr val="FFFF00"/>
            </a:solidFill>
            <a:prstDash val="lgDash"/>
            <a:round/>
            <a:headEnd type="none" w="med" len="med"/>
            <a:tailEnd type="triangle" w="med" len="med"/>
          </a:ln>
        </p:spPr>
      </p:cxnSp>
      <p:cxnSp>
        <p:nvCxnSpPr>
          <p:cNvPr id="2728" name="Google Shape;2728;p323"/>
          <p:cNvCxnSpPr>
            <a:stCxn id="2720" idx="5"/>
            <a:endCxn id="2716" idx="2"/>
          </p:cNvCxnSpPr>
          <p:nvPr/>
        </p:nvCxnSpPr>
        <p:spPr>
          <a:xfrm>
            <a:off x="5635399" y="1559969"/>
            <a:ext cx="499500" cy="146700"/>
          </a:xfrm>
          <a:prstGeom prst="straightConnector1">
            <a:avLst/>
          </a:prstGeom>
          <a:noFill/>
          <a:ln w="38100" cap="flat" cmpd="sng">
            <a:solidFill>
              <a:srgbClr val="FFFF00"/>
            </a:solidFill>
            <a:prstDash val="lgDash"/>
            <a:round/>
            <a:headEnd type="none" w="med" len="med"/>
            <a:tailEnd type="triangle" w="med" len="med"/>
          </a:ln>
        </p:spPr>
      </p:cxnSp>
      <p:sp>
        <p:nvSpPr>
          <p:cNvPr id="2729" name="Google Shape;2729;p323"/>
          <p:cNvSpPr/>
          <p:nvPr/>
        </p:nvSpPr>
        <p:spPr>
          <a:xfrm>
            <a:off x="7690325" y="2215500"/>
            <a:ext cx="1144500" cy="14022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Persistent</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Volume</a:t>
            </a:r>
            <a:endParaRPr b="1">
              <a:latin typeface="Comfortaa"/>
              <a:ea typeface="Comfortaa"/>
              <a:cs typeface="Comfortaa"/>
              <a:sym typeface="Comfortaa"/>
            </a:endParaRPr>
          </a:p>
        </p:txBody>
      </p:sp>
      <p:cxnSp>
        <p:nvCxnSpPr>
          <p:cNvPr id="2730" name="Google Shape;2730;p323"/>
          <p:cNvCxnSpPr>
            <a:stCxn id="2716" idx="3"/>
            <a:endCxn id="2729" idx="2"/>
          </p:cNvCxnSpPr>
          <p:nvPr/>
        </p:nvCxnSpPr>
        <p:spPr>
          <a:xfrm>
            <a:off x="6724463" y="2358725"/>
            <a:ext cx="966000" cy="558000"/>
          </a:xfrm>
          <a:prstGeom prst="straightConnector1">
            <a:avLst/>
          </a:prstGeom>
          <a:noFill/>
          <a:ln w="38100" cap="flat" cmpd="sng">
            <a:solidFill>
              <a:srgbClr val="FFFF00"/>
            </a:solidFill>
            <a:prstDash val="lgDash"/>
            <a:round/>
            <a:headEnd type="none" w="med" len="med"/>
            <a:tailEnd type="triangle" w="med" len="med"/>
          </a:ln>
        </p:spPr>
      </p:cxnSp>
      <p:sp>
        <p:nvSpPr>
          <p:cNvPr id="2731" name="Google Shape;2731;p323"/>
          <p:cNvSpPr/>
          <p:nvPr/>
        </p:nvSpPr>
        <p:spPr>
          <a:xfrm>
            <a:off x="7690325" y="459300"/>
            <a:ext cx="1144500" cy="13464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External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Storage</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System</a:t>
            </a:r>
            <a:endParaRPr b="1">
              <a:latin typeface="Comfortaa"/>
              <a:ea typeface="Comfortaa"/>
              <a:cs typeface="Comfortaa"/>
              <a:sym typeface="Comfortaa"/>
            </a:endParaRPr>
          </a:p>
        </p:txBody>
      </p:sp>
      <p:cxnSp>
        <p:nvCxnSpPr>
          <p:cNvPr id="2732" name="Google Shape;2732;p323"/>
          <p:cNvCxnSpPr>
            <a:stCxn id="2729" idx="1"/>
            <a:endCxn id="2731" idx="3"/>
          </p:cNvCxnSpPr>
          <p:nvPr/>
        </p:nvCxnSpPr>
        <p:spPr>
          <a:xfrm rot="10800000">
            <a:off x="8262575" y="1805700"/>
            <a:ext cx="0" cy="409800"/>
          </a:xfrm>
          <a:prstGeom prst="straightConnector1">
            <a:avLst/>
          </a:prstGeom>
          <a:noFill/>
          <a:ln w="38100" cap="flat" cmpd="sng">
            <a:solidFill>
              <a:srgbClr val="FFFF00"/>
            </a:solidFill>
            <a:prstDash val="lgDash"/>
            <a:round/>
            <a:headEnd type="none" w="med" len="med"/>
            <a:tailEnd type="triangle" w="med" len="med"/>
          </a:ln>
        </p:spPr>
      </p:cxnSp>
    </p:spTree>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37" name="Google Shape;2737;p324"/>
          <p:cNvSpPr txBox="1"/>
          <p:nvPr/>
        </p:nvSpPr>
        <p:spPr>
          <a:xfrm>
            <a:off x="3976175" y="194738"/>
            <a:ext cx="4981800" cy="47259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8" name="Google Shape;2738;p324"/>
          <p:cNvSpPr/>
          <p:nvPr/>
        </p:nvSpPr>
        <p:spPr>
          <a:xfrm>
            <a:off x="6124325" y="940488"/>
            <a:ext cx="1179000" cy="13041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Comfortaa"/>
                <a:ea typeface="Comfortaa"/>
                <a:cs typeface="Comfortaa"/>
                <a:sym typeface="Comfortaa"/>
              </a:rPr>
              <a:t>Persistent</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Volume</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Provisioner</a:t>
            </a:r>
            <a:endParaRPr sz="1300" b="1">
              <a:latin typeface="Comfortaa"/>
              <a:ea typeface="Comfortaa"/>
              <a:cs typeface="Comfortaa"/>
              <a:sym typeface="Comfortaa"/>
            </a:endParaRPr>
          </a:p>
        </p:txBody>
      </p:sp>
      <p:sp>
        <p:nvSpPr>
          <p:cNvPr id="2739" name="Google Shape;2739;p324"/>
          <p:cNvSpPr/>
          <p:nvPr/>
        </p:nvSpPr>
        <p:spPr>
          <a:xfrm>
            <a:off x="7704050" y="1989400"/>
            <a:ext cx="1144500" cy="13041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Persistent</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Volume</a:t>
            </a:r>
            <a:endParaRPr b="1">
              <a:latin typeface="Comfortaa"/>
              <a:ea typeface="Comfortaa"/>
              <a:cs typeface="Comfortaa"/>
              <a:sym typeface="Comfortaa"/>
            </a:endParaRPr>
          </a:p>
        </p:txBody>
      </p:sp>
      <p:pic>
        <p:nvPicPr>
          <p:cNvPr id="2740" name="Google Shape;2740;p324"/>
          <p:cNvPicPr preferRelativeResize="0"/>
          <p:nvPr/>
        </p:nvPicPr>
        <p:blipFill>
          <a:blip r:embed="rId3">
            <a:alphaModFix/>
          </a:blip>
          <a:stretch>
            <a:fillRect/>
          </a:stretch>
        </p:blipFill>
        <p:spPr>
          <a:xfrm>
            <a:off x="5013950" y="3593725"/>
            <a:ext cx="1242900" cy="1242900"/>
          </a:xfrm>
          <a:prstGeom prst="rect">
            <a:avLst/>
          </a:prstGeom>
          <a:noFill/>
          <a:ln>
            <a:noFill/>
          </a:ln>
        </p:spPr>
      </p:pic>
      <p:sp>
        <p:nvSpPr>
          <p:cNvPr id="2741" name="Google Shape;2741;p324"/>
          <p:cNvSpPr txBox="1"/>
          <p:nvPr/>
        </p:nvSpPr>
        <p:spPr>
          <a:xfrm>
            <a:off x="4090450" y="273275"/>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CLUSTER ADMIN</a:t>
            </a:r>
            <a:endParaRPr b="1">
              <a:solidFill>
                <a:schemeClr val="dk1"/>
              </a:solidFill>
              <a:latin typeface="Comfortaa"/>
              <a:ea typeface="Comfortaa"/>
              <a:cs typeface="Comfortaa"/>
              <a:sym typeface="Comfortaa"/>
            </a:endParaRPr>
          </a:p>
        </p:txBody>
      </p:sp>
      <p:sp>
        <p:nvSpPr>
          <p:cNvPr id="2742" name="Google Shape;2742;p324"/>
          <p:cNvSpPr/>
          <p:nvPr/>
        </p:nvSpPr>
        <p:spPr>
          <a:xfrm>
            <a:off x="4270450" y="746500"/>
            <a:ext cx="1330800" cy="12429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storage class</a:t>
            </a:r>
            <a:endParaRPr/>
          </a:p>
          <a:p>
            <a:pPr marL="0" lvl="0" indent="0" algn="l" rtl="0">
              <a:spcBef>
                <a:spcPts val="0"/>
              </a:spcBef>
              <a:spcAft>
                <a:spcPts val="0"/>
              </a:spcAft>
              <a:buNone/>
            </a:pPr>
            <a:r>
              <a:rPr lang="en"/>
              <a:t>GOLD</a:t>
            </a:r>
            <a:endParaRPr/>
          </a:p>
        </p:txBody>
      </p:sp>
      <p:grpSp>
        <p:nvGrpSpPr>
          <p:cNvPr id="2743" name="Google Shape;2743;p324"/>
          <p:cNvGrpSpPr/>
          <p:nvPr/>
        </p:nvGrpSpPr>
        <p:grpSpPr>
          <a:xfrm>
            <a:off x="84545" y="172665"/>
            <a:ext cx="3662820" cy="4770044"/>
            <a:chOff x="112550" y="361750"/>
            <a:chExt cx="4368300" cy="4559400"/>
          </a:xfrm>
        </p:grpSpPr>
        <p:sp>
          <p:nvSpPr>
            <p:cNvPr id="2744" name="Google Shape;2744;p324"/>
            <p:cNvSpPr txBox="1"/>
            <p:nvPr/>
          </p:nvSpPr>
          <p:spPr>
            <a:xfrm>
              <a:off x="11255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45" name="Google Shape;2745;p324"/>
            <p:cNvPicPr preferRelativeResize="0"/>
            <p:nvPr/>
          </p:nvPicPr>
          <p:blipFill>
            <a:blip r:embed="rId4">
              <a:alphaModFix/>
            </a:blip>
            <a:stretch>
              <a:fillRect/>
            </a:stretch>
          </p:blipFill>
          <p:spPr>
            <a:xfrm>
              <a:off x="708675" y="3587925"/>
              <a:ext cx="1201175" cy="1201175"/>
            </a:xfrm>
            <a:prstGeom prst="rect">
              <a:avLst/>
            </a:prstGeom>
            <a:noFill/>
            <a:ln>
              <a:noFill/>
            </a:ln>
          </p:spPr>
        </p:pic>
        <p:sp>
          <p:nvSpPr>
            <p:cNvPr id="2746" name="Google Shape;2746;p324"/>
            <p:cNvSpPr/>
            <p:nvPr/>
          </p:nvSpPr>
          <p:spPr>
            <a:xfrm>
              <a:off x="2470486" y="1558223"/>
              <a:ext cx="1482300" cy="16233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Claim</a:t>
              </a:r>
              <a:endParaRPr sz="1500" b="1">
                <a:latin typeface="Comfortaa"/>
                <a:ea typeface="Comfortaa"/>
                <a:cs typeface="Comfortaa"/>
                <a:sym typeface="Comfortaa"/>
              </a:endParaRPr>
            </a:p>
          </p:txBody>
        </p:sp>
        <p:cxnSp>
          <p:nvCxnSpPr>
            <p:cNvPr id="2747" name="Google Shape;2747;p324"/>
            <p:cNvCxnSpPr>
              <a:stCxn id="2745" idx="0"/>
              <a:endCxn id="2746" idx="2"/>
            </p:cNvCxnSpPr>
            <p:nvPr/>
          </p:nvCxnSpPr>
          <p:spPr>
            <a:xfrm rot="10800000" flipH="1">
              <a:off x="1309262" y="3181425"/>
              <a:ext cx="1902300" cy="406500"/>
            </a:xfrm>
            <a:prstGeom prst="straightConnector1">
              <a:avLst/>
            </a:prstGeom>
            <a:noFill/>
            <a:ln w="28575" cap="flat" cmpd="sng">
              <a:solidFill>
                <a:srgbClr val="00FF00"/>
              </a:solidFill>
              <a:prstDash val="solid"/>
              <a:round/>
              <a:headEnd type="none" w="med" len="med"/>
              <a:tailEnd type="triangle" w="med" len="med"/>
            </a:ln>
          </p:spPr>
        </p:cxnSp>
        <p:sp>
          <p:nvSpPr>
            <p:cNvPr id="2748" name="Google Shape;2748;p324"/>
            <p:cNvSpPr txBox="1"/>
            <p:nvPr/>
          </p:nvSpPr>
          <p:spPr>
            <a:xfrm>
              <a:off x="298007" y="465750"/>
              <a:ext cx="2714700" cy="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USER/DEVELOPER</a:t>
              </a: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namespace DEV</a:t>
              </a:r>
              <a:endParaRPr b="1">
                <a:solidFill>
                  <a:schemeClr val="dk1"/>
                </a:solidFill>
                <a:latin typeface="Comfortaa"/>
                <a:ea typeface="Comfortaa"/>
                <a:cs typeface="Comfortaa"/>
                <a:sym typeface="Comfortaa"/>
              </a:endParaRPr>
            </a:p>
          </p:txBody>
        </p:sp>
      </p:grpSp>
      <p:cxnSp>
        <p:nvCxnSpPr>
          <p:cNvPr id="2749" name="Google Shape;2749;p324"/>
          <p:cNvCxnSpPr>
            <a:stCxn id="2746" idx="3"/>
            <a:endCxn id="2742" idx="1"/>
          </p:cNvCxnSpPr>
          <p:nvPr/>
        </p:nvCxnSpPr>
        <p:spPr>
          <a:xfrm rot="10800000" flipH="1">
            <a:off x="3304583" y="1221163"/>
            <a:ext cx="966000" cy="1052400"/>
          </a:xfrm>
          <a:prstGeom prst="straightConnector1">
            <a:avLst/>
          </a:prstGeom>
          <a:noFill/>
          <a:ln w="38100" cap="flat" cmpd="sng">
            <a:solidFill>
              <a:srgbClr val="FFFF00"/>
            </a:solidFill>
            <a:prstDash val="lgDash"/>
            <a:round/>
            <a:headEnd type="none" w="med" len="med"/>
            <a:tailEnd type="triangle" w="med" len="med"/>
          </a:ln>
        </p:spPr>
      </p:cxnSp>
      <p:cxnSp>
        <p:nvCxnSpPr>
          <p:cNvPr id="2750" name="Google Shape;2750;p324"/>
          <p:cNvCxnSpPr>
            <a:stCxn id="2742" idx="5"/>
            <a:endCxn id="2738" idx="2"/>
          </p:cNvCxnSpPr>
          <p:nvPr/>
        </p:nvCxnSpPr>
        <p:spPr>
          <a:xfrm>
            <a:off x="5601249" y="1221244"/>
            <a:ext cx="523200" cy="371400"/>
          </a:xfrm>
          <a:prstGeom prst="straightConnector1">
            <a:avLst/>
          </a:prstGeom>
          <a:noFill/>
          <a:ln w="38100" cap="flat" cmpd="sng">
            <a:solidFill>
              <a:srgbClr val="FFFF00"/>
            </a:solidFill>
            <a:prstDash val="lgDash"/>
            <a:round/>
            <a:headEnd type="none" w="med" len="med"/>
            <a:tailEnd type="triangle" w="med" len="med"/>
          </a:ln>
        </p:spPr>
      </p:cxnSp>
      <p:cxnSp>
        <p:nvCxnSpPr>
          <p:cNvPr id="2751" name="Google Shape;2751;p324"/>
          <p:cNvCxnSpPr>
            <a:stCxn id="2738" idx="4"/>
            <a:endCxn id="2739" idx="2"/>
          </p:cNvCxnSpPr>
          <p:nvPr/>
        </p:nvCxnSpPr>
        <p:spPr>
          <a:xfrm>
            <a:off x="7303325" y="1592538"/>
            <a:ext cx="400800" cy="1048800"/>
          </a:xfrm>
          <a:prstGeom prst="straightConnector1">
            <a:avLst/>
          </a:prstGeom>
          <a:noFill/>
          <a:ln w="38100" cap="flat" cmpd="sng">
            <a:solidFill>
              <a:srgbClr val="FFFF00"/>
            </a:solidFill>
            <a:prstDash val="lgDash"/>
            <a:round/>
            <a:headEnd type="none" w="med" len="med"/>
            <a:tailEnd type="triangle" w="med" len="med"/>
          </a:ln>
        </p:spPr>
      </p:cxnSp>
      <p:cxnSp>
        <p:nvCxnSpPr>
          <p:cNvPr id="2752" name="Google Shape;2752;p324"/>
          <p:cNvCxnSpPr>
            <a:stCxn id="2746" idx="3"/>
            <a:endCxn id="2739" idx="2"/>
          </p:cNvCxnSpPr>
          <p:nvPr/>
        </p:nvCxnSpPr>
        <p:spPr>
          <a:xfrm>
            <a:off x="3304583" y="2273563"/>
            <a:ext cx="4399500" cy="367800"/>
          </a:xfrm>
          <a:prstGeom prst="straightConnector1">
            <a:avLst/>
          </a:prstGeom>
          <a:noFill/>
          <a:ln w="28575" cap="flat" cmpd="sng">
            <a:solidFill>
              <a:srgbClr val="FF0000"/>
            </a:solidFill>
            <a:prstDash val="solid"/>
            <a:round/>
            <a:headEnd type="none" w="med" len="med"/>
            <a:tailEnd type="triangle" w="med" len="med"/>
          </a:ln>
        </p:spPr>
      </p:cxnSp>
      <p:sp>
        <p:nvSpPr>
          <p:cNvPr id="2753" name="Google Shape;2753;p324"/>
          <p:cNvSpPr txBox="1"/>
          <p:nvPr/>
        </p:nvSpPr>
        <p:spPr>
          <a:xfrm rot="297104">
            <a:off x="4250386" y="2391903"/>
            <a:ext cx="2770038" cy="6495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FF0000"/>
                </a:solidFill>
              </a:rPr>
              <a:t>K8s binds the PVC to PV</a:t>
            </a:r>
            <a:endParaRPr sz="1700" b="1">
              <a:solidFill>
                <a:srgbClr val="FF0000"/>
              </a:solidFill>
            </a:endParaRPr>
          </a:p>
        </p:txBody>
      </p:sp>
      <p:sp>
        <p:nvSpPr>
          <p:cNvPr id="2754" name="Google Shape;2754;p324"/>
          <p:cNvSpPr/>
          <p:nvPr/>
        </p:nvSpPr>
        <p:spPr>
          <a:xfrm>
            <a:off x="7704050" y="273275"/>
            <a:ext cx="1144500" cy="13158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External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Storage</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System</a:t>
            </a:r>
            <a:endParaRPr b="1">
              <a:latin typeface="Comfortaa"/>
              <a:ea typeface="Comfortaa"/>
              <a:cs typeface="Comfortaa"/>
              <a:sym typeface="Comfortaa"/>
            </a:endParaRPr>
          </a:p>
        </p:txBody>
      </p:sp>
      <p:cxnSp>
        <p:nvCxnSpPr>
          <p:cNvPr id="2755" name="Google Shape;2755;p324"/>
          <p:cNvCxnSpPr>
            <a:endCxn id="2754" idx="3"/>
          </p:cNvCxnSpPr>
          <p:nvPr/>
        </p:nvCxnSpPr>
        <p:spPr>
          <a:xfrm rot="10800000">
            <a:off x="8276300" y="1589075"/>
            <a:ext cx="0" cy="400500"/>
          </a:xfrm>
          <a:prstGeom prst="straightConnector1">
            <a:avLst/>
          </a:prstGeom>
          <a:noFill/>
          <a:ln w="38100" cap="flat" cmpd="sng">
            <a:solidFill>
              <a:srgbClr val="FFFF00"/>
            </a:solidFill>
            <a:prstDash val="lgDash"/>
            <a:round/>
            <a:headEnd type="none" w="med" len="med"/>
            <a:tailEnd type="triangle" w="med" len="med"/>
          </a:ln>
        </p:spPr>
      </p:cxn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sp>
        <p:nvSpPr>
          <p:cNvPr id="2760" name="Google Shape;2760;p325"/>
          <p:cNvSpPr txBox="1"/>
          <p:nvPr/>
        </p:nvSpPr>
        <p:spPr>
          <a:xfrm>
            <a:off x="3976175" y="194738"/>
            <a:ext cx="4981800" cy="47259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1" name="Google Shape;2761;p325"/>
          <p:cNvSpPr/>
          <p:nvPr/>
        </p:nvSpPr>
        <p:spPr>
          <a:xfrm>
            <a:off x="6124325" y="940488"/>
            <a:ext cx="1179000" cy="13041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Comfortaa"/>
                <a:ea typeface="Comfortaa"/>
                <a:cs typeface="Comfortaa"/>
                <a:sym typeface="Comfortaa"/>
              </a:rPr>
              <a:t>Persistent</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Volume</a:t>
            </a:r>
            <a:endParaRPr sz="1300" b="1">
              <a:latin typeface="Comfortaa"/>
              <a:ea typeface="Comfortaa"/>
              <a:cs typeface="Comfortaa"/>
              <a:sym typeface="Comfortaa"/>
            </a:endParaRPr>
          </a:p>
          <a:p>
            <a:pPr marL="0" lvl="0" indent="0" algn="l" rtl="0">
              <a:spcBef>
                <a:spcPts val="0"/>
              </a:spcBef>
              <a:spcAft>
                <a:spcPts val="0"/>
              </a:spcAft>
              <a:buNone/>
            </a:pPr>
            <a:r>
              <a:rPr lang="en" sz="1300" b="1">
                <a:latin typeface="Comfortaa"/>
                <a:ea typeface="Comfortaa"/>
                <a:cs typeface="Comfortaa"/>
                <a:sym typeface="Comfortaa"/>
              </a:rPr>
              <a:t>Provisioner</a:t>
            </a:r>
            <a:endParaRPr sz="1300" b="1">
              <a:latin typeface="Comfortaa"/>
              <a:ea typeface="Comfortaa"/>
              <a:cs typeface="Comfortaa"/>
              <a:sym typeface="Comfortaa"/>
            </a:endParaRPr>
          </a:p>
        </p:txBody>
      </p:sp>
      <p:sp>
        <p:nvSpPr>
          <p:cNvPr id="2762" name="Google Shape;2762;p325"/>
          <p:cNvSpPr/>
          <p:nvPr/>
        </p:nvSpPr>
        <p:spPr>
          <a:xfrm>
            <a:off x="7704050" y="2064625"/>
            <a:ext cx="1144500" cy="13041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Persistent</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Volume</a:t>
            </a:r>
            <a:endParaRPr b="1">
              <a:latin typeface="Comfortaa"/>
              <a:ea typeface="Comfortaa"/>
              <a:cs typeface="Comfortaa"/>
              <a:sym typeface="Comfortaa"/>
            </a:endParaRPr>
          </a:p>
        </p:txBody>
      </p:sp>
      <p:pic>
        <p:nvPicPr>
          <p:cNvPr id="2763" name="Google Shape;2763;p325"/>
          <p:cNvPicPr preferRelativeResize="0"/>
          <p:nvPr/>
        </p:nvPicPr>
        <p:blipFill>
          <a:blip r:embed="rId3">
            <a:alphaModFix/>
          </a:blip>
          <a:stretch>
            <a:fillRect/>
          </a:stretch>
        </p:blipFill>
        <p:spPr>
          <a:xfrm>
            <a:off x="4169200" y="3593725"/>
            <a:ext cx="1242900" cy="1242900"/>
          </a:xfrm>
          <a:prstGeom prst="rect">
            <a:avLst/>
          </a:prstGeom>
          <a:noFill/>
          <a:ln>
            <a:noFill/>
          </a:ln>
        </p:spPr>
      </p:pic>
      <p:sp>
        <p:nvSpPr>
          <p:cNvPr id="2764" name="Google Shape;2764;p325"/>
          <p:cNvSpPr txBox="1"/>
          <p:nvPr/>
        </p:nvSpPr>
        <p:spPr>
          <a:xfrm>
            <a:off x="4090450" y="273275"/>
            <a:ext cx="2221800" cy="3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CLUSTER ADMIN</a:t>
            </a:r>
            <a:endParaRPr b="1">
              <a:solidFill>
                <a:schemeClr val="dk1"/>
              </a:solidFill>
              <a:latin typeface="Comfortaa"/>
              <a:ea typeface="Comfortaa"/>
              <a:cs typeface="Comfortaa"/>
              <a:sym typeface="Comfortaa"/>
            </a:endParaRPr>
          </a:p>
        </p:txBody>
      </p:sp>
      <p:sp>
        <p:nvSpPr>
          <p:cNvPr id="2765" name="Google Shape;2765;p325"/>
          <p:cNvSpPr/>
          <p:nvPr/>
        </p:nvSpPr>
        <p:spPr>
          <a:xfrm>
            <a:off x="4270450" y="746500"/>
            <a:ext cx="1330800" cy="12429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storage class</a:t>
            </a:r>
            <a:endParaRPr/>
          </a:p>
          <a:p>
            <a:pPr marL="0" lvl="0" indent="0" algn="l" rtl="0">
              <a:spcBef>
                <a:spcPts val="0"/>
              </a:spcBef>
              <a:spcAft>
                <a:spcPts val="0"/>
              </a:spcAft>
              <a:buNone/>
            </a:pPr>
            <a:r>
              <a:rPr lang="en"/>
              <a:t>GOLD</a:t>
            </a:r>
            <a:endParaRPr/>
          </a:p>
        </p:txBody>
      </p:sp>
      <p:grpSp>
        <p:nvGrpSpPr>
          <p:cNvPr id="2766" name="Google Shape;2766;p325"/>
          <p:cNvGrpSpPr/>
          <p:nvPr/>
        </p:nvGrpSpPr>
        <p:grpSpPr>
          <a:xfrm>
            <a:off x="84545" y="172665"/>
            <a:ext cx="3662820" cy="4770044"/>
            <a:chOff x="112550" y="361750"/>
            <a:chExt cx="4368300" cy="4559400"/>
          </a:xfrm>
        </p:grpSpPr>
        <p:sp>
          <p:nvSpPr>
            <p:cNvPr id="2767" name="Google Shape;2767;p325"/>
            <p:cNvSpPr txBox="1"/>
            <p:nvPr/>
          </p:nvSpPr>
          <p:spPr>
            <a:xfrm>
              <a:off x="112550" y="361750"/>
              <a:ext cx="4368300" cy="45594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68" name="Google Shape;2768;p325"/>
            <p:cNvPicPr preferRelativeResize="0"/>
            <p:nvPr/>
          </p:nvPicPr>
          <p:blipFill>
            <a:blip r:embed="rId4">
              <a:alphaModFix/>
            </a:blip>
            <a:stretch>
              <a:fillRect/>
            </a:stretch>
          </p:blipFill>
          <p:spPr>
            <a:xfrm>
              <a:off x="708675" y="3587925"/>
              <a:ext cx="1201175" cy="1201175"/>
            </a:xfrm>
            <a:prstGeom prst="rect">
              <a:avLst/>
            </a:prstGeom>
            <a:noFill/>
            <a:ln>
              <a:noFill/>
            </a:ln>
          </p:spPr>
        </p:pic>
        <p:sp>
          <p:nvSpPr>
            <p:cNvPr id="2769" name="Google Shape;2769;p325"/>
            <p:cNvSpPr/>
            <p:nvPr/>
          </p:nvSpPr>
          <p:spPr>
            <a:xfrm>
              <a:off x="2470486" y="1558223"/>
              <a:ext cx="1482300" cy="16233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Comfortaa"/>
                  <a:ea typeface="Comfortaa"/>
                  <a:cs typeface="Comfortaa"/>
                  <a:sym typeface="Comfortaa"/>
                </a:rPr>
                <a:t>Persistent</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Volume</a:t>
              </a:r>
              <a:endParaRPr sz="1500" b="1">
                <a:latin typeface="Comfortaa"/>
                <a:ea typeface="Comfortaa"/>
                <a:cs typeface="Comfortaa"/>
                <a:sym typeface="Comfortaa"/>
              </a:endParaRPr>
            </a:p>
            <a:p>
              <a:pPr marL="0" lvl="0" indent="0" algn="l" rtl="0">
                <a:spcBef>
                  <a:spcPts val="0"/>
                </a:spcBef>
                <a:spcAft>
                  <a:spcPts val="0"/>
                </a:spcAft>
                <a:buNone/>
              </a:pPr>
              <a:r>
                <a:rPr lang="en" sz="1500" b="1">
                  <a:latin typeface="Comfortaa"/>
                  <a:ea typeface="Comfortaa"/>
                  <a:cs typeface="Comfortaa"/>
                  <a:sym typeface="Comfortaa"/>
                </a:rPr>
                <a:t>Claim</a:t>
              </a:r>
              <a:endParaRPr sz="1500" b="1">
                <a:latin typeface="Comfortaa"/>
                <a:ea typeface="Comfortaa"/>
                <a:cs typeface="Comfortaa"/>
                <a:sym typeface="Comfortaa"/>
              </a:endParaRPr>
            </a:p>
          </p:txBody>
        </p:sp>
        <p:cxnSp>
          <p:nvCxnSpPr>
            <p:cNvPr id="2770" name="Google Shape;2770;p325"/>
            <p:cNvCxnSpPr>
              <a:stCxn id="2768" idx="0"/>
              <a:endCxn id="2769" idx="2"/>
            </p:cNvCxnSpPr>
            <p:nvPr/>
          </p:nvCxnSpPr>
          <p:spPr>
            <a:xfrm rot="10800000" flipH="1">
              <a:off x="1309262" y="3181425"/>
              <a:ext cx="1902300" cy="406500"/>
            </a:xfrm>
            <a:prstGeom prst="straightConnector1">
              <a:avLst/>
            </a:prstGeom>
            <a:noFill/>
            <a:ln w="28575" cap="flat" cmpd="sng">
              <a:solidFill>
                <a:srgbClr val="00FF00"/>
              </a:solidFill>
              <a:prstDash val="solid"/>
              <a:round/>
              <a:headEnd type="none" w="med" len="med"/>
              <a:tailEnd type="triangle" w="med" len="med"/>
            </a:ln>
          </p:spPr>
        </p:cxnSp>
        <p:sp>
          <p:nvSpPr>
            <p:cNvPr id="2771" name="Google Shape;2771;p325"/>
            <p:cNvSpPr txBox="1"/>
            <p:nvPr/>
          </p:nvSpPr>
          <p:spPr>
            <a:xfrm>
              <a:off x="298007" y="465750"/>
              <a:ext cx="2714700" cy="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USER/DEVELOPER</a:t>
              </a: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namespace DEV</a:t>
              </a:r>
              <a:endParaRPr b="1">
                <a:solidFill>
                  <a:schemeClr val="dk1"/>
                </a:solidFill>
                <a:latin typeface="Comfortaa"/>
                <a:ea typeface="Comfortaa"/>
                <a:cs typeface="Comfortaa"/>
                <a:sym typeface="Comfortaa"/>
              </a:endParaRPr>
            </a:p>
          </p:txBody>
        </p:sp>
      </p:grpSp>
      <p:cxnSp>
        <p:nvCxnSpPr>
          <p:cNvPr id="2772" name="Google Shape;2772;p325"/>
          <p:cNvCxnSpPr>
            <a:stCxn id="2769" idx="3"/>
            <a:endCxn id="2765" idx="1"/>
          </p:cNvCxnSpPr>
          <p:nvPr/>
        </p:nvCxnSpPr>
        <p:spPr>
          <a:xfrm rot="10800000" flipH="1">
            <a:off x="3304583" y="1221163"/>
            <a:ext cx="966000" cy="1052400"/>
          </a:xfrm>
          <a:prstGeom prst="straightConnector1">
            <a:avLst/>
          </a:prstGeom>
          <a:noFill/>
          <a:ln w="38100" cap="flat" cmpd="sng">
            <a:solidFill>
              <a:srgbClr val="FFFF00"/>
            </a:solidFill>
            <a:prstDash val="lgDash"/>
            <a:round/>
            <a:headEnd type="none" w="med" len="med"/>
            <a:tailEnd type="triangle" w="med" len="med"/>
          </a:ln>
        </p:spPr>
      </p:cxnSp>
      <p:cxnSp>
        <p:nvCxnSpPr>
          <p:cNvPr id="2773" name="Google Shape;2773;p325"/>
          <p:cNvCxnSpPr>
            <a:stCxn id="2765" idx="5"/>
            <a:endCxn id="2761" idx="2"/>
          </p:cNvCxnSpPr>
          <p:nvPr/>
        </p:nvCxnSpPr>
        <p:spPr>
          <a:xfrm>
            <a:off x="5601249" y="1221244"/>
            <a:ext cx="523200" cy="371400"/>
          </a:xfrm>
          <a:prstGeom prst="straightConnector1">
            <a:avLst/>
          </a:prstGeom>
          <a:noFill/>
          <a:ln w="38100" cap="flat" cmpd="sng">
            <a:solidFill>
              <a:srgbClr val="FFFF00"/>
            </a:solidFill>
            <a:prstDash val="lgDash"/>
            <a:round/>
            <a:headEnd type="none" w="med" len="med"/>
            <a:tailEnd type="triangle" w="med" len="med"/>
          </a:ln>
        </p:spPr>
      </p:cxnSp>
      <p:cxnSp>
        <p:nvCxnSpPr>
          <p:cNvPr id="2774" name="Google Shape;2774;p325"/>
          <p:cNvCxnSpPr>
            <a:stCxn id="2761" idx="4"/>
            <a:endCxn id="2762" idx="2"/>
          </p:cNvCxnSpPr>
          <p:nvPr/>
        </p:nvCxnSpPr>
        <p:spPr>
          <a:xfrm>
            <a:off x="7303325" y="1592538"/>
            <a:ext cx="400800" cy="1124100"/>
          </a:xfrm>
          <a:prstGeom prst="straightConnector1">
            <a:avLst/>
          </a:prstGeom>
          <a:noFill/>
          <a:ln w="38100" cap="flat" cmpd="sng">
            <a:solidFill>
              <a:srgbClr val="FFFF00"/>
            </a:solidFill>
            <a:prstDash val="lgDash"/>
            <a:round/>
            <a:headEnd type="none" w="med" len="med"/>
            <a:tailEnd type="triangle" w="med" len="med"/>
          </a:ln>
        </p:spPr>
      </p:cxnSp>
      <p:cxnSp>
        <p:nvCxnSpPr>
          <p:cNvPr id="2775" name="Google Shape;2775;p325"/>
          <p:cNvCxnSpPr>
            <a:stCxn id="2769" idx="3"/>
            <a:endCxn id="2762" idx="2"/>
          </p:cNvCxnSpPr>
          <p:nvPr/>
        </p:nvCxnSpPr>
        <p:spPr>
          <a:xfrm>
            <a:off x="3304583" y="2273563"/>
            <a:ext cx="4399500" cy="443100"/>
          </a:xfrm>
          <a:prstGeom prst="straightConnector1">
            <a:avLst/>
          </a:prstGeom>
          <a:noFill/>
          <a:ln w="28575" cap="flat" cmpd="sng">
            <a:solidFill>
              <a:srgbClr val="FF0000"/>
            </a:solidFill>
            <a:prstDash val="solid"/>
            <a:round/>
            <a:headEnd type="none" w="med" len="med"/>
            <a:tailEnd type="triangle" w="med" len="med"/>
          </a:ln>
        </p:spPr>
      </p:cxnSp>
      <p:sp>
        <p:nvSpPr>
          <p:cNvPr id="2776" name="Google Shape;2776;p325"/>
          <p:cNvSpPr txBox="1"/>
          <p:nvPr/>
        </p:nvSpPr>
        <p:spPr>
          <a:xfrm rot="365198">
            <a:off x="4250348" y="2466858"/>
            <a:ext cx="2769915" cy="64927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FF0000"/>
                </a:solidFill>
              </a:rPr>
              <a:t>K8s binds the PVC to PV</a:t>
            </a:r>
            <a:endParaRPr sz="1700" b="1">
              <a:solidFill>
                <a:srgbClr val="FF0000"/>
              </a:solidFill>
            </a:endParaRPr>
          </a:p>
        </p:txBody>
      </p:sp>
      <p:sp>
        <p:nvSpPr>
          <p:cNvPr id="2777" name="Google Shape;2777;p325"/>
          <p:cNvSpPr/>
          <p:nvPr/>
        </p:nvSpPr>
        <p:spPr>
          <a:xfrm>
            <a:off x="7704050" y="273275"/>
            <a:ext cx="1144500" cy="1315800"/>
          </a:xfrm>
          <a:prstGeom prst="can">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External</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Storage</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System</a:t>
            </a:r>
            <a:endParaRPr b="1">
              <a:latin typeface="Comfortaa"/>
              <a:ea typeface="Comfortaa"/>
              <a:cs typeface="Comfortaa"/>
              <a:sym typeface="Comfortaa"/>
            </a:endParaRPr>
          </a:p>
        </p:txBody>
      </p:sp>
      <p:cxnSp>
        <p:nvCxnSpPr>
          <p:cNvPr id="2778" name="Google Shape;2778;p325"/>
          <p:cNvCxnSpPr>
            <a:stCxn id="2762" idx="1"/>
            <a:endCxn id="2777" idx="3"/>
          </p:cNvCxnSpPr>
          <p:nvPr/>
        </p:nvCxnSpPr>
        <p:spPr>
          <a:xfrm rot="10800000">
            <a:off x="8276300" y="1589125"/>
            <a:ext cx="0" cy="475500"/>
          </a:xfrm>
          <a:prstGeom prst="straightConnector1">
            <a:avLst/>
          </a:prstGeom>
          <a:noFill/>
          <a:ln w="38100" cap="flat" cmpd="sng">
            <a:solidFill>
              <a:srgbClr val="FFFF00"/>
            </a:solidFill>
            <a:prstDash val="lgDash"/>
            <a:round/>
            <a:headEnd type="none" w="med" len="med"/>
            <a:tailEnd type="triangle" w="med" len="med"/>
          </a:ln>
        </p:spPr>
      </p:cxnSp>
      <p:sp>
        <p:nvSpPr>
          <p:cNvPr id="2779" name="Google Shape;2779;p325"/>
          <p:cNvSpPr txBox="1"/>
          <p:nvPr/>
        </p:nvSpPr>
        <p:spPr>
          <a:xfrm>
            <a:off x="183700" y="1305300"/>
            <a:ext cx="1473600" cy="162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POD</a:t>
            </a:r>
            <a:endParaRPr>
              <a:solidFill>
                <a:srgbClr val="00FF00"/>
              </a:solidFill>
            </a:endParaRPr>
          </a:p>
        </p:txBody>
      </p:sp>
      <p:sp>
        <p:nvSpPr>
          <p:cNvPr id="2780" name="Google Shape;2780;p325"/>
          <p:cNvSpPr/>
          <p:nvPr/>
        </p:nvSpPr>
        <p:spPr>
          <a:xfrm>
            <a:off x="393550" y="1933270"/>
            <a:ext cx="875500" cy="911975"/>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volume</a:t>
            </a:r>
            <a:endParaRPr b="1">
              <a:latin typeface="Comfortaa"/>
              <a:ea typeface="Comfortaa"/>
              <a:cs typeface="Comfortaa"/>
              <a:sym typeface="Comfortaa"/>
            </a:endParaRPr>
          </a:p>
        </p:txBody>
      </p:sp>
      <p:cxnSp>
        <p:nvCxnSpPr>
          <p:cNvPr id="2781" name="Google Shape;2781;p325"/>
          <p:cNvCxnSpPr>
            <a:stCxn id="2768" idx="0"/>
            <a:endCxn id="2780" idx="3"/>
          </p:cNvCxnSpPr>
          <p:nvPr/>
        </p:nvCxnSpPr>
        <p:spPr>
          <a:xfrm rot="10800000">
            <a:off x="831189" y="2845289"/>
            <a:ext cx="256800" cy="702600"/>
          </a:xfrm>
          <a:prstGeom prst="straightConnector1">
            <a:avLst/>
          </a:prstGeom>
          <a:noFill/>
          <a:ln w="28575" cap="flat" cmpd="sng">
            <a:solidFill>
              <a:srgbClr val="00FF00"/>
            </a:solidFill>
            <a:prstDash val="solid"/>
            <a:round/>
            <a:headEnd type="none" w="med" len="med"/>
            <a:tailEnd type="triangle" w="med" len="med"/>
          </a:ln>
        </p:spPr>
      </p:cxnSp>
      <p:sp>
        <p:nvSpPr>
          <p:cNvPr id="2782" name="Google Shape;2782;p325"/>
          <p:cNvSpPr txBox="1"/>
          <p:nvPr/>
        </p:nvSpPr>
        <p:spPr>
          <a:xfrm>
            <a:off x="1657300" y="3609027"/>
            <a:ext cx="1949400" cy="12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latin typeface="Comfortaa"/>
                <a:ea typeface="Comfortaa"/>
                <a:cs typeface="Comfortaa"/>
                <a:sym typeface="Comfortaa"/>
              </a:rPr>
              <a:t>user creates Pod with Volume referencing the PVC</a:t>
            </a:r>
            <a:endParaRPr sz="1500" b="1">
              <a:solidFill>
                <a:schemeClr val="dk1"/>
              </a:solidFill>
              <a:latin typeface="Comfortaa"/>
              <a:ea typeface="Comfortaa"/>
              <a:cs typeface="Comfortaa"/>
              <a:sym typeface="Comfortaa"/>
            </a:endParaRPr>
          </a:p>
          <a:p>
            <a:pPr marL="0" lvl="0" indent="0" algn="l" rtl="0">
              <a:spcBef>
                <a:spcPts val="0"/>
              </a:spcBef>
              <a:spcAft>
                <a:spcPts val="0"/>
              </a:spcAft>
              <a:buNone/>
            </a:pPr>
            <a:endParaRPr sz="1500" b="1">
              <a:solidFill>
                <a:schemeClr val="dk1"/>
              </a:solidFill>
              <a:latin typeface="Comfortaa"/>
              <a:ea typeface="Comfortaa"/>
              <a:cs typeface="Comfortaa"/>
              <a:sym typeface="Comfortaa"/>
            </a:endParaRPr>
          </a:p>
          <a:p>
            <a:pPr marL="0" lvl="0" indent="0" algn="l" rtl="0">
              <a:spcBef>
                <a:spcPts val="0"/>
              </a:spcBef>
              <a:spcAft>
                <a:spcPts val="0"/>
              </a:spcAft>
              <a:buNone/>
            </a:pPr>
            <a:endParaRPr sz="1500" b="1">
              <a:solidFill>
                <a:schemeClr val="dk1"/>
              </a:solidFill>
              <a:latin typeface="Comfortaa"/>
              <a:ea typeface="Comfortaa"/>
              <a:cs typeface="Comfortaa"/>
              <a:sym typeface="Comfortaa"/>
            </a:endParaRPr>
          </a:p>
          <a:p>
            <a:pPr marL="457200" lvl="0" indent="0" algn="l" rtl="0">
              <a:spcBef>
                <a:spcPts val="0"/>
              </a:spcBef>
              <a:spcAft>
                <a:spcPts val="0"/>
              </a:spcAft>
              <a:buNone/>
            </a:pPr>
            <a:endParaRPr sz="1500" b="1">
              <a:solidFill>
                <a:schemeClr val="dk1"/>
              </a:solidFill>
              <a:latin typeface="Comfortaa"/>
              <a:ea typeface="Comfortaa"/>
              <a:cs typeface="Comfortaa"/>
              <a:sym typeface="Comfortaa"/>
            </a:endParaRPr>
          </a:p>
          <a:p>
            <a:pPr marL="457200" lvl="0" indent="0" algn="l" rtl="0">
              <a:spcBef>
                <a:spcPts val="0"/>
              </a:spcBef>
              <a:spcAft>
                <a:spcPts val="0"/>
              </a:spcAft>
              <a:buNone/>
            </a:pPr>
            <a:endParaRPr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326"/>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solidFill>
                  <a:srgbClr val="00FF00"/>
                </a:solidFill>
                <a:latin typeface="Comfortaa"/>
                <a:ea typeface="Comfortaa"/>
                <a:cs typeface="Comfortaa"/>
                <a:sym typeface="Comfortaa"/>
              </a:rPr>
              <a:t>Storage Class</a:t>
            </a:r>
            <a:r>
              <a:rPr lang="en" sz="3800" b="1">
                <a:latin typeface="Comfortaa"/>
                <a:ea typeface="Comfortaa"/>
                <a:cs typeface="Comfortaa"/>
                <a:sym typeface="Comfortaa"/>
              </a:rPr>
              <a:t> Demo Lab</a:t>
            </a: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sp>
        <p:nvSpPr>
          <p:cNvPr id="2792" name="Google Shape;2792;p327"/>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Configuring Applications</a:t>
            </a: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796"/>
        <p:cNvGrpSpPr/>
        <p:nvPr/>
      </p:nvGrpSpPr>
      <p:grpSpPr>
        <a:xfrm>
          <a:off x="0" y="0"/>
          <a:ext cx="0" cy="0"/>
          <a:chOff x="0" y="0"/>
          <a:chExt cx="0" cy="0"/>
        </a:xfrm>
      </p:grpSpPr>
      <p:sp>
        <p:nvSpPr>
          <p:cNvPr id="2797" name="Google Shape;2797;p328"/>
          <p:cNvSpPr txBox="1"/>
          <p:nvPr/>
        </p:nvSpPr>
        <p:spPr>
          <a:xfrm>
            <a:off x="290975" y="215050"/>
            <a:ext cx="8597400" cy="4674900"/>
          </a:xfrm>
          <a:prstGeom prst="rect">
            <a:avLst/>
          </a:prstGeom>
          <a:noFill/>
          <a:ln>
            <a:noFill/>
          </a:ln>
        </p:spPr>
        <p:txBody>
          <a:bodyPr spcFirstLastPara="1" wrap="square" lIns="0" tIns="12700" rIns="0" bIns="0" anchor="t" anchorCtr="0">
            <a:noAutofit/>
          </a:bodyPr>
          <a:lstStyle/>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chemeClr val="dk1"/>
                </a:solidFill>
                <a:latin typeface="Comfortaa"/>
                <a:ea typeface="Comfortaa"/>
                <a:cs typeface="Comfortaa"/>
                <a:sym typeface="Comfortaa"/>
              </a:rPr>
              <a:t>To configure your application, "generally speaking", is to configure the parameters in the application program.</a:t>
            </a:r>
            <a:endParaRPr sz="22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endParaRPr sz="22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endParaRPr sz="22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r>
              <a:rPr lang="en" sz="2200" b="1">
                <a:solidFill>
                  <a:schemeClr val="dk1"/>
                </a:solidFill>
                <a:latin typeface="Comfortaa"/>
                <a:ea typeface="Comfortaa"/>
                <a:cs typeface="Comfortaa"/>
                <a:sym typeface="Comfortaa"/>
              </a:rPr>
              <a:t>Application configuration can be used to decouple these parameters from the application source code..</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r>
              <a:rPr lang="en" sz="2200" b="1">
                <a:solidFill>
                  <a:schemeClr val="dk1"/>
                </a:solidFill>
                <a:latin typeface="Comfortaa"/>
                <a:ea typeface="Comfortaa"/>
                <a:cs typeface="Comfortaa"/>
                <a:sym typeface="Comfortaa"/>
              </a:rPr>
              <a:t>Adding configuration data to your code or to the Dockerfile would mean refactoring of the code of the app or the container.</a:t>
            </a:r>
            <a:endParaRPr sz="22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endParaRPr sz="22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r>
              <a:rPr lang="en" sz="2200" b="1">
                <a:solidFill>
                  <a:schemeClr val="dk1"/>
                </a:solidFill>
                <a:latin typeface="Comfortaa"/>
                <a:ea typeface="Comfortaa"/>
                <a:cs typeface="Comfortaa"/>
                <a:sym typeface="Comfortaa"/>
              </a:rPr>
              <a:t>...not to mention the security risk with the dockerfile exposing confidential data.</a:t>
            </a:r>
            <a:endParaRPr sz="1900" b="1">
              <a:solidFill>
                <a:schemeClr val="dk1"/>
              </a:solidFill>
              <a:latin typeface="Comfortaa"/>
              <a:ea typeface="Comfortaa"/>
              <a:cs typeface="Comfortaa"/>
              <a:sym typeface="Comfortaa"/>
            </a:endParaRPr>
          </a:p>
          <a:p>
            <a:pPr marL="457200" marR="5080" lvl="0" indent="0" algn="l" rtl="0">
              <a:spcBef>
                <a:spcPts val="0"/>
              </a:spcBef>
              <a:spcAft>
                <a:spcPts val="0"/>
              </a:spcAft>
              <a:buNone/>
            </a:pPr>
            <a:endParaRPr sz="2000" b="1">
              <a:solidFill>
                <a:schemeClr val="dk1"/>
              </a:solidFill>
              <a:latin typeface="Comfortaa"/>
              <a:ea typeface="Comfortaa"/>
              <a:cs typeface="Comfortaa"/>
              <a:sym typeface="Comfortaa"/>
            </a:endParaRPr>
          </a:p>
          <a:p>
            <a:pPr marL="12700" marR="5080" lvl="0" indent="0" algn="l" rtl="0">
              <a:lnSpc>
                <a:spcPct val="100000"/>
              </a:lnSpc>
              <a:spcBef>
                <a:spcPts val="0"/>
              </a:spcBef>
              <a:spcAft>
                <a:spcPts val="0"/>
              </a:spcAft>
              <a:buNone/>
            </a:pPr>
            <a:endParaRPr sz="22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7">
                                            <p:txEl>
                                              <p:pRg st="0" end="0"/>
                                            </p:txEl>
                                          </p:spTgt>
                                        </p:tgtEl>
                                        <p:attrNameLst>
                                          <p:attrName>style.visibility</p:attrName>
                                        </p:attrNameLst>
                                      </p:cBhvr>
                                      <p:to>
                                        <p:strVal val="visible"/>
                                      </p:to>
                                    </p:set>
                                    <p:animEffect transition="in" filter="fade">
                                      <p:cBhvr>
                                        <p:cTn id="7" dur="1000"/>
                                        <p:tgtEl>
                                          <p:spTgt spid="27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7">
                                            <p:txEl>
                                              <p:pRg st="1" end="1"/>
                                            </p:txEl>
                                          </p:spTgt>
                                        </p:tgtEl>
                                        <p:attrNameLst>
                                          <p:attrName>style.visibility</p:attrName>
                                        </p:attrNameLst>
                                      </p:cBhvr>
                                      <p:to>
                                        <p:strVal val="visible"/>
                                      </p:to>
                                    </p:set>
                                    <p:animEffect transition="in" filter="fade">
                                      <p:cBhvr>
                                        <p:cTn id="12" dur="1000"/>
                                        <p:tgtEl>
                                          <p:spTgt spid="27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97">
                                            <p:txEl>
                                              <p:pRg st="2" end="2"/>
                                            </p:txEl>
                                          </p:spTgt>
                                        </p:tgtEl>
                                        <p:attrNameLst>
                                          <p:attrName>style.visibility</p:attrName>
                                        </p:attrNameLst>
                                      </p:cBhvr>
                                      <p:to>
                                        <p:strVal val="visible"/>
                                      </p:to>
                                    </p:set>
                                    <p:animEffect transition="in" filter="fade">
                                      <p:cBhvr>
                                        <p:cTn id="17" dur="1000"/>
                                        <p:tgtEl>
                                          <p:spTgt spid="27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97">
                                            <p:txEl>
                                              <p:pRg st="3" end="3"/>
                                            </p:txEl>
                                          </p:spTgt>
                                        </p:tgtEl>
                                        <p:attrNameLst>
                                          <p:attrName>style.visibility</p:attrName>
                                        </p:attrNameLst>
                                      </p:cBhvr>
                                      <p:to>
                                        <p:strVal val="visible"/>
                                      </p:to>
                                    </p:set>
                                    <p:animEffect transition="in" filter="fade">
                                      <p:cBhvr>
                                        <p:cTn id="22" dur="1000"/>
                                        <p:tgtEl>
                                          <p:spTgt spid="27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97">
                                            <p:txEl>
                                              <p:pRg st="4" end="4"/>
                                            </p:txEl>
                                          </p:spTgt>
                                        </p:tgtEl>
                                        <p:attrNameLst>
                                          <p:attrName>style.visibility</p:attrName>
                                        </p:attrNameLst>
                                      </p:cBhvr>
                                      <p:to>
                                        <p:strVal val="visible"/>
                                      </p:to>
                                    </p:set>
                                    <p:animEffect transition="in" filter="fade">
                                      <p:cBhvr>
                                        <p:cTn id="27" dur="1000"/>
                                        <p:tgtEl>
                                          <p:spTgt spid="27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97">
                                            <p:txEl>
                                              <p:pRg st="5" end="5"/>
                                            </p:txEl>
                                          </p:spTgt>
                                        </p:tgtEl>
                                        <p:attrNameLst>
                                          <p:attrName>style.visibility</p:attrName>
                                        </p:attrNameLst>
                                      </p:cBhvr>
                                      <p:to>
                                        <p:strVal val="visible"/>
                                      </p:to>
                                    </p:set>
                                    <p:animEffect transition="in" filter="fade">
                                      <p:cBhvr>
                                        <p:cTn id="32" dur="1000"/>
                                        <p:tgtEl>
                                          <p:spTgt spid="27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97">
                                            <p:txEl>
                                              <p:pRg st="6" end="6"/>
                                            </p:txEl>
                                          </p:spTgt>
                                        </p:tgtEl>
                                        <p:attrNameLst>
                                          <p:attrName>style.visibility</p:attrName>
                                        </p:attrNameLst>
                                      </p:cBhvr>
                                      <p:to>
                                        <p:strVal val="visible"/>
                                      </p:to>
                                    </p:set>
                                    <p:animEffect transition="in" filter="fade">
                                      <p:cBhvr>
                                        <p:cTn id="37" dur="1000"/>
                                        <p:tgtEl>
                                          <p:spTgt spid="27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97">
                                            <p:txEl>
                                              <p:pRg st="7" end="7"/>
                                            </p:txEl>
                                          </p:spTgt>
                                        </p:tgtEl>
                                        <p:attrNameLst>
                                          <p:attrName>style.visibility</p:attrName>
                                        </p:attrNameLst>
                                      </p:cBhvr>
                                      <p:to>
                                        <p:strVal val="visible"/>
                                      </p:to>
                                    </p:set>
                                    <p:animEffect transition="in" filter="fade">
                                      <p:cBhvr>
                                        <p:cTn id="42" dur="1000"/>
                                        <p:tgtEl>
                                          <p:spTgt spid="279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97">
                                            <p:txEl>
                                              <p:pRg st="8" end="8"/>
                                            </p:txEl>
                                          </p:spTgt>
                                        </p:tgtEl>
                                        <p:attrNameLst>
                                          <p:attrName>style.visibility</p:attrName>
                                        </p:attrNameLst>
                                      </p:cBhvr>
                                      <p:to>
                                        <p:strVal val="visible"/>
                                      </p:to>
                                    </p:set>
                                    <p:animEffect transition="in" filter="fade">
                                      <p:cBhvr>
                                        <p:cTn id="47" dur="1000"/>
                                        <p:tgtEl>
                                          <p:spTgt spid="279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97">
                                            <p:txEl>
                                              <p:pRg st="9" end="9"/>
                                            </p:txEl>
                                          </p:spTgt>
                                        </p:tgtEl>
                                        <p:attrNameLst>
                                          <p:attrName>style.visibility</p:attrName>
                                        </p:attrNameLst>
                                      </p:cBhvr>
                                      <p:to>
                                        <p:strVal val="visible"/>
                                      </p:to>
                                    </p:set>
                                    <p:animEffect transition="in" filter="fade">
                                      <p:cBhvr>
                                        <p:cTn id="52" dur="1000"/>
                                        <p:tgtEl>
                                          <p:spTgt spid="279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97">
                                            <p:txEl>
                                              <p:pRg st="10" end="10"/>
                                            </p:txEl>
                                          </p:spTgt>
                                        </p:tgtEl>
                                        <p:attrNameLst>
                                          <p:attrName>style.visibility</p:attrName>
                                        </p:attrNameLst>
                                      </p:cBhvr>
                                      <p:to>
                                        <p:strVal val="visible"/>
                                      </p:to>
                                    </p:set>
                                    <p:animEffect transition="in" filter="fade">
                                      <p:cBhvr>
                                        <p:cTn id="57" dur="1000"/>
                                        <p:tgtEl>
                                          <p:spTgt spid="279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0"/>
          <p:cNvSpPr txBox="1">
            <a:spLocks noGrp="1"/>
          </p:cNvSpPr>
          <p:nvPr>
            <p:ph type="title"/>
          </p:nvPr>
        </p:nvSpPr>
        <p:spPr>
          <a:xfrm>
            <a:off x="528700" y="313850"/>
            <a:ext cx="5879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Add-on Components</a:t>
            </a:r>
            <a:endParaRPr sz="3600">
              <a:solidFill>
                <a:schemeClr val="dk1"/>
              </a:solidFill>
              <a:latin typeface="Comfortaa"/>
              <a:ea typeface="Comfortaa"/>
              <a:cs typeface="Comfortaa"/>
              <a:sym typeface="Comfortaa"/>
            </a:endParaRPr>
          </a:p>
        </p:txBody>
      </p:sp>
      <p:sp>
        <p:nvSpPr>
          <p:cNvPr id="319" name="Google Shape;319;p50"/>
          <p:cNvSpPr txBox="1"/>
          <p:nvPr/>
        </p:nvSpPr>
        <p:spPr>
          <a:xfrm>
            <a:off x="227325" y="1014525"/>
            <a:ext cx="8231400" cy="3656700"/>
          </a:xfrm>
          <a:prstGeom prst="rect">
            <a:avLst/>
          </a:prstGeom>
          <a:noFill/>
          <a:ln>
            <a:noFill/>
          </a:ln>
        </p:spPr>
        <p:txBody>
          <a:bodyPr spcFirstLastPara="1" wrap="square" lIns="0" tIns="12700" rIns="0" bIns="0" anchor="t" anchorCtr="0">
            <a:noAutofit/>
          </a:bodyPr>
          <a:lstStyle/>
          <a:p>
            <a:pPr marL="457200" marR="0" lvl="0" indent="0" algn="l" rtl="0">
              <a:lnSpc>
                <a:spcPct val="100000"/>
              </a:lnSpc>
              <a:spcBef>
                <a:spcPts val="0"/>
              </a:spcBef>
              <a:spcAft>
                <a:spcPts val="0"/>
              </a:spcAft>
              <a:buNone/>
            </a:pPr>
            <a:endParaRPr sz="3000">
              <a:solidFill>
                <a:schemeClr val="dk1"/>
              </a:solidFill>
              <a:latin typeface="Comfortaa"/>
              <a:ea typeface="Comfortaa"/>
              <a:cs typeface="Comfortaa"/>
              <a:sym typeface="Comfortaa"/>
            </a:endParaRPr>
          </a:p>
          <a:p>
            <a:pPr marL="471169" marR="0" lvl="0" indent="-459104" algn="l" rtl="0">
              <a:lnSpc>
                <a:spcPct val="100000"/>
              </a:lnSpc>
              <a:spcBef>
                <a:spcPts val="0"/>
              </a:spcBef>
              <a:spcAft>
                <a:spcPts val="0"/>
              </a:spcAft>
              <a:buClr>
                <a:schemeClr val="dk1"/>
              </a:buClr>
              <a:buSzPts val="3000"/>
              <a:buFont typeface="Comfortaa"/>
              <a:buChar char="●"/>
            </a:pPr>
            <a:r>
              <a:rPr lang="en" sz="3000">
                <a:solidFill>
                  <a:schemeClr val="dk1"/>
                </a:solidFill>
                <a:latin typeface="Comfortaa"/>
                <a:ea typeface="Comfortaa"/>
                <a:cs typeface="Comfortaa"/>
                <a:sym typeface="Comfortaa"/>
              </a:rPr>
              <a:t>The kubernetes DNS Service or CoreDNS</a:t>
            </a:r>
            <a:endParaRPr sz="3000">
              <a:solidFill>
                <a:schemeClr val="dk1"/>
              </a:solidFill>
              <a:latin typeface="Comfortaa"/>
              <a:ea typeface="Comfortaa"/>
              <a:cs typeface="Comfortaa"/>
              <a:sym typeface="Comfortaa"/>
            </a:endParaRPr>
          </a:p>
          <a:p>
            <a:pPr marL="471169" marR="0" lvl="0" indent="-459104" algn="l" rtl="0">
              <a:lnSpc>
                <a:spcPct val="100000"/>
              </a:lnSpc>
              <a:spcBef>
                <a:spcPts val="0"/>
              </a:spcBef>
              <a:spcAft>
                <a:spcPts val="0"/>
              </a:spcAft>
              <a:buClr>
                <a:schemeClr val="dk1"/>
              </a:buClr>
              <a:buSzPts val="3000"/>
              <a:buFont typeface="Comfortaa"/>
              <a:buChar char="●"/>
            </a:pPr>
            <a:r>
              <a:rPr lang="en" sz="3000">
                <a:solidFill>
                  <a:schemeClr val="dk1"/>
                </a:solidFill>
                <a:latin typeface="Comfortaa"/>
                <a:ea typeface="Comfortaa"/>
                <a:cs typeface="Comfortaa"/>
                <a:sym typeface="Comfortaa"/>
              </a:rPr>
              <a:t>The Ingress Controller</a:t>
            </a:r>
            <a:endParaRPr sz="3000">
              <a:solidFill>
                <a:schemeClr val="dk1"/>
              </a:solidFill>
              <a:latin typeface="Comfortaa"/>
              <a:ea typeface="Comfortaa"/>
              <a:cs typeface="Comfortaa"/>
              <a:sym typeface="Comfortaa"/>
            </a:endParaRPr>
          </a:p>
          <a:p>
            <a:pPr marL="471169" marR="0" lvl="0" indent="-459104" algn="l" rtl="0">
              <a:lnSpc>
                <a:spcPct val="100000"/>
              </a:lnSpc>
              <a:spcBef>
                <a:spcPts val="0"/>
              </a:spcBef>
              <a:spcAft>
                <a:spcPts val="0"/>
              </a:spcAft>
              <a:buClr>
                <a:schemeClr val="dk1"/>
              </a:buClr>
              <a:buSzPts val="3000"/>
              <a:buFont typeface="Comfortaa"/>
              <a:buChar char="●"/>
            </a:pPr>
            <a:r>
              <a:rPr lang="en" sz="3000">
                <a:solidFill>
                  <a:schemeClr val="dk1"/>
                </a:solidFill>
                <a:latin typeface="Comfortaa"/>
                <a:ea typeface="Comfortaa"/>
                <a:cs typeface="Comfortaa"/>
                <a:sym typeface="Comfortaa"/>
              </a:rPr>
              <a:t>The Container Network Interface Plugin or CNI</a:t>
            </a:r>
            <a:endParaRPr sz="3000">
              <a:solidFill>
                <a:schemeClr val="dk1"/>
              </a:solidFill>
              <a:latin typeface="Comfortaa"/>
              <a:ea typeface="Comfortaa"/>
              <a:cs typeface="Comfortaa"/>
              <a:sym typeface="Comfortaa"/>
            </a:endParaRPr>
          </a:p>
          <a:p>
            <a:pPr marL="471169" marR="0" lvl="0" indent="-459104" algn="l" rtl="0">
              <a:lnSpc>
                <a:spcPct val="100000"/>
              </a:lnSpc>
              <a:spcBef>
                <a:spcPts val="0"/>
              </a:spcBef>
              <a:spcAft>
                <a:spcPts val="0"/>
              </a:spcAft>
              <a:buClr>
                <a:schemeClr val="dk1"/>
              </a:buClr>
              <a:buSzPts val="3000"/>
              <a:buFont typeface="Comfortaa"/>
              <a:buChar char="●"/>
            </a:pPr>
            <a:r>
              <a:rPr lang="en" sz="3000">
                <a:solidFill>
                  <a:schemeClr val="dk1"/>
                </a:solidFill>
                <a:latin typeface="Comfortaa"/>
                <a:ea typeface="Comfortaa"/>
                <a:cs typeface="Comfortaa"/>
                <a:sym typeface="Comfortaa"/>
              </a:rPr>
              <a:t>The Dashboard</a:t>
            </a:r>
            <a:endParaRPr sz="3000">
              <a:solidFill>
                <a:schemeClr val="dk1"/>
              </a:solidFill>
              <a:latin typeface="Comfortaa"/>
              <a:ea typeface="Comfortaa"/>
              <a:cs typeface="Comfortaa"/>
              <a:sym typeface="Comfortaa"/>
            </a:endParaRPr>
          </a:p>
          <a:p>
            <a:pPr marL="457200" marR="0" lvl="0" indent="0" algn="l" rtl="0">
              <a:lnSpc>
                <a:spcPct val="100000"/>
              </a:lnSpc>
              <a:spcBef>
                <a:spcPts val="0"/>
              </a:spcBef>
              <a:spcAft>
                <a:spcPts val="0"/>
              </a:spcAft>
              <a:buNone/>
            </a:pPr>
            <a:endParaRPr sz="30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animEffect transition="in" filter="fade">
                                      <p:cBhvr>
                                        <p:cTn id="7" dur="1000"/>
                                        <p:tgtEl>
                                          <p:spTgt spid="3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9">
                                            <p:txEl>
                                              <p:pRg st="1" end="1"/>
                                            </p:txEl>
                                          </p:spTgt>
                                        </p:tgtEl>
                                        <p:attrNameLst>
                                          <p:attrName>style.visibility</p:attrName>
                                        </p:attrNameLst>
                                      </p:cBhvr>
                                      <p:to>
                                        <p:strVal val="visible"/>
                                      </p:to>
                                    </p:set>
                                    <p:animEffect transition="in" filter="fade">
                                      <p:cBhvr>
                                        <p:cTn id="12" dur="1000"/>
                                        <p:tgtEl>
                                          <p:spTgt spid="3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9">
                                            <p:txEl>
                                              <p:pRg st="2" end="2"/>
                                            </p:txEl>
                                          </p:spTgt>
                                        </p:tgtEl>
                                        <p:attrNameLst>
                                          <p:attrName>style.visibility</p:attrName>
                                        </p:attrNameLst>
                                      </p:cBhvr>
                                      <p:to>
                                        <p:strVal val="visible"/>
                                      </p:to>
                                    </p:set>
                                    <p:animEffect transition="in" filter="fade">
                                      <p:cBhvr>
                                        <p:cTn id="17" dur="1000"/>
                                        <p:tgtEl>
                                          <p:spTgt spid="3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9">
                                            <p:txEl>
                                              <p:pRg st="3" end="3"/>
                                            </p:txEl>
                                          </p:spTgt>
                                        </p:tgtEl>
                                        <p:attrNameLst>
                                          <p:attrName>style.visibility</p:attrName>
                                        </p:attrNameLst>
                                      </p:cBhvr>
                                      <p:to>
                                        <p:strVal val="visible"/>
                                      </p:to>
                                    </p:set>
                                    <p:animEffect transition="in" filter="fade">
                                      <p:cBhvr>
                                        <p:cTn id="22" dur="1000"/>
                                        <p:tgtEl>
                                          <p:spTgt spid="3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9">
                                            <p:txEl>
                                              <p:pRg st="4" end="4"/>
                                            </p:txEl>
                                          </p:spTgt>
                                        </p:tgtEl>
                                        <p:attrNameLst>
                                          <p:attrName>style.visibility</p:attrName>
                                        </p:attrNameLst>
                                      </p:cBhvr>
                                      <p:to>
                                        <p:strVal val="visible"/>
                                      </p:to>
                                    </p:set>
                                    <p:animEffect transition="in" filter="fade">
                                      <p:cBhvr>
                                        <p:cTn id="27" dur="1000"/>
                                        <p:tgtEl>
                                          <p:spTgt spid="3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9">
                                            <p:txEl>
                                              <p:pRg st="5" end="5"/>
                                            </p:txEl>
                                          </p:spTgt>
                                        </p:tgtEl>
                                        <p:attrNameLst>
                                          <p:attrName>style.visibility</p:attrName>
                                        </p:attrNameLst>
                                      </p:cBhvr>
                                      <p:to>
                                        <p:strVal val="visible"/>
                                      </p:to>
                                    </p:set>
                                    <p:animEffect transition="in" filter="fade">
                                      <p:cBhvr>
                                        <p:cTn id="32" dur="1000"/>
                                        <p:tgtEl>
                                          <p:spTgt spid="3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p329"/>
          <p:cNvSpPr txBox="1">
            <a:spLocks noGrp="1"/>
          </p:cNvSpPr>
          <p:nvPr>
            <p:ph type="title"/>
          </p:nvPr>
        </p:nvSpPr>
        <p:spPr>
          <a:xfrm>
            <a:off x="490250" y="384475"/>
            <a:ext cx="8216100" cy="4605300"/>
          </a:xfrm>
          <a:prstGeom prst="rect">
            <a:avLst/>
          </a:prstGeom>
        </p:spPr>
        <p:txBody>
          <a:bodyPr spcFirstLastPara="1" wrap="square" lIns="91425" tIns="91425" rIns="91425" bIns="91425" anchor="ctr" anchorCtr="0">
            <a:noAutofit/>
          </a:bodyPr>
          <a:lstStyle/>
          <a:p>
            <a:pPr marL="0" marR="5080" lvl="0" indent="0" algn="l" rtl="0">
              <a:spcBef>
                <a:spcPts val="0"/>
              </a:spcBef>
              <a:spcAft>
                <a:spcPts val="0"/>
              </a:spcAft>
              <a:buNone/>
            </a:pPr>
            <a:endParaRPr sz="2400" b="1">
              <a:solidFill>
                <a:srgbClr val="00FF00"/>
              </a:solidFill>
              <a:latin typeface="Comfortaa"/>
              <a:ea typeface="Comfortaa"/>
              <a:cs typeface="Comfortaa"/>
              <a:sym typeface="Comfortaa"/>
            </a:endParaRPr>
          </a:p>
          <a:p>
            <a:pPr marL="0" marR="5080" lvl="0" indent="0" algn="l" rtl="0">
              <a:spcBef>
                <a:spcPts val="0"/>
              </a:spcBef>
              <a:spcAft>
                <a:spcPts val="0"/>
              </a:spcAft>
              <a:buNone/>
            </a:pPr>
            <a:r>
              <a:rPr lang="en" sz="2400" b="1">
                <a:solidFill>
                  <a:srgbClr val="00FF00"/>
                </a:solidFill>
                <a:latin typeface="Comfortaa"/>
                <a:ea typeface="Comfortaa"/>
                <a:cs typeface="Comfortaa"/>
                <a:sym typeface="Comfortaa"/>
              </a:rPr>
              <a:t>Three ways</a:t>
            </a:r>
            <a:r>
              <a:rPr lang="en" sz="2400" b="1">
                <a:latin typeface="Comfortaa"/>
                <a:ea typeface="Comfortaa"/>
                <a:cs typeface="Comfortaa"/>
                <a:sym typeface="Comfortaa"/>
              </a:rPr>
              <a:t> to pass configuration data to an application:</a:t>
            </a:r>
            <a:endParaRPr sz="2400" b="1">
              <a:latin typeface="Comfortaa"/>
              <a:ea typeface="Comfortaa"/>
              <a:cs typeface="Comfortaa"/>
              <a:sym typeface="Comfortaa"/>
            </a:endParaRPr>
          </a:p>
          <a:p>
            <a:pPr marL="0" marR="5080" lvl="0" indent="0" algn="l" rtl="0">
              <a:spcBef>
                <a:spcPts val="0"/>
              </a:spcBef>
              <a:spcAft>
                <a:spcPts val="0"/>
              </a:spcAft>
              <a:buNone/>
            </a:pPr>
            <a:endParaRPr sz="2400" b="1">
              <a:latin typeface="Comfortaa"/>
              <a:ea typeface="Comfortaa"/>
              <a:cs typeface="Comfortaa"/>
              <a:sym typeface="Comfortaa"/>
            </a:endParaRPr>
          </a:p>
          <a:p>
            <a:pPr marL="457200" marR="5080" lvl="0" indent="-381000" algn="l" rtl="0">
              <a:spcBef>
                <a:spcPts val="0"/>
              </a:spcBef>
              <a:spcAft>
                <a:spcPts val="0"/>
              </a:spcAft>
              <a:buClr>
                <a:schemeClr val="dk1"/>
              </a:buClr>
              <a:buSzPts val="2400"/>
              <a:buFont typeface="Comfortaa"/>
              <a:buChar char="●"/>
            </a:pPr>
            <a:r>
              <a:rPr lang="en" sz="2400" b="1">
                <a:latin typeface="Comfortaa"/>
                <a:ea typeface="Comfortaa"/>
                <a:cs typeface="Comfortaa"/>
                <a:sym typeface="Comfortaa"/>
              </a:rPr>
              <a:t>setting environment variables</a:t>
            </a:r>
            <a:endParaRPr sz="2400" b="1">
              <a:latin typeface="Comfortaa"/>
              <a:ea typeface="Comfortaa"/>
              <a:cs typeface="Comfortaa"/>
              <a:sym typeface="Comfortaa"/>
            </a:endParaRPr>
          </a:p>
          <a:p>
            <a:pPr marL="457200" marR="5080" lvl="0" indent="-381000" algn="l" rtl="0">
              <a:spcBef>
                <a:spcPts val="0"/>
              </a:spcBef>
              <a:spcAft>
                <a:spcPts val="0"/>
              </a:spcAft>
              <a:buClr>
                <a:schemeClr val="dk1"/>
              </a:buClr>
              <a:buSzPts val="2400"/>
              <a:buFont typeface="Comfortaa"/>
              <a:buChar char="●"/>
            </a:pPr>
            <a:r>
              <a:rPr lang="en" sz="2400" b="1">
                <a:latin typeface="Comfortaa"/>
                <a:ea typeface="Comfortaa"/>
                <a:cs typeface="Comfortaa"/>
                <a:sym typeface="Comfortaa"/>
              </a:rPr>
              <a:t>command-line arguments </a:t>
            </a:r>
            <a:endParaRPr sz="2400" b="1">
              <a:latin typeface="Comfortaa"/>
              <a:ea typeface="Comfortaa"/>
              <a:cs typeface="Comfortaa"/>
              <a:sym typeface="Comfortaa"/>
            </a:endParaRPr>
          </a:p>
          <a:p>
            <a:pPr marL="457200" marR="5080" lvl="0" indent="-381000" algn="l" rtl="0">
              <a:spcBef>
                <a:spcPts val="0"/>
              </a:spcBef>
              <a:spcAft>
                <a:spcPts val="0"/>
              </a:spcAft>
              <a:buClr>
                <a:schemeClr val="dk1"/>
              </a:buClr>
              <a:buSzPts val="2400"/>
              <a:buFont typeface="Comfortaa"/>
              <a:buChar char="●"/>
            </a:pPr>
            <a:r>
              <a:rPr lang="en" sz="2400" b="1">
                <a:latin typeface="Comfortaa"/>
                <a:ea typeface="Comfortaa"/>
                <a:cs typeface="Comfortaa"/>
                <a:sym typeface="Comfortaa"/>
              </a:rPr>
              <a:t>config file using some type of volume</a:t>
            </a:r>
            <a:endParaRPr sz="2400" b="1">
              <a:latin typeface="Comfortaa"/>
              <a:ea typeface="Comfortaa"/>
              <a:cs typeface="Comfortaa"/>
              <a:sym typeface="Comfortaa"/>
            </a:endParaRPr>
          </a:p>
          <a:p>
            <a:pPr marL="0" marR="508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2">
                                            <p:txEl>
                                              <p:pRg st="0" end="0"/>
                                            </p:txEl>
                                          </p:spTgt>
                                        </p:tgtEl>
                                        <p:attrNameLst>
                                          <p:attrName>style.visibility</p:attrName>
                                        </p:attrNameLst>
                                      </p:cBhvr>
                                      <p:to>
                                        <p:strVal val="visible"/>
                                      </p:to>
                                    </p:set>
                                    <p:animEffect transition="in" filter="fade">
                                      <p:cBhvr>
                                        <p:cTn id="7" dur="1000"/>
                                        <p:tgtEl>
                                          <p:spTgt spid="28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02">
                                            <p:txEl>
                                              <p:pRg st="1" end="1"/>
                                            </p:txEl>
                                          </p:spTgt>
                                        </p:tgtEl>
                                        <p:attrNameLst>
                                          <p:attrName>style.visibility</p:attrName>
                                        </p:attrNameLst>
                                      </p:cBhvr>
                                      <p:to>
                                        <p:strVal val="visible"/>
                                      </p:to>
                                    </p:set>
                                    <p:animEffect transition="in" filter="fade">
                                      <p:cBhvr>
                                        <p:cTn id="12" dur="1000"/>
                                        <p:tgtEl>
                                          <p:spTgt spid="28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02">
                                            <p:txEl>
                                              <p:pRg st="2" end="2"/>
                                            </p:txEl>
                                          </p:spTgt>
                                        </p:tgtEl>
                                        <p:attrNameLst>
                                          <p:attrName>style.visibility</p:attrName>
                                        </p:attrNameLst>
                                      </p:cBhvr>
                                      <p:to>
                                        <p:strVal val="visible"/>
                                      </p:to>
                                    </p:set>
                                    <p:animEffect transition="in" filter="fade">
                                      <p:cBhvr>
                                        <p:cTn id="17" dur="1000"/>
                                        <p:tgtEl>
                                          <p:spTgt spid="28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02">
                                            <p:txEl>
                                              <p:pRg st="3" end="3"/>
                                            </p:txEl>
                                          </p:spTgt>
                                        </p:tgtEl>
                                        <p:attrNameLst>
                                          <p:attrName>style.visibility</p:attrName>
                                        </p:attrNameLst>
                                      </p:cBhvr>
                                      <p:to>
                                        <p:strVal val="visible"/>
                                      </p:to>
                                    </p:set>
                                    <p:animEffect transition="in" filter="fade">
                                      <p:cBhvr>
                                        <p:cTn id="22" dur="1000"/>
                                        <p:tgtEl>
                                          <p:spTgt spid="28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02">
                                            <p:txEl>
                                              <p:pRg st="4" end="4"/>
                                            </p:txEl>
                                          </p:spTgt>
                                        </p:tgtEl>
                                        <p:attrNameLst>
                                          <p:attrName>style.visibility</p:attrName>
                                        </p:attrNameLst>
                                      </p:cBhvr>
                                      <p:to>
                                        <p:strVal val="visible"/>
                                      </p:to>
                                    </p:set>
                                    <p:animEffect transition="in" filter="fade">
                                      <p:cBhvr>
                                        <p:cTn id="27" dur="1000"/>
                                        <p:tgtEl>
                                          <p:spTgt spid="28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02">
                                            <p:txEl>
                                              <p:pRg st="5" end="5"/>
                                            </p:txEl>
                                          </p:spTgt>
                                        </p:tgtEl>
                                        <p:attrNameLst>
                                          <p:attrName>style.visibility</p:attrName>
                                        </p:attrNameLst>
                                      </p:cBhvr>
                                      <p:to>
                                        <p:strVal val="visible"/>
                                      </p:to>
                                    </p:set>
                                    <p:animEffect transition="in" filter="fade">
                                      <p:cBhvr>
                                        <p:cTn id="32" dur="1000"/>
                                        <p:tgtEl>
                                          <p:spTgt spid="28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02">
                                            <p:txEl>
                                              <p:pRg st="6" end="6"/>
                                            </p:txEl>
                                          </p:spTgt>
                                        </p:tgtEl>
                                        <p:attrNameLst>
                                          <p:attrName>style.visibility</p:attrName>
                                        </p:attrNameLst>
                                      </p:cBhvr>
                                      <p:to>
                                        <p:strVal val="visible"/>
                                      </p:to>
                                    </p:set>
                                    <p:animEffect transition="in" filter="fade">
                                      <p:cBhvr>
                                        <p:cTn id="37" dur="1000"/>
                                        <p:tgtEl>
                                          <p:spTgt spid="280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02">
                                            <p:txEl>
                                              <p:pRg st="7" end="7"/>
                                            </p:txEl>
                                          </p:spTgt>
                                        </p:tgtEl>
                                        <p:attrNameLst>
                                          <p:attrName>style.visibility</p:attrName>
                                        </p:attrNameLst>
                                      </p:cBhvr>
                                      <p:to>
                                        <p:strVal val="visible"/>
                                      </p:to>
                                    </p:set>
                                    <p:animEffect transition="in" filter="fade">
                                      <p:cBhvr>
                                        <p:cTn id="42" dur="1000"/>
                                        <p:tgtEl>
                                          <p:spTgt spid="280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02">
                                            <p:txEl>
                                              <p:pRg st="8" end="8"/>
                                            </p:txEl>
                                          </p:spTgt>
                                        </p:tgtEl>
                                        <p:attrNameLst>
                                          <p:attrName>style.visibility</p:attrName>
                                        </p:attrNameLst>
                                      </p:cBhvr>
                                      <p:to>
                                        <p:strVal val="visible"/>
                                      </p:to>
                                    </p:set>
                                    <p:animEffect transition="in" filter="fade">
                                      <p:cBhvr>
                                        <p:cTn id="47" dur="1000"/>
                                        <p:tgtEl>
                                          <p:spTgt spid="280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330"/>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Commands and args</a:t>
            </a:r>
            <a:endParaRPr sz="3800" b="1">
              <a:latin typeface="Comfortaa"/>
              <a:ea typeface="Comfortaa"/>
              <a:cs typeface="Comfortaa"/>
              <a:sym typeface="Comfortaa"/>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811"/>
        <p:cNvGrpSpPr/>
        <p:nvPr/>
      </p:nvGrpSpPr>
      <p:grpSpPr>
        <a:xfrm>
          <a:off x="0" y="0"/>
          <a:ext cx="0" cy="0"/>
          <a:chOff x="0" y="0"/>
          <a:chExt cx="0" cy="0"/>
        </a:xfrm>
      </p:grpSpPr>
      <p:sp>
        <p:nvSpPr>
          <p:cNvPr id="2812" name="Google Shape;2812;p331"/>
          <p:cNvSpPr txBox="1"/>
          <p:nvPr/>
        </p:nvSpPr>
        <p:spPr>
          <a:xfrm>
            <a:off x="271200" y="154275"/>
            <a:ext cx="8601600" cy="4599000"/>
          </a:xfrm>
          <a:prstGeom prst="rect">
            <a:avLst/>
          </a:prstGeom>
          <a:noFill/>
          <a:ln>
            <a:noFill/>
          </a:ln>
        </p:spPr>
        <p:txBody>
          <a:bodyPr spcFirstLastPara="1" wrap="square" lIns="0" tIns="12700" rIns="0" bIns="0" anchor="t" anchorCtr="0">
            <a:noAutofit/>
          </a:bodyPr>
          <a:lstStyle/>
          <a:p>
            <a:pPr marL="12700" marR="247015" lvl="0" indent="0" algn="l" rtl="0">
              <a:lnSpc>
                <a:spcPct val="100000"/>
              </a:lnSpc>
              <a:spcBef>
                <a:spcPts val="0"/>
              </a:spcBef>
              <a:spcAft>
                <a:spcPts val="0"/>
              </a:spcAft>
              <a:buNone/>
            </a:pPr>
            <a:r>
              <a:rPr lang="en" sz="2100" b="1">
                <a:solidFill>
                  <a:schemeClr val="dk1"/>
                </a:solidFill>
                <a:latin typeface="Comfortaa"/>
                <a:ea typeface="Comfortaa"/>
                <a:cs typeface="Comfortaa"/>
                <a:sym typeface="Comfortaa"/>
              </a:rPr>
              <a:t>Command and args allow you to pass config data to an application via the command line arguments..Executing commands in a Docker container require the command and its arguments. </a:t>
            </a:r>
            <a:endParaRPr sz="2100" b="1">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b="1">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r>
              <a:rPr lang="en" sz="2100" b="1">
                <a:solidFill>
                  <a:schemeClr val="dk1"/>
                </a:solidFill>
                <a:latin typeface="Comfortaa"/>
                <a:ea typeface="Comfortaa"/>
                <a:cs typeface="Comfortaa"/>
                <a:sym typeface="Comfortaa"/>
              </a:rPr>
              <a:t>The </a:t>
            </a:r>
            <a:r>
              <a:rPr lang="en" sz="2100" b="1">
                <a:solidFill>
                  <a:srgbClr val="00FF00"/>
                </a:solidFill>
                <a:latin typeface="Comfortaa"/>
                <a:ea typeface="Comfortaa"/>
                <a:cs typeface="Comfortaa"/>
                <a:sym typeface="Comfortaa"/>
              </a:rPr>
              <a:t>command</a:t>
            </a:r>
            <a:r>
              <a:rPr lang="en" sz="2100" b="1">
                <a:solidFill>
                  <a:schemeClr val="dk1"/>
                </a:solidFill>
                <a:latin typeface="Comfortaa"/>
                <a:ea typeface="Comfortaa"/>
                <a:cs typeface="Comfortaa"/>
                <a:sym typeface="Comfortaa"/>
              </a:rPr>
              <a:t> being the executable or a file that contains the program and </a:t>
            </a:r>
            <a:r>
              <a:rPr lang="en" sz="2100" b="1">
                <a:solidFill>
                  <a:srgbClr val="00FF00"/>
                </a:solidFill>
                <a:latin typeface="Comfortaa"/>
                <a:ea typeface="Comfortaa"/>
                <a:cs typeface="Comfortaa"/>
                <a:sym typeface="Comfortaa"/>
              </a:rPr>
              <a:t>arguments</a:t>
            </a:r>
            <a:r>
              <a:rPr lang="en" sz="2100" b="1">
                <a:solidFill>
                  <a:schemeClr val="dk1"/>
                </a:solidFill>
                <a:latin typeface="Comfortaa"/>
                <a:ea typeface="Comfortaa"/>
                <a:cs typeface="Comfortaa"/>
                <a:sym typeface="Comfortaa"/>
              </a:rPr>
              <a:t> are the values passed on to your program during its  execution</a:t>
            </a:r>
            <a:r>
              <a:rPr lang="en" sz="2100">
                <a:solidFill>
                  <a:schemeClr val="dk1"/>
                </a:solidFill>
                <a:latin typeface="Comfortaa"/>
                <a:ea typeface="Comfortaa"/>
                <a:cs typeface="Comfortaa"/>
                <a:sym typeface="Comfortaa"/>
              </a:rPr>
              <a:t>.</a:t>
            </a:r>
            <a:endParaRPr sz="2100">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r>
              <a:rPr lang="en" sz="2100" b="1">
                <a:solidFill>
                  <a:schemeClr val="dk1"/>
                </a:solidFill>
                <a:latin typeface="Comfortaa"/>
                <a:ea typeface="Comfortaa"/>
                <a:cs typeface="Comfortaa"/>
                <a:sym typeface="Comfortaa"/>
              </a:rPr>
              <a:t>They are defined in the Dockerfile using the </a:t>
            </a:r>
            <a:r>
              <a:rPr lang="en" sz="2100" b="1">
                <a:solidFill>
                  <a:srgbClr val="00FF00"/>
                </a:solidFill>
                <a:latin typeface="Comfortaa"/>
                <a:ea typeface="Comfortaa"/>
                <a:cs typeface="Comfortaa"/>
                <a:sym typeface="Comfortaa"/>
              </a:rPr>
              <a:t>ENTRYPOINT</a:t>
            </a:r>
            <a:r>
              <a:rPr lang="en" sz="2100" b="1">
                <a:solidFill>
                  <a:schemeClr val="dk1"/>
                </a:solidFill>
                <a:latin typeface="Comfortaa"/>
                <a:ea typeface="Comfortaa"/>
                <a:cs typeface="Comfortaa"/>
                <a:sym typeface="Comfortaa"/>
              </a:rPr>
              <a:t> and  </a:t>
            </a:r>
            <a:r>
              <a:rPr lang="en" sz="2100" b="1">
                <a:solidFill>
                  <a:srgbClr val="00FF00"/>
                </a:solidFill>
                <a:latin typeface="Comfortaa"/>
                <a:ea typeface="Comfortaa"/>
                <a:cs typeface="Comfortaa"/>
                <a:sym typeface="Comfortaa"/>
              </a:rPr>
              <a:t>CMD</a:t>
            </a:r>
            <a:r>
              <a:rPr lang="en" sz="2100" b="1">
                <a:solidFill>
                  <a:schemeClr val="dk1"/>
                </a:solidFill>
                <a:latin typeface="Comfortaa"/>
                <a:ea typeface="Comfortaa"/>
                <a:cs typeface="Comfortaa"/>
                <a:sym typeface="Comfortaa"/>
              </a:rPr>
              <a:t>.</a:t>
            </a:r>
            <a:endParaRPr sz="2100" b="1">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b="1">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r>
              <a:rPr lang="en" sz="2100" b="1">
                <a:solidFill>
                  <a:srgbClr val="00FF00"/>
                </a:solidFill>
                <a:latin typeface="Comfortaa"/>
                <a:ea typeface="Comfortaa"/>
                <a:cs typeface="Comfortaa"/>
                <a:sym typeface="Comfortaa"/>
              </a:rPr>
              <a:t>ENTRYPOINT</a:t>
            </a:r>
            <a:r>
              <a:rPr lang="en" sz="2100" b="1">
                <a:solidFill>
                  <a:schemeClr val="dk1"/>
                </a:solidFill>
                <a:latin typeface="Comfortaa"/>
                <a:ea typeface="Comfortaa"/>
                <a:cs typeface="Comfortaa"/>
                <a:sym typeface="Comfortaa"/>
              </a:rPr>
              <a:t> == the command or executable </a:t>
            </a:r>
            <a:endParaRPr sz="2100" b="1">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r>
              <a:rPr lang="en" sz="2100" b="1">
                <a:solidFill>
                  <a:srgbClr val="00FF00"/>
                </a:solidFill>
                <a:latin typeface="Comfortaa"/>
                <a:ea typeface="Comfortaa"/>
                <a:cs typeface="Comfortaa"/>
                <a:sym typeface="Comfortaa"/>
              </a:rPr>
              <a:t>CMD</a:t>
            </a:r>
            <a:r>
              <a:rPr lang="en" sz="2100" b="1">
                <a:solidFill>
                  <a:schemeClr val="dk1"/>
                </a:solidFill>
                <a:latin typeface="Comfortaa"/>
                <a:ea typeface="Comfortaa"/>
                <a:cs typeface="Comfortaa"/>
                <a:sym typeface="Comfortaa"/>
              </a:rPr>
              <a:t>  == the arguments </a:t>
            </a:r>
            <a:endParaRPr sz="2100" b="1">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r>
              <a:rPr lang="en" sz="2100" b="1">
                <a:solidFill>
                  <a:schemeClr val="dk1"/>
                </a:solidFill>
                <a:latin typeface="Comfortaa"/>
                <a:ea typeface="Comfortaa"/>
                <a:cs typeface="Comfortaa"/>
                <a:sym typeface="Comfortaa"/>
              </a:rPr>
              <a:t>docker run &lt;image&gt; </a:t>
            </a:r>
            <a:r>
              <a:rPr lang="en" sz="2100" b="1">
                <a:solidFill>
                  <a:srgbClr val="FFFF00"/>
                </a:solidFill>
                <a:latin typeface="Comfortaa"/>
                <a:ea typeface="Comfortaa"/>
                <a:cs typeface="Comfortaa"/>
                <a:sym typeface="Comfortaa"/>
              </a:rPr>
              <a:t>&lt;arguments&gt;</a:t>
            </a:r>
            <a:endParaRPr sz="2100" b="1">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endParaRPr sz="21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endParaRPr sz="2100" b="1">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a:solidFill>
                <a:srgbClr val="FFFF00"/>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816"/>
        <p:cNvGrpSpPr/>
        <p:nvPr/>
      </p:nvGrpSpPr>
      <p:grpSpPr>
        <a:xfrm>
          <a:off x="0" y="0"/>
          <a:ext cx="0" cy="0"/>
          <a:chOff x="0" y="0"/>
          <a:chExt cx="0" cy="0"/>
        </a:xfrm>
      </p:grpSpPr>
      <p:sp>
        <p:nvSpPr>
          <p:cNvPr id="2817" name="Google Shape;2817;p332"/>
          <p:cNvSpPr txBox="1">
            <a:spLocks noGrp="1"/>
          </p:cNvSpPr>
          <p:nvPr>
            <p:ph type="title"/>
          </p:nvPr>
        </p:nvSpPr>
        <p:spPr>
          <a:xfrm>
            <a:off x="223000" y="1085100"/>
            <a:ext cx="4921500" cy="3726900"/>
          </a:xfrm>
          <a:prstGeom prst="rect">
            <a:avLst/>
          </a:prstGeom>
        </p:spPr>
        <p:txBody>
          <a:bodyPr spcFirstLastPara="1" wrap="square" lIns="91425" tIns="91425" rIns="91425" bIns="91425" anchor="ctr" anchorCtr="0">
            <a:noAutofit/>
          </a:bodyPr>
          <a:lstStyle/>
          <a:p>
            <a:pPr marL="0" marR="247015" lvl="0" indent="0" algn="l" rtl="0">
              <a:spcBef>
                <a:spcPts val="0"/>
              </a:spcBef>
              <a:spcAft>
                <a:spcPts val="0"/>
              </a:spcAft>
              <a:buNone/>
            </a:pPr>
            <a:r>
              <a:rPr lang="en" sz="2000" b="1">
                <a:latin typeface="Comfortaa"/>
                <a:ea typeface="Comfortaa"/>
                <a:cs typeface="Comfortaa"/>
                <a:sym typeface="Comfortaa"/>
              </a:rPr>
              <a:t>In Kubernetes and the pod configuration, </a:t>
            </a:r>
            <a:r>
              <a:rPr lang="en" sz="2000" b="1">
                <a:solidFill>
                  <a:srgbClr val="00FF00"/>
                </a:solidFill>
                <a:latin typeface="Comfortaa"/>
                <a:ea typeface="Comfortaa"/>
                <a:cs typeface="Comfortaa"/>
                <a:sym typeface="Comfortaa"/>
              </a:rPr>
              <a:t>command and args</a:t>
            </a:r>
            <a:r>
              <a:rPr lang="en" sz="2000" b="1">
                <a:latin typeface="Comfortaa"/>
                <a:ea typeface="Comfortaa"/>
                <a:cs typeface="Comfortaa"/>
                <a:sym typeface="Comfortaa"/>
              </a:rPr>
              <a:t> are the equivalent of ENTRYPOINT and CMD respectively. </a:t>
            </a:r>
            <a:endParaRPr sz="2000" b="1">
              <a:latin typeface="Comfortaa"/>
              <a:ea typeface="Comfortaa"/>
              <a:cs typeface="Comfortaa"/>
              <a:sym typeface="Comfortaa"/>
            </a:endParaRPr>
          </a:p>
          <a:p>
            <a:pPr marL="0" marR="247015" lvl="0" indent="0" algn="l" rtl="0">
              <a:spcBef>
                <a:spcPts val="0"/>
              </a:spcBef>
              <a:spcAft>
                <a:spcPts val="0"/>
              </a:spcAft>
              <a:buNone/>
            </a:pPr>
            <a:endParaRPr sz="2000" b="1">
              <a:latin typeface="Comfortaa"/>
              <a:ea typeface="Comfortaa"/>
              <a:cs typeface="Comfortaa"/>
              <a:sym typeface="Comfortaa"/>
            </a:endParaRPr>
          </a:p>
          <a:p>
            <a:pPr marL="0" marR="247015" lvl="0" indent="0" algn="l" rtl="0">
              <a:spcBef>
                <a:spcPts val="0"/>
              </a:spcBef>
              <a:spcAft>
                <a:spcPts val="0"/>
              </a:spcAft>
              <a:buNone/>
            </a:pPr>
            <a:r>
              <a:rPr lang="en" sz="2000" b="1">
                <a:solidFill>
                  <a:srgbClr val="00FF00"/>
                </a:solidFill>
                <a:latin typeface="Comfortaa"/>
                <a:ea typeface="Comfortaa"/>
                <a:cs typeface="Comfortaa"/>
                <a:sym typeface="Comfortaa"/>
              </a:rPr>
              <a:t>ENTRYPOINT == command</a:t>
            </a:r>
            <a:endParaRPr sz="2000" b="1">
              <a:solidFill>
                <a:srgbClr val="00FF00"/>
              </a:solidFill>
              <a:latin typeface="Comfortaa"/>
              <a:ea typeface="Comfortaa"/>
              <a:cs typeface="Comfortaa"/>
              <a:sym typeface="Comfortaa"/>
            </a:endParaRPr>
          </a:p>
          <a:p>
            <a:pPr marL="0" marR="247015" lvl="0" indent="0" algn="l" rtl="0">
              <a:spcBef>
                <a:spcPts val="0"/>
              </a:spcBef>
              <a:spcAft>
                <a:spcPts val="0"/>
              </a:spcAft>
              <a:buNone/>
            </a:pPr>
            <a:r>
              <a:rPr lang="en" sz="2000" b="1">
                <a:solidFill>
                  <a:srgbClr val="00FF00"/>
                </a:solidFill>
                <a:latin typeface="Comfortaa"/>
                <a:ea typeface="Comfortaa"/>
                <a:cs typeface="Comfortaa"/>
                <a:sym typeface="Comfortaa"/>
              </a:rPr>
              <a:t>CMD == args</a:t>
            </a:r>
            <a:endParaRPr sz="2000" b="1">
              <a:solidFill>
                <a:srgbClr val="00FF00"/>
              </a:solidFill>
              <a:latin typeface="Comfortaa"/>
              <a:ea typeface="Comfortaa"/>
              <a:cs typeface="Comfortaa"/>
              <a:sym typeface="Comfortaa"/>
            </a:endParaRPr>
          </a:p>
          <a:p>
            <a:pPr marL="0" marR="247015" lvl="0" indent="0" algn="l" rtl="0">
              <a:spcBef>
                <a:spcPts val="0"/>
              </a:spcBef>
              <a:spcAft>
                <a:spcPts val="0"/>
              </a:spcAft>
              <a:buNone/>
            </a:pPr>
            <a:endParaRPr sz="2000" b="1">
              <a:latin typeface="Comfortaa"/>
              <a:ea typeface="Comfortaa"/>
              <a:cs typeface="Comfortaa"/>
              <a:sym typeface="Comfortaa"/>
            </a:endParaRPr>
          </a:p>
          <a:p>
            <a:pPr marL="0" marR="247015" lvl="0" indent="0" algn="l" rtl="0">
              <a:spcBef>
                <a:spcPts val="0"/>
              </a:spcBef>
              <a:spcAft>
                <a:spcPts val="0"/>
              </a:spcAft>
              <a:buClr>
                <a:srgbClr val="000000"/>
              </a:buClr>
              <a:buFont typeface="Arial"/>
              <a:buNone/>
            </a:pPr>
            <a:r>
              <a:rPr lang="en" sz="2000" b="1">
                <a:latin typeface="Comfortaa"/>
                <a:ea typeface="Comfortaa"/>
                <a:cs typeface="Comfortaa"/>
                <a:sym typeface="Comfortaa"/>
              </a:rPr>
              <a:t>command and args are an array or list data type and cannot be changed once the pod is created.</a:t>
            </a:r>
            <a:endParaRPr sz="2000" b="1">
              <a:latin typeface="Comfortaa"/>
              <a:ea typeface="Comfortaa"/>
              <a:cs typeface="Comfortaa"/>
              <a:sym typeface="Comfortaa"/>
            </a:endParaRPr>
          </a:p>
        </p:txBody>
      </p:sp>
      <p:sp>
        <p:nvSpPr>
          <p:cNvPr id="2818" name="Google Shape;2818;p332"/>
          <p:cNvSpPr txBox="1"/>
          <p:nvPr/>
        </p:nvSpPr>
        <p:spPr>
          <a:xfrm>
            <a:off x="5280200" y="259875"/>
            <a:ext cx="3708000" cy="455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2F2F2"/>
                </a:solidFill>
              </a:rPr>
              <a:t>apiVersion: v1</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kind: Pod</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metadata:</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name: my-pod</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spec:</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containers:</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  name: cka</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image: deanj08/appdata</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a:t>
            </a:r>
            <a:r>
              <a:rPr lang="en" sz="1800">
                <a:solidFill>
                  <a:srgbClr val="00FF00"/>
                </a:solidFill>
              </a:rPr>
              <a:t>command</a:t>
            </a:r>
            <a:r>
              <a:rPr lang="en" sz="1800">
                <a:solidFill>
                  <a:srgbClr val="F2F2F2"/>
                </a:solidFill>
              </a:rPr>
              <a:t>: ["/bin/&lt;command&gt;"]</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a:t>
            </a:r>
            <a:r>
              <a:rPr lang="en" sz="1800">
                <a:solidFill>
                  <a:srgbClr val="00FF00"/>
                </a:solidFill>
              </a:rPr>
              <a:t>args:</a:t>
            </a:r>
            <a:endParaRPr sz="1800">
              <a:solidFill>
                <a:srgbClr val="00FF00"/>
              </a:solidFill>
            </a:endParaRPr>
          </a:p>
          <a:p>
            <a:pPr marL="0" lvl="0" indent="0" algn="l" rtl="0">
              <a:lnSpc>
                <a:spcPct val="115000"/>
              </a:lnSpc>
              <a:spcBef>
                <a:spcPts val="0"/>
              </a:spcBef>
              <a:spcAft>
                <a:spcPts val="0"/>
              </a:spcAft>
              <a:buNone/>
            </a:pPr>
            <a:r>
              <a:rPr lang="en" sz="1800">
                <a:solidFill>
                  <a:srgbClr val="F2F2F2"/>
                </a:solidFill>
              </a:rPr>
              <a:t>      -  argument#1</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  argument#2</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  argument#n</a:t>
            </a:r>
            <a:endParaRPr sz="1800">
              <a:solidFill>
                <a:srgbClr val="F2F2F2"/>
              </a:solidFill>
            </a:endParaRPr>
          </a:p>
        </p:txBody>
      </p:sp>
      <p:sp>
        <p:nvSpPr>
          <p:cNvPr id="2819" name="Google Shape;2819;p332"/>
          <p:cNvSpPr txBox="1"/>
          <p:nvPr/>
        </p:nvSpPr>
        <p:spPr>
          <a:xfrm>
            <a:off x="223000" y="259875"/>
            <a:ext cx="4921500" cy="825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247015" lvl="0" indent="0" algn="l" rtl="0">
              <a:spcBef>
                <a:spcPts val="0"/>
              </a:spcBef>
              <a:spcAft>
                <a:spcPts val="0"/>
              </a:spcAft>
              <a:buNone/>
            </a:pPr>
            <a:r>
              <a:rPr lang="en" sz="2100" b="1">
                <a:solidFill>
                  <a:schemeClr val="dk1"/>
                </a:solidFill>
                <a:latin typeface="Comfortaa"/>
                <a:ea typeface="Comfortaa"/>
                <a:cs typeface="Comfortaa"/>
                <a:sym typeface="Comfortaa"/>
              </a:rPr>
              <a:t>Overriding the command and args of a docker container</a:t>
            </a:r>
            <a:endParaRPr sz="170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33"/>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Environment Variables</a:t>
            </a:r>
            <a:endParaRPr sz="3800" b="1">
              <a:latin typeface="Comfortaa"/>
              <a:ea typeface="Comfortaa"/>
              <a:cs typeface="Comfortaa"/>
              <a:sym typeface="Comfortaa"/>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29" name="Google Shape;2829;p334"/>
          <p:cNvSpPr txBox="1"/>
          <p:nvPr/>
        </p:nvSpPr>
        <p:spPr>
          <a:xfrm>
            <a:off x="286750" y="290975"/>
            <a:ext cx="8601600" cy="4599000"/>
          </a:xfrm>
          <a:prstGeom prst="rect">
            <a:avLst/>
          </a:prstGeom>
          <a:noFill/>
          <a:ln>
            <a:noFill/>
          </a:ln>
        </p:spPr>
        <p:txBody>
          <a:bodyPr spcFirstLastPara="1" wrap="square" lIns="0" tIns="12700" rIns="0" bIns="0" anchor="t" anchorCtr="0">
            <a:noAutofit/>
          </a:bodyPr>
          <a:lstStyle/>
          <a:p>
            <a:pPr marL="0" marR="247015" lvl="0" indent="0" algn="l" rtl="0">
              <a:lnSpc>
                <a:spcPct val="100000"/>
              </a:lnSpc>
              <a:spcBef>
                <a:spcPts val="0"/>
              </a:spcBef>
              <a:spcAft>
                <a:spcPts val="0"/>
              </a:spcAft>
              <a:buNone/>
            </a:pPr>
            <a:r>
              <a:rPr lang="en" sz="2200" b="1">
                <a:solidFill>
                  <a:schemeClr val="dk1"/>
                </a:solidFill>
                <a:latin typeface="Comfortaa"/>
                <a:ea typeface="Comfortaa"/>
                <a:cs typeface="Comfortaa"/>
                <a:sym typeface="Comfortaa"/>
              </a:rPr>
              <a:t>Setting environment variables in the code will vary accross the various runtimes</a:t>
            </a:r>
            <a:endParaRPr sz="22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r>
              <a:rPr lang="en" sz="2200" b="1">
                <a:solidFill>
                  <a:schemeClr val="dk1"/>
                </a:solidFill>
                <a:latin typeface="Comfortaa"/>
                <a:ea typeface="Comfortaa"/>
                <a:cs typeface="Comfortaa"/>
                <a:sym typeface="Comfortaa"/>
              </a:rPr>
              <a:t>In python it would be </a:t>
            </a:r>
            <a:endParaRPr sz="22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endParaRPr sz="2000" b="1">
              <a:latin typeface="Comfortaa"/>
              <a:ea typeface="Comfortaa"/>
              <a:cs typeface="Comfortaa"/>
              <a:sym typeface="Comfortaa"/>
            </a:endParaRPr>
          </a:p>
          <a:p>
            <a:pPr marL="0" marR="247015" lvl="0" indent="0" algn="l" rtl="0">
              <a:lnSpc>
                <a:spcPct val="100000"/>
              </a:lnSpc>
              <a:spcBef>
                <a:spcPts val="0"/>
              </a:spcBef>
              <a:spcAft>
                <a:spcPts val="0"/>
              </a:spcAft>
              <a:buNone/>
            </a:pPr>
            <a:r>
              <a:rPr lang="en" sz="2000" b="1">
                <a:solidFill>
                  <a:srgbClr val="FF0000"/>
                </a:solidFill>
                <a:highlight>
                  <a:srgbClr val="999999"/>
                </a:highlight>
                <a:latin typeface="Comfortaa"/>
                <a:ea typeface="Comfortaa"/>
                <a:cs typeface="Comfortaa"/>
                <a:sym typeface="Comfortaa"/>
              </a:rPr>
              <a:t>os.environ</a:t>
            </a:r>
            <a:r>
              <a:rPr lang="en" sz="2000" b="1">
                <a:highlight>
                  <a:srgbClr val="999999"/>
                </a:highlight>
                <a:latin typeface="Comfortaa"/>
                <a:ea typeface="Comfortaa"/>
                <a:cs typeface="Comfortaa"/>
                <a:sym typeface="Comfortaa"/>
              </a:rPr>
              <a:t>['VARIABLE']</a:t>
            </a:r>
            <a:endParaRPr sz="2000" b="1">
              <a:highlight>
                <a:srgbClr val="999999"/>
              </a:highlight>
              <a:latin typeface="Comfortaa"/>
              <a:ea typeface="Comfortaa"/>
              <a:cs typeface="Comfortaa"/>
              <a:sym typeface="Comfortaa"/>
            </a:endParaRPr>
          </a:p>
          <a:p>
            <a:pPr marL="0" marR="247015" lvl="0" indent="0" algn="l" rtl="0">
              <a:lnSpc>
                <a:spcPct val="100000"/>
              </a:lnSpc>
              <a:spcBef>
                <a:spcPts val="0"/>
              </a:spcBef>
              <a:spcAft>
                <a:spcPts val="0"/>
              </a:spcAft>
              <a:buNone/>
            </a:pPr>
            <a:endParaRPr sz="2000" b="1">
              <a:highlight>
                <a:srgbClr val="00FF00"/>
              </a:highlight>
              <a:latin typeface="Comfortaa"/>
              <a:ea typeface="Comfortaa"/>
              <a:cs typeface="Comfortaa"/>
              <a:sym typeface="Comfortaa"/>
            </a:endParaRPr>
          </a:p>
          <a:p>
            <a:pPr marL="0" marR="247015" lvl="0" indent="0" algn="l" rtl="0">
              <a:lnSpc>
                <a:spcPct val="100000"/>
              </a:lnSpc>
              <a:spcBef>
                <a:spcPts val="0"/>
              </a:spcBef>
              <a:spcAft>
                <a:spcPts val="0"/>
              </a:spcAft>
              <a:buNone/>
            </a:pPr>
            <a:r>
              <a:rPr lang="en" sz="2000" b="1">
                <a:highlight>
                  <a:schemeClr val="lt2"/>
                </a:highlight>
                <a:latin typeface="Comfortaa"/>
                <a:ea typeface="Comfortaa"/>
                <a:cs typeface="Comfortaa"/>
                <a:sym typeface="Comfortaa"/>
              </a:rPr>
              <a:t>import os </a:t>
            </a:r>
            <a:endParaRPr sz="2000" b="1">
              <a:highlight>
                <a:schemeClr val="lt2"/>
              </a:highlight>
              <a:latin typeface="Comfortaa"/>
              <a:ea typeface="Comfortaa"/>
              <a:cs typeface="Comfortaa"/>
              <a:sym typeface="Comfortaa"/>
            </a:endParaRPr>
          </a:p>
          <a:p>
            <a:pPr marL="0" marR="247015" lvl="0" indent="0" algn="l" rtl="0">
              <a:lnSpc>
                <a:spcPct val="100000"/>
              </a:lnSpc>
              <a:spcBef>
                <a:spcPts val="0"/>
              </a:spcBef>
              <a:spcAft>
                <a:spcPts val="0"/>
              </a:spcAft>
              <a:buNone/>
            </a:pPr>
            <a:r>
              <a:rPr lang="en" sz="2000" b="1">
                <a:highlight>
                  <a:schemeClr val="lt2"/>
                </a:highlight>
                <a:latin typeface="Comfortaa"/>
                <a:ea typeface="Comfortaa"/>
                <a:cs typeface="Comfortaa"/>
                <a:sym typeface="Comfortaa"/>
              </a:rPr>
              <a:t>home_dir =</a:t>
            </a:r>
            <a:r>
              <a:rPr lang="en" sz="2000" b="1">
                <a:solidFill>
                  <a:srgbClr val="FF0000"/>
                </a:solidFill>
                <a:highlight>
                  <a:schemeClr val="lt2"/>
                </a:highlight>
                <a:latin typeface="Comfortaa"/>
                <a:ea typeface="Comfortaa"/>
                <a:cs typeface="Comfortaa"/>
                <a:sym typeface="Comfortaa"/>
              </a:rPr>
              <a:t>os.environ</a:t>
            </a:r>
            <a:r>
              <a:rPr lang="en" sz="2000" b="1">
                <a:highlight>
                  <a:schemeClr val="lt2"/>
                </a:highlight>
                <a:latin typeface="Comfortaa"/>
                <a:ea typeface="Comfortaa"/>
                <a:cs typeface="Comfortaa"/>
                <a:sym typeface="Comfortaa"/>
              </a:rPr>
              <a:t>['HOME']</a:t>
            </a:r>
            <a:endParaRPr sz="2000" b="1">
              <a:highlight>
                <a:schemeClr val="lt2"/>
              </a:highlight>
              <a:latin typeface="Comfortaa"/>
              <a:ea typeface="Comfortaa"/>
              <a:cs typeface="Comfortaa"/>
              <a:sym typeface="Comfortaa"/>
            </a:endParaRPr>
          </a:p>
          <a:p>
            <a:pPr marL="0" marR="247015" lvl="0" indent="0" algn="l" rtl="0">
              <a:lnSpc>
                <a:spcPct val="100000"/>
              </a:lnSpc>
              <a:spcBef>
                <a:spcPts val="0"/>
              </a:spcBef>
              <a:spcAft>
                <a:spcPts val="0"/>
              </a:spcAft>
              <a:buNone/>
            </a:pPr>
            <a:r>
              <a:rPr lang="en" sz="2000" b="1">
                <a:highlight>
                  <a:schemeClr val="lt2"/>
                </a:highlight>
                <a:latin typeface="Comfortaa"/>
                <a:ea typeface="Comfortaa"/>
                <a:cs typeface="Comfortaa"/>
                <a:sym typeface="Comfortaa"/>
              </a:rPr>
              <a:t>username = </a:t>
            </a:r>
            <a:r>
              <a:rPr lang="en" sz="2000" b="1">
                <a:solidFill>
                  <a:srgbClr val="FF0000"/>
                </a:solidFill>
                <a:highlight>
                  <a:schemeClr val="lt2"/>
                </a:highlight>
                <a:latin typeface="Comfortaa"/>
                <a:ea typeface="Comfortaa"/>
                <a:cs typeface="Comfortaa"/>
                <a:sym typeface="Comfortaa"/>
              </a:rPr>
              <a:t>os.environ</a:t>
            </a:r>
            <a:r>
              <a:rPr lang="en" sz="2000" b="1">
                <a:highlight>
                  <a:schemeClr val="lt2"/>
                </a:highlight>
                <a:latin typeface="Comfortaa"/>
                <a:ea typeface="Comfortaa"/>
                <a:cs typeface="Comfortaa"/>
                <a:sym typeface="Comfortaa"/>
              </a:rPr>
              <a:t>['USER']</a:t>
            </a:r>
            <a:endParaRPr sz="2000" b="1">
              <a:highlight>
                <a:schemeClr val="lt2"/>
              </a:highlight>
              <a:latin typeface="Comfortaa"/>
              <a:ea typeface="Comfortaa"/>
              <a:cs typeface="Comfortaa"/>
              <a:sym typeface="Comfortaa"/>
            </a:endParaRPr>
          </a:p>
          <a:p>
            <a:pPr marL="0" marR="247015" lvl="0" indent="0" algn="l" rtl="0">
              <a:lnSpc>
                <a:spcPct val="100000"/>
              </a:lnSpc>
              <a:spcBef>
                <a:spcPts val="0"/>
              </a:spcBef>
              <a:spcAft>
                <a:spcPts val="0"/>
              </a:spcAft>
              <a:buNone/>
            </a:pPr>
            <a:r>
              <a:rPr lang="en" sz="2000" b="1">
                <a:highlight>
                  <a:schemeClr val="lt2"/>
                </a:highlight>
                <a:latin typeface="Comfortaa"/>
                <a:ea typeface="Comfortaa"/>
                <a:cs typeface="Comfortaa"/>
                <a:sym typeface="Comfortaa"/>
              </a:rPr>
              <a:t>print(f'{username} home directory is {home_dir}')</a:t>
            </a:r>
            <a:endParaRPr sz="2000" b="1">
              <a:highlight>
                <a:schemeClr val="lt2"/>
              </a:highlight>
              <a:latin typeface="Comfortaa"/>
              <a:ea typeface="Comfortaa"/>
              <a:cs typeface="Comfortaa"/>
              <a:sym typeface="Comfortaa"/>
            </a:endParaRPr>
          </a:p>
          <a:p>
            <a:pPr marL="0" marR="247015" lvl="0" indent="0" algn="l" rtl="0">
              <a:lnSpc>
                <a:spcPct val="100000"/>
              </a:lnSpc>
              <a:spcBef>
                <a:spcPts val="0"/>
              </a:spcBef>
              <a:spcAft>
                <a:spcPts val="0"/>
              </a:spcAft>
              <a:buNone/>
            </a:pPr>
            <a:endParaRPr sz="2000" b="1">
              <a:highlight>
                <a:srgbClr val="00FF00"/>
              </a:highlight>
              <a:latin typeface="Comfortaa"/>
              <a:ea typeface="Comfortaa"/>
              <a:cs typeface="Comfortaa"/>
              <a:sym typeface="Comfortaa"/>
            </a:endParaRPr>
          </a:p>
          <a:p>
            <a:pPr marL="0" marR="247015" lvl="0" indent="0" algn="l" rtl="0">
              <a:lnSpc>
                <a:spcPct val="100000"/>
              </a:lnSpc>
              <a:spcBef>
                <a:spcPts val="0"/>
              </a:spcBef>
              <a:spcAft>
                <a:spcPts val="0"/>
              </a:spcAft>
              <a:buNone/>
            </a:pPr>
            <a:r>
              <a:rPr lang="en" sz="2000" b="1">
                <a:solidFill>
                  <a:schemeClr val="dk1"/>
                </a:solidFill>
                <a:latin typeface="Comfortaa"/>
                <a:ea typeface="Comfortaa"/>
                <a:cs typeface="Comfortaa"/>
                <a:sym typeface="Comfortaa"/>
              </a:rPr>
              <a:t>In Node.js </a:t>
            </a:r>
            <a:endParaRPr sz="20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endParaRPr sz="20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r>
              <a:rPr lang="en" sz="2000" b="1">
                <a:solidFill>
                  <a:srgbClr val="FF0000"/>
                </a:solidFill>
                <a:highlight>
                  <a:srgbClr val="999999"/>
                </a:highlight>
                <a:latin typeface="Comfortaa"/>
                <a:ea typeface="Comfortaa"/>
                <a:cs typeface="Comfortaa"/>
                <a:sym typeface="Comfortaa"/>
              </a:rPr>
              <a:t>process.env</a:t>
            </a:r>
            <a:r>
              <a:rPr lang="en" sz="2000" b="1">
                <a:highlight>
                  <a:srgbClr val="999999"/>
                </a:highlight>
                <a:latin typeface="Comfortaa"/>
                <a:ea typeface="Comfortaa"/>
                <a:cs typeface="Comfortaa"/>
                <a:sym typeface="Comfortaa"/>
              </a:rPr>
              <a:t>.VARIABLE</a:t>
            </a:r>
            <a:endParaRPr sz="2000" b="1">
              <a:highlight>
                <a:srgbClr val="999999"/>
              </a:highlight>
              <a:latin typeface="Comfortaa"/>
              <a:ea typeface="Comfortaa"/>
              <a:cs typeface="Comfortaa"/>
              <a:sym typeface="Comfortaa"/>
            </a:endParaRPr>
          </a:p>
          <a:p>
            <a:pPr marL="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a:solidFill>
                <a:srgbClr val="FFFF00"/>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335"/>
          <p:cNvSpPr txBox="1"/>
          <p:nvPr/>
        </p:nvSpPr>
        <p:spPr>
          <a:xfrm>
            <a:off x="286750" y="290975"/>
            <a:ext cx="8601600" cy="4599000"/>
          </a:xfrm>
          <a:prstGeom prst="rect">
            <a:avLst/>
          </a:prstGeom>
          <a:noFill/>
          <a:ln>
            <a:noFill/>
          </a:ln>
        </p:spPr>
        <p:txBody>
          <a:bodyPr spcFirstLastPara="1" wrap="square" lIns="0" tIns="12700" rIns="0" bIns="0" anchor="t" anchorCtr="0">
            <a:noAutofit/>
          </a:bodyPr>
          <a:lstStyle/>
          <a:p>
            <a:pPr marL="0" marR="247015" lvl="0" indent="0" algn="l" rtl="0">
              <a:lnSpc>
                <a:spcPct val="100000"/>
              </a:lnSpc>
              <a:spcBef>
                <a:spcPts val="0"/>
              </a:spcBef>
              <a:spcAft>
                <a:spcPts val="0"/>
              </a:spcAft>
              <a:buNone/>
            </a:pPr>
            <a:r>
              <a:rPr lang="en" sz="2000" b="1">
                <a:solidFill>
                  <a:schemeClr val="dk1"/>
                </a:solidFill>
                <a:latin typeface="Comfortaa"/>
                <a:ea typeface="Comfortaa"/>
                <a:cs typeface="Comfortaa"/>
                <a:sym typeface="Comfortaa"/>
              </a:rPr>
              <a:t>Envir</a:t>
            </a:r>
            <a:r>
              <a:rPr lang="en" sz="2200" b="1">
                <a:solidFill>
                  <a:schemeClr val="dk1"/>
                </a:solidFill>
                <a:latin typeface="Comfortaa"/>
                <a:ea typeface="Comfortaa"/>
                <a:cs typeface="Comfortaa"/>
                <a:sym typeface="Comfortaa"/>
              </a:rPr>
              <a:t>onment variables are defined in the </a:t>
            </a:r>
            <a:r>
              <a:rPr lang="en" sz="2200" b="1">
                <a:solidFill>
                  <a:srgbClr val="00FF00"/>
                </a:solidFill>
                <a:latin typeface="Comfortaa"/>
                <a:ea typeface="Comfortaa"/>
                <a:cs typeface="Comfortaa"/>
                <a:sym typeface="Comfortaa"/>
              </a:rPr>
              <a:t>env</a:t>
            </a:r>
            <a:r>
              <a:rPr lang="en" sz="2200" b="1">
                <a:solidFill>
                  <a:schemeClr val="dk1"/>
                </a:solidFill>
                <a:latin typeface="Comfortaa"/>
                <a:ea typeface="Comfortaa"/>
                <a:cs typeface="Comfortaa"/>
                <a:sym typeface="Comfortaa"/>
              </a:rPr>
              <a:t> field of the pod spec to pass config data to application.</a:t>
            </a:r>
            <a:endParaRPr sz="22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endParaRPr sz="22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r>
              <a:rPr lang="en" sz="2200" b="1">
                <a:solidFill>
                  <a:schemeClr val="dk1"/>
                </a:solidFill>
                <a:latin typeface="Comfortaa"/>
                <a:ea typeface="Comfortaa"/>
                <a:cs typeface="Comfortaa"/>
                <a:sym typeface="Comfortaa"/>
              </a:rPr>
              <a:t>Environment variables </a:t>
            </a:r>
            <a:r>
              <a:rPr lang="en" sz="2200" b="1">
                <a:solidFill>
                  <a:srgbClr val="00FF00"/>
                </a:solidFill>
                <a:latin typeface="Comfortaa"/>
                <a:ea typeface="Comfortaa"/>
                <a:cs typeface="Comfortaa"/>
                <a:sym typeface="Comfortaa"/>
              </a:rPr>
              <a:t>cannot be changed</a:t>
            </a:r>
            <a:r>
              <a:rPr lang="en" sz="2200" b="1">
                <a:solidFill>
                  <a:schemeClr val="dk1"/>
                </a:solidFill>
                <a:latin typeface="Comfortaa"/>
                <a:ea typeface="Comfortaa"/>
                <a:cs typeface="Comfortaa"/>
                <a:sym typeface="Comfortaa"/>
              </a:rPr>
              <a:t> once a pod is created. If they are credentials then they would be exposed to anyone reading the pod manifest which is bad!!</a:t>
            </a:r>
            <a:endParaRPr sz="22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r>
              <a:rPr lang="en" sz="2200" b="1">
                <a:solidFill>
                  <a:schemeClr val="dk1"/>
                </a:solidFill>
                <a:latin typeface="Comfortaa"/>
                <a:ea typeface="Comfortaa"/>
                <a:cs typeface="Comfortaa"/>
                <a:sym typeface="Comfortaa"/>
              </a:rPr>
              <a:t>This creates a challenges as any change to the env variables defined will require a new manifest for each pod and cause potential security breach.</a:t>
            </a:r>
            <a:endParaRPr sz="22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endParaRPr sz="22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r>
              <a:rPr lang="en" sz="2200" b="1">
                <a:solidFill>
                  <a:schemeClr val="dk1"/>
                </a:solidFill>
                <a:latin typeface="Comfortaa"/>
                <a:ea typeface="Comfortaa"/>
                <a:cs typeface="Comfortaa"/>
                <a:sym typeface="Comfortaa"/>
              </a:rPr>
              <a:t>Need to </a:t>
            </a:r>
            <a:r>
              <a:rPr lang="en" sz="2200" b="1">
                <a:solidFill>
                  <a:srgbClr val="00FF00"/>
                </a:solidFill>
                <a:latin typeface="Comfortaa"/>
                <a:ea typeface="Comfortaa"/>
                <a:cs typeface="Comfortaa"/>
                <a:sym typeface="Comfortaa"/>
              </a:rPr>
              <a:t>decouple the app config from the pod spec</a:t>
            </a:r>
            <a:r>
              <a:rPr lang="en" sz="2200" b="1">
                <a:solidFill>
                  <a:schemeClr val="dk1"/>
                </a:solidFill>
                <a:latin typeface="Comfortaa"/>
                <a:ea typeface="Comfortaa"/>
                <a:cs typeface="Comfortaa"/>
                <a:sym typeface="Comfortaa"/>
              </a:rPr>
              <a:t>.</a:t>
            </a:r>
            <a:endParaRPr sz="2200" b="1">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a:p>
            <a:pPr marL="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a:solidFill>
                <a:srgbClr val="FFFF00"/>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1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838"/>
        <p:cNvGrpSpPr/>
        <p:nvPr/>
      </p:nvGrpSpPr>
      <p:grpSpPr>
        <a:xfrm>
          <a:off x="0" y="0"/>
          <a:ext cx="0" cy="0"/>
          <a:chOff x="0" y="0"/>
          <a:chExt cx="0" cy="0"/>
        </a:xfrm>
      </p:grpSpPr>
      <p:sp>
        <p:nvSpPr>
          <p:cNvPr id="2839" name="Google Shape;2839;p336"/>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dirty="0">
                <a:latin typeface="Comfortaa"/>
                <a:ea typeface="Comfortaa"/>
                <a:cs typeface="Comfortaa"/>
                <a:sym typeface="Comfortaa"/>
              </a:rPr>
              <a:t>ConfigMaps</a:t>
            </a:r>
            <a:endParaRPr sz="3800" b="1" dirty="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843"/>
        <p:cNvGrpSpPr/>
        <p:nvPr/>
      </p:nvGrpSpPr>
      <p:grpSpPr>
        <a:xfrm>
          <a:off x="0" y="0"/>
          <a:ext cx="0" cy="0"/>
          <a:chOff x="0" y="0"/>
          <a:chExt cx="0" cy="0"/>
        </a:xfrm>
      </p:grpSpPr>
      <p:sp>
        <p:nvSpPr>
          <p:cNvPr id="2844" name="Google Shape;2844;p337"/>
          <p:cNvSpPr txBox="1"/>
          <p:nvPr/>
        </p:nvSpPr>
        <p:spPr>
          <a:xfrm>
            <a:off x="213600" y="307575"/>
            <a:ext cx="8674800" cy="4582500"/>
          </a:xfrm>
          <a:prstGeom prst="rect">
            <a:avLst/>
          </a:prstGeom>
          <a:noFill/>
          <a:ln>
            <a:noFill/>
          </a:ln>
        </p:spPr>
        <p:txBody>
          <a:bodyPr spcFirstLastPara="1" wrap="square" lIns="0" tIns="12700" rIns="0" bIns="0" anchor="t" anchorCtr="0">
            <a:noAutofit/>
          </a:bodyPr>
          <a:lstStyle/>
          <a:p>
            <a:pPr marL="0" marR="5080" lvl="0" indent="0" algn="l" rtl="0">
              <a:lnSpc>
                <a:spcPct val="10000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r>
              <a:rPr lang="en" sz="2400" b="1">
                <a:solidFill>
                  <a:schemeClr val="dk1"/>
                </a:solidFill>
                <a:latin typeface="Comfortaa"/>
                <a:ea typeface="Comfortaa"/>
                <a:cs typeface="Comfortaa"/>
                <a:sym typeface="Comfortaa"/>
              </a:rPr>
              <a:t>ConfigMap is a Kubernetes namespaced resource to store data in a map of key:value pairs</a:t>
            </a:r>
            <a:endParaRPr sz="2400" b="1">
              <a:solidFill>
                <a:schemeClr val="dk1"/>
              </a:solidFill>
              <a:latin typeface="Comfortaa"/>
              <a:ea typeface="Comfortaa"/>
              <a:cs typeface="Comfortaa"/>
              <a:sym typeface="Comfortaa"/>
            </a:endParaRPr>
          </a:p>
          <a:p>
            <a:pPr marL="12700" marR="5080" lvl="0" indent="0" algn="l" rtl="0">
              <a:lnSpc>
                <a:spcPct val="100000"/>
              </a:lnSpc>
              <a:spcBef>
                <a:spcPts val="0"/>
              </a:spcBef>
              <a:spcAft>
                <a:spcPts val="0"/>
              </a:spcAft>
              <a:buNone/>
            </a:pPr>
            <a:endParaRPr sz="2400" b="1">
              <a:solidFill>
                <a:schemeClr val="dk1"/>
              </a:solidFill>
              <a:latin typeface="Comfortaa"/>
              <a:ea typeface="Comfortaa"/>
              <a:cs typeface="Comfortaa"/>
              <a:sym typeface="Comfortaa"/>
            </a:endParaRPr>
          </a:p>
          <a:p>
            <a:pPr marL="12700" marR="5080" lvl="0" indent="0" algn="l" rtl="0">
              <a:lnSpc>
                <a:spcPct val="100000"/>
              </a:lnSpc>
              <a:spcBef>
                <a:spcPts val="0"/>
              </a:spcBef>
              <a:spcAft>
                <a:spcPts val="0"/>
              </a:spcAft>
              <a:buNone/>
            </a:pPr>
            <a:r>
              <a:rPr lang="en" sz="2400" b="1">
                <a:solidFill>
                  <a:schemeClr val="dk1"/>
                </a:solidFill>
                <a:latin typeface="Comfortaa"/>
                <a:ea typeface="Comfortaa"/>
                <a:cs typeface="Comfortaa"/>
                <a:sym typeface="Comfortaa"/>
              </a:rPr>
              <a:t>Decouples the environment specific config data from the container image and the pod definition file. Makes the application portable across many environment</a:t>
            </a:r>
            <a:endParaRPr sz="2400" b="1">
              <a:solidFill>
                <a:schemeClr val="dk1"/>
              </a:solidFill>
              <a:latin typeface="Comfortaa"/>
              <a:ea typeface="Comfortaa"/>
              <a:cs typeface="Comfortaa"/>
              <a:sym typeface="Comfortaa"/>
            </a:endParaRPr>
          </a:p>
          <a:p>
            <a:pPr marL="12700" marR="5080" lvl="0" indent="0" algn="l" rtl="0">
              <a:lnSpc>
                <a:spcPct val="100000"/>
              </a:lnSpc>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Users can keep the same pod manifest across multiple environments for development, testing and production though the application config may change.</a:t>
            </a:r>
            <a:endParaRPr sz="24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endParaRPr sz="2400" b="1">
              <a:solidFill>
                <a:schemeClr val="dk1"/>
              </a:solidFill>
              <a:latin typeface="Comfortaa"/>
              <a:ea typeface="Comfortaa"/>
              <a:cs typeface="Comfortaa"/>
              <a:sym typeface="Comfortaa"/>
            </a:endParaRPr>
          </a:p>
          <a:p>
            <a:pPr marL="12700" marR="247015" lvl="0" indent="0" algn="l" rtl="0">
              <a:lnSpc>
                <a:spcPct val="100000"/>
              </a:lnSpc>
              <a:spcBef>
                <a:spcPts val="0"/>
              </a:spcBef>
              <a:spcAft>
                <a:spcPts val="0"/>
              </a:spcAft>
              <a:buNone/>
            </a:pP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4">
                                            <p:txEl>
                                              <p:pRg st="0" end="0"/>
                                            </p:txEl>
                                          </p:spTgt>
                                        </p:tgtEl>
                                        <p:attrNameLst>
                                          <p:attrName>style.visibility</p:attrName>
                                        </p:attrNameLst>
                                      </p:cBhvr>
                                      <p:to>
                                        <p:strVal val="visible"/>
                                      </p:to>
                                    </p:set>
                                    <p:animEffect transition="in" filter="fade">
                                      <p:cBhvr>
                                        <p:cTn id="7" dur="1000"/>
                                        <p:tgtEl>
                                          <p:spTgt spid="28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44">
                                            <p:txEl>
                                              <p:pRg st="1" end="1"/>
                                            </p:txEl>
                                          </p:spTgt>
                                        </p:tgtEl>
                                        <p:attrNameLst>
                                          <p:attrName>style.visibility</p:attrName>
                                        </p:attrNameLst>
                                      </p:cBhvr>
                                      <p:to>
                                        <p:strVal val="visible"/>
                                      </p:to>
                                    </p:set>
                                    <p:animEffect transition="in" filter="fade">
                                      <p:cBhvr>
                                        <p:cTn id="12" dur="1000"/>
                                        <p:tgtEl>
                                          <p:spTgt spid="28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4">
                                            <p:txEl>
                                              <p:pRg st="2" end="2"/>
                                            </p:txEl>
                                          </p:spTgt>
                                        </p:tgtEl>
                                        <p:attrNameLst>
                                          <p:attrName>style.visibility</p:attrName>
                                        </p:attrNameLst>
                                      </p:cBhvr>
                                      <p:to>
                                        <p:strVal val="visible"/>
                                      </p:to>
                                    </p:set>
                                    <p:animEffect transition="in" filter="fade">
                                      <p:cBhvr>
                                        <p:cTn id="17" dur="1000"/>
                                        <p:tgtEl>
                                          <p:spTgt spid="28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44">
                                            <p:txEl>
                                              <p:pRg st="3" end="3"/>
                                            </p:txEl>
                                          </p:spTgt>
                                        </p:tgtEl>
                                        <p:attrNameLst>
                                          <p:attrName>style.visibility</p:attrName>
                                        </p:attrNameLst>
                                      </p:cBhvr>
                                      <p:to>
                                        <p:strVal val="visible"/>
                                      </p:to>
                                    </p:set>
                                    <p:animEffect transition="in" filter="fade">
                                      <p:cBhvr>
                                        <p:cTn id="22" dur="1000"/>
                                        <p:tgtEl>
                                          <p:spTgt spid="28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44">
                                            <p:txEl>
                                              <p:pRg st="4" end="4"/>
                                            </p:txEl>
                                          </p:spTgt>
                                        </p:tgtEl>
                                        <p:attrNameLst>
                                          <p:attrName>style.visibility</p:attrName>
                                        </p:attrNameLst>
                                      </p:cBhvr>
                                      <p:to>
                                        <p:strVal val="visible"/>
                                      </p:to>
                                    </p:set>
                                    <p:animEffect transition="in" filter="fade">
                                      <p:cBhvr>
                                        <p:cTn id="27" dur="1000"/>
                                        <p:tgtEl>
                                          <p:spTgt spid="28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44">
                                            <p:txEl>
                                              <p:pRg st="5" end="5"/>
                                            </p:txEl>
                                          </p:spTgt>
                                        </p:tgtEl>
                                        <p:attrNameLst>
                                          <p:attrName>style.visibility</p:attrName>
                                        </p:attrNameLst>
                                      </p:cBhvr>
                                      <p:to>
                                        <p:strVal val="visible"/>
                                      </p:to>
                                    </p:set>
                                    <p:animEffect transition="in" filter="fade">
                                      <p:cBhvr>
                                        <p:cTn id="32" dur="1000"/>
                                        <p:tgtEl>
                                          <p:spTgt spid="28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44">
                                            <p:txEl>
                                              <p:pRg st="6" end="6"/>
                                            </p:txEl>
                                          </p:spTgt>
                                        </p:tgtEl>
                                        <p:attrNameLst>
                                          <p:attrName>style.visibility</p:attrName>
                                        </p:attrNameLst>
                                      </p:cBhvr>
                                      <p:to>
                                        <p:strVal val="visible"/>
                                      </p:to>
                                    </p:set>
                                    <p:animEffect transition="in" filter="fade">
                                      <p:cBhvr>
                                        <p:cTn id="37" dur="1000"/>
                                        <p:tgtEl>
                                          <p:spTgt spid="28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44">
                                            <p:txEl>
                                              <p:pRg st="7" end="7"/>
                                            </p:txEl>
                                          </p:spTgt>
                                        </p:tgtEl>
                                        <p:attrNameLst>
                                          <p:attrName>style.visibility</p:attrName>
                                        </p:attrNameLst>
                                      </p:cBhvr>
                                      <p:to>
                                        <p:strVal val="visible"/>
                                      </p:to>
                                    </p:set>
                                    <p:animEffect transition="in" filter="fade">
                                      <p:cBhvr>
                                        <p:cTn id="42" dur="1000"/>
                                        <p:tgtEl>
                                          <p:spTgt spid="284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848"/>
        <p:cNvGrpSpPr/>
        <p:nvPr/>
      </p:nvGrpSpPr>
      <p:grpSpPr>
        <a:xfrm>
          <a:off x="0" y="0"/>
          <a:ext cx="0" cy="0"/>
          <a:chOff x="0" y="0"/>
          <a:chExt cx="0" cy="0"/>
        </a:xfrm>
      </p:grpSpPr>
      <p:sp>
        <p:nvSpPr>
          <p:cNvPr id="2849" name="Google Shape;2849;p338"/>
          <p:cNvSpPr txBox="1"/>
          <p:nvPr/>
        </p:nvSpPr>
        <p:spPr>
          <a:xfrm>
            <a:off x="191600" y="241950"/>
            <a:ext cx="8621400" cy="1415700"/>
          </a:xfrm>
          <a:prstGeom prst="rect">
            <a:avLst/>
          </a:prstGeom>
          <a:noFill/>
          <a:ln>
            <a:noFill/>
          </a:ln>
        </p:spPr>
        <p:txBody>
          <a:bodyPr spcFirstLastPara="1" wrap="square" lIns="0" tIns="142225" rIns="0" bIns="0" anchor="t" anchorCtr="0">
            <a:noAutofit/>
          </a:bodyPr>
          <a:lstStyle/>
          <a:p>
            <a:pPr marL="0" marR="0" lvl="0" indent="0" algn="l" rtl="0">
              <a:lnSpc>
                <a:spcPct val="100000"/>
              </a:lnSpc>
              <a:spcBef>
                <a:spcPts val="0"/>
              </a:spcBef>
              <a:spcAft>
                <a:spcPts val="0"/>
              </a:spcAft>
              <a:buNone/>
            </a:pPr>
            <a:endParaRPr sz="2200">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The name of a ConfigMap must be a valid </a:t>
            </a:r>
            <a:r>
              <a:rPr lang="en" sz="2400" b="1" u="sng">
                <a:solidFill>
                  <a:schemeClr val="dk1"/>
                </a:solidFill>
                <a:latin typeface="Comfortaa"/>
                <a:ea typeface="Comfortaa"/>
                <a:cs typeface="Comfortaa"/>
                <a:sym typeface="Comforta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DNS subdomain name</a:t>
            </a:r>
            <a:r>
              <a:rPr lang="en" sz="2400" b="1">
                <a:solidFill>
                  <a:schemeClr val="dk1"/>
                </a:solidFill>
                <a:latin typeface="Comfortaa"/>
                <a:ea typeface="Comfortaa"/>
                <a:cs typeface="Comfortaa"/>
                <a:sym typeface="Comfortaa"/>
              </a:rPr>
              <a:t>.</a:t>
            </a:r>
            <a:endParaRPr sz="2400" b="1">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endParaRPr sz="2400">
              <a:solidFill>
                <a:schemeClr val="dk1"/>
              </a:solidFill>
              <a:latin typeface="Comfortaa"/>
              <a:ea typeface="Comfortaa"/>
              <a:cs typeface="Comfortaa"/>
              <a:sym typeface="Comfortaa"/>
            </a:endParaRPr>
          </a:p>
          <a:p>
            <a:pPr marL="457200" marR="5080" lvl="0" indent="0" algn="l" rtl="0">
              <a:lnSpc>
                <a:spcPct val="118750"/>
              </a:lnSpc>
              <a:spcBef>
                <a:spcPts val="1140"/>
              </a:spcBef>
              <a:spcAft>
                <a:spcPts val="0"/>
              </a:spcAft>
              <a:buNone/>
            </a:pPr>
            <a:endParaRPr sz="2400">
              <a:solidFill>
                <a:schemeClr val="dk1"/>
              </a:solidFill>
              <a:latin typeface="Comfortaa"/>
              <a:ea typeface="Comfortaa"/>
              <a:cs typeface="Comfortaa"/>
              <a:sym typeface="Comfortaa"/>
            </a:endParaRPr>
          </a:p>
          <a:p>
            <a:pPr marL="0" marR="0" lvl="0" indent="0" algn="l" rtl="0">
              <a:lnSpc>
                <a:spcPct val="100000"/>
              </a:lnSpc>
              <a:spcBef>
                <a:spcPts val="1019"/>
              </a:spcBef>
              <a:spcAft>
                <a:spcPts val="0"/>
              </a:spcAft>
              <a:buNone/>
            </a:pPr>
            <a:endParaRPr sz="2400" i="0" u="none" strike="noStrike" cap="none">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endParaRPr sz="2400">
              <a:solidFill>
                <a:schemeClr val="dk1"/>
              </a:solidFill>
              <a:latin typeface="Comfortaa"/>
              <a:ea typeface="Comfortaa"/>
              <a:cs typeface="Comfortaa"/>
              <a:sym typeface="Comfortaa"/>
            </a:endParaRPr>
          </a:p>
        </p:txBody>
      </p:sp>
      <p:sp>
        <p:nvSpPr>
          <p:cNvPr id="2850" name="Google Shape;2850;p338"/>
          <p:cNvSpPr txBox="1"/>
          <p:nvPr/>
        </p:nvSpPr>
        <p:spPr>
          <a:xfrm>
            <a:off x="3944975" y="1777150"/>
            <a:ext cx="5085600" cy="3186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00FF00"/>
                </a:solidFill>
                <a:latin typeface="Comfortaa"/>
                <a:ea typeface="Comfortaa"/>
                <a:cs typeface="Comfortaa"/>
                <a:sym typeface="Comfortaa"/>
              </a:rPr>
              <a:t>ConfigMap</a:t>
            </a:r>
            <a:r>
              <a:rPr lang="en" sz="2200" b="1">
                <a:solidFill>
                  <a:schemeClr val="dk1"/>
                </a:solidFill>
                <a:latin typeface="Comfortaa"/>
                <a:ea typeface="Comfortaa"/>
                <a:cs typeface="Comfortaa"/>
                <a:sym typeface="Comfortaa"/>
              </a:rPr>
              <a:t>: App configuration </a:t>
            </a:r>
            <a:r>
              <a:rPr lang="en" sz="2200" b="1">
                <a:solidFill>
                  <a:srgbClr val="00FF00"/>
                </a:solidFill>
                <a:latin typeface="Comfortaa"/>
                <a:ea typeface="Comfortaa"/>
                <a:cs typeface="Comfortaa"/>
                <a:sym typeface="Comfortaa"/>
              </a:rPr>
              <a:t>data</a:t>
            </a:r>
            <a:endParaRPr sz="2200" b="1">
              <a:solidFill>
                <a:srgbClr val="00FF00"/>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rgbClr val="00FF00"/>
                </a:solidFill>
                <a:latin typeface="Comfortaa"/>
                <a:ea typeface="Comfortaa"/>
                <a:cs typeface="Comfortaa"/>
                <a:sym typeface="Comfortaa"/>
              </a:rPr>
              <a:t>KEY</a:t>
            </a:r>
            <a:r>
              <a:rPr lang="en" sz="2200" b="1">
                <a:solidFill>
                  <a:schemeClr val="dk1"/>
                </a:solidFill>
                <a:latin typeface="Comfortaa"/>
                <a:ea typeface="Comfortaa"/>
                <a:cs typeface="Comfortaa"/>
                <a:sym typeface="Comfortaa"/>
              </a:rPr>
              <a:t>: name of the environment variable in the application code</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rgbClr val="00FF00"/>
                </a:solidFill>
                <a:latin typeface="Comfortaa"/>
                <a:ea typeface="Comfortaa"/>
                <a:cs typeface="Comfortaa"/>
                <a:sym typeface="Comfortaa"/>
              </a:rPr>
              <a:t>VALUE</a:t>
            </a:r>
            <a:r>
              <a:rPr lang="en" sz="2200" b="1">
                <a:solidFill>
                  <a:schemeClr val="dk1"/>
                </a:solidFill>
                <a:latin typeface="Comfortaa"/>
                <a:ea typeface="Comfortaa"/>
                <a:cs typeface="Comfortaa"/>
                <a:sym typeface="Comfortaa"/>
              </a:rPr>
              <a:t>: value of that environment variable</a:t>
            </a:r>
            <a:endParaRPr sz="2200" b="1">
              <a:solidFill>
                <a:schemeClr val="dk1"/>
              </a:solidFill>
              <a:latin typeface="Comfortaa"/>
              <a:ea typeface="Comfortaa"/>
              <a:cs typeface="Comfortaa"/>
              <a:sym typeface="Comfortaa"/>
            </a:endParaRPr>
          </a:p>
        </p:txBody>
      </p:sp>
      <p:sp>
        <p:nvSpPr>
          <p:cNvPr id="2851" name="Google Shape;2851;p338"/>
          <p:cNvSpPr/>
          <p:nvPr/>
        </p:nvSpPr>
        <p:spPr>
          <a:xfrm>
            <a:off x="191600" y="2490625"/>
            <a:ext cx="1584900" cy="1314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38"/>
          <p:cNvSpPr/>
          <p:nvPr/>
        </p:nvSpPr>
        <p:spPr>
          <a:xfrm>
            <a:off x="344000" y="2643025"/>
            <a:ext cx="1584900" cy="1314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38"/>
          <p:cNvSpPr/>
          <p:nvPr/>
        </p:nvSpPr>
        <p:spPr>
          <a:xfrm>
            <a:off x="479300" y="2761250"/>
            <a:ext cx="1584900" cy="1314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38"/>
          <p:cNvSpPr/>
          <p:nvPr/>
        </p:nvSpPr>
        <p:spPr>
          <a:xfrm>
            <a:off x="648800" y="2947825"/>
            <a:ext cx="1584900" cy="1314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38"/>
          <p:cNvSpPr/>
          <p:nvPr/>
        </p:nvSpPr>
        <p:spPr>
          <a:xfrm>
            <a:off x="801200" y="3100225"/>
            <a:ext cx="1584900" cy="1314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38"/>
          <p:cNvSpPr/>
          <p:nvPr/>
        </p:nvSpPr>
        <p:spPr>
          <a:xfrm>
            <a:off x="953600" y="3252625"/>
            <a:ext cx="1806900" cy="1314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Comfortaa"/>
                <a:ea typeface="Comfortaa"/>
                <a:cs typeface="Comfortaa"/>
                <a:sym typeface="Comfortaa"/>
              </a:rPr>
              <a:t>   POD</a:t>
            </a:r>
            <a:endParaRPr sz="25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containerized</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application</a:t>
            </a:r>
            <a:endParaRPr sz="1600" b="1">
              <a:latin typeface="Comfortaa"/>
              <a:ea typeface="Comfortaa"/>
              <a:cs typeface="Comfortaa"/>
              <a:sym typeface="Comfortaa"/>
            </a:endParaRPr>
          </a:p>
          <a:p>
            <a:pPr marL="0" lvl="0" indent="0" algn="l" rtl="0">
              <a:spcBef>
                <a:spcPts val="0"/>
              </a:spcBef>
              <a:spcAft>
                <a:spcPts val="0"/>
              </a:spcAft>
              <a:buNone/>
            </a:pPr>
            <a:endParaRPr sz="1100" b="1">
              <a:latin typeface="Comfortaa"/>
              <a:ea typeface="Comfortaa"/>
              <a:cs typeface="Comfortaa"/>
              <a:sym typeface="Comfortaa"/>
            </a:endParaRPr>
          </a:p>
        </p:txBody>
      </p:sp>
      <p:sp>
        <p:nvSpPr>
          <p:cNvPr id="2857" name="Google Shape;2857;p338"/>
          <p:cNvSpPr/>
          <p:nvPr/>
        </p:nvSpPr>
        <p:spPr>
          <a:xfrm>
            <a:off x="2873825" y="3701125"/>
            <a:ext cx="1071000" cy="417900"/>
          </a:xfrm>
          <a:prstGeom prst="lef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9">
                                            <p:txEl>
                                              <p:pRg st="0" end="0"/>
                                            </p:txEl>
                                          </p:spTgt>
                                        </p:tgtEl>
                                        <p:attrNameLst>
                                          <p:attrName>style.visibility</p:attrName>
                                        </p:attrNameLst>
                                      </p:cBhvr>
                                      <p:to>
                                        <p:strVal val="visible"/>
                                      </p:to>
                                    </p:set>
                                    <p:animEffect transition="in" filter="fade">
                                      <p:cBhvr>
                                        <p:cTn id="7" dur="1000"/>
                                        <p:tgtEl>
                                          <p:spTgt spid="28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49">
                                            <p:txEl>
                                              <p:pRg st="1" end="1"/>
                                            </p:txEl>
                                          </p:spTgt>
                                        </p:tgtEl>
                                        <p:attrNameLst>
                                          <p:attrName>style.visibility</p:attrName>
                                        </p:attrNameLst>
                                      </p:cBhvr>
                                      <p:to>
                                        <p:strVal val="visible"/>
                                      </p:to>
                                    </p:set>
                                    <p:animEffect transition="in" filter="fade">
                                      <p:cBhvr>
                                        <p:cTn id="12" dur="1000"/>
                                        <p:tgtEl>
                                          <p:spTgt spid="28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9">
                                            <p:txEl>
                                              <p:pRg st="2" end="2"/>
                                            </p:txEl>
                                          </p:spTgt>
                                        </p:tgtEl>
                                        <p:attrNameLst>
                                          <p:attrName>style.visibility</p:attrName>
                                        </p:attrNameLst>
                                      </p:cBhvr>
                                      <p:to>
                                        <p:strVal val="visible"/>
                                      </p:to>
                                    </p:set>
                                    <p:animEffect transition="in" filter="fade">
                                      <p:cBhvr>
                                        <p:cTn id="17" dur="1000"/>
                                        <p:tgtEl>
                                          <p:spTgt spid="28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49">
                                            <p:txEl>
                                              <p:pRg st="3" end="3"/>
                                            </p:txEl>
                                          </p:spTgt>
                                        </p:tgtEl>
                                        <p:attrNameLst>
                                          <p:attrName>style.visibility</p:attrName>
                                        </p:attrNameLst>
                                      </p:cBhvr>
                                      <p:to>
                                        <p:strVal val="visible"/>
                                      </p:to>
                                    </p:set>
                                    <p:animEffect transition="in" filter="fade">
                                      <p:cBhvr>
                                        <p:cTn id="22" dur="1000"/>
                                        <p:tgtEl>
                                          <p:spTgt spid="28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49">
                                            <p:txEl>
                                              <p:pRg st="4" end="4"/>
                                            </p:txEl>
                                          </p:spTgt>
                                        </p:tgtEl>
                                        <p:attrNameLst>
                                          <p:attrName>style.visibility</p:attrName>
                                        </p:attrNameLst>
                                      </p:cBhvr>
                                      <p:to>
                                        <p:strVal val="visible"/>
                                      </p:to>
                                    </p:set>
                                    <p:animEffect transition="in" filter="fade">
                                      <p:cBhvr>
                                        <p:cTn id="27" dur="1000"/>
                                        <p:tgtEl>
                                          <p:spTgt spid="284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49">
                                            <p:txEl>
                                              <p:pRg st="5" end="5"/>
                                            </p:txEl>
                                          </p:spTgt>
                                        </p:tgtEl>
                                        <p:attrNameLst>
                                          <p:attrName>style.visibility</p:attrName>
                                        </p:attrNameLst>
                                      </p:cBhvr>
                                      <p:to>
                                        <p:strVal val="visible"/>
                                      </p:to>
                                    </p:set>
                                    <p:animEffect transition="in" filter="fade">
                                      <p:cBhvr>
                                        <p:cTn id="32" dur="1000"/>
                                        <p:tgtEl>
                                          <p:spTgt spid="284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52"/>
                                        </p:tgtEl>
                                        <p:attrNameLst>
                                          <p:attrName>style.visibility</p:attrName>
                                        </p:attrNameLst>
                                      </p:cBhvr>
                                      <p:to>
                                        <p:strVal val="visible"/>
                                      </p:to>
                                    </p:set>
                                    <p:animEffect transition="in" filter="fade">
                                      <p:cBhvr>
                                        <p:cTn id="37" dur="1000"/>
                                        <p:tgtEl>
                                          <p:spTgt spid="2852"/>
                                        </p:tgtEl>
                                      </p:cBhvr>
                                    </p:animEffect>
                                  </p:childTnLst>
                                </p:cTn>
                              </p:par>
                              <p:par>
                                <p:cTn id="38" presetID="10" presetClass="entr" presetSubtype="0" fill="hold" nodeType="withEffect">
                                  <p:stCondLst>
                                    <p:cond delay="0"/>
                                  </p:stCondLst>
                                  <p:childTnLst>
                                    <p:set>
                                      <p:cBhvr>
                                        <p:cTn id="39" dur="1" fill="hold">
                                          <p:stCondLst>
                                            <p:cond delay="0"/>
                                          </p:stCondLst>
                                        </p:cTn>
                                        <p:tgtEl>
                                          <p:spTgt spid="2853"/>
                                        </p:tgtEl>
                                        <p:attrNameLst>
                                          <p:attrName>style.visibility</p:attrName>
                                        </p:attrNameLst>
                                      </p:cBhvr>
                                      <p:to>
                                        <p:strVal val="visible"/>
                                      </p:to>
                                    </p:set>
                                    <p:animEffect transition="in" filter="fade">
                                      <p:cBhvr>
                                        <p:cTn id="40" dur="1000"/>
                                        <p:tgtEl>
                                          <p:spTgt spid="2853"/>
                                        </p:tgtEl>
                                      </p:cBhvr>
                                    </p:animEffect>
                                  </p:childTnLst>
                                </p:cTn>
                              </p:par>
                              <p:par>
                                <p:cTn id="41" presetID="10" presetClass="entr" presetSubtype="0" fill="hold" nodeType="withEffect">
                                  <p:stCondLst>
                                    <p:cond delay="0"/>
                                  </p:stCondLst>
                                  <p:childTnLst>
                                    <p:set>
                                      <p:cBhvr>
                                        <p:cTn id="42" dur="1" fill="hold">
                                          <p:stCondLst>
                                            <p:cond delay="0"/>
                                          </p:stCondLst>
                                        </p:cTn>
                                        <p:tgtEl>
                                          <p:spTgt spid="2854"/>
                                        </p:tgtEl>
                                        <p:attrNameLst>
                                          <p:attrName>style.visibility</p:attrName>
                                        </p:attrNameLst>
                                      </p:cBhvr>
                                      <p:to>
                                        <p:strVal val="visible"/>
                                      </p:to>
                                    </p:set>
                                    <p:animEffect transition="in" filter="fade">
                                      <p:cBhvr>
                                        <p:cTn id="43" dur="1000"/>
                                        <p:tgtEl>
                                          <p:spTgt spid="2854"/>
                                        </p:tgtEl>
                                      </p:cBhvr>
                                    </p:animEffect>
                                  </p:childTnLst>
                                </p:cTn>
                              </p:par>
                              <p:par>
                                <p:cTn id="44" presetID="10" presetClass="entr" presetSubtype="0" fill="hold" nodeType="withEffect">
                                  <p:stCondLst>
                                    <p:cond delay="0"/>
                                  </p:stCondLst>
                                  <p:childTnLst>
                                    <p:set>
                                      <p:cBhvr>
                                        <p:cTn id="45" dur="1" fill="hold">
                                          <p:stCondLst>
                                            <p:cond delay="0"/>
                                          </p:stCondLst>
                                        </p:cTn>
                                        <p:tgtEl>
                                          <p:spTgt spid="2855"/>
                                        </p:tgtEl>
                                        <p:attrNameLst>
                                          <p:attrName>style.visibility</p:attrName>
                                        </p:attrNameLst>
                                      </p:cBhvr>
                                      <p:to>
                                        <p:strVal val="visible"/>
                                      </p:to>
                                    </p:set>
                                    <p:animEffect transition="in" filter="fade">
                                      <p:cBhvr>
                                        <p:cTn id="46" dur="1000"/>
                                        <p:tgtEl>
                                          <p:spTgt spid="2855"/>
                                        </p:tgtEl>
                                      </p:cBhvr>
                                    </p:animEffect>
                                  </p:childTnLst>
                                </p:cTn>
                              </p:par>
                              <p:par>
                                <p:cTn id="47" presetID="10" presetClass="entr" presetSubtype="0" fill="hold" nodeType="withEffect">
                                  <p:stCondLst>
                                    <p:cond delay="0"/>
                                  </p:stCondLst>
                                  <p:childTnLst>
                                    <p:set>
                                      <p:cBhvr>
                                        <p:cTn id="48" dur="1" fill="hold">
                                          <p:stCondLst>
                                            <p:cond delay="0"/>
                                          </p:stCondLst>
                                        </p:cTn>
                                        <p:tgtEl>
                                          <p:spTgt spid="2856"/>
                                        </p:tgtEl>
                                        <p:attrNameLst>
                                          <p:attrName>style.visibility</p:attrName>
                                        </p:attrNameLst>
                                      </p:cBhvr>
                                      <p:to>
                                        <p:strVal val="visible"/>
                                      </p:to>
                                    </p:set>
                                    <p:animEffect transition="in" filter="fade">
                                      <p:cBhvr>
                                        <p:cTn id="49" dur="1000"/>
                                        <p:tgtEl>
                                          <p:spTgt spid="2856"/>
                                        </p:tgtEl>
                                      </p:cBhvr>
                                    </p:animEffect>
                                  </p:childTnLst>
                                </p:cTn>
                              </p:par>
                              <p:par>
                                <p:cTn id="50" presetID="10" presetClass="entr" presetSubtype="0" fill="hold" nodeType="withEffect">
                                  <p:stCondLst>
                                    <p:cond delay="0"/>
                                  </p:stCondLst>
                                  <p:childTnLst>
                                    <p:set>
                                      <p:cBhvr>
                                        <p:cTn id="51" dur="1" fill="hold">
                                          <p:stCondLst>
                                            <p:cond delay="0"/>
                                          </p:stCondLst>
                                        </p:cTn>
                                        <p:tgtEl>
                                          <p:spTgt spid="2851"/>
                                        </p:tgtEl>
                                        <p:attrNameLst>
                                          <p:attrName>style.visibility</p:attrName>
                                        </p:attrNameLst>
                                      </p:cBhvr>
                                      <p:to>
                                        <p:strVal val="visible"/>
                                      </p:to>
                                    </p:set>
                                    <p:animEffect transition="in" filter="fade">
                                      <p:cBhvr>
                                        <p:cTn id="52" dur="1000"/>
                                        <p:tgtEl>
                                          <p:spTgt spid="285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57"/>
                                        </p:tgtEl>
                                        <p:attrNameLst>
                                          <p:attrName>style.visibility</p:attrName>
                                        </p:attrNameLst>
                                      </p:cBhvr>
                                      <p:to>
                                        <p:strVal val="visible"/>
                                      </p:to>
                                    </p:set>
                                    <p:animEffect transition="in" filter="fade">
                                      <p:cBhvr>
                                        <p:cTn id="57" dur="1000"/>
                                        <p:tgtEl>
                                          <p:spTgt spid="2857"/>
                                        </p:tgtEl>
                                      </p:cBhvr>
                                    </p:animEffect>
                                  </p:childTnLst>
                                </p:cTn>
                              </p:par>
                              <p:par>
                                <p:cTn id="58" presetID="10" presetClass="entr" presetSubtype="0" fill="hold" nodeType="withEffect">
                                  <p:stCondLst>
                                    <p:cond delay="0"/>
                                  </p:stCondLst>
                                  <p:childTnLst>
                                    <p:set>
                                      <p:cBhvr>
                                        <p:cTn id="59" dur="1" fill="hold">
                                          <p:stCondLst>
                                            <p:cond delay="0"/>
                                          </p:stCondLst>
                                        </p:cTn>
                                        <p:tgtEl>
                                          <p:spTgt spid="2850"/>
                                        </p:tgtEl>
                                        <p:attrNameLst>
                                          <p:attrName>style.visibility</p:attrName>
                                        </p:attrNameLst>
                                      </p:cBhvr>
                                      <p:to>
                                        <p:strVal val="visible"/>
                                      </p:to>
                                    </p:set>
                                    <p:animEffect transition="in" filter="fade">
                                      <p:cBhvr>
                                        <p:cTn id="60" dur="1000"/>
                                        <p:tgtEl>
                                          <p:spTgt spid="2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b="1">
                <a:latin typeface="Comfortaa"/>
                <a:ea typeface="Comfortaa"/>
                <a:cs typeface="Comfortaa"/>
                <a:sym typeface="Comfortaa"/>
              </a:rPr>
              <a:t>The Kube API Server /</a:t>
            </a:r>
            <a:endParaRPr sz="3700" b="1">
              <a:latin typeface="Comfortaa"/>
              <a:ea typeface="Comfortaa"/>
              <a:cs typeface="Comfortaa"/>
              <a:sym typeface="Comfortaa"/>
            </a:endParaRPr>
          </a:p>
          <a:p>
            <a:pPr marL="0" lvl="0" indent="0" algn="ctr" rtl="0">
              <a:spcBef>
                <a:spcPts val="0"/>
              </a:spcBef>
              <a:spcAft>
                <a:spcPts val="0"/>
              </a:spcAft>
              <a:buNone/>
            </a:pPr>
            <a:r>
              <a:rPr lang="en" sz="3700" b="1">
                <a:latin typeface="Comfortaa"/>
                <a:ea typeface="Comfortaa"/>
                <a:cs typeface="Comfortaa"/>
                <a:sym typeface="Comfortaa"/>
              </a:rPr>
              <a:t> kube-apiserver </a:t>
            </a:r>
            <a:endParaRPr sz="3700" b="1">
              <a:latin typeface="Comfortaa"/>
              <a:ea typeface="Comfortaa"/>
              <a:cs typeface="Comfortaa"/>
              <a:sym typeface="Comfortaa"/>
            </a:endParaRPr>
          </a:p>
          <a:p>
            <a:pPr marL="0" lvl="0" indent="0" algn="ctr" rtl="0">
              <a:spcBef>
                <a:spcPts val="0"/>
              </a:spcBef>
              <a:spcAft>
                <a:spcPts val="0"/>
              </a:spcAft>
              <a:buNone/>
            </a:pPr>
            <a:endParaRPr sz="3700" b="1">
              <a:latin typeface="Comfortaa"/>
              <a:ea typeface="Comfortaa"/>
              <a:cs typeface="Comfortaa"/>
              <a:sym typeface="Comfortaa"/>
            </a:endParaRPr>
          </a:p>
          <a:p>
            <a:pPr marL="0" lvl="0" indent="0" algn="ctr" rtl="0">
              <a:spcBef>
                <a:spcPts val="0"/>
              </a:spcBef>
              <a:spcAft>
                <a:spcPts val="0"/>
              </a:spcAft>
              <a:buNone/>
            </a:pPr>
            <a:endParaRPr sz="37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sp>
        <p:nvSpPr>
          <p:cNvPr id="2862" name="Google Shape;2862;p339"/>
          <p:cNvSpPr txBox="1">
            <a:spLocks noGrp="1"/>
          </p:cNvSpPr>
          <p:nvPr>
            <p:ph type="title"/>
          </p:nvPr>
        </p:nvSpPr>
        <p:spPr>
          <a:xfrm>
            <a:off x="148050" y="281950"/>
            <a:ext cx="8847900" cy="1050900"/>
          </a:xfrm>
          <a:prstGeom prst="rect">
            <a:avLst/>
          </a:prstGeom>
        </p:spPr>
        <p:txBody>
          <a:bodyPr spcFirstLastPara="1" wrap="square" lIns="91425" tIns="91425" rIns="91425" bIns="91425" anchor="ctr" anchorCtr="0">
            <a:noAutofit/>
          </a:bodyPr>
          <a:lstStyle/>
          <a:p>
            <a:pPr marL="0" marR="5080" lvl="0" indent="0" algn="l" rtl="0">
              <a:lnSpc>
                <a:spcPct val="118750"/>
              </a:lnSpc>
              <a:spcBef>
                <a:spcPts val="1140"/>
              </a:spcBef>
              <a:spcAft>
                <a:spcPts val="0"/>
              </a:spcAft>
              <a:buNone/>
            </a:pPr>
            <a:r>
              <a:rPr lang="en" sz="2400" b="1">
                <a:latin typeface="Comfortaa"/>
                <a:ea typeface="Comfortaa"/>
                <a:cs typeface="Comfortaa"/>
                <a:sym typeface="Comfortaa"/>
              </a:rPr>
              <a:t>ConfigMaps can be created from: </a:t>
            </a:r>
            <a:endParaRPr sz="2400" b="1">
              <a:latin typeface="Comfortaa"/>
              <a:ea typeface="Comfortaa"/>
              <a:cs typeface="Comfortaa"/>
              <a:sym typeface="Comfortaa"/>
            </a:endParaRPr>
          </a:p>
          <a:p>
            <a:pPr marL="457200" marR="5080" lvl="0" indent="-381000" algn="l" rtl="0">
              <a:lnSpc>
                <a:spcPct val="118750"/>
              </a:lnSpc>
              <a:spcBef>
                <a:spcPts val="1140"/>
              </a:spcBef>
              <a:spcAft>
                <a:spcPts val="0"/>
              </a:spcAft>
              <a:buClr>
                <a:schemeClr val="dk1"/>
              </a:buClr>
              <a:buSzPts val="2400"/>
              <a:buFont typeface="Comfortaa"/>
              <a:buChar char="●"/>
            </a:pPr>
            <a:r>
              <a:rPr lang="en" sz="2400" b="1">
                <a:latin typeface="Comfortaa"/>
                <a:ea typeface="Comfortaa"/>
                <a:cs typeface="Comfortaa"/>
                <a:sym typeface="Comfortaa"/>
              </a:rPr>
              <a:t>a manifest:</a:t>
            </a:r>
            <a:endParaRPr sz="2400" b="1">
              <a:latin typeface="Comfortaa"/>
              <a:ea typeface="Comfortaa"/>
              <a:cs typeface="Comfortaa"/>
              <a:sym typeface="Comfortaa"/>
            </a:endParaRPr>
          </a:p>
          <a:p>
            <a:pPr marL="0" marR="5080" lvl="0" indent="0" algn="l" rtl="0">
              <a:lnSpc>
                <a:spcPct val="118750"/>
              </a:lnSpc>
              <a:spcBef>
                <a:spcPts val="1140"/>
              </a:spcBef>
              <a:spcAft>
                <a:spcPts val="0"/>
              </a:spcAft>
              <a:buNone/>
            </a:pPr>
            <a:endParaRPr sz="2100" b="1">
              <a:solidFill>
                <a:srgbClr val="00FF00"/>
              </a:solidFill>
              <a:latin typeface="Comfortaa"/>
              <a:ea typeface="Comfortaa"/>
              <a:cs typeface="Comfortaa"/>
              <a:sym typeface="Comfortaa"/>
            </a:endParaRPr>
          </a:p>
        </p:txBody>
      </p:sp>
      <p:sp>
        <p:nvSpPr>
          <p:cNvPr id="2863" name="Google Shape;2863;p339"/>
          <p:cNvSpPr txBox="1"/>
          <p:nvPr/>
        </p:nvSpPr>
        <p:spPr>
          <a:xfrm>
            <a:off x="313500" y="1463050"/>
            <a:ext cx="3579300" cy="325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rPr>
              <a:t>apiVersion: v1</a:t>
            </a:r>
            <a:endParaRPr sz="2300">
              <a:solidFill>
                <a:schemeClr val="dk1"/>
              </a:solidFill>
            </a:endParaRPr>
          </a:p>
          <a:p>
            <a:pPr marL="0" lvl="0" indent="0" algn="l" rtl="0">
              <a:spcBef>
                <a:spcPts val="0"/>
              </a:spcBef>
              <a:spcAft>
                <a:spcPts val="0"/>
              </a:spcAft>
              <a:buNone/>
            </a:pPr>
            <a:r>
              <a:rPr lang="en" sz="2300">
                <a:solidFill>
                  <a:schemeClr val="dk1"/>
                </a:solidFill>
              </a:rPr>
              <a:t>kind: ConfigMap</a:t>
            </a:r>
            <a:endParaRPr sz="2300">
              <a:solidFill>
                <a:schemeClr val="dk1"/>
              </a:solidFill>
            </a:endParaRPr>
          </a:p>
          <a:p>
            <a:pPr marL="0" lvl="0" indent="0" algn="l" rtl="0">
              <a:spcBef>
                <a:spcPts val="0"/>
              </a:spcBef>
              <a:spcAft>
                <a:spcPts val="0"/>
              </a:spcAft>
              <a:buNone/>
            </a:pPr>
            <a:r>
              <a:rPr lang="en" sz="2300">
                <a:solidFill>
                  <a:schemeClr val="dk1"/>
                </a:solidFill>
              </a:rPr>
              <a:t>metadata:</a:t>
            </a:r>
            <a:endParaRPr sz="2300">
              <a:solidFill>
                <a:schemeClr val="dk1"/>
              </a:solidFill>
            </a:endParaRPr>
          </a:p>
          <a:p>
            <a:pPr marL="0" lvl="0" indent="0" algn="l" rtl="0">
              <a:spcBef>
                <a:spcPts val="0"/>
              </a:spcBef>
              <a:spcAft>
                <a:spcPts val="0"/>
              </a:spcAft>
              <a:buNone/>
            </a:pPr>
            <a:r>
              <a:rPr lang="en" sz="2300">
                <a:solidFill>
                  <a:schemeClr val="dk1"/>
                </a:solidFill>
              </a:rPr>
              <a:t> name: cm1</a:t>
            </a:r>
            <a:endParaRPr sz="2300">
              <a:solidFill>
                <a:schemeClr val="dk1"/>
              </a:solidFill>
            </a:endParaRPr>
          </a:p>
          <a:p>
            <a:pPr marL="0" lvl="0" indent="0" algn="l" rtl="0">
              <a:spcBef>
                <a:spcPts val="0"/>
              </a:spcBef>
              <a:spcAft>
                <a:spcPts val="0"/>
              </a:spcAft>
              <a:buNone/>
            </a:pPr>
            <a:r>
              <a:rPr lang="en" sz="2300">
                <a:solidFill>
                  <a:schemeClr val="dk1"/>
                </a:solidFill>
              </a:rPr>
              <a:t>data:  </a:t>
            </a:r>
            <a:endParaRPr sz="2300">
              <a:solidFill>
                <a:schemeClr val="dk1"/>
              </a:solidFill>
            </a:endParaRPr>
          </a:p>
          <a:p>
            <a:pPr marL="0" lvl="0" indent="0" algn="l" rtl="0">
              <a:spcBef>
                <a:spcPts val="0"/>
              </a:spcBef>
              <a:spcAft>
                <a:spcPts val="0"/>
              </a:spcAft>
              <a:buNone/>
            </a:pPr>
            <a:r>
              <a:rPr lang="en" sz="2300">
                <a:solidFill>
                  <a:schemeClr val="dk1"/>
                </a:solidFill>
              </a:rPr>
              <a:t>  LAB: env-var</a:t>
            </a:r>
            <a:endParaRPr sz="2300">
              <a:solidFill>
                <a:schemeClr val="dk1"/>
              </a:solidFill>
            </a:endParaRPr>
          </a:p>
          <a:p>
            <a:pPr marL="0" lvl="0" indent="0" algn="l" rtl="0">
              <a:spcBef>
                <a:spcPts val="0"/>
              </a:spcBef>
              <a:spcAft>
                <a:spcPts val="0"/>
              </a:spcAft>
              <a:buNone/>
            </a:pPr>
            <a:r>
              <a:rPr lang="en" sz="2300">
                <a:solidFill>
                  <a:schemeClr val="dk1"/>
                </a:solidFill>
              </a:rPr>
              <a:t>  USER: John</a:t>
            </a:r>
            <a:endParaRPr sz="3100">
              <a:solidFill>
                <a:schemeClr val="dk1"/>
              </a:solidFill>
              <a:highlight>
                <a:srgbClr val="000000"/>
              </a:highlight>
            </a:endParaRPr>
          </a:p>
        </p:txBody>
      </p:sp>
      <p:sp>
        <p:nvSpPr>
          <p:cNvPr id="2864" name="Google Shape;2864;p339"/>
          <p:cNvSpPr txBox="1"/>
          <p:nvPr/>
        </p:nvSpPr>
        <p:spPr>
          <a:xfrm>
            <a:off x="4241100" y="1497900"/>
            <a:ext cx="4415100" cy="318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00FF00"/>
                </a:solidFill>
                <a:latin typeface="Comfortaa"/>
                <a:ea typeface="Comfortaa"/>
                <a:cs typeface="Comfortaa"/>
                <a:sym typeface="Comfortaa"/>
              </a:rPr>
              <a:t>data</a:t>
            </a:r>
            <a:r>
              <a:rPr lang="en" sz="2100" b="1">
                <a:solidFill>
                  <a:schemeClr val="dk1"/>
                </a:solidFill>
                <a:latin typeface="Comfortaa"/>
                <a:ea typeface="Comfortaa"/>
                <a:cs typeface="Comfortaa"/>
                <a:sym typeface="Comfortaa"/>
              </a:rPr>
              <a:t>: map of key:value pairs with the key being the name of one environment variable entry.</a:t>
            </a:r>
            <a:endParaRPr sz="21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p340"/>
          <p:cNvSpPr txBox="1">
            <a:spLocks noGrp="1"/>
          </p:cNvSpPr>
          <p:nvPr>
            <p:ph type="title"/>
          </p:nvPr>
        </p:nvSpPr>
        <p:spPr>
          <a:xfrm>
            <a:off x="196500" y="450150"/>
            <a:ext cx="8721000" cy="4090800"/>
          </a:xfrm>
          <a:prstGeom prst="rect">
            <a:avLst/>
          </a:prstGeom>
        </p:spPr>
        <p:txBody>
          <a:bodyPr spcFirstLastPara="1" wrap="square" lIns="91425" tIns="91425" rIns="91425" bIns="91425" anchor="ctr" anchorCtr="0">
            <a:noAutofit/>
          </a:bodyPr>
          <a:lstStyle/>
          <a:p>
            <a:pPr marL="457200" marR="5080" lvl="0" indent="0" algn="l" rtl="0">
              <a:lnSpc>
                <a:spcPct val="118750"/>
              </a:lnSpc>
              <a:spcBef>
                <a:spcPts val="1140"/>
              </a:spcBef>
              <a:spcAft>
                <a:spcPts val="0"/>
              </a:spcAft>
              <a:buNone/>
            </a:pPr>
            <a:r>
              <a:rPr lang="en" sz="2500" b="1">
                <a:latin typeface="Comfortaa"/>
                <a:ea typeface="Comfortaa"/>
                <a:cs typeface="Comfortaa"/>
                <a:sym typeface="Comfortaa"/>
              </a:rPr>
              <a:t>cm is shorthand for configmap</a:t>
            </a:r>
            <a:endParaRPr sz="2500" b="1">
              <a:latin typeface="Comfortaa"/>
              <a:ea typeface="Comfortaa"/>
              <a:cs typeface="Comfortaa"/>
              <a:sym typeface="Comfortaa"/>
            </a:endParaRPr>
          </a:p>
          <a:p>
            <a:pPr marL="457200" marR="5080" lvl="0" indent="-387350" algn="l" rtl="0">
              <a:lnSpc>
                <a:spcPct val="118750"/>
              </a:lnSpc>
              <a:spcBef>
                <a:spcPts val="1140"/>
              </a:spcBef>
              <a:spcAft>
                <a:spcPts val="0"/>
              </a:spcAft>
              <a:buClr>
                <a:schemeClr val="dk1"/>
              </a:buClr>
              <a:buSzPts val="2500"/>
              <a:buFont typeface="Comfortaa"/>
              <a:buChar char="●"/>
            </a:pPr>
            <a:r>
              <a:rPr lang="en" sz="2500" b="1">
                <a:latin typeface="Comfortaa"/>
                <a:ea typeface="Comfortaa"/>
                <a:cs typeface="Comfortaa"/>
                <a:sym typeface="Comfortaa"/>
              </a:rPr>
              <a:t>literals:</a:t>
            </a:r>
            <a:endParaRPr sz="2500" b="1">
              <a:latin typeface="Comfortaa"/>
              <a:ea typeface="Comfortaa"/>
              <a:cs typeface="Comfortaa"/>
              <a:sym typeface="Comfortaa"/>
            </a:endParaRPr>
          </a:p>
          <a:p>
            <a:pPr marL="0" marR="5080" lvl="0" indent="0" algn="l" rtl="0">
              <a:lnSpc>
                <a:spcPct val="118750"/>
              </a:lnSpc>
              <a:spcBef>
                <a:spcPts val="1140"/>
              </a:spcBef>
              <a:spcAft>
                <a:spcPts val="0"/>
              </a:spcAft>
              <a:buNone/>
            </a:pPr>
            <a:r>
              <a:rPr lang="en" sz="2500" b="1">
                <a:latin typeface="Comfortaa"/>
                <a:ea typeface="Comfortaa"/>
                <a:cs typeface="Comfortaa"/>
                <a:sym typeface="Comfortaa"/>
              </a:rPr>
              <a:t>     </a:t>
            </a:r>
            <a:r>
              <a:rPr lang="en" sz="2200" b="1">
                <a:latin typeface="Comfortaa"/>
                <a:ea typeface="Comfortaa"/>
                <a:cs typeface="Comfortaa"/>
                <a:sym typeface="Comfortaa"/>
              </a:rPr>
              <a:t>$ kubectl create cm &lt;name&gt; </a:t>
            </a:r>
            <a:r>
              <a:rPr lang="en" sz="2200" b="1">
                <a:solidFill>
                  <a:srgbClr val="00FF00"/>
                </a:solidFill>
                <a:latin typeface="Comfortaa"/>
                <a:ea typeface="Comfortaa"/>
                <a:cs typeface="Comfortaa"/>
                <a:sym typeface="Comfortaa"/>
              </a:rPr>
              <a:t>--from-literal=key=value</a:t>
            </a:r>
            <a:endParaRPr sz="2200" b="1">
              <a:solidFill>
                <a:srgbClr val="00FF00"/>
              </a:solidFill>
              <a:latin typeface="Comfortaa"/>
              <a:ea typeface="Comfortaa"/>
              <a:cs typeface="Comfortaa"/>
              <a:sym typeface="Comfortaa"/>
            </a:endParaRPr>
          </a:p>
          <a:p>
            <a:pPr marL="457200" marR="5080" lvl="0" indent="-387350" algn="l" rtl="0">
              <a:lnSpc>
                <a:spcPct val="118750"/>
              </a:lnSpc>
              <a:spcBef>
                <a:spcPts val="1140"/>
              </a:spcBef>
              <a:spcAft>
                <a:spcPts val="0"/>
              </a:spcAft>
              <a:buClr>
                <a:schemeClr val="dk1"/>
              </a:buClr>
              <a:buSzPts val="2500"/>
              <a:buFont typeface="Comfortaa"/>
              <a:buChar char="●"/>
            </a:pPr>
            <a:r>
              <a:rPr lang="en" sz="2500" b="1">
                <a:latin typeface="Comfortaa"/>
                <a:ea typeface="Comfortaa"/>
                <a:cs typeface="Comfortaa"/>
                <a:sym typeface="Comfortaa"/>
              </a:rPr>
              <a:t>files: </a:t>
            </a:r>
            <a:endParaRPr sz="2500" b="1">
              <a:latin typeface="Comfortaa"/>
              <a:ea typeface="Comfortaa"/>
              <a:cs typeface="Comfortaa"/>
              <a:sym typeface="Comfortaa"/>
            </a:endParaRPr>
          </a:p>
          <a:p>
            <a:pPr marL="457200" marR="5080" lvl="0" indent="0" algn="l" rtl="0">
              <a:lnSpc>
                <a:spcPct val="118750"/>
              </a:lnSpc>
              <a:spcBef>
                <a:spcPts val="1140"/>
              </a:spcBef>
              <a:spcAft>
                <a:spcPts val="0"/>
              </a:spcAft>
              <a:buNone/>
            </a:pPr>
            <a:r>
              <a:rPr lang="en" sz="2200" b="1">
                <a:latin typeface="Comfortaa"/>
                <a:ea typeface="Comfortaa"/>
                <a:cs typeface="Comfortaa"/>
                <a:sym typeface="Comfortaa"/>
              </a:rPr>
              <a:t>$ kubectl create cm &lt;name&gt; </a:t>
            </a:r>
            <a:r>
              <a:rPr lang="en" sz="2200" b="1">
                <a:solidFill>
                  <a:srgbClr val="00FF00"/>
                </a:solidFill>
                <a:latin typeface="Comfortaa"/>
                <a:ea typeface="Comfortaa"/>
                <a:cs typeface="Comfortaa"/>
                <a:sym typeface="Comfortaa"/>
              </a:rPr>
              <a:t>--from-file=key=&lt;file_path&gt;</a:t>
            </a:r>
            <a:endParaRPr sz="2200" b="1">
              <a:solidFill>
                <a:srgbClr val="00FF00"/>
              </a:solidFill>
              <a:latin typeface="Comfortaa"/>
              <a:ea typeface="Comfortaa"/>
              <a:cs typeface="Comfortaa"/>
              <a:sym typeface="Comfortaa"/>
            </a:endParaRPr>
          </a:p>
          <a:p>
            <a:pPr marL="457200" marR="5080" lvl="0" indent="0" algn="l" rtl="0">
              <a:lnSpc>
                <a:spcPct val="118750"/>
              </a:lnSpc>
              <a:spcBef>
                <a:spcPts val="1140"/>
              </a:spcBef>
              <a:spcAft>
                <a:spcPts val="0"/>
              </a:spcAft>
              <a:buNone/>
            </a:pPr>
            <a:r>
              <a:rPr lang="en" sz="2200" b="1">
                <a:latin typeface="Comfortaa"/>
                <a:ea typeface="Comfortaa"/>
                <a:cs typeface="Comfortaa"/>
                <a:sym typeface="Comfortaa"/>
              </a:rPr>
              <a:t>$ kubectl create cm &lt;name&gt; </a:t>
            </a:r>
            <a:r>
              <a:rPr lang="en" sz="2200" b="1">
                <a:solidFill>
                  <a:srgbClr val="00FF00"/>
                </a:solidFill>
                <a:latin typeface="Comfortaa"/>
                <a:ea typeface="Comfortaa"/>
                <a:cs typeface="Comfortaa"/>
                <a:sym typeface="Comfortaa"/>
              </a:rPr>
              <a:t>--from-env-file=&lt;file_path&gt;</a:t>
            </a:r>
            <a:endParaRPr sz="2200" b="1">
              <a:solidFill>
                <a:srgbClr val="00FF00"/>
              </a:solidFill>
              <a:latin typeface="Comfortaa"/>
              <a:ea typeface="Comfortaa"/>
              <a:cs typeface="Comfortaa"/>
              <a:sym typeface="Comfortaa"/>
            </a:endParaRPr>
          </a:p>
          <a:p>
            <a:pPr marL="457200" marR="5080" lvl="0" indent="-387350" algn="l" rtl="0">
              <a:lnSpc>
                <a:spcPct val="118750"/>
              </a:lnSpc>
              <a:spcBef>
                <a:spcPts val="1140"/>
              </a:spcBef>
              <a:spcAft>
                <a:spcPts val="0"/>
              </a:spcAft>
              <a:buClr>
                <a:schemeClr val="dk1"/>
              </a:buClr>
              <a:buSzPts val="2500"/>
              <a:buFont typeface="Comfortaa"/>
              <a:buChar char="●"/>
            </a:pPr>
            <a:r>
              <a:rPr lang="en" sz="2500" b="1">
                <a:latin typeface="Comfortaa"/>
                <a:ea typeface="Comfortaa"/>
                <a:cs typeface="Comfortaa"/>
                <a:sym typeface="Comfortaa"/>
              </a:rPr>
              <a:t>directories:</a:t>
            </a:r>
            <a:endParaRPr sz="2500" b="1">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latin typeface="Comfortaa"/>
                <a:ea typeface="Comfortaa"/>
                <a:cs typeface="Comfortaa"/>
                <a:sym typeface="Comfortaa"/>
              </a:rPr>
              <a:t>      $ kubectl create cm &lt;name&gt; </a:t>
            </a:r>
            <a:r>
              <a:rPr lang="en" sz="2200" b="1">
                <a:solidFill>
                  <a:srgbClr val="00FF00"/>
                </a:solidFill>
                <a:latin typeface="Comfortaa"/>
                <a:ea typeface="Comfortaa"/>
                <a:cs typeface="Comfortaa"/>
                <a:sym typeface="Comfortaa"/>
              </a:rPr>
              <a:t>--from-file=&lt;dir path&gt;</a:t>
            </a:r>
            <a:endParaRPr sz="2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9">
                                            <p:txEl>
                                              <p:pRg st="0" end="0"/>
                                            </p:txEl>
                                          </p:spTgt>
                                        </p:tgtEl>
                                        <p:attrNameLst>
                                          <p:attrName>style.visibility</p:attrName>
                                        </p:attrNameLst>
                                      </p:cBhvr>
                                      <p:to>
                                        <p:strVal val="visible"/>
                                      </p:to>
                                    </p:set>
                                    <p:animEffect transition="in" filter="fade">
                                      <p:cBhvr>
                                        <p:cTn id="7" dur="1000"/>
                                        <p:tgtEl>
                                          <p:spTgt spid="28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9">
                                            <p:txEl>
                                              <p:pRg st="1" end="1"/>
                                            </p:txEl>
                                          </p:spTgt>
                                        </p:tgtEl>
                                        <p:attrNameLst>
                                          <p:attrName>style.visibility</p:attrName>
                                        </p:attrNameLst>
                                      </p:cBhvr>
                                      <p:to>
                                        <p:strVal val="visible"/>
                                      </p:to>
                                    </p:set>
                                    <p:animEffect transition="in" filter="fade">
                                      <p:cBhvr>
                                        <p:cTn id="12" dur="1000"/>
                                        <p:tgtEl>
                                          <p:spTgt spid="28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9">
                                            <p:txEl>
                                              <p:pRg st="2" end="2"/>
                                            </p:txEl>
                                          </p:spTgt>
                                        </p:tgtEl>
                                        <p:attrNameLst>
                                          <p:attrName>style.visibility</p:attrName>
                                        </p:attrNameLst>
                                      </p:cBhvr>
                                      <p:to>
                                        <p:strVal val="visible"/>
                                      </p:to>
                                    </p:set>
                                    <p:animEffect transition="in" filter="fade">
                                      <p:cBhvr>
                                        <p:cTn id="17" dur="1000"/>
                                        <p:tgtEl>
                                          <p:spTgt spid="28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9">
                                            <p:txEl>
                                              <p:pRg st="3" end="3"/>
                                            </p:txEl>
                                          </p:spTgt>
                                        </p:tgtEl>
                                        <p:attrNameLst>
                                          <p:attrName>style.visibility</p:attrName>
                                        </p:attrNameLst>
                                      </p:cBhvr>
                                      <p:to>
                                        <p:strVal val="visible"/>
                                      </p:to>
                                    </p:set>
                                    <p:animEffect transition="in" filter="fade">
                                      <p:cBhvr>
                                        <p:cTn id="22" dur="1000"/>
                                        <p:tgtEl>
                                          <p:spTgt spid="286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69">
                                            <p:txEl>
                                              <p:pRg st="4" end="4"/>
                                            </p:txEl>
                                          </p:spTgt>
                                        </p:tgtEl>
                                        <p:attrNameLst>
                                          <p:attrName>style.visibility</p:attrName>
                                        </p:attrNameLst>
                                      </p:cBhvr>
                                      <p:to>
                                        <p:strVal val="visible"/>
                                      </p:to>
                                    </p:set>
                                    <p:animEffect transition="in" filter="fade">
                                      <p:cBhvr>
                                        <p:cTn id="27" dur="1000"/>
                                        <p:tgtEl>
                                          <p:spTgt spid="286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69">
                                            <p:txEl>
                                              <p:pRg st="5" end="5"/>
                                            </p:txEl>
                                          </p:spTgt>
                                        </p:tgtEl>
                                        <p:attrNameLst>
                                          <p:attrName>style.visibility</p:attrName>
                                        </p:attrNameLst>
                                      </p:cBhvr>
                                      <p:to>
                                        <p:strVal val="visible"/>
                                      </p:to>
                                    </p:set>
                                    <p:animEffect transition="in" filter="fade">
                                      <p:cBhvr>
                                        <p:cTn id="32" dur="1000"/>
                                        <p:tgtEl>
                                          <p:spTgt spid="286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69">
                                            <p:txEl>
                                              <p:pRg st="6" end="6"/>
                                            </p:txEl>
                                          </p:spTgt>
                                        </p:tgtEl>
                                        <p:attrNameLst>
                                          <p:attrName>style.visibility</p:attrName>
                                        </p:attrNameLst>
                                      </p:cBhvr>
                                      <p:to>
                                        <p:strVal val="visible"/>
                                      </p:to>
                                    </p:set>
                                    <p:animEffect transition="in" filter="fade">
                                      <p:cBhvr>
                                        <p:cTn id="37" dur="1000"/>
                                        <p:tgtEl>
                                          <p:spTgt spid="286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69">
                                            <p:txEl>
                                              <p:pRg st="7" end="7"/>
                                            </p:txEl>
                                          </p:spTgt>
                                        </p:tgtEl>
                                        <p:attrNameLst>
                                          <p:attrName>style.visibility</p:attrName>
                                        </p:attrNameLst>
                                      </p:cBhvr>
                                      <p:to>
                                        <p:strVal val="visible"/>
                                      </p:to>
                                    </p:set>
                                    <p:animEffect transition="in" filter="fade">
                                      <p:cBhvr>
                                        <p:cTn id="42" dur="1000"/>
                                        <p:tgtEl>
                                          <p:spTgt spid="286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873"/>
        <p:cNvGrpSpPr/>
        <p:nvPr/>
      </p:nvGrpSpPr>
      <p:grpSpPr>
        <a:xfrm>
          <a:off x="0" y="0"/>
          <a:ext cx="0" cy="0"/>
          <a:chOff x="0" y="0"/>
          <a:chExt cx="0" cy="0"/>
        </a:xfrm>
      </p:grpSpPr>
      <p:sp>
        <p:nvSpPr>
          <p:cNvPr id="2874" name="Google Shape;2874;p341"/>
          <p:cNvSpPr txBox="1"/>
          <p:nvPr/>
        </p:nvSpPr>
        <p:spPr>
          <a:xfrm>
            <a:off x="412175" y="96700"/>
            <a:ext cx="8400900" cy="4632900"/>
          </a:xfrm>
          <a:prstGeom prst="rect">
            <a:avLst/>
          </a:prstGeom>
          <a:noFill/>
          <a:ln>
            <a:noFill/>
          </a:ln>
        </p:spPr>
        <p:txBody>
          <a:bodyPr spcFirstLastPara="1" wrap="square" lIns="0" tIns="142225" rIns="0" bIns="0" anchor="t" anchorCtr="0">
            <a:noAutofit/>
          </a:bodyPr>
          <a:lstStyle/>
          <a:p>
            <a:pPr marL="0" lvl="0" indent="0" algn="l" rtl="0">
              <a:spcBef>
                <a:spcPts val="1020"/>
              </a:spcBef>
              <a:spcAft>
                <a:spcPts val="0"/>
              </a:spcAft>
              <a:buNone/>
            </a:pPr>
            <a:r>
              <a:rPr lang="en" sz="2400" b="1">
                <a:solidFill>
                  <a:schemeClr val="dk1"/>
                </a:solidFill>
                <a:latin typeface="Comfortaa"/>
                <a:ea typeface="Comfortaa"/>
                <a:cs typeface="Comfortaa"/>
                <a:sym typeface="Comfortaa"/>
              </a:rPr>
              <a:t>ConfigMaps can be referenced in a pod manifest through several different means :</a:t>
            </a:r>
            <a:endParaRPr sz="2400" b="1">
              <a:solidFill>
                <a:schemeClr val="dk1"/>
              </a:solidFill>
              <a:latin typeface="Comfortaa"/>
              <a:ea typeface="Comfortaa"/>
              <a:cs typeface="Comfortaa"/>
              <a:sym typeface="Comfortaa"/>
            </a:endParaRPr>
          </a:p>
          <a:p>
            <a:pPr marL="0" lvl="0" indent="0" algn="l" rtl="0">
              <a:spcBef>
                <a:spcPts val="1020"/>
              </a:spcBef>
              <a:spcAft>
                <a:spcPts val="0"/>
              </a:spcAft>
              <a:buNone/>
            </a:pPr>
            <a:endParaRPr sz="2400" b="1">
              <a:solidFill>
                <a:schemeClr val="dk1"/>
              </a:solidFill>
              <a:latin typeface="Comfortaa"/>
              <a:ea typeface="Comfortaa"/>
              <a:cs typeface="Comfortaa"/>
              <a:sym typeface="Comfortaa"/>
            </a:endParaRPr>
          </a:p>
          <a:p>
            <a:pPr marL="457200" lvl="0" indent="-381000" algn="l" rtl="0">
              <a:spcBef>
                <a:spcPts val="1019"/>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Passing </a:t>
            </a:r>
            <a:r>
              <a:rPr lang="en" sz="2400" b="1">
                <a:solidFill>
                  <a:srgbClr val="00FF00"/>
                </a:solidFill>
                <a:latin typeface="Comfortaa"/>
                <a:ea typeface="Comfortaa"/>
                <a:cs typeface="Comfortaa"/>
                <a:sym typeface="Comfortaa"/>
              </a:rPr>
              <a:t>one</a:t>
            </a:r>
            <a:r>
              <a:rPr lang="en" sz="2400" b="1">
                <a:solidFill>
                  <a:schemeClr val="dk1"/>
                </a:solidFill>
                <a:latin typeface="Comfortaa"/>
                <a:ea typeface="Comfortaa"/>
                <a:cs typeface="Comfortaa"/>
                <a:sym typeface="Comfortaa"/>
              </a:rPr>
              <a:t> configmap entry as environment variables using env</a:t>
            </a: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Passing </a:t>
            </a:r>
            <a:r>
              <a:rPr lang="en" sz="2400" b="1">
                <a:solidFill>
                  <a:srgbClr val="00FF00"/>
                </a:solidFill>
                <a:latin typeface="Comfortaa"/>
                <a:ea typeface="Comfortaa"/>
                <a:cs typeface="Comfortaa"/>
                <a:sym typeface="Comfortaa"/>
              </a:rPr>
              <a:t>all</a:t>
            </a:r>
            <a:r>
              <a:rPr lang="en" sz="2400" b="1">
                <a:solidFill>
                  <a:schemeClr val="dk1"/>
                </a:solidFill>
                <a:latin typeface="Comfortaa"/>
                <a:ea typeface="Comfortaa"/>
                <a:cs typeface="Comfortaa"/>
                <a:sym typeface="Comfortaa"/>
              </a:rPr>
              <a:t> configmap entry as environment variables using envFrom</a:t>
            </a: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as command-line arguments referencing env variables with args. </a:t>
            </a: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As a volume mounted to a pod container using the configMap volume type.</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4">
                                            <p:txEl>
                                              <p:pRg st="0" end="0"/>
                                            </p:txEl>
                                          </p:spTgt>
                                        </p:tgtEl>
                                        <p:attrNameLst>
                                          <p:attrName>style.visibility</p:attrName>
                                        </p:attrNameLst>
                                      </p:cBhvr>
                                      <p:to>
                                        <p:strVal val="visible"/>
                                      </p:to>
                                    </p:set>
                                    <p:animEffect transition="in" filter="fade">
                                      <p:cBhvr>
                                        <p:cTn id="7" dur="1000"/>
                                        <p:tgtEl>
                                          <p:spTgt spid="28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4">
                                            <p:txEl>
                                              <p:pRg st="1" end="1"/>
                                            </p:txEl>
                                          </p:spTgt>
                                        </p:tgtEl>
                                        <p:attrNameLst>
                                          <p:attrName>style.visibility</p:attrName>
                                        </p:attrNameLst>
                                      </p:cBhvr>
                                      <p:to>
                                        <p:strVal val="visible"/>
                                      </p:to>
                                    </p:set>
                                    <p:animEffect transition="in" filter="fade">
                                      <p:cBhvr>
                                        <p:cTn id="12" dur="1000"/>
                                        <p:tgtEl>
                                          <p:spTgt spid="28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74">
                                            <p:txEl>
                                              <p:pRg st="2" end="2"/>
                                            </p:txEl>
                                          </p:spTgt>
                                        </p:tgtEl>
                                        <p:attrNameLst>
                                          <p:attrName>style.visibility</p:attrName>
                                        </p:attrNameLst>
                                      </p:cBhvr>
                                      <p:to>
                                        <p:strVal val="visible"/>
                                      </p:to>
                                    </p:set>
                                    <p:animEffect transition="in" filter="fade">
                                      <p:cBhvr>
                                        <p:cTn id="17" dur="1000"/>
                                        <p:tgtEl>
                                          <p:spTgt spid="28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74">
                                            <p:txEl>
                                              <p:pRg st="3" end="3"/>
                                            </p:txEl>
                                          </p:spTgt>
                                        </p:tgtEl>
                                        <p:attrNameLst>
                                          <p:attrName>style.visibility</p:attrName>
                                        </p:attrNameLst>
                                      </p:cBhvr>
                                      <p:to>
                                        <p:strVal val="visible"/>
                                      </p:to>
                                    </p:set>
                                    <p:animEffect transition="in" filter="fade">
                                      <p:cBhvr>
                                        <p:cTn id="22" dur="1000"/>
                                        <p:tgtEl>
                                          <p:spTgt spid="28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74">
                                            <p:txEl>
                                              <p:pRg st="4" end="4"/>
                                            </p:txEl>
                                          </p:spTgt>
                                        </p:tgtEl>
                                        <p:attrNameLst>
                                          <p:attrName>style.visibility</p:attrName>
                                        </p:attrNameLst>
                                      </p:cBhvr>
                                      <p:to>
                                        <p:strVal val="visible"/>
                                      </p:to>
                                    </p:set>
                                    <p:animEffect transition="in" filter="fade">
                                      <p:cBhvr>
                                        <p:cTn id="27" dur="1000"/>
                                        <p:tgtEl>
                                          <p:spTgt spid="28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74">
                                            <p:txEl>
                                              <p:pRg st="5" end="5"/>
                                            </p:txEl>
                                          </p:spTgt>
                                        </p:tgtEl>
                                        <p:attrNameLst>
                                          <p:attrName>style.visibility</p:attrName>
                                        </p:attrNameLst>
                                      </p:cBhvr>
                                      <p:to>
                                        <p:strVal val="visible"/>
                                      </p:to>
                                    </p:set>
                                    <p:animEffect transition="in" filter="fade">
                                      <p:cBhvr>
                                        <p:cTn id="32" dur="1000"/>
                                        <p:tgtEl>
                                          <p:spTgt spid="287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2878"/>
        <p:cNvGrpSpPr/>
        <p:nvPr/>
      </p:nvGrpSpPr>
      <p:grpSpPr>
        <a:xfrm>
          <a:off x="0" y="0"/>
          <a:ext cx="0" cy="0"/>
          <a:chOff x="0" y="0"/>
          <a:chExt cx="0" cy="0"/>
        </a:xfrm>
      </p:grpSpPr>
      <p:sp>
        <p:nvSpPr>
          <p:cNvPr id="2879" name="Google Shape;2879;p342"/>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ConfigMaps Demo Lab</a:t>
            </a: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2883"/>
        <p:cNvGrpSpPr/>
        <p:nvPr/>
      </p:nvGrpSpPr>
      <p:grpSpPr>
        <a:xfrm>
          <a:off x="0" y="0"/>
          <a:ext cx="0" cy="0"/>
          <a:chOff x="0" y="0"/>
          <a:chExt cx="0" cy="0"/>
        </a:xfrm>
      </p:grpSpPr>
      <p:sp>
        <p:nvSpPr>
          <p:cNvPr id="2884" name="Google Shape;2884;p343"/>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Secrets</a:t>
            </a: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888"/>
        <p:cNvGrpSpPr/>
        <p:nvPr/>
      </p:nvGrpSpPr>
      <p:grpSpPr>
        <a:xfrm>
          <a:off x="0" y="0"/>
          <a:ext cx="0" cy="0"/>
          <a:chOff x="0" y="0"/>
          <a:chExt cx="0" cy="0"/>
        </a:xfrm>
      </p:grpSpPr>
      <p:sp>
        <p:nvSpPr>
          <p:cNvPr id="2889" name="Google Shape;2889;p344"/>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2890" name="Google Shape;2890;p344"/>
          <p:cNvSpPr txBox="1"/>
          <p:nvPr/>
        </p:nvSpPr>
        <p:spPr>
          <a:xfrm>
            <a:off x="399900" y="266625"/>
            <a:ext cx="8344200" cy="4644600"/>
          </a:xfrm>
          <a:prstGeom prst="rect">
            <a:avLst/>
          </a:prstGeom>
          <a:noFill/>
          <a:ln>
            <a:noFill/>
          </a:ln>
        </p:spPr>
        <p:txBody>
          <a:bodyPr spcFirstLastPara="1" wrap="square" lIns="0" tIns="142225" rIns="0" bIns="0"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Secrets is a kubernetes resources to pass </a:t>
            </a:r>
            <a:r>
              <a:rPr lang="en" sz="2400" b="1">
                <a:solidFill>
                  <a:srgbClr val="00FF00"/>
                </a:solidFill>
                <a:latin typeface="Comfortaa"/>
                <a:ea typeface="Comfortaa"/>
                <a:cs typeface="Comfortaa"/>
                <a:sym typeface="Comfortaa"/>
              </a:rPr>
              <a:t>sensitive</a:t>
            </a:r>
            <a:r>
              <a:rPr lang="en" sz="2400" b="1">
                <a:solidFill>
                  <a:schemeClr val="dk1"/>
                </a:solidFill>
                <a:latin typeface="Comfortaa"/>
                <a:ea typeface="Comfortaa"/>
                <a:cs typeface="Comfortaa"/>
                <a:sym typeface="Comfortaa"/>
              </a:rPr>
              <a:t> data to applications such as credentials or certificates using:</a:t>
            </a: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environment variables </a:t>
            </a: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volume (recommended)</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Same functionality as ConfigMap. difference is that the data is encoded with </a:t>
            </a:r>
            <a:r>
              <a:rPr lang="en" sz="2400" b="1">
                <a:solidFill>
                  <a:srgbClr val="00FF00"/>
                </a:solidFill>
                <a:latin typeface="Comfortaa"/>
                <a:ea typeface="Comfortaa"/>
                <a:cs typeface="Comfortaa"/>
                <a:sym typeface="Comfortaa"/>
              </a:rPr>
              <a:t>base64</a:t>
            </a:r>
            <a:r>
              <a:rPr lang="en" sz="2400" b="1">
                <a:solidFill>
                  <a:schemeClr val="dk1"/>
                </a:solidFill>
                <a:latin typeface="Comfortaa"/>
                <a:ea typeface="Comfortaa"/>
                <a:cs typeface="Comfortaa"/>
                <a:sym typeface="Comfortaa"/>
              </a:rPr>
              <a:t>.</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Base64 encoding used as data may contain binary content such as TLS certificates. Not for security purposes.</a:t>
            </a:r>
            <a:endParaRPr sz="2400" b="1">
              <a:solidFill>
                <a:srgbClr val="00FF00"/>
              </a:solidFill>
              <a:latin typeface="Comfortaa"/>
              <a:ea typeface="Comfortaa"/>
              <a:cs typeface="Comfortaa"/>
              <a:sym typeface="Comfortaa"/>
            </a:endParaRPr>
          </a:p>
          <a:p>
            <a:pPr marL="0" marR="0" lvl="0" indent="0" algn="l" rtl="0">
              <a:lnSpc>
                <a:spcPct val="100000"/>
              </a:lnSpc>
              <a:spcBef>
                <a:spcPts val="1020"/>
              </a:spcBef>
              <a:spcAft>
                <a:spcPts val="0"/>
              </a:spcAft>
              <a:buNone/>
            </a:pPr>
            <a:endParaRPr sz="240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0">
                                            <p:txEl>
                                              <p:pRg st="0" end="0"/>
                                            </p:txEl>
                                          </p:spTgt>
                                        </p:tgtEl>
                                        <p:attrNameLst>
                                          <p:attrName>style.visibility</p:attrName>
                                        </p:attrNameLst>
                                      </p:cBhvr>
                                      <p:to>
                                        <p:strVal val="visible"/>
                                      </p:to>
                                    </p:set>
                                    <p:animEffect transition="in" filter="fade">
                                      <p:cBhvr>
                                        <p:cTn id="7" dur="1000"/>
                                        <p:tgtEl>
                                          <p:spTgt spid="28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90">
                                            <p:txEl>
                                              <p:pRg st="1" end="1"/>
                                            </p:txEl>
                                          </p:spTgt>
                                        </p:tgtEl>
                                        <p:attrNameLst>
                                          <p:attrName>style.visibility</p:attrName>
                                        </p:attrNameLst>
                                      </p:cBhvr>
                                      <p:to>
                                        <p:strVal val="visible"/>
                                      </p:to>
                                    </p:set>
                                    <p:animEffect transition="in" filter="fade">
                                      <p:cBhvr>
                                        <p:cTn id="12" dur="1000"/>
                                        <p:tgtEl>
                                          <p:spTgt spid="28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90">
                                            <p:txEl>
                                              <p:pRg st="2" end="2"/>
                                            </p:txEl>
                                          </p:spTgt>
                                        </p:tgtEl>
                                        <p:attrNameLst>
                                          <p:attrName>style.visibility</p:attrName>
                                        </p:attrNameLst>
                                      </p:cBhvr>
                                      <p:to>
                                        <p:strVal val="visible"/>
                                      </p:to>
                                    </p:set>
                                    <p:animEffect transition="in" filter="fade">
                                      <p:cBhvr>
                                        <p:cTn id="17" dur="1000"/>
                                        <p:tgtEl>
                                          <p:spTgt spid="28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90">
                                            <p:txEl>
                                              <p:pRg st="3" end="3"/>
                                            </p:txEl>
                                          </p:spTgt>
                                        </p:tgtEl>
                                        <p:attrNameLst>
                                          <p:attrName>style.visibility</p:attrName>
                                        </p:attrNameLst>
                                      </p:cBhvr>
                                      <p:to>
                                        <p:strVal val="visible"/>
                                      </p:to>
                                    </p:set>
                                    <p:animEffect transition="in" filter="fade">
                                      <p:cBhvr>
                                        <p:cTn id="22" dur="1000"/>
                                        <p:tgtEl>
                                          <p:spTgt spid="28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90">
                                            <p:txEl>
                                              <p:pRg st="4" end="4"/>
                                            </p:txEl>
                                          </p:spTgt>
                                        </p:tgtEl>
                                        <p:attrNameLst>
                                          <p:attrName>style.visibility</p:attrName>
                                        </p:attrNameLst>
                                      </p:cBhvr>
                                      <p:to>
                                        <p:strVal val="visible"/>
                                      </p:to>
                                    </p:set>
                                    <p:animEffect transition="in" filter="fade">
                                      <p:cBhvr>
                                        <p:cTn id="27" dur="1000"/>
                                        <p:tgtEl>
                                          <p:spTgt spid="28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90">
                                            <p:txEl>
                                              <p:pRg st="5" end="5"/>
                                            </p:txEl>
                                          </p:spTgt>
                                        </p:tgtEl>
                                        <p:attrNameLst>
                                          <p:attrName>style.visibility</p:attrName>
                                        </p:attrNameLst>
                                      </p:cBhvr>
                                      <p:to>
                                        <p:strVal val="visible"/>
                                      </p:to>
                                    </p:set>
                                    <p:animEffect transition="in" filter="fade">
                                      <p:cBhvr>
                                        <p:cTn id="32" dur="1000"/>
                                        <p:tgtEl>
                                          <p:spTgt spid="289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90">
                                            <p:txEl>
                                              <p:pRg st="6" end="6"/>
                                            </p:txEl>
                                          </p:spTgt>
                                        </p:tgtEl>
                                        <p:attrNameLst>
                                          <p:attrName>style.visibility</p:attrName>
                                        </p:attrNameLst>
                                      </p:cBhvr>
                                      <p:to>
                                        <p:strVal val="visible"/>
                                      </p:to>
                                    </p:set>
                                    <p:animEffect transition="in" filter="fade">
                                      <p:cBhvr>
                                        <p:cTn id="37" dur="1000"/>
                                        <p:tgtEl>
                                          <p:spTgt spid="289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90">
                                            <p:txEl>
                                              <p:pRg st="7" end="7"/>
                                            </p:txEl>
                                          </p:spTgt>
                                        </p:tgtEl>
                                        <p:attrNameLst>
                                          <p:attrName>style.visibility</p:attrName>
                                        </p:attrNameLst>
                                      </p:cBhvr>
                                      <p:to>
                                        <p:strVal val="visible"/>
                                      </p:to>
                                    </p:set>
                                    <p:animEffect transition="in" filter="fade">
                                      <p:cBhvr>
                                        <p:cTn id="42" dur="1000"/>
                                        <p:tgtEl>
                                          <p:spTgt spid="289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90">
                                            <p:txEl>
                                              <p:pRg st="8" end="8"/>
                                            </p:txEl>
                                          </p:spTgt>
                                        </p:tgtEl>
                                        <p:attrNameLst>
                                          <p:attrName>style.visibility</p:attrName>
                                        </p:attrNameLst>
                                      </p:cBhvr>
                                      <p:to>
                                        <p:strVal val="visible"/>
                                      </p:to>
                                    </p:set>
                                    <p:animEffect transition="in" filter="fade">
                                      <p:cBhvr>
                                        <p:cTn id="47" dur="1000"/>
                                        <p:tgtEl>
                                          <p:spTgt spid="289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2894"/>
        <p:cNvGrpSpPr/>
        <p:nvPr/>
      </p:nvGrpSpPr>
      <p:grpSpPr>
        <a:xfrm>
          <a:off x="0" y="0"/>
          <a:ext cx="0" cy="0"/>
          <a:chOff x="0" y="0"/>
          <a:chExt cx="0" cy="0"/>
        </a:xfrm>
      </p:grpSpPr>
      <p:sp>
        <p:nvSpPr>
          <p:cNvPr id="2895" name="Google Shape;2895;p345"/>
          <p:cNvSpPr txBox="1">
            <a:spLocks noGrp="1"/>
          </p:cNvSpPr>
          <p:nvPr>
            <p:ph type="title"/>
          </p:nvPr>
        </p:nvSpPr>
        <p:spPr>
          <a:xfrm>
            <a:off x="349750" y="227850"/>
            <a:ext cx="8646000" cy="46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100" b="1">
              <a:latin typeface="Comfortaa"/>
              <a:ea typeface="Comfortaa"/>
              <a:cs typeface="Comfortaa"/>
              <a:sym typeface="Comfortaa"/>
            </a:endParaRPr>
          </a:p>
          <a:p>
            <a:pPr marL="0" lvl="0" indent="0" algn="l" rtl="0">
              <a:spcBef>
                <a:spcPts val="0"/>
              </a:spcBef>
              <a:spcAft>
                <a:spcPts val="0"/>
              </a:spcAft>
              <a:buNone/>
            </a:pPr>
            <a:endParaRPr sz="2100" b="1">
              <a:latin typeface="Comfortaa"/>
              <a:ea typeface="Comfortaa"/>
              <a:cs typeface="Comfortaa"/>
              <a:sym typeface="Comfortaa"/>
            </a:endParaRPr>
          </a:p>
          <a:p>
            <a:pPr marL="0" lvl="0" indent="0" algn="l" rtl="0">
              <a:spcBef>
                <a:spcPts val="0"/>
              </a:spcBef>
              <a:spcAft>
                <a:spcPts val="0"/>
              </a:spcAft>
              <a:buNone/>
            </a:pPr>
            <a:r>
              <a:rPr lang="en" sz="2100" b="1">
                <a:latin typeface="Comfortaa"/>
                <a:ea typeface="Comfortaa"/>
                <a:cs typeface="Comfortaa"/>
                <a:sym typeface="Comfortaa"/>
              </a:rPr>
              <a:t>S</a:t>
            </a:r>
            <a:r>
              <a:rPr lang="en" sz="2200" b="1">
                <a:latin typeface="Comfortaa"/>
                <a:ea typeface="Comfortaa"/>
                <a:cs typeface="Comfortaa"/>
                <a:sym typeface="Comfortaa"/>
              </a:rPr>
              <a:t>ecrets can be encrypted at rest in the etcd with the EncryptionConfiguration kubernetes object. more details at:</a:t>
            </a:r>
            <a:endParaRPr sz="2200" b="1">
              <a:latin typeface="Comfortaa"/>
              <a:ea typeface="Comfortaa"/>
              <a:cs typeface="Comfortaa"/>
              <a:sym typeface="Comfortaa"/>
            </a:endParaRPr>
          </a:p>
          <a:p>
            <a:pPr marL="0" lvl="0" indent="0" algn="l" rtl="0">
              <a:spcBef>
                <a:spcPts val="0"/>
              </a:spcBef>
              <a:spcAft>
                <a:spcPts val="0"/>
              </a:spcAft>
              <a:buNone/>
            </a:pPr>
            <a:r>
              <a:rPr lang="en" sz="2100" b="1" u="sng">
                <a:solidFill>
                  <a:schemeClr val="accent5"/>
                </a:solidFill>
                <a:latin typeface="Comfortaa"/>
                <a:ea typeface="Comfortaa"/>
                <a:cs typeface="Comfortaa"/>
                <a:sym typeface="Comfortaa"/>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https://kubernetes.io/docs/tasks/administer-cluster/encrypt-data/</a:t>
            </a:r>
            <a:endParaRPr sz="2200">
              <a:latin typeface="Comfortaa"/>
              <a:ea typeface="Comfortaa"/>
              <a:cs typeface="Comfortaa"/>
              <a:sym typeface="Comfortaa"/>
            </a:endParaRPr>
          </a:p>
          <a:p>
            <a:pPr marL="0" lvl="0" indent="0" algn="l" rtl="0">
              <a:spcBef>
                <a:spcPts val="0"/>
              </a:spcBef>
              <a:spcAft>
                <a:spcPts val="0"/>
              </a:spcAft>
              <a:buNone/>
            </a:pPr>
            <a:endParaRPr sz="2200">
              <a:latin typeface="Comfortaa"/>
              <a:ea typeface="Comfortaa"/>
              <a:cs typeface="Comfortaa"/>
              <a:sym typeface="Comfortaa"/>
            </a:endParaRPr>
          </a:p>
          <a:p>
            <a:pPr marL="0" lvl="0" indent="0" algn="l" rtl="0">
              <a:spcBef>
                <a:spcPts val="0"/>
              </a:spcBef>
              <a:spcAft>
                <a:spcPts val="0"/>
              </a:spcAft>
              <a:buNone/>
            </a:pPr>
            <a:r>
              <a:rPr lang="en" sz="2200" b="1">
                <a:latin typeface="Comfortaa"/>
                <a:ea typeface="Comfortaa"/>
                <a:cs typeface="Comfortaa"/>
                <a:sym typeface="Comfortaa"/>
              </a:rPr>
              <a:t>secrets are stored in in-memory filesystem or tmpfs and not in disk.</a:t>
            </a:r>
            <a:endParaRPr sz="2200" b="1">
              <a:latin typeface="Comfortaa"/>
              <a:ea typeface="Comfortaa"/>
              <a:cs typeface="Comfortaa"/>
              <a:sym typeface="Comfortaa"/>
            </a:endParaRPr>
          </a:p>
          <a:p>
            <a:pPr marL="0" lvl="0" indent="0" algn="l" rtl="0">
              <a:spcBef>
                <a:spcPts val="0"/>
              </a:spcBef>
              <a:spcAft>
                <a:spcPts val="0"/>
              </a:spcAft>
              <a:buNone/>
            </a:pPr>
            <a:r>
              <a:rPr lang="en" sz="2200"/>
              <a:t>$ k exec posec2 -- mount | grep creds</a:t>
            </a:r>
            <a:endParaRPr sz="2200"/>
          </a:p>
          <a:p>
            <a:pPr marL="0" lvl="0" indent="0" algn="l" rtl="0">
              <a:spcBef>
                <a:spcPts val="0"/>
              </a:spcBef>
              <a:spcAft>
                <a:spcPts val="0"/>
              </a:spcAft>
              <a:buNone/>
            </a:pPr>
            <a:r>
              <a:rPr lang="en" sz="2200"/>
              <a:t>tmpfs on /home/creds type tmpfs (ro,</a:t>
            </a:r>
            <a:r>
              <a:rPr lang="en" sz="2200" b="1">
                <a:solidFill>
                  <a:srgbClr val="00FF00"/>
                </a:solidFill>
              </a:rPr>
              <a:t>relatime</a:t>
            </a:r>
            <a:r>
              <a:rPr lang="en" sz="2200"/>
              <a:t>)</a:t>
            </a:r>
            <a:endParaRPr sz="2200">
              <a:solidFill>
                <a:srgbClr val="F2F2F2"/>
              </a:solidFill>
              <a:highlight>
                <a:srgbClr val="000000"/>
              </a:highlight>
            </a:endParaRPr>
          </a:p>
          <a:p>
            <a:pPr marL="0" lvl="0" indent="0" algn="l" rtl="0">
              <a:spcBef>
                <a:spcPts val="0"/>
              </a:spcBef>
              <a:spcAft>
                <a:spcPts val="0"/>
              </a:spcAft>
              <a:buNone/>
            </a:pPr>
            <a:endParaRPr sz="2400" b="1"/>
          </a:p>
          <a:p>
            <a:pPr marL="0" lvl="0" indent="0" algn="l" rtl="0">
              <a:spcBef>
                <a:spcPts val="0"/>
              </a:spcBef>
              <a:spcAft>
                <a:spcPts val="0"/>
              </a:spcAft>
              <a:buNone/>
            </a:pPr>
            <a:r>
              <a:rPr lang="en" sz="2200" b="1">
                <a:latin typeface="Comfortaa"/>
                <a:ea typeface="Comfortaa"/>
                <a:cs typeface="Comfortaa"/>
                <a:sym typeface="Comfortaa"/>
              </a:rPr>
              <a:t>With the mount option </a:t>
            </a:r>
            <a:r>
              <a:rPr lang="en" sz="2200" b="1">
                <a:solidFill>
                  <a:srgbClr val="00FF00"/>
                </a:solidFill>
                <a:latin typeface="Comfortaa"/>
                <a:ea typeface="Comfortaa"/>
                <a:cs typeface="Comfortaa"/>
                <a:sym typeface="Comfortaa"/>
              </a:rPr>
              <a:t>relatime</a:t>
            </a:r>
            <a:r>
              <a:rPr lang="en" sz="2200" b="1">
                <a:latin typeface="Comfortaa"/>
                <a:ea typeface="Comfortaa"/>
                <a:cs typeface="Comfortaa"/>
                <a:sym typeface="Comfortaa"/>
              </a:rPr>
              <a:t>, the access time (atime) will not be written to the disc during every access</a:t>
            </a:r>
            <a:endParaRPr sz="2200" b="1">
              <a:latin typeface="Comfortaa"/>
              <a:ea typeface="Comfortaa"/>
              <a:cs typeface="Comfortaa"/>
              <a:sym typeface="Comfortaa"/>
            </a:endParaRPr>
          </a:p>
          <a:p>
            <a:pPr marL="0" lvl="0" indent="0" algn="l" rtl="0">
              <a:spcBef>
                <a:spcPts val="0"/>
              </a:spcBef>
              <a:spcAft>
                <a:spcPts val="0"/>
              </a:spcAft>
              <a:buNone/>
            </a:pPr>
            <a:endParaRPr sz="2100" b="1">
              <a:latin typeface="Comfortaa"/>
              <a:ea typeface="Comfortaa"/>
              <a:cs typeface="Comfortaa"/>
              <a:sym typeface="Comfortaa"/>
            </a:endParaRPr>
          </a:p>
          <a:p>
            <a:pPr marL="0" lvl="0" indent="0" algn="l" rtl="0">
              <a:spcBef>
                <a:spcPts val="0"/>
              </a:spcBef>
              <a:spcAft>
                <a:spcPts val="0"/>
              </a:spcAft>
              <a:buNone/>
            </a:pPr>
            <a:endParaRPr sz="2100" b="1">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5">
                                            <p:txEl>
                                              <p:pRg st="0" end="0"/>
                                            </p:txEl>
                                          </p:spTgt>
                                        </p:tgtEl>
                                        <p:attrNameLst>
                                          <p:attrName>style.visibility</p:attrName>
                                        </p:attrNameLst>
                                      </p:cBhvr>
                                      <p:to>
                                        <p:strVal val="visible"/>
                                      </p:to>
                                    </p:set>
                                    <p:animEffect transition="in" filter="fade">
                                      <p:cBhvr>
                                        <p:cTn id="7" dur="1000"/>
                                        <p:tgtEl>
                                          <p:spTgt spid="28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95">
                                            <p:txEl>
                                              <p:pRg st="1" end="1"/>
                                            </p:txEl>
                                          </p:spTgt>
                                        </p:tgtEl>
                                        <p:attrNameLst>
                                          <p:attrName>style.visibility</p:attrName>
                                        </p:attrNameLst>
                                      </p:cBhvr>
                                      <p:to>
                                        <p:strVal val="visible"/>
                                      </p:to>
                                    </p:set>
                                    <p:animEffect transition="in" filter="fade">
                                      <p:cBhvr>
                                        <p:cTn id="12" dur="1000"/>
                                        <p:tgtEl>
                                          <p:spTgt spid="28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95">
                                            <p:txEl>
                                              <p:pRg st="2" end="2"/>
                                            </p:txEl>
                                          </p:spTgt>
                                        </p:tgtEl>
                                        <p:attrNameLst>
                                          <p:attrName>style.visibility</p:attrName>
                                        </p:attrNameLst>
                                      </p:cBhvr>
                                      <p:to>
                                        <p:strVal val="visible"/>
                                      </p:to>
                                    </p:set>
                                    <p:animEffect transition="in" filter="fade">
                                      <p:cBhvr>
                                        <p:cTn id="17" dur="1000"/>
                                        <p:tgtEl>
                                          <p:spTgt spid="28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95">
                                            <p:txEl>
                                              <p:pRg st="3" end="3"/>
                                            </p:txEl>
                                          </p:spTgt>
                                        </p:tgtEl>
                                        <p:attrNameLst>
                                          <p:attrName>style.visibility</p:attrName>
                                        </p:attrNameLst>
                                      </p:cBhvr>
                                      <p:to>
                                        <p:strVal val="visible"/>
                                      </p:to>
                                    </p:set>
                                    <p:animEffect transition="in" filter="fade">
                                      <p:cBhvr>
                                        <p:cTn id="22" dur="1000"/>
                                        <p:tgtEl>
                                          <p:spTgt spid="28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95">
                                            <p:txEl>
                                              <p:pRg st="4" end="4"/>
                                            </p:txEl>
                                          </p:spTgt>
                                        </p:tgtEl>
                                        <p:attrNameLst>
                                          <p:attrName>style.visibility</p:attrName>
                                        </p:attrNameLst>
                                      </p:cBhvr>
                                      <p:to>
                                        <p:strVal val="visible"/>
                                      </p:to>
                                    </p:set>
                                    <p:animEffect transition="in" filter="fade">
                                      <p:cBhvr>
                                        <p:cTn id="27" dur="1000"/>
                                        <p:tgtEl>
                                          <p:spTgt spid="28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95">
                                            <p:txEl>
                                              <p:pRg st="5" end="5"/>
                                            </p:txEl>
                                          </p:spTgt>
                                        </p:tgtEl>
                                        <p:attrNameLst>
                                          <p:attrName>style.visibility</p:attrName>
                                        </p:attrNameLst>
                                      </p:cBhvr>
                                      <p:to>
                                        <p:strVal val="visible"/>
                                      </p:to>
                                    </p:set>
                                    <p:animEffect transition="in" filter="fade">
                                      <p:cBhvr>
                                        <p:cTn id="32" dur="1000"/>
                                        <p:tgtEl>
                                          <p:spTgt spid="28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95">
                                            <p:txEl>
                                              <p:pRg st="6" end="6"/>
                                            </p:txEl>
                                          </p:spTgt>
                                        </p:tgtEl>
                                        <p:attrNameLst>
                                          <p:attrName>style.visibility</p:attrName>
                                        </p:attrNameLst>
                                      </p:cBhvr>
                                      <p:to>
                                        <p:strVal val="visible"/>
                                      </p:to>
                                    </p:set>
                                    <p:animEffect transition="in" filter="fade">
                                      <p:cBhvr>
                                        <p:cTn id="37" dur="1000"/>
                                        <p:tgtEl>
                                          <p:spTgt spid="28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95">
                                            <p:txEl>
                                              <p:pRg st="7" end="7"/>
                                            </p:txEl>
                                          </p:spTgt>
                                        </p:tgtEl>
                                        <p:attrNameLst>
                                          <p:attrName>style.visibility</p:attrName>
                                        </p:attrNameLst>
                                      </p:cBhvr>
                                      <p:to>
                                        <p:strVal val="visible"/>
                                      </p:to>
                                    </p:set>
                                    <p:animEffect transition="in" filter="fade">
                                      <p:cBhvr>
                                        <p:cTn id="42" dur="1000"/>
                                        <p:tgtEl>
                                          <p:spTgt spid="289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95">
                                            <p:txEl>
                                              <p:pRg st="8" end="8"/>
                                            </p:txEl>
                                          </p:spTgt>
                                        </p:tgtEl>
                                        <p:attrNameLst>
                                          <p:attrName>style.visibility</p:attrName>
                                        </p:attrNameLst>
                                      </p:cBhvr>
                                      <p:to>
                                        <p:strVal val="visible"/>
                                      </p:to>
                                    </p:set>
                                    <p:animEffect transition="in" filter="fade">
                                      <p:cBhvr>
                                        <p:cTn id="47" dur="1000"/>
                                        <p:tgtEl>
                                          <p:spTgt spid="289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95">
                                            <p:txEl>
                                              <p:pRg st="9" end="9"/>
                                            </p:txEl>
                                          </p:spTgt>
                                        </p:tgtEl>
                                        <p:attrNameLst>
                                          <p:attrName>style.visibility</p:attrName>
                                        </p:attrNameLst>
                                      </p:cBhvr>
                                      <p:to>
                                        <p:strVal val="visible"/>
                                      </p:to>
                                    </p:set>
                                    <p:animEffect transition="in" filter="fade">
                                      <p:cBhvr>
                                        <p:cTn id="52" dur="1000"/>
                                        <p:tgtEl>
                                          <p:spTgt spid="289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95">
                                            <p:txEl>
                                              <p:pRg st="10" end="10"/>
                                            </p:txEl>
                                          </p:spTgt>
                                        </p:tgtEl>
                                        <p:attrNameLst>
                                          <p:attrName>style.visibility</p:attrName>
                                        </p:attrNameLst>
                                      </p:cBhvr>
                                      <p:to>
                                        <p:strVal val="visible"/>
                                      </p:to>
                                    </p:set>
                                    <p:animEffect transition="in" filter="fade">
                                      <p:cBhvr>
                                        <p:cTn id="57" dur="1000"/>
                                        <p:tgtEl>
                                          <p:spTgt spid="289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95">
                                            <p:txEl>
                                              <p:pRg st="11" end="11"/>
                                            </p:txEl>
                                          </p:spTgt>
                                        </p:tgtEl>
                                        <p:attrNameLst>
                                          <p:attrName>style.visibility</p:attrName>
                                        </p:attrNameLst>
                                      </p:cBhvr>
                                      <p:to>
                                        <p:strVal val="visible"/>
                                      </p:to>
                                    </p:set>
                                    <p:animEffect transition="in" filter="fade">
                                      <p:cBhvr>
                                        <p:cTn id="62" dur="1000"/>
                                        <p:tgtEl>
                                          <p:spTgt spid="289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895">
                                            <p:txEl>
                                              <p:pRg st="12" end="12"/>
                                            </p:txEl>
                                          </p:spTgt>
                                        </p:tgtEl>
                                        <p:attrNameLst>
                                          <p:attrName>style.visibility</p:attrName>
                                        </p:attrNameLst>
                                      </p:cBhvr>
                                      <p:to>
                                        <p:strVal val="visible"/>
                                      </p:to>
                                    </p:set>
                                    <p:animEffect transition="in" filter="fade">
                                      <p:cBhvr>
                                        <p:cTn id="67" dur="1000"/>
                                        <p:tgtEl>
                                          <p:spTgt spid="289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2899"/>
        <p:cNvGrpSpPr/>
        <p:nvPr/>
      </p:nvGrpSpPr>
      <p:grpSpPr>
        <a:xfrm>
          <a:off x="0" y="0"/>
          <a:ext cx="0" cy="0"/>
          <a:chOff x="0" y="0"/>
          <a:chExt cx="0" cy="0"/>
        </a:xfrm>
      </p:grpSpPr>
      <p:sp>
        <p:nvSpPr>
          <p:cNvPr id="2900" name="Google Shape;2900;p346"/>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2901" name="Google Shape;2901;p346"/>
          <p:cNvSpPr txBox="1"/>
          <p:nvPr/>
        </p:nvSpPr>
        <p:spPr>
          <a:xfrm>
            <a:off x="113200" y="317425"/>
            <a:ext cx="5339700" cy="4943100"/>
          </a:xfrm>
          <a:prstGeom prst="rect">
            <a:avLst/>
          </a:prstGeom>
          <a:noFill/>
          <a:ln>
            <a:noFill/>
          </a:ln>
        </p:spPr>
        <p:txBody>
          <a:bodyPr spcFirstLastPara="1" wrap="square" lIns="0" tIns="10775" rIns="0" bIns="0" anchor="t" anchorCtr="0">
            <a:noAutofit/>
          </a:bodyPr>
          <a:lstStyle/>
          <a:p>
            <a:pPr marL="0" marR="5080" lvl="0" indent="0" algn="just" rtl="0">
              <a:lnSpc>
                <a:spcPct val="100699"/>
              </a:lnSpc>
              <a:spcBef>
                <a:spcPts val="0"/>
              </a:spcBef>
              <a:spcAft>
                <a:spcPts val="0"/>
              </a:spcAft>
              <a:buNone/>
            </a:pPr>
            <a:r>
              <a:rPr lang="en" sz="2000" b="1">
                <a:solidFill>
                  <a:srgbClr val="00FF00"/>
                </a:solidFill>
                <a:latin typeface="Comfortaa"/>
                <a:ea typeface="Comfortaa"/>
                <a:cs typeface="Comfortaa"/>
                <a:sym typeface="Comfortaa"/>
              </a:rPr>
              <a:t>type:</a:t>
            </a:r>
            <a:r>
              <a:rPr lang="en" sz="2000" b="1">
                <a:solidFill>
                  <a:schemeClr val="dk1"/>
                </a:solidFill>
                <a:latin typeface="Comfortaa"/>
                <a:ea typeface="Comfortaa"/>
                <a:cs typeface="Comfortaa"/>
                <a:sym typeface="Comfortaa"/>
              </a:rPr>
              <a:t> Three types of secrets:</a:t>
            </a:r>
            <a:endParaRPr sz="2000" b="1">
              <a:solidFill>
                <a:schemeClr val="dk1"/>
              </a:solidFill>
              <a:latin typeface="Comfortaa"/>
              <a:ea typeface="Comfortaa"/>
              <a:cs typeface="Comfortaa"/>
              <a:sym typeface="Comfortaa"/>
            </a:endParaRPr>
          </a:p>
          <a:p>
            <a:pPr marL="0" marR="5080" lvl="0" indent="0" algn="just" rtl="0">
              <a:lnSpc>
                <a:spcPct val="100699"/>
              </a:lnSpc>
              <a:spcBef>
                <a:spcPts val="0"/>
              </a:spcBef>
              <a:spcAft>
                <a:spcPts val="0"/>
              </a:spcAft>
              <a:buNone/>
            </a:pPr>
            <a:r>
              <a:rPr lang="en" sz="2000" b="1" i="0" u="none" strike="noStrike" cap="none">
                <a:solidFill>
                  <a:srgbClr val="FF0000"/>
                </a:solidFill>
                <a:latin typeface="Comfortaa"/>
                <a:ea typeface="Comfortaa"/>
                <a:cs typeface="Comfortaa"/>
                <a:sym typeface="Comfortaa"/>
              </a:rPr>
              <a:t>docker-registry</a:t>
            </a:r>
            <a:r>
              <a:rPr lang="en" sz="2000" b="1">
                <a:solidFill>
                  <a:schemeClr val="dk1"/>
                </a:solidFill>
                <a:latin typeface="Comfortaa"/>
                <a:ea typeface="Comfortaa"/>
                <a:cs typeface="Comfortaa"/>
                <a:sym typeface="Comfortaa"/>
              </a:rPr>
              <a:t>: Docker Hub credentials</a:t>
            </a:r>
            <a:endParaRPr sz="2000" b="1">
              <a:solidFill>
                <a:schemeClr val="dk1"/>
              </a:solidFill>
              <a:latin typeface="Comfortaa"/>
              <a:ea typeface="Comfortaa"/>
              <a:cs typeface="Comfortaa"/>
              <a:sym typeface="Comfortaa"/>
            </a:endParaRPr>
          </a:p>
          <a:p>
            <a:pPr marL="0" marR="5080" lvl="0" indent="0" algn="just" rtl="0">
              <a:lnSpc>
                <a:spcPct val="100699"/>
              </a:lnSpc>
              <a:spcBef>
                <a:spcPts val="0"/>
              </a:spcBef>
              <a:spcAft>
                <a:spcPts val="0"/>
              </a:spcAft>
              <a:buNone/>
            </a:pPr>
            <a:r>
              <a:rPr lang="en" sz="2000" b="1" i="0" u="none" strike="noStrike" cap="none">
                <a:solidFill>
                  <a:srgbClr val="FF0000"/>
                </a:solidFill>
                <a:latin typeface="Comfortaa"/>
                <a:ea typeface="Comfortaa"/>
                <a:cs typeface="Comfortaa"/>
                <a:sym typeface="Comfortaa"/>
              </a:rPr>
              <a:t>generic/Opaque</a:t>
            </a:r>
            <a:r>
              <a:rPr lang="en" sz="2000" b="1">
                <a:solidFill>
                  <a:schemeClr val="dk1"/>
                </a:solidFill>
                <a:latin typeface="Comfortaa"/>
                <a:ea typeface="Comfortaa"/>
                <a:cs typeface="Comfortaa"/>
                <a:sym typeface="Comfortaa"/>
              </a:rPr>
              <a:t>: unstructured data</a:t>
            </a:r>
            <a:endParaRPr sz="2000" b="1" i="0" u="none" strike="noStrike" cap="none">
              <a:solidFill>
                <a:schemeClr val="dk1"/>
              </a:solidFill>
              <a:latin typeface="Comfortaa"/>
              <a:ea typeface="Comfortaa"/>
              <a:cs typeface="Comfortaa"/>
              <a:sym typeface="Comfortaa"/>
            </a:endParaRPr>
          </a:p>
          <a:p>
            <a:pPr marL="0" marR="0" lvl="0" indent="0" algn="just" rtl="0">
              <a:lnSpc>
                <a:spcPct val="100000"/>
              </a:lnSpc>
              <a:spcBef>
                <a:spcPts val="15"/>
              </a:spcBef>
              <a:spcAft>
                <a:spcPts val="0"/>
              </a:spcAft>
              <a:buNone/>
            </a:pPr>
            <a:r>
              <a:rPr lang="en" sz="2000" b="1" i="0" u="none" strike="noStrike" cap="none">
                <a:solidFill>
                  <a:srgbClr val="FF0000"/>
                </a:solidFill>
                <a:latin typeface="Comfortaa"/>
                <a:ea typeface="Comfortaa"/>
                <a:cs typeface="Comfortaa"/>
                <a:sym typeface="Comfortaa"/>
              </a:rPr>
              <a:t>tls </a:t>
            </a:r>
            <a:r>
              <a:rPr lang="en" sz="2000" b="1" i="0" u="none" strike="noStrike" cap="none">
                <a:solidFill>
                  <a:schemeClr val="dk1"/>
                </a:solidFill>
                <a:latin typeface="Comfortaa"/>
                <a:ea typeface="Comfortaa"/>
                <a:cs typeface="Comfortaa"/>
                <a:sym typeface="Comfortaa"/>
              </a:rPr>
              <a:t>- certificate based secret</a:t>
            </a:r>
            <a:endParaRPr sz="2000" b="1" i="0" u="none" strike="noStrike" cap="none">
              <a:solidFill>
                <a:schemeClr val="dk1"/>
              </a:solidFill>
              <a:latin typeface="Comfortaa"/>
              <a:ea typeface="Comfortaa"/>
              <a:cs typeface="Comfortaa"/>
              <a:sym typeface="Comfortaa"/>
            </a:endParaRPr>
          </a:p>
          <a:p>
            <a:pPr marL="0" marR="0" lvl="0" indent="0" algn="just" rtl="0">
              <a:lnSpc>
                <a:spcPct val="100000"/>
              </a:lnSpc>
              <a:spcBef>
                <a:spcPts val="15"/>
              </a:spcBef>
              <a:spcAft>
                <a:spcPts val="0"/>
              </a:spcAft>
              <a:buNone/>
            </a:pPr>
            <a:endParaRPr sz="2000" b="1">
              <a:solidFill>
                <a:schemeClr val="dk1"/>
              </a:solidFill>
              <a:latin typeface="Comfortaa"/>
              <a:ea typeface="Comfortaa"/>
              <a:cs typeface="Comfortaa"/>
              <a:sym typeface="Comfortaa"/>
            </a:endParaRPr>
          </a:p>
          <a:p>
            <a:pPr marL="0" marR="0" lvl="0" indent="0" algn="just" rtl="0">
              <a:lnSpc>
                <a:spcPct val="100000"/>
              </a:lnSpc>
              <a:spcBef>
                <a:spcPts val="15"/>
              </a:spcBef>
              <a:spcAft>
                <a:spcPts val="0"/>
              </a:spcAft>
              <a:buNone/>
            </a:pPr>
            <a:r>
              <a:rPr lang="en" sz="2000" b="1">
                <a:solidFill>
                  <a:srgbClr val="00FF00"/>
                </a:solidFill>
                <a:latin typeface="Comfortaa"/>
                <a:ea typeface="Comfortaa"/>
                <a:cs typeface="Comfortaa"/>
                <a:sym typeface="Comfortaa"/>
              </a:rPr>
              <a:t>stringData</a:t>
            </a:r>
            <a:r>
              <a:rPr lang="en" sz="2000" b="1">
                <a:solidFill>
                  <a:schemeClr val="dk1"/>
                </a:solidFill>
                <a:latin typeface="Comfortaa"/>
                <a:ea typeface="Comfortaa"/>
                <a:cs typeface="Comfortaa"/>
                <a:sym typeface="Comfortaa"/>
              </a:rPr>
              <a:t>: plain-text </a:t>
            </a:r>
            <a:endParaRPr sz="2000" b="1">
              <a:solidFill>
                <a:schemeClr val="dk1"/>
              </a:solidFill>
              <a:latin typeface="Comfortaa"/>
              <a:ea typeface="Comfortaa"/>
              <a:cs typeface="Comfortaa"/>
              <a:sym typeface="Comfortaa"/>
            </a:endParaRPr>
          </a:p>
          <a:p>
            <a:pPr marL="0" marR="0" lvl="0" indent="0" algn="just" rtl="0">
              <a:lnSpc>
                <a:spcPct val="100000"/>
              </a:lnSpc>
              <a:spcBef>
                <a:spcPts val="15"/>
              </a:spcBef>
              <a:spcAft>
                <a:spcPts val="0"/>
              </a:spcAft>
              <a:buNone/>
            </a:pPr>
            <a:r>
              <a:rPr lang="en" sz="2000" b="1">
                <a:solidFill>
                  <a:schemeClr val="dk1"/>
                </a:solidFill>
                <a:latin typeface="Comfortaa"/>
                <a:ea typeface="Comfortaa"/>
                <a:cs typeface="Comfortaa"/>
                <a:sym typeface="Comfortaa"/>
              </a:rPr>
              <a:t>non binary        </a:t>
            </a:r>
            <a:endParaRPr sz="2000" b="1">
              <a:solidFill>
                <a:schemeClr val="dk1"/>
              </a:solidFill>
              <a:latin typeface="Comfortaa"/>
              <a:ea typeface="Comfortaa"/>
              <a:cs typeface="Comfortaa"/>
              <a:sym typeface="Comfortaa"/>
            </a:endParaRPr>
          </a:p>
          <a:p>
            <a:pPr marL="0" marR="0" lvl="0" indent="0" algn="just" rtl="0">
              <a:lnSpc>
                <a:spcPct val="100000"/>
              </a:lnSpc>
              <a:spcBef>
                <a:spcPts val="15"/>
              </a:spcBef>
              <a:spcAft>
                <a:spcPts val="0"/>
              </a:spcAft>
              <a:buNone/>
            </a:pPr>
            <a:r>
              <a:rPr lang="en" sz="2000" b="1">
                <a:solidFill>
                  <a:schemeClr val="dk1"/>
                </a:solidFill>
                <a:latin typeface="Comfortaa"/>
                <a:ea typeface="Comfortaa"/>
                <a:cs typeface="Comfortaa"/>
                <a:sym typeface="Comfortaa"/>
              </a:rPr>
              <a:t>key:value pairs - </a:t>
            </a:r>
            <a:r>
              <a:rPr lang="en" sz="2000" b="1">
                <a:solidFill>
                  <a:srgbClr val="FF0000"/>
                </a:solidFill>
                <a:latin typeface="Comfortaa"/>
                <a:ea typeface="Comfortaa"/>
                <a:cs typeface="Comfortaa"/>
                <a:sym typeface="Comfortaa"/>
              </a:rPr>
              <a:t>write only</a:t>
            </a:r>
            <a:endParaRPr sz="2000" b="1">
              <a:solidFill>
                <a:srgbClr val="FF0000"/>
              </a:solidFill>
              <a:latin typeface="Comfortaa"/>
              <a:ea typeface="Comfortaa"/>
              <a:cs typeface="Comfortaa"/>
              <a:sym typeface="Comfortaa"/>
            </a:endParaRPr>
          </a:p>
          <a:p>
            <a:pPr marL="0" marR="570865" lvl="0" indent="0" algn="just" rtl="0">
              <a:lnSpc>
                <a:spcPct val="100000"/>
              </a:lnSpc>
              <a:spcBef>
                <a:spcPts val="1015"/>
              </a:spcBef>
              <a:spcAft>
                <a:spcPts val="0"/>
              </a:spcAft>
              <a:buNone/>
            </a:pPr>
            <a:r>
              <a:rPr lang="en" sz="2000" b="1">
                <a:solidFill>
                  <a:srgbClr val="00FF00"/>
                </a:solidFill>
                <a:latin typeface="Comfortaa"/>
                <a:ea typeface="Comfortaa"/>
                <a:cs typeface="Comfortaa"/>
                <a:sym typeface="Comfortaa"/>
              </a:rPr>
              <a:t>data:</a:t>
            </a:r>
            <a:r>
              <a:rPr lang="en" sz="2000" b="1">
                <a:solidFill>
                  <a:schemeClr val="dk1"/>
                </a:solidFill>
                <a:latin typeface="Comfortaa"/>
                <a:ea typeface="Comfortaa"/>
                <a:cs typeface="Comfortaa"/>
                <a:sym typeface="Comfortaa"/>
              </a:rPr>
              <a:t> map of key-value pairs encoded with base64</a:t>
            </a:r>
            <a:endParaRPr sz="2000" b="1">
              <a:solidFill>
                <a:schemeClr val="dk1"/>
              </a:solidFill>
              <a:latin typeface="Comfortaa"/>
              <a:ea typeface="Comfortaa"/>
              <a:cs typeface="Comfortaa"/>
              <a:sym typeface="Comfortaa"/>
            </a:endParaRPr>
          </a:p>
          <a:p>
            <a:pPr marL="0" marR="570865" lvl="0" indent="0" algn="just" rtl="0">
              <a:lnSpc>
                <a:spcPct val="100000"/>
              </a:lnSpc>
              <a:spcBef>
                <a:spcPts val="1015"/>
              </a:spcBef>
              <a:spcAft>
                <a:spcPts val="0"/>
              </a:spcAft>
              <a:buNone/>
            </a:pPr>
            <a:r>
              <a:rPr lang="en" sz="2000" b="1">
                <a:solidFill>
                  <a:srgbClr val="FFFF00"/>
                </a:solidFill>
                <a:latin typeface="Comfortaa"/>
                <a:ea typeface="Comfortaa"/>
                <a:cs typeface="Comfortaa"/>
                <a:sym typeface="Comfortaa"/>
              </a:rPr>
              <a:t>echo -n "password" | base64</a:t>
            </a:r>
            <a:endParaRPr sz="2000" b="1">
              <a:solidFill>
                <a:srgbClr val="FFFF00"/>
              </a:solidFill>
              <a:latin typeface="Comfortaa"/>
              <a:ea typeface="Comfortaa"/>
              <a:cs typeface="Comfortaa"/>
              <a:sym typeface="Comfortaa"/>
            </a:endParaRPr>
          </a:p>
          <a:p>
            <a:pPr marL="0" marR="570865" lvl="0" indent="0" algn="just" rtl="0">
              <a:lnSpc>
                <a:spcPct val="100000"/>
              </a:lnSpc>
              <a:spcBef>
                <a:spcPts val="1015"/>
              </a:spcBef>
              <a:spcAft>
                <a:spcPts val="0"/>
              </a:spcAft>
              <a:buNone/>
            </a:pPr>
            <a:r>
              <a:rPr lang="en" sz="2000" b="1">
                <a:solidFill>
                  <a:srgbClr val="FFFF00"/>
                </a:solidFill>
                <a:latin typeface="Comfortaa"/>
                <a:ea typeface="Comfortaa"/>
                <a:cs typeface="Comfortaa"/>
                <a:sym typeface="Comfortaa"/>
              </a:rPr>
              <a:t>echo -n "base64password" | base64 --decode</a:t>
            </a:r>
            <a:endParaRPr sz="2000" b="1">
              <a:solidFill>
                <a:srgbClr val="FFFF00"/>
              </a:solidFill>
              <a:latin typeface="Comfortaa"/>
              <a:ea typeface="Comfortaa"/>
              <a:cs typeface="Comfortaa"/>
              <a:sym typeface="Comfortaa"/>
            </a:endParaRPr>
          </a:p>
        </p:txBody>
      </p:sp>
      <p:sp>
        <p:nvSpPr>
          <p:cNvPr id="2902" name="Google Shape;2902;p346"/>
          <p:cNvSpPr txBox="1"/>
          <p:nvPr/>
        </p:nvSpPr>
        <p:spPr>
          <a:xfrm>
            <a:off x="5517775" y="317425"/>
            <a:ext cx="3773400" cy="4308300"/>
          </a:xfrm>
          <a:prstGeom prst="rect">
            <a:avLst/>
          </a:prstGeom>
          <a:noFill/>
          <a:ln w="19025" cap="flat" cmpd="sng">
            <a:solidFill>
              <a:schemeClr val="dk1"/>
            </a:solidFill>
            <a:prstDash val="solid"/>
            <a:round/>
            <a:headEnd type="none" w="sm" len="sm"/>
            <a:tailEnd type="none" w="sm" len="sm"/>
          </a:ln>
        </p:spPr>
        <p:txBody>
          <a:bodyPr spcFirstLastPara="1" wrap="square" lIns="0" tIns="88900" rIns="0" bIns="0" anchor="t" anchorCtr="0">
            <a:noAutofit/>
          </a:bodyPr>
          <a:lstStyle/>
          <a:p>
            <a:pPr marL="85725" marR="1644013" lvl="0" indent="0" algn="l" rtl="0">
              <a:lnSpc>
                <a:spcPct val="117857"/>
              </a:lnSpc>
              <a:spcBef>
                <a:spcPts val="0"/>
              </a:spcBef>
              <a:spcAft>
                <a:spcPts val="0"/>
              </a:spcAft>
              <a:buNone/>
            </a:pPr>
            <a:r>
              <a:rPr lang="en" sz="1700" b="1">
                <a:solidFill>
                  <a:schemeClr val="dk1"/>
                </a:solidFill>
                <a:latin typeface="Courier New"/>
                <a:ea typeface="Courier New"/>
                <a:cs typeface="Courier New"/>
                <a:sym typeface="Courier New"/>
              </a:rPr>
              <a:t>apiVersion:v1  kind: Secret  metadata:</a:t>
            </a:r>
            <a:endParaRPr sz="1700" b="1">
              <a:solidFill>
                <a:schemeClr val="dk1"/>
              </a:solidFill>
              <a:latin typeface="Courier New"/>
              <a:ea typeface="Courier New"/>
              <a:cs typeface="Courier New"/>
              <a:sym typeface="Courier New"/>
            </a:endParaRPr>
          </a:p>
          <a:p>
            <a:pPr marL="85725" marR="683260" lvl="0" indent="213359" algn="l" rtl="0">
              <a:lnSpc>
                <a:spcPct val="117857"/>
              </a:lnSpc>
              <a:spcBef>
                <a:spcPts val="0"/>
              </a:spcBef>
              <a:spcAft>
                <a:spcPts val="0"/>
              </a:spcAft>
              <a:buNone/>
            </a:pPr>
            <a:r>
              <a:rPr lang="en" sz="1700" b="1">
                <a:solidFill>
                  <a:schemeClr val="dk1"/>
                </a:solidFill>
                <a:latin typeface="Courier New"/>
                <a:ea typeface="Courier New"/>
                <a:cs typeface="Courier New"/>
                <a:sym typeface="Courier New"/>
              </a:rPr>
              <a:t>name: sec1</a:t>
            </a:r>
            <a:endParaRPr sz="1700" b="1">
              <a:solidFill>
                <a:schemeClr val="dk1"/>
              </a:solidFill>
              <a:latin typeface="Courier New"/>
              <a:ea typeface="Courier New"/>
              <a:cs typeface="Courier New"/>
              <a:sym typeface="Courier New"/>
            </a:endParaRPr>
          </a:p>
          <a:p>
            <a:pPr marL="85725" marR="683260" lvl="0" indent="0" algn="l" rtl="0">
              <a:lnSpc>
                <a:spcPct val="117857"/>
              </a:lnSpc>
              <a:spcBef>
                <a:spcPts val="0"/>
              </a:spcBef>
              <a:spcAft>
                <a:spcPts val="0"/>
              </a:spcAft>
              <a:buNone/>
            </a:pPr>
            <a:r>
              <a:rPr lang="en" sz="1700" b="1">
                <a:solidFill>
                  <a:srgbClr val="00FF00"/>
                </a:solidFill>
                <a:latin typeface="Courier New"/>
                <a:ea typeface="Courier New"/>
                <a:cs typeface="Courier New"/>
                <a:sym typeface="Courier New"/>
              </a:rPr>
              <a:t>type</a:t>
            </a:r>
            <a:r>
              <a:rPr lang="en" sz="1700" b="1">
                <a:solidFill>
                  <a:schemeClr val="dk1"/>
                </a:solidFill>
                <a:latin typeface="Courier New"/>
                <a:ea typeface="Courier New"/>
                <a:cs typeface="Courier New"/>
                <a:sym typeface="Courier New"/>
              </a:rPr>
              <a:t>: Opaque</a:t>
            </a:r>
            <a:endParaRPr sz="1700" b="1">
              <a:solidFill>
                <a:schemeClr val="dk1"/>
              </a:solidFill>
              <a:latin typeface="Courier New"/>
              <a:ea typeface="Courier New"/>
              <a:cs typeface="Courier New"/>
              <a:sym typeface="Courier New"/>
            </a:endParaRPr>
          </a:p>
          <a:p>
            <a:pPr marL="85725" marR="0" lvl="0" indent="0" algn="l" rtl="0">
              <a:lnSpc>
                <a:spcPct val="113214"/>
              </a:lnSpc>
              <a:spcBef>
                <a:spcPts val="0"/>
              </a:spcBef>
              <a:spcAft>
                <a:spcPts val="0"/>
              </a:spcAft>
              <a:buNone/>
            </a:pPr>
            <a:r>
              <a:rPr lang="en" sz="1700" b="1">
                <a:solidFill>
                  <a:srgbClr val="00FF00"/>
                </a:solidFill>
                <a:latin typeface="Courier New"/>
                <a:ea typeface="Courier New"/>
                <a:cs typeface="Courier New"/>
                <a:sym typeface="Courier New"/>
              </a:rPr>
              <a:t>data</a:t>
            </a:r>
            <a:r>
              <a:rPr lang="en" sz="1700" b="1">
                <a:solidFill>
                  <a:schemeClr val="dk1"/>
                </a:solidFill>
                <a:latin typeface="Courier New"/>
                <a:ea typeface="Courier New"/>
                <a:cs typeface="Courier New"/>
                <a:sym typeface="Courier New"/>
              </a:rPr>
              <a:t>:</a:t>
            </a:r>
            <a:endParaRPr sz="1700" b="1">
              <a:solidFill>
                <a:schemeClr val="dk1"/>
              </a:solidFill>
              <a:latin typeface="Courier New"/>
              <a:ea typeface="Courier New"/>
              <a:cs typeface="Courier New"/>
              <a:sym typeface="Courier New"/>
            </a:endParaRPr>
          </a:p>
          <a:p>
            <a:pPr marL="299085" marR="150495" lvl="0" indent="0" algn="l" rtl="0">
              <a:lnSpc>
                <a:spcPct val="117857"/>
              </a:lnSpc>
              <a:spcBef>
                <a:spcPts val="65"/>
              </a:spcBef>
              <a:spcAft>
                <a:spcPts val="0"/>
              </a:spcAft>
              <a:buNone/>
            </a:pPr>
            <a:r>
              <a:rPr lang="en" sz="1700" b="1">
                <a:solidFill>
                  <a:schemeClr val="dk1"/>
                </a:solidFill>
                <a:latin typeface="Courier New"/>
                <a:ea typeface="Courier New"/>
                <a:cs typeface="Courier New"/>
                <a:sym typeface="Courier New"/>
              </a:rPr>
              <a:t>username: AXhhbXBsZQ$=  password: xnMJKHXNzd29=</a:t>
            </a:r>
            <a:endParaRPr sz="1700" b="1">
              <a:solidFill>
                <a:schemeClr val="dk1"/>
              </a:solidFill>
              <a:latin typeface="Courier New"/>
              <a:ea typeface="Courier New"/>
              <a:cs typeface="Courier New"/>
              <a:sym typeface="Courier New"/>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2906"/>
        <p:cNvGrpSpPr/>
        <p:nvPr/>
      </p:nvGrpSpPr>
      <p:grpSpPr>
        <a:xfrm>
          <a:off x="0" y="0"/>
          <a:ext cx="0" cy="0"/>
          <a:chOff x="0" y="0"/>
          <a:chExt cx="0" cy="0"/>
        </a:xfrm>
      </p:grpSpPr>
      <p:sp>
        <p:nvSpPr>
          <p:cNvPr id="2907" name="Google Shape;2907;p347"/>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Secrets Demo lab</a:t>
            </a:r>
            <a:endParaRPr sz="3800" b="1">
              <a:latin typeface="Comfortaa"/>
              <a:ea typeface="Comfortaa"/>
              <a:cs typeface="Comfortaa"/>
              <a:sym typeface="Comfortaa"/>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2911"/>
        <p:cNvGrpSpPr/>
        <p:nvPr/>
      </p:nvGrpSpPr>
      <p:grpSpPr>
        <a:xfrm>
          <a:off x="0" y="0"/>
          <a:ext cx="0" cy="0"/>
          <a:chOff x="0" y="0"/>
          <a:chExt cx="0" cy="0"/>
        </a:xfrm>
      </p:grpSpPr>
      <p:sp>
        <p:nvSpPr>
          <p:cNvPr id="2912" name="Google Shape;2912;p348"/>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Kubernetes Security</a:t>
            </a:r>
            <a:endParaRPr sz="3800" b="1">
              <a:latin typeface="Comfortaa"/>
              <a:ea typeface="Comfortaa"/>
              <a:cs typeface="Comfortaa"/>
              <a:sym typeface="Comforta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2"/>
          <p:cNvSpPr txBox="1"/>
          <p:nvPr/>
        </p:nvSpPr>
        <p:spPr>
          <a:xfrm>
            <a:off x="316525" y="168425"/>
            <a:ext cx="8611500" cy="4576800"/>
          </a:xfrm>
          <a:prstGeom prst="rect">
            <a:avLst/>
          </a:prstGeom>
          <a:noFill/>
          <a:ln>
            <a:noFill/>
          </a:ln>
        </p:spPr>
        <p:txBody>
          <a:bodyPr spcFirstLastPara="1" wrap="square" lIns="0" tIns="27925" rIns="0" bIns="0" anchor="t" anchorCtr="0">
            <a:noAutofit/>
          </a:bodyPr>
          <a:lstStyle/>
          <a:p>
            <a:pPr marL="0" marR="794385"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Provides a forward facing REST interface into the Kubernetes control plane and datastore. </a:t>
            </a:r>
            <a:endParaRPr sz="2400" b="1">
              <a:solidFill>
                <a:schemeClr val="dk1"/>
              </a:solidFill>
              <a:latin typeface="Comfortaa"/>
              <a:ea typeface="Comfortaa"/>
              <a:cs typeface="Comfortaa"/>
              <a:sym typeface="Comfortaa"/>
            </a:endParaRPr>
          </a:p>
          <a:p>
            <a:pPr marL="0" marR="794385"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794385"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It provides a CRUD (create,read,update and delete) interface to query and modify the state of the cluster using the REST API.</a:t>
            </a:r>
            <a:endParaRPr sz="2400" b="1">
              <a:solidFill>
                <a:schemeClr val="dk1"/>
              </a:solidFill>
              <a:latin typeface="Comfortaa"/>
              <a:ea typeface="Comfortaa"/>
              <a:cs typeface="Comfortaa"/>
              <a:sym typeface="Comfortaa"/>
            </a:endParaRPr>
          </a:p>
          <a:p>
            <a:pPr marL="0" marR="794385"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794385"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It stores the description of deployed resources in the etcd datastore and uses an optimized lock mechanism to prevent state corruption with simultaneous CRUD operation</a:t>
            </a:r>
            <a:endParaRPr sz="2400" b="1">
              <a:solidFill>
                <a:schemeClr val="dk1"/>
              </a:solidFill>
              <a:latin typeface="Comfortaa"/>
              <a:ea typeface="Comfortaa"/>
              <a:cs typeface="Comfortaa"/>
              <a:sym typeface="Comfortaa"/>
            </a:endParaRPr>
          </a:p>
          <a:p>
            <a:pPr marL="457200" marR="5080" lvl="0" indent="0" algn="l" rtl="0">
              <a:lnSpc>
                <a:spcPct val="118750"/>
              </a:lnSpc>
              <a:spcBef>
                <a:spcPts val="1050"/>
              </a:spcBef>
              <a:spcAft>
                <a:spcPts val="0"/>
              </a:spcAft>
              <a:buNone/>
            </a:pPr>
            <a:endParaRPr sz="24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xEl>
                                              <p:pRg st="0" end="0"/>
                                            </p:txEl>
                                          </p:spTgt>
                                        </p:tgtEl>
                                        <p:attrNameLst>
                                          <p:attrName>style.visibility</p:attrName>
                                        </p:attrNameLst>
                                      </p:cBhvr>
                                      <p:to>
                                        <p:strVal val="visible"/>
                                      </p:to>
                                    </p:set>
                                    <p:animEffect transition="in" filter="fade">
                                      <p:cBhvr>
                                        <p:cTn id="7" dur="1000"/>
                                        <p:tgtEl>
                                          <p:spTgt spid="3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9">
                                            <p:txEl>
                                              <p:pRg st="1" end="1"/>
                                            </p:txEl>
                                          </p:spTgt>
                                        </p:tgtEl>
                                        <p:attrNameLst>
                                          <p:attrName>style.visibility</p:attrName>
                                        </p:attrNameLst>
                                      </p:cBhvr>
                                      <p:to>
                                        <p:strVal val="visible"/>
                                      </p:to>
                                    </p:set>
                                    <p:animEffect transition="in" filter="fade">
                                      <p:cBhvr>
                                        <p:cTn id="12" dur="1000"/>
                                        <p:tgtEl>
                                          <p:spTgt spid="3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9">
                                            <p:txEl>
                                              <p:pRg st="2" end="2"/>
                                            </p:txEl>
                                          </p:spTgt>
                                        </p:tgtEl>
                                        <p:attrNameLst>
                                          <p:attrName>style.visibility</p:attrName>
                                        </p:attrNameLst>
                                      </p:cBhvr>
                                      <p:to>
                                        <p:strVal val="visible"/>
                                      </p:to>
                                    </p:set>
                                    <p:animEffect transition="in" filter="fade">
                                      <p:cBhvr>
                                        <p:cTn id="17" dur="1000"/>
                                        <p:tgtEl>
                                          <p:spTgt spid="3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9">
                                            <p:txEl>
                                              <p:pRg st="3" end="3"/>
                                            </p:txEl>
                                          </p:spTgt>
                                        </p:tgtEl>
                                        <p:attrNameLst>
                                          <p:attrName>style.visibility</p:attrName>
                                        </p:attrNameLst>
                                      </p:cBhvr>
                                      <p:to>
                                        <p:strVal val="visible"/>
                                      </p:to>
                                    </p:set>
                                    <p:animEffect transition="in" filter="fade">
                                      <p:cBhvr>
                                        <p:cTn id="22" dur="1000"/>
                                        <p:tgtEl>
                                          <p:spTgt spid="3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9">
                                            <p:txEl>
                                              <p:pRg st="4" end="4"/>
                                            </p:txEl>
                                          </p:spTgt>
                                        </p:tgtEl>
                                        <p:attrNameLst>
                                          <p:attrName>style.visibility</p:attrName>
                                        </p:attrNameLst>
                                      </p:cBhvr>
                                      <p:to>
                                        <p:strVal val="visible"/>
                                      </p:to>
                                    </p:set>
                                    <p:animEffect transition="in" filter="fade">
                                      <p:cBhvr>
                                        <p:cTn id="27" dur="1000"/>
                                        <p:tgtEl>
                                          <p:spTgt spid="3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9">
                                            <p:txEl>
                                              <p:pRg st="5" end="5"/>
                                            </p:txEl>
                                          </p:spTgt>
                                        </p:tgtEl>
                                        <p:attrNameLst>
                                          <p:attrName>style.visibility</p:attrName>
                                        </p:attrNameLst>
                                      </p:cBhvr>
                                      <p:to>
                                        <p:strVal val="visible"/>
                                      </p:to>
                                    </p:set>
                                    <p:animEffect transition="in" filter="fade">
                                      <p:cBhvr>
                                        <p:cTn id="32" dur="1000"/>
                                        <p:tgtEl>
                                          <p:spTgt spid="32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2916"/>
        <p:cNvGrpSpPr/>
        <p:nvPr/>
      </p:nvGrpSpPr>
      <p:grpSpPr>
        <a:xfrm>
          <a:off x="0" y="0"/>
          <a:ext cx="0" cy="0"/>
          <a:chOff x="0" y="0"/>
          <a:chExt cx="0" cy="0"/>
        </a:xfrm>
      </p:grpSpPr>
      <p:sp>
        <p:nvSpPr>
          <p:cNvPr id="2917" name="Google Shape;2917;p349"/>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500" b="1">
                <a:latin typeface="Comfortaa"/>
                <a:ea typeface="Comfortaa"/>
                <a:cs typeface="Comfortaa"/>
                <a:sym typeface="Comfortaa"/>
              </a:rPr>
              <a:t> </a:t>
            </a:r>
            <a:r>
              <a:rPr lang="en" sz="3900" b="1">
                <a:latin typeface="Comfortaa"/>
                <a:ea typeface="Comfortaa"/>
                <a:cs typeface="Comfortaa"/>
                <a:sym typeface="Comfortaa"/>
              </a:rPr>
              <a:t> TLS Certificates Demystified</a:t>
            </a:r>
            <a:endParaRPr sz="39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a:latin typeface="Comfortaa"/>
              <a:ea typeface="Comfortaa"/>
              <a:cs typeface="Comfortaa"/>
              <a:sym typeface="Comfortaa"/>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921"/>
        <p:cNvGrpSpPr/>
        <p:nvPr/>
      </p:nvGrpSpPr>
      <p:grpSpPr>
        <a:xfrm>
          <a:off x="0" y="0"/>
          <a:ext cx="0" cy="0"/>
          <a:chOff x="0" y="0"/>
          <a:chExt cx="0" cy="0"/>
        </a:xfrm>
      </p:grpSpPr>
      <p:sp>
        <p:nvSpPr>
          <p:cNvPr id="2922" name="Google Shape;2922;p350"/>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2923" name="Google Shape;2923;p350"/>
          <p:cNvSpPr txBox="1"/>
          <p:nvPr/>
        </p:nvSpPr>
        <p:spPr>
          <a:xfrm>
            <a:off x="399900" y="266625"/>
            <a:ext cx="8344200" cy="4644600"/>
          </a:xfrm>
          <a:prstGeom prst="rect">
            <a:avLst/>
          </a:prstGeom>
          <a:noFill/>
          <a:ln>
            <a:noFill/>
          </a:ln>
        </p:spPr>
        <p:txBody>
          <a:bodyPr spcFirstLastPara="1" wrap="square" lIns="0" tIns="142225" rIns="0" bIns="0" anchor="t"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What is Encryption?</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scrambling of data using ciphers so it cannot be read if intercepted. A private key used for encryption.</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What is a private key?</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private key is using to encrypt and decrypt. must be in possession of anyone wanting to read the encrypted data</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why do we need encryption?</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with the internet and the exchange of data over a public network, there is a need to encrypt all data exchanged over the internet.</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00000"/>
              </a:lnSpc>
              <a:spcBef>
                <a:spcPts val="1020"/>
              </a:spcBef>
              <a:spcAft>
                <a:spcPts val="0"/>
              </a:spcAft>
              <a:buNone/>
            </a:pPr>
            <a:endParaRPr sz="240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a:solidFill>
                <a:schemeClr val="dk1"/>
              </a:solidFill>
              <a:latin typeface="Comfortaa"/>
              <a:ea typeface="Comfortaa"/>
              <a:cs typeface="Comfortaa"/>
              <a:sym typeface="Comfortaa"/>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927"/>
        <p:cNvGrpSpPr/>
        <p:nvPr/>
      </p:nvGrpSpPr>
      <p:grpSpPr>
        <a:xfrm>
          <a:off x="0" y="0"/>
          <a:ext cx="0" cy="0"/>
          <a:chOff x="0" y="0"/>
          <a:chExt cx="0" cy="0"/>
        </a:xfrm>
      </p:grpSpPr>
      <p:sp>
        <p:nvSpPr>
          <p:cNvPr id="2928" name="Google Shape;2928;p351"/>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2929" name="Google Shape;2929;p351"/>
          <p:cNvSpPr txBox="1"/>
          <p:nvPr/>
        </p:nvSpPr>
        <p:spPr>
          <a:xfrm>
            <a:off x="399900" y="266625"/>
            <a:ext cx="8344200" cy="4644600"/>
          </a:xfrm>
          <a:prstGeom prst="rect">
            <a:avLst/>
          </a:prstGeom>
          <a:noFill/>
          <a:ln>
            <a:noFill/>
          </a:ln>
        </p:spPr>
        <p:txBody>
          <a:bodyPr spcFirstLastPara="1" wrap="square" lIns="0" tIns="142225" rIns="0" bIns="0" anchor="t"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What is symmetric encryption?</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using only a private key to encrypt and decrypt the data exchanged between 2 parties.</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meaning that in the days of the internet, the private key has to be transferred over the network with risk of hijacking. need for something new?</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The secure alternative: asymmetric encryption:</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using a private key kept securely and a public key.</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public key is publicly available and does the encryption, however only the private key can do the decryption.</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00000"/>
              </a:lnSpc>
              <a:spcBef>
                <a:spcPts val="1020"/>
              </a:spcBef>
              <a:spcAft>
                <a:spcPts val="0"/>
              </a:spcAft>
              <a:buNone/>
            </a:pPr>
            <a:endParaRPr sz="240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a:solidFill>
                <a:schemeClr val="dk1"/>
              </a:solidFill>
              <a:latin typeface="Comfortaa"/>
              <a:ea typeface="Comfortaa"/>
              <a:cs typeface="Comfortaa"/>
              <a:sym typeface="Comfortaa"/>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933"/>
        <p:cNvGrpSpPr/>
        <p:nvPr/>
      </p:nvGrpSpPr>
      <p:grpSpPr>
        <a:xfrm>
          <a:off x="0" y="0"/>
          <a:ext cx="0" cy="0"/>
          <a:chOff x="0" y="0"/>
          <a:chExt cx="0" cy="0"/>
        </a:xfrm>
      </p:grpSpPr>
      <p:sp>
        <p:nvSpPr>
          <p:cNvPr id="2934" name="Google Shape;2934;p352"/>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2935" name="Google Shape;2935;p352"/>
          <p:cNvSpPr txBox="1"/>
          <p:nvPr/>
        </p:nvSpPr>
        <p:spPr>
          <a:xfrm>
            <a:off x="399900" y="266625"/>
            <a:ext cx="8344200" cy="4644600"/>
          </a:xfrm>
          <a:prstGeom prst="rect">
            <a:avLst/>
          </a:prstGeom>
          <a:noFill/>
          <a:ln>
            <a:noFill/>
          </a:ln>
        </p:spPr>
        <p:txBody>
          <a:bodyPr spcFirstLastPara="1" wrap="square" lIns="0" tIns="142225" rIns="0" bIns="0"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So how to manage these keys to encrypt/decrypt data??  The PKI or Public Key Infrastructure:</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600">
                <a:solidFill>
                  <a:srgbClr val="262524"/>
                </a:solidFill>
                <a:highlight>
                  <a:srgbClr val="FFFFFF"/>
                </a:highlight>
              </a:rPr>
              <a:t>Public Key Infrastructure, refers to the entire trust model that facilitates public key encryption</a:t>
            </a:r>
            <a:endParaRPr sz="1600">
              <a:solidFill>
                <a:srgbClr val="262524"/>
              </a:solidFill>
              <a:highlight>
                <a:srgbClr val="FFFFFF"/>
              </a:highlight>
            </a:endParaRPr>
          </a:p>
          <a:p>
            <a:pPr marL="0" lvl="0" indent="0" algn="l" rtl="0">
              <a:spcBef>
                <a:spcPts val="0"/>
              </a:spcBef>
              <a:spcAft>
                <a:spcPts val="0"/>
              </a:spcAft>
              <a:buNone/>
            </a:pPr>
            <a:endParaRPr sz="1600">
              <a:solidFill>
                <a:srgbClr val="262524"/>
              </a:solidFill>
              <a:highlight>
                <a:srgbClr val="FFFFFF"/>
              </a:highlight>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00000"/>
              </a:lnSpc>
              <a:spcBef>
                <a:spcPts val="1020"/>
              </a:spcBef>
              <a:spcAft>
                <a:spcPts val="0"/>
              </a:spcAft>
              <a:buNone/>
            </a:pPr>
            <a:endParaRPr sz="240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a:solidFill>
                <a:schemeClr val="dk1"/>
              </a:solidFill>
              <a:latin typeface="Comfortaa"/>
              <a:ea typeface="Comfortaa"/>
              <a:cs typeface="Comfortaa"/>
              <a:sym typeface="Comfortaa"/>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939"/>
        <p:cNvGrpSpPr/>
        <p:nvPr/>
      </p:nvGrpSpPr>
      <p:grpSpPr>
        <a:xfrm>
          <a:off x="0" y="0"/>
          <a:ext cx="0" cy="0"/>
          <a:chOff x="0" y="0"/>
          <a:chExt cx="0" cy="0"/>
        </a:xfrm>
      </p:grpSpPr>
      <p:sp>
        <p:nvSpPr>
          <p:cNvPr id="2940" name="Google Shape;2940;p353"/>
          <p:cNvSpPr txBox="1">
            <a:spLocks noGrp="1"/>
          </p:cNvSpPr>
          <p:nvPr>
            <p:ph type="title"/>
          </p:nvPr>
        </p:nvSpPr>
        <p:spPr>
          <a:xfrm>
            <a:off x="170775" y="1832850"/>
            <a:ext cx="8520600" cy="19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900" b="1">
                <a:latin typeface="Comfortaa"/>
                <a:ea typeface="Comfortaa"/>
                <a:cs typeface="Comfortaa"/>
                <a:sym typeface="Comfortaa"/>
              </a:rPr>
              <a:t>K8s Components secure Communication</a:t>
            </a:r>
            <a:endParaRPr sz="39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a:latin typeface="Comfortaa"/>
              <a:ea typeface="Comfortaa"/>
              <a:cs typeface="Comfortaa"/>
              <a:sym typeface="Comfortaa"/>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sp>
        <p:nvSpPr>
          <p:cNvPr id="2945" name="Google Shape;2945;p354"/>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900" b="1">
                <a:latin typeface="Comfortaa"/>
                <a:ea typeface="Comfortaa"/>
                <a:cs typeface="Comfortaa"/>
                <a:sym typeface="Comfortaa"/>
              </a:rPr>
              <a:t>Authentication and Access Control</a:t>
            </a:r>
            <a:endParaRPr sz="39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a:latin typeface="Comfortaa"/>
              <a:ea typeface="Comfortaa"/>
              <a:cs typeface="Comfortaa"/>
              <a:sym typeface="Comfortaa"/>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949"/>
        <p:cNvGrpSpPr/>
        <p:nvPr/>
      </p:nvGrpSpPr>
      <p:grpSpPr>
        <a:xfrm>
          <a:off x="0" y="0"/>
          <a:ext cx="0" cy="0"/>
          <a:chOff x="0" y="0"/>
          <a:chExt cx="0" cy="0"/>
        </a:xfrm>
      </p:grpSpPr>
      <p:sp>
        <p:nvSpPr>
          <p:cNvPr id="2950" name="Google Shape;2950;p355"/>
          <p:cNvSpPr txBox="1">
            <a:spLocks noGrp="1"/>
          </p:cNvSpPr>
          <p:nvPr>
            <p:ph type="title"/>
          </p:nvPr>
        </p:nvSpPr>
        <p:spPr>
          <a:xfrm>
            <a:off x="534225" y="428175"/>
            <a:ext cx="8071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b="1">
                <a:latin typeface="Comfortaa"/>
                <a:ea typeface="Comfortaa"/>
                <a:cs typeface="Comfortaa"/>
                <a:sym typeface="Comfortaa"/>
              </a:rPr>
              <a:t>What is Kubernetes Authentication?</a:t>
            </a:r>
            <a:endParaRPr sz="2700" b="1">
              <a:latin typeface="Comfortaa"/>
              <a:ea typeface="Comfortaa"/>
              <a:cs typeface="Comfortaa"/>
              <a:sym typeface="Comfortaa"/>
            </a:endParaRPr>
          </a:p>
          <a:p>
            <a:pPr marL="0" lvl="0" indent="0" algn="l" rtl="0">
              <a:spcBef>
                <a:spcPts val="0"/>
              </a:spcBef>
              <a:spcAft>
                <a:spcPts val="0"/>
              </a:spcAft>
              <a:buNone/>
            </a:pPr>
            <a:r>
              <a:rPr lang="en" sz="2700" b="1">
                <a:latin typeface="Comfortaa"/>
                <a:ea typeface="Comfortaa"/>
                <a:cs typeface="Comfortaa"/>
                <a:sym typeface="Comfortaa"/>
              </a:rPr>
              <a:t>Validating the identity of a user requesting access to a Kubernetes cluster.</a:t>
            </a:r>
            <a:endParaRPr sz="2700" b="1">
              <a:latin typeface="Comfortaa"/>
              <a:ea typeface="Comfortaa"/>
              <a:cs typeface="Comfortaa"/>
              <a:sym typeface="Comfortaa"/>
            </a:endParaRPr>
          </a:p>
          <a:p>
            <a:pPr marL="0" lvl="0" indent="0" algn="l" rtl="0">
              <a:spcBef>
                <a:spcPts val="0"/>
              </a:spcBef>
              <a:spcAft>
                <a:spcPts val="0"/>
              </a:spcAft>
              <a:buNone/>
            </a:pPr>
            <a:endParaRPr sz="2700" b="1">
              <a:latin typeface="Comfortaa"/>
              <a:ea typeface="Comfortaa"/>
              <a:cs typeface="Comfortaa"/>
              <a:sym typeface="Comfortaa"/>
            </a:endParaRPr>
          </a:p>
          <a:p>
            <a:pPr marL="0" lvl="0" indent="0" algn="l" rtl="0">
              <a:spcBef>
                <a:spcPts val="0"/>
              </a:spcBef>
              <a:spcAft>
                <a:spcPts val="0"/>
              </a:spcAft>
              <a:buNone/>
            </a:pPr>
            <a:r>
              <a:rPr lang="en" sz="2700" b="1">
                <a:latin typeface="Comfortaa"/>
                <a:ea typeface="Comfortaa"/>
                <a:cs typeface="Comfortaa"/>
                <a:sym typeface="Comfortaa"/>
              </a:rPr>
              <a:t>This validation is done by the API server for ALL authentication requests.</a:t>
            </a:r>
            <a:endParaRPr sz="2700" b="1">
              <a:latin typeface="Comfortaa"/>
              <a:ea typeface="Comfortaa"/>
              <a:cs typeface="Comfortaa"/>
              <a:sym typeface="Comfortaa"/>
            </a:endParaRPr>
          </a:p>
          <a:p>
            <a:pPr marL="0" lvl="0" indent="0" algn="l" rtl="0">
              <a:spcBef>
                <a:spcPts val="0"/>
              </a:spcBef>
              <a:spcAft>
                <a:spcPts val="0"/>
              </a:spcAft>
              <a:buNone/>
            </a:pPr>
            <a:endParaRPr sz="5100" b="1">
              <a:latin typeface="Comfortaa"/>
              <a:ea typeface="Comfortaa"/>
              <a:cs typeface="Comfortaa"/>
              <a:sym typeface="Comfortaa"/>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2954"/>
        <p:cNvGrpSpPr/>
        <p:nvPr/>
      </p:nvGrpSpPr>
      <p:grpSpPr>
        <a:xfrm>
          <a:off x="0" y="0"/>
          <a:ext cx="0" cy="0"/>
          <a:chOff x="0" y="0"/>
          <a:chExt cx="0" cy="0"/>
        </a:xfrm>
      </p:grpSpPr>
      <p:sp>
        <p:nvSpPr>
          <p:cNvPr id="2955" name="Google Shape;2955;p356"/>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2956" name="Google Shape;2956;p356"/>
          <p:cNvSpPr txBox="1"/>
          <p:nvPr/>
        </p:nvSpPr>
        <p:spPr>
          <a:xfrm>
            <a:off x="288025" y="1399025"/>
            <a:ext cx="4515900" cy="3163200"/>
          </a:xfrm>
          <a:prstGeom prst="rect">
            <a:avLst/>
          </a:prstGeom>
          <a:noFill/>
          <a:ln>
            <a:noFill/>
          </a:ln>
        </p:spPr>
        <p:txBody>
          <a:bodyPr spcFirstLastPara="1" wrap="square" lIns="0" tIns="142225" rIns="0" bIns="0" anchor="t" anchorCtr="0">
            <a:noAutofit/>
          </a:bodyPr>
          <a:lstStyle/>
          <a:p>
            <a:pPr marL="0" lvl="0" indent="0" algn="l" rtl="0">
              <a:spcBef>
                <a:spcPts val="0"/>
              </a:spcBef>
              <a:spcAft>
                <a:spcPts val="0"/>
              </a:spcAft>
              <a:buNone/>
            </a:pPr>
            <a:r>
              <a:rPr lang="en" sz="2300" b="1">
                <a:solidFill>
                  <a:schemeClr val="dk1"/>
                </a:solidFill>
                <a:latin typeface="Comfortaa"/>
                <a:ea typeface="Comfortaa"/>
                <a:cs typeface="Comfortaa"/>
                <a:sym typeface="Comfortaa"/>
              </a:rPr>
              <a:t>Who are you?   </a:t>
            </a:r>
            <a:r>
              <a:rPr lang="en" sz="2300" b="1">
                <a:solidFill>
                  <a:srgbClr val="00FF00"/>
                </a:solidFill>
                <a:latin typeface="Comfortaa"/>
                <a:ea typeface="Comfortaa"/>
                <a:cs typeface="Comfortaa"/>
                <a:sym typeface="Comfortaa"/>
              </a:rPr>
              <a:t>Username</a:t>
            </a:r>
            <a:endParaRPr sz="2300" b="1">
              <a:solidFill>
                <a:srgbClr val="00FF00"/>
              </a:solidFill>
              <a:latin typeface="Comfortaa"/>
              <a:ea typeface="Comfortaa"/>
              <a:cs typeface="Comfortaa"/>
              <a:sym typeface="Comfortaa"/>
            </a:endParaRPr>
          </a:p>
          <a:p>
            <a:pPr marL="0" lvl="0" indent="0" algn="l" rtl="0">
              <a:spcBef>
                <a:spcPts val="0"/>
              </a:spcBef>
              <a:spcAft>
                <a:spcPts val="0"/>
              </a:spcAft>
              <a:buNone/>
            </a:pP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Do you have ID?? </a:t>
            </a:r>
            <a:r>
              <a:rPr lang="en" sz="2300" b="1">
                <a:solidFill>
                  <a:srgbClr val="00FF00"/>
                </a:solidFill>
                <a:latin typeface="Comfortaa"/>
                <a:ea typeface="Comfortaa"/>
                <a:cs typeface="Comfortaa"/>
                <a:sym typeface="Comfortaa"/>
              </a:rPr>
              <a:t>UID</a:t>
            </a:r>
            <a:endParaRPr sz="2300" b="1">
              <a:solidFill>
                <a:srgbClr val="00FF00"/>
              </a:solidFill>
              <a:latin typeface="Comfortaa"/>
              <a:ea typeface="Comfortaa"/>
              <a:cs typeface="Comfortaa"/>
              <a:sym typeface="Comfortaa"/>
            </a:endParaRPr>
          </a:p>
          <a:p>
            <a:pPr marL="0" lvl="0" indent="0" algn="l" rtl="0">
              <a:spcBef>
                <a:spcPts val="0"/>
              </a:spcBef>
              <a:spcAft>
                <a:spcPts val="0"/>
              </a:spcAft>
              <a:buNone/>
            </a:pP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Any other credentials to verify who you really are???</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  </a:t>
            </a:r>
            <a:r>
              <a:rPr lang="en" sz="2300" b="1">
                <a:solidFill>
                  <a:srgbClr val="00FF00"/>
                </a:solidFill>
                <a:latin typeface="Comfortaa"/>
                <a:ea typeface="Comfortaa"/>
                <a:cs typeface="Comfortaa"/>
                <a:sym typeface="Comfortaa"/>
              </a:rPr>
              <a:t>GROUP</a:t>
            </a:r>
            <a:endParaRPr sz="23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 </a:t>
            </a: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pic>
        <p:nvPicPr>
          <p:cNvPr id="2957" name="Google Shape;2957;p356"/>
          <p:cNvPicPr preferRelativeResize="0"/>
          <p:nvPr/>
        </p:nvPicPr>
        <p:blipFill>
          <a:blip r:embed="rId3">
            <a:alphaModFix/>
          </a:blip>
          <a:stretch>
            <a:fillRect/>
          </a:stretch>
        </p:blipFill>
        <p:spPr>
          <a:xfrm>
            <a:off x="5058675" y="1399025"/>
            <a:ext cx="3982450" cy="3049925"/>
          </a:xfrm>
          <a:prstGeom prst="rect">
            <a:avLst/>
          </a:prstGeom>
          <a:noFill/>
          <a:ln>
            <a:noFill/>
          </a:ln>
        </p:spPr>
      </p:pic>
      <p:sp>
        <p:nvSpPr>
          <p:cNvPr id="2958" name="Google Shape;2958;p356"/>
          <p:cNvSpPr txBox="1"/>
          <p:nvPr/>
        </p:nvSpPr>
        <p:spPr>
          <a:xfrm>
            <a:off x="637800" y="394225"/>
            <a:ext cx="81165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1"/>
                </a:solidFill>
                <a:latin typeface="Comfortaa"/>
                <a:ea typeface="Comfortaa"/>
                <a:cs typeface="Comfortaa"/>
                <a:sym typeface="Comfortaa"/>
              </a:rPr>
              <a:t>User Identity</a:t>
            </a:r>
            <a:endParaRPr sz="30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6">
                                            <p:txEl>
                                              <p:pRg st="0" end="0"/>
                                            </p:txEl>
                                          </p:spTgt>
                                        </p:tgtEl>
                                        <p:attrNameLst>
                                          <p:attrName>style.visibility</p:attrName>
                                        </p:attrNameLst>
                                      </p:cBhvr>
                                      <p:to>
                                        <p:strVal val="visible"/>
                                      </p:to>
                                    </p:set>
                                    <p:animEffect transition="in" filter="fade">
                                      <p:cBhvr>
                                        <p:cTn id="7" dur="1000"/>
                                        <p:tgtEl>
                                          <p:spTgt spid="29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6">
                                            <p:txEl>
                                              <p:pRg st="1" end="1"/>
                                            </p:txEl>
                                          </p:spTgt>
                                        </p:tgtEl>
                                        <p:attrNameLst>
                                          <p:attrName>style.visibility</p:attrName>
                                        </p:attrNameLst>
                                      </p:cBhvr>
                                      <p:to>
                                        <p:strVal val="visible"/>
                                      </p:to>
                                    </p:set>
                                    <p:animEffect transition="in" filter="fade">
                                      <p:cBhvr>
                                        <p:cTn id="12" dur="1000"/>
                                        <p:tgtEl>
                                          <p:spTgt spid="29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6">
                                            <p:txEl>
                                              <p:pRg st="2" end="2"/>
                                            </p:txEl>
                                          </p:spTgt>
                                        </p:tgtEl>
                                        <p:attrNameLst>
                                          <p:attrName>style.visibility</p:attrName>
                                        </p:attrNameLst>
                                      </p:cBhvr>
                                      <p:to>
                                        <p:strVal val="visible"/>
                                      </p:to>
                                    </p:set>
                                    <p:animEffect transition="in" filter="fade">
                                      <p:cBhvr>
                                        <p:cTn id="17" dur="1000"/>
                                        <p:tgtEl>
                                          <p:spTgt spid="29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6">
                                            <p:txEl>
                                              <p:pRg st="3" end="3"/>
                                            </p:txEl>
                                          </p:spTgt>
                                        </p:tgtEl>
                                        <p:attrNameLst>
                                          <p:attrName>style.visibility</p:attrName>
                                        </p:attrNameLst>
                                      </p:cBhvr>
                                      <p:to>
                                        <p:strVal val="visible"/>
                                      </p:to>
                                    </p:set>
                                    <p:animEffect transition="in" filter="fade">
                                      <p:cBhvr>
                                        <p:cTn id="22" dur="1000"/>
                                        <p:tgtEl>
                                          <p:spTgt spid="29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6">
                                            <p:txEl>
                                              <p:pRg st="4" end="4"/>
                                            </p:txEl>
                                          </p:spTgt>
                                        </p:tgtEl>
                                        <p:attrNameLst>
                                          <p:attrName>style.visibility</p:attrName>
                                        </p:attrNameLst>
                                      </p:cBhvr>
                                      <p:to>
                                        <p:strVal val="visible"/>
                                      </p:to>
                                    </p:set>
                                    <p:animEffect transition="in" filter="fade">
                                      <p:cBhvr>
                                        <p:cTn id="27" dur="1000"/>
                                        <p:tgtEl>
                                          <p:spTgt spid="295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6">
                                            <p:txEl>
                                              <p:pRg st="5" end="5"/>
                                            </p:txEl>
                                          </p:spTgt>
                                        </p:tgtEl>
                                        <p:attrNameLst>
                                          <p:attrName>style.visibility</p:attrName>
                                        </p:attrNameLst>
                                      </p:cBhvr>
                                      <p:to>
                                        <p:strVal val="visible"/>
                                      </p:to>
                                    </p:set>
                                    <p:animEffect transition="in" filter="fade">
                                      <p:cBhvr>
                                        <p:cTn id="32" dur="1000"/>
                                        <p:tgtEl>
                                          <p:spTgt spid="295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56">
                                            <p:txEl>
                                              <p:pRg st="6" end="6"/>
                                            </p:txEl>
                                          </p:spTgt>
                                        </p:tgtEl>
                                        <p:attrNameLst>
                                          <p:attrName>style.visibility</p:attrName>
                                        </p:attrNameLst>
                                      </p:cBhvr>
                                      <p:to>
                                        <p:strVal val="visible"/>
                                      </p:to>
                                    </p:set>
                                    <p:animEffect transition="in" filter="fade">
                                      <p:cBhvr>
                                        <p:cTn id="37" dur="1000"/>
                                        <p:tgtEl>
                                          <p:spTgt spid="295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56">
                                            <p:txEl>
                                              <p:pRg st="7" end="7"/>
                                            </p:txEl>
                                          </p:spTgt>
                                        </p:tgtEl>
                                        <p:attrNameLst>
                                          <p:attrName>style.visibility</p:attrName>
                                        </p:attrNameLst>
                                      </p:cBhvr>
                                      <p:to>
                                        <p:strVal val="visible"/>
                                      </p:to>
                                    </p:set>
                                    <p:animEffect transition="in" filter="fade">
                                      <p:cBhvr>
                                        <p:cTn id="42" dur="1000"/>
                                        <p:tgtEl>
                                          <p:spTgt spid="295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56">
                                            <p:txEl>
                                              <p:pRg st="8" end="8"/>
                                            </p:txEl>
                                          </p:spTgt>
                                        </p:tgtEl>
                                        <p:attrNameLst>
                                          <p:attrName>style.visibility</p:attrName>
                                        </p:attrNameLst>
                                      </p:cBhvr>
                                      <p:to>
                                        <p:strVal val="visible"/>
                                      </p:to>
                                    </p:set>
                                    <p:animEffect transition="in" filter="fade">
                                      <p:cBhvr>
                                        <p:cTn id="47" dur="1000"/>
                                        <p:tgtEl>
                                          <p:spTgt spid="295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pic>
        <p:nvPicPr>
          <p:cNvPr id="2963" name="Google Shape;2963;p357"/>
          <p:cNvPicPr preferRelativeResize="0"/>
          <p:nvPr/>
        </p:nvPicPr>
        <p:blipFill>
          <a:blip r:embed="rId3">
            <a:alphaModFix/>
          </a:blip>
          <a:stretch>
            <a:fillRect/>
          </a:stretch>
        </p:blipFill>
        <p:spPr>
          <a:xfrm>
            <a:off x="401201" y="2707600"/>
            <a:ext cx="1911125" cy="1911125"/>
          </a:xfrm>
          <a:prstGeom prst="rect">
            <a:avLst/>
          </a:prstGeom>
          <a:noFill/>
          <a:ln>
            <a:noFill/>
          </a:ln>
        </p:spPr>
      </p:pic>
      <p:sp>
        <p:nvSpPr>
          <p:cNvPr id="2964" name="Google Shape;2964;p357"/>
          <p:cNvSpPr txBox="1"/>
          <p:nvPr/>
        </p:nvSpPr>
        <p:spPr>
          <a:xfrm>
            <a:off x="5993325" y="2763163"/>
            <a:ext cx="2931900" cy="1800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      </a:t>
            </a:r>
            <a:endParaRPr sz="2100" b="1">
              <a:solidFill>
                <a:schemeClr val="dk1"/>
              </a:solidFill>
              <a:latin typeface="Comfortaa"/>
              <a:ea typeface="Comfortaa"/>
              <a:cs typeface="Comfortaa"/>
              <a:sym typeface="Comfortaa"/>
            </a:endParaRPr>
          </a:p>
          <a:p>
            <a:pPr marL="0" lvl="0" indent="0" algn="l" rtl="0">
              <a:spcBef>
                <a:spcPts val="0"/>
              </a:spcBef>
              <a:spcAft>
                <a:spcPts val="0"/>
              </a:spcAft>
              <a:buNone/>
            </a:pPr>
            <a:endParaRPr sz="2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100" b="1">
                <a:solidFill>
                  <a:schemeClr val="dk1"/>
                </a:solidFill>
                <a:latin typeface="Comfortaa"/>
                <a:ea typeface="Comfortaa"/>
                <a:cs typeface="Comfortaa"/>
                <a:sym typeface="Comfortaa"/>
              </a:rPr>
              <a:t>      API SERVER</a:t>
            </a:r>
            <a:endParaRPr sz="2400" b="1">
              <a:solidFill>
                <a:srgbClr val="FF0000"/>
              </a:solidFill>
              <a:latin typeface="Comfortaa"/>
              <a:ea typeface="Comfortaa"/>
              <a:cs typeface="Comfortaa"/>
              <a:sym typeface="Comfortaa"/>
            </a:endParaRPr>
          </a:p>
        </p:txBody>
      </p:sp>
      <p:cxnSp>
        <p:nvCxnSpPr>
          <p:cNvPr id="2965" name="Google Shape;2965;p357"/>
          <p:cNvCxnSpPr>
            <a:stCxn id="2963" idx="3"/>
            <a:endCxn id="2964" idx="1"/>
          </p:cNvCxnSpPr>
          <p:nvPr/>
        </p:nvCxnSpPr>
        <p:spPr>
          <a:xfrm>
            <a:off x="2312327" y="3663163"/>
            <a:ext cx="3681000" cy="0"/>
          </a:xfrm>
          <a:prstGeom prst="straightConnector1">
            <a:avLst/>
          </a:prstGeom>
          <a:noFill/>
          <a:ln w="76200" cap="flat" cmpd="sng">
            <a:solidFill>
              <a:srgbClr val="00FF00"/>
            </a:solidFill>
            <a:prstDash val="solid"/>
            <a:round/>
            <a:headEnd type="none" w="med" len="med"/>
            <a:tailEnd type="triangle" w="med" len="med"/>
          </a:ln>
        </p:spPr>
      </p:cxnSp>
      <p:sp>
        <p:nvSpPr>
          <p:cNvPr id="2966" name="Google Shape;2966;p357"/>
          <p:cNvSpPr txBox="1"/>
          <p:nvPr/>
        </p:nvSpPr>
        <p:spPr>
          <a:xfrm>
            <a:off x="401200" y="156400"/>
            <a:ext cx="8250300" cy="255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User Credentials Created and Managed externally</a:t>
            </a:r>
            <a:endParaRPr sz="2400" b="1">
              <a:solidFill>
                <a:srgbClr val="00FF00"/>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TLS Certificate </a:t>
            </a: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static password file</a:t>
            </a: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HTTP auth</a:t>
            </a: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Bearer Token</a:t>
            </a: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Third Party auth : Google, LDAP, SAML etc..</a:t>
            </a:r>
            <a:endParaRPr sz="2400" b="1">
              <a:solidFill>
                <a:schemeClr val="dk1"/>
              </a:solidFill>
              <a:latin typeface="Comfortaa"/>
              <a:ea typeface="Comfortaa"/>
              <a:cs typeface="Comfortaa"/>
              <a:sym typeface="Comfortaa"/>
            </a:endParaRPr>
          </a:p>
        </p:txBody>
      </p:sp>
      <p:sp>
        <p:nvSpPr>
          <p:cNvPr id="2967" name="Google Shape;2967;p357"/>
          <p:cNvSpPr txBox="1"/>
          <p:nvPr/>
        </p:nvSpPr>
        <p:spPr>
          <a:xfrm>
            <a:off x="3024375" y="3826750"/>
            <a:ext cx="22569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mfortaa"/>
                <a:ea typeface="Comfortaa"/>
                <a:cs typeface="Comfortaa"/>
                <a:sym typeface="Comfortaa"/>
              </a:rPr>
              <a:t>Auth Request</a:t>
            </a:r>
            <a:endParaRPr sz="1800" b="1">
              <a:solidFill>
                <a:schemeClr val="dk1"/>
              </a:solidFill>
              <a:latin typeface="Comfortaa"/>
              <a:ea typeface="Comfortaa"/>
              <a:cs typeface="Comfortaa"/>
              <a:sym typeface="Comfortaa"/>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358"/>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2973" name="Google Shape;2973;p358"/>
          <p:cNvSpPr txBox="1"/>
          <p:nvPr/>
        </p:nvSpPr>
        <p:spPr>
          <a:xfrm>
            <a:off x="181650" y="143175"/>
            <a:ext cx="8780700" cy="48357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rgbClr val="00FF00"/>
                </a:solidFill>
                <a:latin typeface="Comfortaa"/>
                <a:ea typeface="Comfortaa"/>
                <a:cs typeface="Comfortaa"/>
                <a:sym typeface="Comfortaa"/>
              </a:rPr>
              <a:t>              </a:t>
            </a:r>
            <a:r>
              <a:rPr lang="en" sz="2400" b="1">
                <a:solidFill>
                  <a:schemeClr val="dk1"/>
                </a:solidFill>
                <a:latin typeface="Comfortaa"/>
                <a:ea typeface="Comfortaa"/>
                <a:cs typeface="Comfortaa"/>
                <a:sym typeface="Comfortaa"/>
              </a:rPr>
              <a:t>TWO TYPES OF USERS in Kubernetes</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100" b="1">
                <a:solidFill>
                  <a:srgbClr val="00FF00"/>
                </a:solidFill>
                <a:latin typeface="Comfortaa"/>
                <a:ea typeface="Comfortaa"/>
                <a:cs typeface="Comfortaa"/>
                <a:sym typeface="Comfortaa"/>
              </a:rPr>
              <a:t> </a:t>
            </a:r>
            <a:endParaRPr sz="2100" b="1">
              <a:solidFill>
                <a:srgbClr val="00FF00"/>
              </a:solidFill>
              <a:latin typeface="Comfortaa"/>
              <a:ea typeface="Comfortaa"/>
              <a:cs typeface="Comfortaa"/>
              <a:sym typeface="Comfortaa"/>
            </a:endParaRPr>
          </a:p>
        </p:txBody>
      </p:sp>
      <p:grpSp>
        <p:nvGrpSpPr>
          <p:cNvPr id="2974" name="Google Shape;2974;p358"/>
          <p:cNvGrpSpPr/>
          <p:nvPr/>
        </p:nvGrpSpPr>
        <p:grpSpPr>
          <a:xfrm>
            <a:off x="1110300" y="1226434"/>
            <a:ext cx="2256900" cy="2878316"/>
            <a:chOff x="1110300" y="1339050"/>
            <a:chExt cx="2256900" cy="2765750"/>
          </a:xfrm>
        </p:grpSpPr>
        <p:pic>
          <p:nvPicPr>
            <p:cNvPr id="2975" name="Google Shape;2975;p358"/>
            <p:cNvPicPr preferRelativeResize="0"/>
            <p:nvPr/>
          </p:nvPicPr>
          <p:blipFill>
            <a:blip r:embed="rId3">
              <a:alphaModFix/>
            </a:blip>
            <a:stretch>
              <a:fillRect/>
            </a:stretch>
          </p:blipFill>
          <p:spPr>
            <a:xfrm>
              <a:off x="1110300" y="1339050"/>
              <a:ext cx="2002325" cy="2074550"/>
            </a:xfrm>
            <a:prstGeom prst="rect">
              <a:avLst/>
            </a:prstGeom>
            <a:noFill/>
            <a:ln>
              <a:noFill/>
            </a:ln>
          </p:spPr>
        </p:pic>
        <p:sp>
          <p:nvSpPr>
            <p:cNvPr id="2976" name="Google Shape;2976;p358"/>
            <p:cNvSpPr txBox="1"/>
            <p:nvPr/>
          </p:nvSpPr>
          <p:spPr>
            <a:xfrm>
              <a:off x="1110300" y="3413600"/>
              <a:ext cx="22569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mfortaa"/>
                  <a:ea typeface="Comfortaa"/>
                  <a:cs typeface="Comfortaa"/>
                  <a:sym typeface="Comfortaa"/>
                </a:rPr>
                <a:t>    </a:t>
              </a:r>
              <a:r>
                <a:rPr lang="en" sz="2000" b="1">
                  <a:solidFill>
                    <a:schemeClr val="dk1"/>
                  </a:solidFill>
                  <a:latin typeface="Comfortaa"/>
                  <a:ea typeface="Comfortaa"/>
                  <a:cs typeface="Comfortaa"/>
                  <a:sym typeface="Comfortaa"/>
                </a:rPr>
                <a:t>HUMANS</a:t>
              </a:r>
              <a:endParaRPr sz="2000" b="1">
                <a:solidFill>
                  <a:schemeClr val="dk1"/>
                </a:solidFill>
                <a:latin typeface="Comfortaa"/>
                <a:ea typeface="Comfortaa"/>
                <a:cs typeface="Comfortaa"/>
                <a:sym typeface="Comfortaa"/>
              </a:endParaRPr>
            </a:p>
          </p:txBody>
        </p:sp>
      </p:grpSp>
      <p:grpSp>
        <p:nvGrpSpPr>
          <p:cNvPr id="2977" name="Google Shape;2977;p358"/>
          <p:cNvGrpSpPr/>
          <p:nvPr/>
        </p:nvGrpSpPr>
        <p:grpSpPr>
          <a:xfrm>
            <a:off x="5273075" y="1226438"/>
            <a:ext cx="3057600" cy="3367563"/>
            <a:chOff x="5273075" y="1226438"/>
            <a:chExt cx="3057600" cy="3367563"/>
          </a:xfrm>
        </p:grpSpPr>
        <p:pic>
          <p:nvPicPr>
            <p:cNvPr id="2978" name="Google Shape;2978;p358"/>
            <p:cNvPicPr preferRelativeResize="0"/>
            <p:nvPr/>
          </p:nvPicPr>
          <p:blipFill>
            <a:blip r:embed="rId4">
              <a:alphaModFix/>
            </a:blip>
            <a:stretch>
              <a:fillRect/>
            </a:stretch>
          </p:blipFill>
          <p:spPr>
            <a:xfrm>
              <a:off x="5460375" y="1226438"/>
              <a:ext cx="1948250" cy="2187175"/>
            </a:xfrm>
            <a:prstGeom prst="rect">
              <a:avLst/>
            </a:prstGeom>
            <a:noFill/>
            <a:ln>
              <a:noFill/>
            </a:ln>
          </p:spPr>
        </p:pic>
        <p:sp>
          <p:nvSpPr>
            <p:cNvPr id="2979" name="Google Shape;2979;p358"/>
            <p:cNvSpPr txBox="1"/>
            <p:nvPr/>
          </p:nvSpPr>
          <p:spPr>
            <a:xfrm>
              <a:off x="5273075" y="3182800"/>
              <a:ext cx="3057600" cy="14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mfortaa"/>
                  <a:ea typeface="Comfortaa"/>
                  <a:cs typeface="Comfortaa"/>
                  <a:sym typeface="Comfortaa"/>
                </a:rPr>
                <a:t>          </a:t>
              </a: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 NON-HUMANS</a:t>
              </a:r>
              <a:endParaRPr sz="20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PODS/Applications</a:t>
              </a:r>
              <a:endParaRPr sz="2000" b="1">
                <a:solidFill>
                  <a:schemeClr val="dk1"/>
                </a:solidFill>
                <a:latin typeface="Comfortaa"/>
                <a:ea typeface="Comfortaa"/>
                <a:cs typeface="Comfortaa"/>
                <a:sym typeface="Comforta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3">
                                            <p:txEl>
                                              <p:pRg st="0" end="0"/>
                                            </p:txEl>
                                          </p:spTgt>
                                        </p:tgtEl>
                                        <p:attrNameLst>
                                          <p:attrName>style.visibility</p:attrName>
                                        </p:attrNameLst>
                                      </p:cBhvr>
                                      <p:to>
                                        <p:strVal val="visible"/>
                                      </p:to>
                                    </p:set>
                                    <p:animEffect transition="in" filter="fade">
                                      <p:cBhvr>
                                        <p:cTn id="7" dur="1000"/>
                                        <p:tgtEl>
                                          <p:spTgt spid="29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73">
                                            <p:txEl>
                                              <p:pRg st="1" end="1"/>
                                            </p:txEl>
                                          </p:spTgt>
                                        </p:tgtEl>
                                        <p:attrNameLst>
                                          <p:attrName>style.visibility</p:attrName>
                                        </p:attrNameLst>
                                      </p:cBhvr>
                                      <p:to>
                                        <p:strVal val="visible"/>
                                      </p:to>
                                    </p:set>
                                    <p:animEffect transition="in" filter="fade">
                                      <p:cBhvr>
                                        <p:cTn id="12" dur="1000"/>
                                        <p:tgtEl>
                                          <p:spTgt spid="29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73">
                                            <p:txEl>
                                              <p:pRg st="2" end="2"/>
                                            </p:txEl>
                                          </p:spTgt>
                                        </p:tgtEl>
                                        <p:attrNameLst>
                                          <p:attrName>style.visibility</p:attrName>
                                        </p:attrNameLst>
                                      </p:cBhvr>
                                      <p:to>
                                        <p:strVal val="visible"/>
                                      </p:to>
                                    </p:set>
                                    <p:animEffect transition="in" filter="fade">
                                      <p:cBhvr>
                                        <p:cTn id="17" dur="1000"/>
                                        <p:tgtEl>
                                          <p:spTgt spid="29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73">
                                            <p:txEl>
                                              <p:pRg st="3" end="3"/>
                                            </p:txEl>
                                          </p:spTgt>
                                        </p:tgtEl>
                                        <p:attrNameLst>
                                          <p:attrName>style.visibility</p:attrName>
                                        </p:attrNameLst>
                                      </p:cBhvr>
                                      <p:to>
                                        <p:strVal val="visible"/>
                                      </p:to>
                                    </p:set>
                                    <p:animEffect transition="in" filter="fade">
                                      <p:cBhvr>
                                        <p:cTn id="22" dur="1000"/>
                                        <p:tgtEl>
                                          <p:spTgt spid="29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73">
                                            <p:txEl>
                                              <p:pRg st="4" end="4"/>
                                            </p:txEl>
                                          </p:spTgt>
                                        </p:tgtEl>
                                        <p:attrNameLst>
                                          <p:attrName>style.visibility</p:attrName>
                                        </p:attrNameLst>
                                      </p:cBhvr>
                                      <p:to>
                                        <p:strVal val="visible"/>
                                      </p:to>
                                    </p:set>
                                    <p:animEffect transition="in" filter="fade">
                                      <p:cBhvr>
                                        <p:cTn id="27" dur="1000"/>
                                        <p:tgtEl>
                                          <p:spTgt spid="297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73">
                                            <p:txEl>
                                              <p:pRg st="5" end="5"/>
                                            </p:txEl>
                                          </p:spTgt>
                                        </p:tgtEl>
                                        <p:attrNameLst>
                                          <p:attrName>style.visibility</p:attrName>
                                        </p:attrNameLst>
                                      </p:cBhvr>
                                      <p:to>
                                        <p:strVal val="visible"/>
                                      </p:to>
                                    </p:set>
                                    <p:animEffect transition="in" filter="fade">
                                      <p:cBhvr>
                                        <p:cTn id="32" dur="1000"/>
                                        <p:tgtEl>
                                          <p:spTgt spid="297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73">
                                            <p:txEl>
                                              <p:pRg st="6" end="6"/>
                                            </p:txEl>
                                          </p:spTgt>
                                        </p:tgtEl>
                                        <p:attrNameLst>
                                          <p:attrName>style.visibility</p:attrName>
                                        </p:attrNameLst>
                                      </p:cBhvr>
                                      <p:to>
                                        <p:strVal val="visible"/>
                                      </p:to>
                                    </p:set>
                                    <p:animEffect transition="in" filter="fade">
                                      <p:cBhvr>
                                        <p:cTn id="37" dur="1000"/>
                                        <p:tgtEl>
                                          <p:spTgt spid="297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3"/>
          <p:cNvSpPr txBox="1">
            <a:spLocks noGrp="1"/>
          </p:cNvSpPr>
          <p:nvPr>
            <p:ph type="title"/>
          </p:nvPr>
        </p:nvSpPr>
        <p:spPr>
          <a:xfrm>
            <a:off x="136025" y="204050"/>
            <a:ext cx="8952300" cy="4423200"/>
          </a:xfrm>
          <a:prstGeom prst="rect">
            <a:avLst/>
          </a:prstGeom>
        </p:spPr>
        <p:txBody>
          <a:bodyPr spcFirstLastPara="1" wrap="square" lIns="91425" tIns="91425" rIns="91425" bIns="91425" anchor="ctr" anchorCtr="0">
            <a:noAutofit/>
          </a:bodyPr>
          <a:lstStyle/>
          <a:p>
            <a:pPr marL="457200" marR="794385" lvl="0" indent="0" algn="l" rtl="0">
              <a:lnSpc>
                <a:spcPct val="118750"/>
              </a:lnSpc>
              <a:spcBef>
                <a:spcPts val="0"/>
              </a:spcBef>
              <a:spcAft>
                <a:spcPts val="0"/>
              </a:spcAft>
              <a:buNone/>
            </a:pPr>
            <a:r>
              <a:rPr lang="en" sz="2400">
                <a:latin typeface="Comfortaa"/>
                <a:ea typeface="Comfortaa"/>
                <a:cs typeface="Comfortaa"/>
                <a:sym typeface="Comfortaa"/>
              </a:rPr>
              <a:t>  </a:t>
            </a:r>
            <a:endParaRPr sz="2400">
              <a:latin typeface="Comfortaa"/>
              <a:ea typeface="Comfortaa"/>
              <a:cs typeface="Comfortaa"/>
              <a:sym typeface="Comfortaa"/>
            </a:endParaRPr>
          </a:p>
          <a:p>
            <a:pPr marL="0" marR="794385" lvl="0" indent="0" algn="l" rtl="0">
              <a:lnSpc>
                <a:spcPct val="118750"/>
              </a:lnSpc>
              <a:spcBef>
                <a:spcPts val="0"/>
              </a:spcBef>
              <a:spcAft>
                <a:spcPts val="0"/>
              </a:spcAft>
              <a:buNone/>
            </a:pPr>
            <a:endParaRPr sz="2400">
              <a:latin typeface="Comfortaa"/>
              <a:ea typeface="Comfortaa"/>
              <a:cs typeface="Comfortaa"/>
              <a:sym typeface="Comfortaa"/>
            </a:endParaRPr>
          </a:p>
          <a:p>
            <a:pPr marL="0" marR="794385" lvl="0" indent="0" algn="l" rtl="0">
              <a:lnSpc>
                <a:spcPct val="118750"/>
              </a:lnSpc>
              <a:spcBef>
                <a:spcPts val="0"/>
              </a:spcBef>
              <a:spcAft>
                <a:spcPts val="0"/>
              </a:spcAft>
              <a:buNone/>
            </a:pPr>
            <a:endParaRPr sz="2300" b="1">
              <a:latin typeface="Comfortaa"/>
              <a:ea typeface="Comfortaa"/>
              <a:cs typeface="Comfortaa"/>
              <a:sym typeface="Comfortaa"/>
            </a:endParaRPr>
          </a:p>
          <a:p>
            <a:pPr marL="0" marR="794385" lvl="0" indent="0" algn="l" rtl="0">
              <a:lnSpc>
                <a:spcPct val="118750"/>
              </a:lnSpc>
              <a:spcBef>
                <a:spcPts val="0"/>
              </a:spcBef>
              <a:spcAft>
                <a:spcPts val="0"/>
              </a:spcAft>
              <a:buNone/>
            </a:pPr>
            <a:endParaRPr sz="2200" b="1">
              <a:latin typeface="Comfortaa"/>
              <a:ea typeface="Comfortaa"/>
              <a:cs typeface="Comfortaa"/>
              <a:sym typeface="Comfortaa"/>
            </a:endParaRPr>
          </a:p>
          <a:p>
            <a:pPr marL="0" marR="794385" lvl="0" indent="0" algn="l" rtl="0">
              <a:lnSpc>
                <a:spcPct val="118750"/>
              </a:lnSpc>
              <a:spcBef>
                <a:spcPts val="0"/>
              </a:spcBef>
              <a:spcAft>
                <a:spcPts val="0"/>
              </a:spcAft>
              <a:buNone/>
            </a:pPr>
            <a:endParaRPr sz="2300" b="1">
              <a:latin typeface="Comfortaa"/>
              <a:ea typeface="Comfortaa"/>
              <a:cs typeface="Comfortaa"/>
              <a:sym typeface="Comfortaa"/>
            </a:endParaRPr>
          </a:p>
          <a:p>
            <a:pPr marL="0" marR="794385" lvl="0" indent="0" algn="l" rtl="0">
              <a:lnSpc>
                <a:spcPct val="118750"/>
              </a:lnSpc>
              <a:spcBef>
                <a:spcPts val="0"/>
              </a:spcBef>
              <a:spcAft>
                <a:spcPts val="0"/>
              </a:spcAft>
              <a:buNone/>
            </a:pPr>
            <a:endParaRPr sz="2300" b="1">
              <a:latin typeface="Comfortaa"/>
              <a:ea typeface="Comfortaa"/>
              <a:cs typeface="Comfortaa"/>
              <a:sym typeface="Comfortaa"/>
            </a:endParaRPr>
          </a:p>
          <a:p>
            <a:pPr marL="0" marR="794385" lvl="0" indent="0" algn="l" rtl="0">
              <a:lnSpc>
                <a:spcPct val="118750"/>
              </a:lnSpc>
              <a:spcBef>
                <a:spcPts val="0"/>
              </a:spcBef>
              <a:spcAft>
                <a:spcPts val="0"/>
              </a:spcAft>
              <a:buNone/>
            </a:pPr>
            <a:r>
              <a:rPr lang="en" sz="2300" b="1">
                <a:latin typeface="Comfortaa"/>
                <a:ea typeface="Comfortaa"/>
                <a:cs typeface="Comfortaa"/>
                <a:sym typeface="Comfortaa"/>
              </a:rPr>
              <a:t>All clients and other applications interact with  kubernetes </a:t>
            </a:r>
            <a:r>
              <a:rPr lang="en" sz="2300" b="1">
                <a:solidFill>
                  <a:srgbClr val="00FF00"/>
                </a:solidFill>
                <a:latin typeface="Comfortaa"/>
                <a:ea typeface="Comfortaa"/>
                <a:cs typeface="Comfortaa"/>
                <a:sym typeface="Comfortaa"/>
              </a:rPr>
              <a:t>ONLY</a:t>
            </a:r>
            <a:r>
              <a:rPr lang="en" sz="2300" b="1">
                <a:latin typeface="Comfortaa"/>
                <a:ea typeface="Comfortaa"/>
                <a:cs typeface="Comfortaa"/>
                <a:sym typeface="Comfortaa"/>
              </a:rPr>
              <a:t> through the API Server. Clients can monitor any changes to deployed resources </a:t>
            </a:r>
            <a:r>
              <a:rPr lang="en" sz="2400" b="1">
                <a:latin typeface="Comfortaa"/>
                <a:ea typeface="Comfortaa"/>
                <a:cs typeface="Comfortaa"/>
                <a:sym typeface="Comfortaa"/>
              </a:rPr>
              <a:t>via the </a:t>
            </a:r>
            <a:r>
              <a:rPr lang="en" sz="2400" b="1">
                <a:solidFill>
                  <a:srgbClr val="00FF00"/>
                </a:solidFill>
                <a:latin typeface="Comfortaa"/>
                <a:ea typeface="Comfortaa"/>
                <a:cs typeface="Comfortaa"/>
                <a:sym typeface="Comfortaa"/>
              </a:rPr>
              <a:t>watch</a:t>
            </a:r>
            <a:r>
              <a:rPr lang="en" sz="2400" b="1">
                <a:latin typeface="Comfortaa"/>
                <a:ea typeface="Comfortaa"/>
                <a:cs typeface="Comfortaa"/>
                <a:sym typeface="Comfortaa"/>
              </a:rPr>
              <a:t> connection to the API server. The API server will send a notification.</a:t>
            </a:r>
            <a:endParaRPr sz="2300" b="1">
              <a:latin typeface="Comfortaa"/>
              <a:ea typeface="Comfortaa"/>
              <a:cs typeface="Comfortaa"/>
              <a:sym typeface="Comfortaa"/>
            </a:endParaRPr>
          </a:p>
          <a:p>
            <a:pPr marL="0" marR="794385" lvl="0" indent="0" algn="l" rtl="0">
              <a:lnSpc>
                <a:spcPct val="118750"/>
              </a:lnSpc>
              <a:spcBef>
                <a:spcPts val="0"/>
              </a:spcBef>
              <a:spcAft>
                <a:spcPts val="0"/>
              </a:spcAft>
              <a:buNone/>
            </a:pPr>
            <a:endParaRPr sz="2300" b="1">
              <a:latin typeface="Comfortaa"/>
              <a:ea typeface="Comfortaa"/>
              <a:cs typeface="Comfortaa"/>
              <a:sym typeface="Comfortaa"/>
            </a:endParaRPr>
          </a:p>
          <a:p>
            <a:pPr marL="0" marR="794385" lvl="0" indent="0" algn="l" rtl="0">
              <a:lnSpc>
                <a:spcPct val="118750"/>
              </a:lnSpc>
              <a:spcBef>
                <a:spcPts val="0"/>
              </a:spcBef>
              <a:spcAft>
                <a:spcPts val="0"/>
              </a:spcAft>
              <a:buNone/>
            </a:pPr>
            <a:r>
              <a:rPr lang="en" sz="2300" b="1">
                <a:latin typeface="Comfortaa"/>
                <a:ea typeface="Comfortaa"/>
                <a:cs typeface="Comfortaa"/>
                <a:sym typeface="Comfortaa"/>
              </a:rPr>
              <a:t>The API server is the </a:t>
            </a:r>
            <a:r>
              <a:rPr lang="en" sz="2300" b="1">
                <a:solidFill>
                  <a:srgbClr val="00FF00"/>
                </a:solidFill>
                <a:latin typeface="Comfortaa"/>
                <a:ea typeface="Comfortaa"/>
                <a:cs typeface="Comfortaa"/>
                <a:sym typeface="Comfortaa"/>
              </a:rPr>
              <a:t>GATEKEEPER</a:t>
            </a:r>
            <a:r>
              <a:rPr lang="en" sz="2300" b="1">
                <a:latin typeface="Comfortaa"/>
                <a:ea typeface="Comfortaa"/>
                <a:cs typeface="Comfortaa"/>
                <a:sym typeface="Comfortaa"/>
              </a:rPr>
              <a:t> of the cluster by providing </a:t>
            </a:r>
            <a:r>
              <a:rPr lang="en" sz="2300" b="1">
                <a:solidFill>
                  <a:srgbClr val="00FF00"/>
                </a:solidFill>
                <a:latin typeface="Comfortaa"/>
                <a:ea typeface="Comfortaa"/>
                <a:cs typeface="Comfortaa"/>
                <a:sym typeface="Comfortaa"/>
              </a:rPr>
              <a:t>authentication, authorization, admission and validation</a:t>
            </a:r>
            <a:r>
              <a:rPr lang="en" sz="2300" b="1">
                <a:latin typeface="Comfortaa"/>
                <a:ea typeface="Comfortaa"/>
                <a:cs typeface="Comfortaa"/>
                <a:sym typeface="Comfortaa"/>
              </a:rPr>
              <a:t> of all requests to perform CRUD (create, read, update, delete) functions in the cluster.</a:t>
            </a:r>
            <a:r>
              <a:rPr lang="en" sz="2400" b="1">
                <a:latin typeface="Comfortaa"/>
                <a:ea typeface="Comfortaa"/>
                <a:cs typeface="Comfortaa"/>
                <a:sym typeface="Comfortaa"/>
              </a:rPr>
              <a:t> </a:t>
            </a:r>
            <a:endParaRPr sz="2400" b="1">
              <a:latin typeface="Comfortaa"/>
              <a:ea typeface="Comfortaa"/>
              <a:cs typeface="Comfortaa"/>
              <a:sym typeface="Comfortaa"/>
            </a:endParaRPr>
          </a:p>
          <a:p>
            <a:pPr marL="0" marR="794385" lvl="0" indent="0" algn="l" rtl="0">
              <a:lnSpc>
                <a:spcPct val="118750"/>
              </a:lnSpc>
              <a:spcBef>
                <a:spcPts val="0"/>
              </a:spcBef>
              <a:spcAft>
                <a:spcPts val="0"/>
              </a:spcAft>
              <a:buNone/>
            </a:pPr>
            <a:endParaRPr sz="2200" b="1">
              <a:latin typeface="Comfortaa"/>
              <a:ea typeface="Comfortaa"/>
              <a:cs typeface="Comfortaa"/>
              <a:sym typeface="Comfortaa"/>
            </a:endParaRPr>
          </a:p>
          <a:p>
            <a:pPr marL="0" marR="794385" lvl="0" indent="0" algn="l" rtl="0">
              <a:lnSpc>
                <a:spcPct val="118750"/>
              </a:lnSpc>
              <a:spcBef>
                <a:spcPts val="0"/>
              </a:spcBef>
              <a:spcAft>
                <a:spcPts val="0"/>
              </a:spcAft>
              <a:buNone/>
            </a:pPr>
            <a:endParaRPr sz="2200" b="1">
              <a:latin typeface="Comfortaa"/>
              <a:ea typeface="Comfortaa"/>
              <a:cs typeface="Comfortaa"/>
              <a:sym typeface="Comfortaa"/>
            </a:endParaRPr>
          </a:p>
          <a:p>
            <a:pPr marL="457200" marR="5080" lvl="0" indent="0" algn="l" rtl="0">
              <a:lnSpc>
                <a:spcPct val="118750"/>
              </a:lnSpc>
              <a:spcBef>
                <a:spcPts val="1050"/>
              </a:spcBef>
              <a:spcAft>
                <a:spcPts val="0"/>
              </a:spcAft>
              <a:buNone/>
            </a:pPr>
            <a:endParaRPr sz="2400"/>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animEffect transition="in" filter="fade">
                                      <p:cBhvr>
                                        <p:cTn id="7" dur="1000"/>
                                        <p:tgtEl>
                                          <p:spTgt spid="3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
                                            <p:txEl>
                                              <p:pRg st="1" end="1"/>
                                            </p:txEl>
                                          </p:spTgt>
                                        </p:tgtEl>
                                        <p:attrNameLst>
                                          <p:attrName>style.visibility</p:attrName>
                                        </p:attrNameLst>
                                      </p:cBhvr>
                                      <p:to>
                                        <p:strVal val="visible"/>
                                      </p:to>
                                    </p:set>
                                    <p:animEffect transition="in" filter="fade">
                                      <p:cBhvr>
                                        <p:cTn id="12" dur="1000"/>
                                        <p:tgtEl>
                                          <p:spTgt spid="3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4">
                                            <p:txEl>
                                              <p:pRg st="2" end="2"/>
                                            </p:txEl>
                                          </p:spTgt>
                                        </p:tgtEl>
                                        <p:attrNameLst>
                                          <p:attrName>style.visibility</p:attrName>
                                        </p:attrNameLst>
                                      </p:cBhvr>
                                      <p:to>
                                        <p:strVal val="visible"/>
                                      </p:to>
                                    </p:set>
                                    <p:animEffect transition="in" filter="fade">
                                      <p:cBhvr>
                                        <p:cTn id="17" dur="1000"/>
                                        <p:tgtEl>
                                          <p:spTgt spid="3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4">
                                            <p:txEl>
                                              <p:pRg st="3" end="3"/>
                                            </p:txEl>
                                          </p:spTgt>
                                        </p:tgtEl>
                                        <p:attrNameLst>
                                          <p:attrName>style.visibility</p:attrName>
                                        </p:attrNameLst>
                                      </p:cBhvr>
                                      <p:to>
                                        <p:strVal val="visible"/>
                                      </p:to>
                                    </p:set>
                                    <p:animEffect transition="in" filter="fade">
                                      <p:cBhvr>
                                        <p:cTn id="22" dur="1000"/>
                                        <p:tgtEl>
                                          <p:spTgt spid="3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4">
                                            <p:txEl>
                                              <p:pRg st="4" end="4"/>
                                            </p:txEl>
                                          </p:spTgt>
                                        </p:tgtEl>
                                        <p:attrNameLst>
                                          <p:attrName>style.visibility</p:attrName>
                                        </p:attrNameLst>
                                      </p:cBhvr>
                                      <p:to>
                                        <p:strVal val="visible"/>
                                      </p:to>
                                    </p:set>
                                    <p:animEffect transition="in" filter="fade">
                                      <p:cBhvr>
                                        <p:cTn id="27" dur="1000"/>
                                        <p:tgtEl>
                                          <p:spTgt spid="3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4">
                                            <p:txEl>
                                              <p:pRg st="5" end="5"/>
                                            </p:txEl>
                                          </p:spTgt>
                                        </p:tgtEl>
                                        <p:attrNameLst>
                                          <p:attrName>style.visibility</p:attrName>
                                        </p:attrNameLst>
                                      </p:cBhvr>
                                      <p:to>
                                        <p:strVal val="visible"/>
                                      </p:to>
                                    </p:set>
                                    <p:animEffect transition="in" filter="fade">
                                      <p:cBhvr>
                                        <p:cTn id="32" dur="1000"/>
                                        <p:tgtEl>
                                          <p:spTgt spid="3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4">
                                            <p:txEl>
                                              <p:pRg st="6" end="6"/>
                                            </p:txEl>
                                          </p:spTgt>
                                        </p:tgtEl>
                                        <p:attrNameLst>
                                          <p:attrName>style.visibility</p:attrName>
                                        </p:attrNameLst>
                                      </p:cBhvr>
                                      <p:to>
                                        <p:strVal val="visible"/>
                                      </p:to>
                                    </p:set>
                                    <p:animEffect transition="in" filter="fade">
                                      <p:cBhvr>
                                        <p:cTn id="37" dur="1000"/>
                                        <p:tgtEl>
                                          <p:spTgt spid="33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4">
                                            <p:txEl>
                                              <p:pRg st="7" end="7"/>
                                            </p:txEl>
                                          </p:spTgt>
                                        </p:tgtEl>
                                        <p:attrNameLst>
                                          <p:attrName>style.visibility</p:attrName>
                                        </p:attrNameLst>
                                      </p:cBhvr>
                                      <p:to>
                                        <p:strVal val="visible"/>
                                      </p:to>
                                    </p:set>
                                    <p:animEffect transition="in" filter="fade">
                                      <p:cBhvr>
                                        <p:cTn id="42" dur="1000"/>
                                        <p:tgtEl>
                                          <p:spTgt spid="33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4">
                                            <p:txEl>
                                              <p:pRg st="8" end="8"/>
                                            </p:txEl>
                                          </p:spTgt>
                                        </p:tgtEl>
                                        <p:attrNameLst>
                                          <p:attrName>style.visibility</p:attrName>
                                        </p:attrNameLst>
                                      </p:cBhvr>
                                      <p:to>
                                        <p:strVal val="visible"/>
                                      </p:to>
                                    </p:set>
                                    <p:animEffect transition="in" filter="fade">
                                      <p:cBhvr>
                                        <p:cTn id="47" dur="1000"/>
                                        <p:tgtEl>
                                          <p:spTgt spid="33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34">
                                            <p:txEl>
                                              <p:pRg st="9" end="9"/>
                                            </p:txEl>
                                          </p:spTgt>
                                        </p:tgtEl>
                                        <p:attrNameLst>
                                          <p:attrName>style.visibility</p:attrName>
                                        </p:attrNameLst>
                                      </p:cBhvr>
                                      <p:to>
                                        <p:strVal val="visible"/>
                                      </p:to>
                                    </p:set>
                                    <p:animEffect transition="in" filter="fade">
                                      <p:cBhvr>
                                        <p:cTn id="52" dur="1000"/>
                                        <p:tgtEl>
                                          <p:spTgt spid="33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34">
                                            <p:txEl>
                                              <p:pRg st="10" end="10"/>
                                            </p:txEl>
                                          </p:spTgt>
                                        </p:tgtEl>
                                        <p:attrNameLst>
                                          <p:attrName>style.visibility</p:attrName>
                                        </p:attrNameLst>
                                      </p:cBhvr>
                                      <p:to>
                                        <p:strVal val="visible"/>
                                      </p:to>
                                    </p:set>
                                    <p:animEffect transition="in" filter="fade">
                                      <p:cBhvr>
                                        <p:cTn id="57" dur="1000"/>
                                        <p:tgtEl>
                                          <p:spTgt spid="33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34">
                                            <p:txEl>
                                              <p:pRg st="11" end="11"/>
                                            </p:txEl>
                                          </p:spTgt>
                                        </p:tgtEl>
                                        <p:attrNameLst>
                                          <p:attrName>style.visibility</p:attrName>
                                        </p:attrNameLst>
                                      </p:cBhvr>
                                      <p:to>
                                        <p:strVal val="visible"/>
                                      </p:to>
                                    </p:set>
                                    <p:animEffect transition="in" filter="fade">
                                      <p:cBhvr>
                                        <p:cTn id="62" dur="1000"/>
                                        <p:tgtEl>
                                          <p:spTgt spid="33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34">
                                            <p:txEl>
                                              <p:pRg st="12" end="12"/>
                                            </p:txEl>
                                          </p:spTgt>
                                        </p:tgtEl>
                                        <p:attrNameLst>
                                          <p:attrName>style.visibility</p:attrName>
                                        </p:attrNameLst>
                                      </p:cBhvr>
                                      <p:to>
                                        <p:strVal val="visible"/>
                                      </p:to>
                                    </p:set>
                                    <p:animEffect transition="in" filter="fade">
                                      <p:cBhvr>
                                        <p:cTn id="67" dur="1000"/>
                                        <p:tgtEl>
                                          <p:spTgt spid="33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359"/>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2985" name="Google Shape;2985;p359"/>
          <p:cNvSpPr txBox="1"/>
          <p:nvPr/>
        </p:nvSpPr>
        <p:spPr>
          <a:xfrm>
            <a:off x="137625" y="266625"/>
            <a:ext cx="8781600" cy="46446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dirty="0">
                <a:solidFill>
                  <a:schemeClr val="dk1"/>
                </a:solidFill>
                <a:latin typeface="Comfortaa"/>
                <a:ea typeface="Comfortaa"/>
                <a:cs typeface="Comfortaa"/>
                <a:sym typeface="Comfortaa"/>
              </a:rPr>
              <a:t>Human users identity is created and managed externally. No kubernetes API object. Not namespaced.</a:t>
            </a:r>
            <a:endParaRPr sz="24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dirty="0">
                <a:solidFill>
                  <a:schemeClr val="dk1"/>
                </a:solidFill>
                <a:latin typeface="Comfortaa"/>
                <a:ea typeface="Comfortaa"/>
                <a:cs typeface="Comfortaa"/>
                <a:sym typeface="Comfortaa"/>
              </a:rPr>
              <a:t>Pods identity is created using a Kubernetes resource or service accounts. The </a:t>
            </a:r>
            <a:r>
              <a:rPr lang="en" sz="2400" b="1" dirty="0">
                <a:solidFill>
                  <a:srgbClr val="00FF00"/>
                </a:solidFill>
                <a:latin typeface="Comfortaa"/>
                <a:ea typeface="Comfortaa"/>
                <a:cs typeface="Comfortaa"/>
                <a:sym typeface="Comfortaa"/>
              </a:rPr>
              <a:t>serviceAccount</a:t>
            </a:r>
            <a:r>
              <a:rPr lang="en" sz="2400" b="1" dirty="0">
                <a:solidFill>
                  <a:schemeClr val="dk1"/>
                </a:solidFill>
                <a:latin typeface="Comfortaa"/>
                <a:ea typeface="Comfortaa"/>
                <a:cs typeface="Comfortaa"/>
                <a:sym typeface="Comfortaa"/>
              </a:rPr>
              <a:t> represent the identity of a Pod and its application. Namespaced.</a:t>
            </a:r>
            <a:endParaRPr sz="24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dirty="0">
                <a:solidFill>
                  <a:schemeClr val="dk1"/>
                </a:solidFill>
                <a:latin typeface="Comfortaa"/>
                <a:ea typeface="Comfortaa"/>
                <a:cs typeface="Comfortaa"/>
                <a:sym typeface="Comfortaa"/>
              </a:rPr>
              <a:t>Users in Kubernetes are just strings!</a:t>
            </a:r>
            <a:endParaRPr sz="24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85">
                                            <p:txEl>
                                              <p:pRg st="0" end="0"/>
                                            </p:txEl>
                                          </p:spTgt>
                                        </p:tgtEl>
                                        <p:attrNameLst>
                                          <p:attrName>style.visibility</p:attrName>
                                        </p:attrNameLst>
                                      </p:cBhvr>
                                      <p:to>
                                        <p:strVal val="visible"/>
                                      </p:to>
                                    </p:set>
                                    <p:animEffect transition="in" filter="fade">
                                      <p:cBhvr>
                                        <p:cTn id="7" dur="1000"/>
                                        <p:tgtEl>
                                          <p:spTgt spid="29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5">
                                            <p:txEl>
                                              <p:pRg st="1" end="1"/>
                                            </p:txEl>
                                          </p:spTgt>
                                        </p:tgtEl>
                                        <p:attrNameLst>
                                          <p:attrName>style.visibility</p:attrName>
                                        </p:attrNameLst>
                                      </p:cBhvr>
                                      <p:to>
                                        <p:strVal val="visible"/>
                                      </p:to>
                                    </p:set>
                                    <p:animEffect transition="in" filter="fade">
                                      <p:cBhvr>
                                        <p:cTn id="12" dur="1000"/>
                                        <p:tgtEl>
                                          <p:spTgt spid="29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5">
                                            <p:txEl>
                                              <p:pRg st="2" end="2"/>
                                            </p:txEl>
                                          </p:spTgt>
                                        </p:tgtEl>
                                        <p:attrNameLst>
                                          <p:attrName>style.visibility</p:attrName>
                                        </p:attrNameLst>
                                      </p:cBhvr>
                                      <p:to>
                                        <p:strVal val="visible"/>
                                      </p:to>
                                    </p:set>
                                    <p:animEffect transition="in" filter="fade">
                                      <p:cBhvr>
                                        <p:cTn id="17" dur="1000"/>
                                        <p:tgtEl>
                                          <p:spTgt spid="29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85">
                                            <p:txEl>
                                              <p:pRg st="3" end="3"/>
                                            </p:txEl>
                                          </p:spTgt>
                                        </p:tgtEl>
                                        <p:attrNameLst>
                                          <p:attrName>style.visibility</p:attrName>
                                        </p:attrNameLst>
                                      </p:cBhvr>
                                      <p:to>
                                        <p:strVal val="visible"/>
                                      </p:to>
                                    </p:set>
                                    <p:animEffect transition="in" filter="fade">
                                      <p:cBhvr>
                                        <p:cTn id="22" dur="1000"/>
                                        <p:tgtEl>
                                          <p:spTgt spid="29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5">
                                            <p:txEl>
                                              <p:pRg st="4" end="4"/>
                                            </p:txEl>
                                          </p:spTgt>
                                        </p:tgtEl>
                                        <p:attrNameLst>
                                          <p:attrName>style.visibility</p:attrName>
                                        </p:attrNameLst>
                                      </p:cBhvr>
                                      <p:to>
                                        <p:strVal val="visible"/>
                                      </p:to>
                                    </p:set>
                                    <p:animEffect transition="in" filter="fade">
                                      <p:cBhvr>
                                        <p:cTn id="27" dur="1000"/>
                                        <p:tgtEl>
                                          <p:spTgt spid="29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85">
                                            <p:txEl>
                                              <p:pRg st="5" end="5"/>
                                            </p:txEl>
                                          </p:spTgt>
                                        </p:tgtEl>
                                        <p:attrNameLst>
                                          <p:attrName>style.visibility</p:attrName>
                                        </p:attrNameLst>
                                      </p:cBhvr>
                                      <p:to>
                                        <p:strVal val="visible"/>
                                      </p:to>
                                    </p:set>
                                    <p:animEffect transition="in" filter="fade">
                                      <p:cBhvr>
                                        <p:cTn id="32" dur="1000"/>
                                        <p:tgtEl>
                                          <p:spTgt spid="298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85">
                                            <p:txEl>
                                              <p:pRg st="6" end="6"/>
                                            </p:txEl>
                                          </p:spTgt>
                                        </p:tgtEl>
                                        <p:attrNameLst>
                                          <p:attrName>style.visibility</p:attrName>
                                        </p:attrNameLst>
                                      </p:cBhvr>
                                      <p:to>
                                        <p:strVal val="visible"/>
                                      </p:to>
                                    </p:set>
                                    <p:animEffect transition="in" filter="fade">
                                      <p:cBhvr>
                                        <p:cTn id="37" dur="1000"/>
                                        <p:tgtEl>
                                          <p:spTgt spid="298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85">
                                            <p:txEl>
                                              <p:pRg st="7" end="7"/>
                                            </p:txEl>
                                          </p:spTgt>
                                        </p:tgtEl>
                                        <p:attrNameLst>
                                          <p:attrName>style.visibility</p:attrName>
                                        </p:attrNameLst>
                                      </p:cBhvr>
                                      <p:to>
                                        <p:strVal val="visible"/>
                                      </p:to>
                                    </p:set>
                                    <p:animEffect transition="in" filter="fade">
                                      <p:cBhvr>
                                        <p:cTn id="42" dur="1000"/>
                                        <p:tgtEl>
                                          <p:spTgt spid="298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85">
                                            <p:txEl>
                                              <p:pRg st="8" end="8"/>
                                            </p:txEl>
                                          </p:spTgt>
                                        </p:tgtEl>
                                        <p:attrNameLst>
                                          <p:attrName>style.visibility</p:attrName>
                                        </p:attrNameLst>
                                      </p:cBhvr>
                                      <p:to>
                                        <p:strVal val="visible"/>
                                      </p:to>
                                    </p:set>
                                    <p:animEffect transition="in" filter="fade">
                                      <p:cBhvr>
                                        <p:cTn id="47" dur="1000"/>
                                        <p:tgtEl>
                                          <p:spTgt spid="298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85">
                                            <p:txEl>
                                              <p:pRg st="9" end="9"/>
                                            </p:txEl>
                                          </p:spTgt>
                                        </p:tgtEl>
                                        <p:attrNameLst>
                                          <p:attrName>style.visibility</p:attrName>
                                        </p:attrNameLst>
                                      </p:cBhvr>
                                      <p:to>
                                        <p:strVal val="visible"/>
                                      </p:to>
                                    </p:set>
                                    <p:animEffect transition="in" filter="fade">
                                      <p:cBhvr>
                                        <p:cTn id="52" dur="1000"/>
                                        <p:tgtEl>
                                          <p:spTgt spid="298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85">
                                            <p:txEl>
                                              <p:pRg st="10" end="10"/>
                                            </p:txEl>
                                          </p:spTgt>
                                        </p:tgtEl>
                                        <p:attrNameLst>
                                          <p:attrName>style.visibility</p:attrName>
                                        </p:attrNameLst>
                                      </p:cBhvr>
                                      <p:to>
                                        <p:strVal val="visible"/>
                                      </p:to>
                                    </p:set>
                                    <p:animEffect transition="in" filter="fade">
                                      <p:cBhvr>
                                        <p:cTn id="57" dur="1000"/>
                                        <p:tgtEl>
                                          <p:spTgt spid="298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85">
                                            <p:txEl>
                                              <p:pRg st="11" end="11"/>
                                            </p:txEl>
                                          </p:spTgt>
                                        </p:tgtEl>
                                        <p:attrNameLst>
                                          <p:attrName>style.visibility</p:attrName>
                                        </p:attrNameLst>
                                      </p:cBhvr>
                                      <p:to>
                                        <p:strVal val="visible"/>
                                      </p:to>
                                    </p:set>
                                    <p:animEffect transition="in" filter="fade">
                                      <p:cBhvr>
                                        <p:cTn id="62" dur="1000"/>
                                        <p:tgtEl>
                                          <p:spTgt spid="298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sp>
        <p:nvSpPr>
          <p:cNvPr id="2990" name="Google Shape;2990;p360"/>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2991" name="Google Shape;2991;p360"/>
          <p:cNvSpPr txBox="1"/>
          <p:nvPr/>
        </p:nvSpPr>
        <p:spPr>
          <a:xfrm>
            <a:off x="137625" y="266625"/>
            <a:ext cx="8781600" cy="46446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rgbClr val="00FF00"/>
                </a:solidFill>
                <a:latin typeface="Comfortaa"/>
                <a:ea typeface="Comfortaa"/>
                <a:cs typeface="Comfortaa"/>
                <a:sym typeface="Comfortaa"/>
              </a:rPr>
              <a:t>GROUPS</a:t>
            </a:r>
            <a:r>
              <a:rPr lang="en" sz="2400" b="1">
                <a:solidFill>
                  <a:schemeClr val="dk1"/>
                </a:solidFill>
                <a:latin typeface="Comfortaa"/>
                <a:ea typeface="Comfortaa"/>
                <a:cs typeface="Comfortaa"/>
                <a:sym typeface="Comfortaa"/>
              </a:rPr>
              <a:t> ...just strings Representing an arbitrary name given by the user</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Allows assigning permissions to the group instead of adding permission to each user. users can be added to one or more groups.</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Permissions determine which operations a user is allowed to perform and what resources the user is allowed to access</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1">
                                            <p:txEl>
                                              <p:pRg st="0" end="0"/>
                                            </p:txEl>
                                          </p:spTgt>
                                        </p:tgtEl>
                                        <p:attrNameLst>
                                          <p:attrName>style.visibility</p:attrName>
                                        </p:attrNameLst>
                                      </p:cBhvr>
                                      <p:to>
                                        <p:strVal val="visible"/>
                                      </p:to>
                                    </p:set>
                                    <p:animEffect transition="in" filter="fade">
                                      <p:cBhvr>
                                        <p:cTn id="7" dur="1000"/>
                                        <p:tgtEl>
                                          <p:spTgt spid="29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1">
                                            <p:txEl>
                                              <p:pRg st="1" end="1"/>
                                            </p:txEl>
                                          </p:spTgt>
                                        </p:tgtEl>
                                        <p:attrNameLst>
                                          <p:attrName>style.visibility</p:attrName>
                                        </p:attrNameLst>
                                      </p:cBhvr>
                                      <p:to>
                                        <p:strVal val="visible"/>
                                      </p:to>
                                    </p:set>
                                    <p:animEffect transition="in" filter="fade">
                                      <p:cBhvr>
                                        <p:cTn id="12" dur="1000"/>
                                        <p:tgtEl>
                                          <p:spTgt spid="29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91">
                                            <p:txEl>
                                              <p:pRg st="2" end="2"/>
                                            </p:txEl>
                                          </p:spTgt>
                                        </p:tgtEl>
                                        <p:attrNameLst>
                                          <p:attrName>style.visibility</p:attrName>
                                        </p:attrNameLst>
                                      </p:cBhvr>
                                      <p:to>
                                        <p:strVal val="visible"/>
                                      </p:to>
                                    </p:set>
                                    <p:animEffect transition="in" filter="fade">
                                      <p:cBhvr>
                                        <p:cTn id="17" dur="1000"/>
                                        <p:tgtEl>
                                          <p:spTgt spid="29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91">
                                            <p:txEl>
                                              <p:pRg st="3" end="3"/>
                                            </p:txEl>
                                          </p:spTgt>
                                        </p:tgtEl>
                                        <p:attrNameLst>
                                          <p:attrName>style.visibility</p:attrName>
                                        </p:attrNameLst>
                                      </p:cBhvr>
                                      <p:to>
                                        <p:strVal val="visible"/>
                                      </p:to>
                                    </p:set>
                                    <p:animEffect transition="in" filter="fade">
                                      <p:cBhvr>
                                        <p:cTn id="22" dur="1000"/>
                                        <p:tgtEl>
                                          <p:spTgt spid="29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91">
                                            <p:txEl>
                                              <p:pRg st="4" end="4"/>
                                            </p:txEl>
                                          </p:spTgt>
                                        </p:tgtEl>
                                        <p:attrNameLst>
                                          <p:attrName>style.visibility</p:attrName>
                                        </p:attrNameLst>
                                      </p:cBhvr>
                                      <p:to>
                                        <p:strVal val="visible"/>
                                      </p:to>
                                    </p:set>
                                    <p:animEffect transition="in" filter="fade">
                                      <p:cBhvr>
                                        <p:cTn id="27" dur="1000"/>
                                        <p:tgtEl>
                                          <p:spTgt spid="29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91">
                                            <p:txEl>
                                              <p:pRg st="5" end="5"/>
                                            </p:txEl>
                                          </p:spTgt>
                                        </p:tgtEl>
                                        <p:attrNameLst>
                                          <p:attrName>style.visibility</p:attrName>
                                        </p:attrNameLst>
                                      </p:cBhvr>
                                      <p:to>
                                        <p:strVal val="visible"/>
                                      </p:to>
                                    </p:set>
                                    <p:animEffect transition="in" filter="fade">
                                      <p:cBhvr>
                                        <p:cTn id="32" dur="1000"/>
                                        <p:tgtEl>
                                          <p:spTgt spid="29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91">
                                            <p:txEl>
                                              <p:pRg st="6" end="6"/>
                                            </p:txEl>
                                          </p:spTgt>
                                        </p:tgtEl>
                                        <p:attrNameLst>
                                          <p:attrName>style.visibility</p:attrName>
                                        </p:attrNameLst>
                                      </p:cBhvr>
                                      <p:to>
                                        <p:strVal val="visible"/>
                                      </p:to>
                                    </p:set>
                                    <p:animEffect transition="in" filter="fade">
                                      <p:cBhvr>
                                        <p:cTn id="37" dur="1000"/>
                                        <p:tgtEl>
                                          <p:spTgt spid="29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91">
                                            <p:txEl>
                                              <p:pRg st="7" end="7"/>
                                            </p:txEl>
                                          </p:spTgt>
                                        </p:tgtEl>
                                        <p:attrNameLst>
                                          <p:attrName>style.visibility</p:attrName>
                                        </p:attrNameLst>
                                      </p:cBhvr>
                                      <p:to>
                                        <p:strVal val="visible"/>
                                      </p:to>
                                    </p:set>
                                    <p:animEffect transition="in" filter="fade">
                                      <p:cBhvr>
                                        <p:cTn id="42" dur="1000"/>
                                        <p:tgtEl>
                                          <p:spTgt spid="299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91">
                                            <p:txEl>
                                              <p:pRg st="8" end="8"/>
                                            </p:txEl>
                                          </p:spTgt>
                                        </p:tgtEl>
                                        <p:attrNameLst>
                                          <p:attrName>style.visibility</p:attrName>
                                        </p:attrNameLst>
                                      </p:cBhvr>
                                      <p:to>
                                        <p:strVal val="visible"/>
                                      </p:to>
                                    </p:set>
                                    <p:animEffect transition="in" filter="fade">
                                      <p:cBhvr>
                                        <p:cTn id="47" dur="1000"/>
                                        <p:tgtEl>
                                          <p:spTgt spid="29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995"/>
        <p:cNvGrpSpPr/>
        <p:nvPr/>
      </p:nvGrpSpPr>
      <p:grpSpPr>
        <a:xfrm>
          <a:off x="0" y="0"/>
          <a:ext cx="0" cy="0"/>
          <a:chOff x="0" y="0"/>
          <a:chExt cx="0" cy="0"/>
        </a:xfrm>
      </p:grpSpPr>
      <p:sp>
        <p:nvSpPr>
          <p:cNvPr id="2996" name="Google Shape;2996;p361"/>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2997" name="Google Shape;2997;p361"/>
          <p:cNvSpPr txBox="1"/>
          <p:nvPr/>
        </p:nvSpPr>
        <p:spPr>
          <a:xfrm>
            <a:off x="137625" y="266625"/>
            <a:ext cx="8781600" cy="46446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600" b="1" dirty="0">
                <a:solidFill>
                  <a:schemeClr val="dk1"/>
                </a:solidFill>
                <a:latin typeface="Comfortaa"/>
                <a:ea typeface="Comfortaa"/>
                <a:cs typeface="Comfortaa"/>
                <a:sym typeface="Comfortaa"/>
              </a:rPr>
              <a:t>There are other k8s groups with special function:</a:t>
            </a:r>
            <a:endParaRPr sz="2600" b="1" dirty="0">
              <a:solidFill>
                <a:schemeClr val="dk1"/>
              </a:solidFill>
              <a:latin typeface="Comfortaa"/>
              <a:ea typeface="Comfortaa"/>
              <a:cs typeface="Comfortaa"/>
              <a:sym typeface="Comfortaa"/>
            </a:endParaRPr>
          </a:p>
          <a:p>
            <a:pPr marL="457200" marR="5080" lvl="0" indent="-393700" algn="just" rtl="0">
              <a:lnSpc>
                <a:spcPct val="118750"/>
              </a:lnSpc>
              <a:spcBef>
                <a:spcPts val="1050"/>
              </a:spcBef>
              <a:spcAft>
                <a:spcPts val="0"/>
              </a:spcAft>
              <a:buClr>
                <a:schemeClr val="dk1"/>
              </a:buClr>
              <a:buSzPts val="2600"/>
              <a:buFont typeface="Comfortaa"/>
              <a:buChar char="●"/>
            </a:pPr>
            <a:r>
              <a:rPr lang="en" sz="2600" b="1" dirty="0">
                <a:solidFill>
                  <a:schemeClr val="dk1"/>
                </a:solidFill>
                <a:latin typeface="Comfortaa"/>
                <a:ea typeface="Comfortaa"/>
                <a:cs typeface="Comfortaa"/>
                <a:sym typeface="Comfortaa"/>
              </a:rPr>
              <a:t>system:authenticated</a:t>
            </a:r>
            <a:endParaRPr sz="2600" b="1" dirty="0">
              <a:solidFill>
                <a:schemeClr val="dk1"/>
              </a:solidFill>
              <a:latin typeface="Comfortaa"/>
              <a:ea typeface="Comfortaa"/>
              <a:cs typeface="Comfortaa"/>
              <a:sym typeface="Comfortaa"/>
            </a:endParaRPr>
          </a:p>
          <a:p>
            <a:pPr marL="457200" marR="5080" lvl="0" indent="0" algn="just" rtl="0">
              <a:lnSpc>
                <a:spcPct val="118750"/>
              </a:lnSpc>
              <a:spcBef>
                <a:spcPts val="1050"/>
              </a:spcBef>
              <a:spcAft>
                <a:spcPts val="0"/>
              </a:spcAft>
              <a:buNone/>
            </a:pPr>
            <a:r>
              <a:rPr lang="en" sz="2600" b="1" dirty="0">
                <a:solidFill>
                  <a:schemeClr val="dk1"/>
                </a:solidFill>
                <a:latin typeface="Comfortaa"/>
                <a:ea typeface="Comfortaa"/>
                <a:cs typeface="Comfortaa"/>
                <a:sym typeface="Comfortaa"/>
              </a:rPr>
              <a:t>all successfully authenticated users</a:t>
            </a:r>
            <a:endParaRPr sz="2600" b="1" dirty="0">
              <a:solidFill>
                <a:schemeClr val="dk1"/>
              </a:solidFill>
              <a:latin typeface="Comfortaa"/>
              <a:ea typeface="Comfortaa"/>
              <a:cs typeface="Comfortaa"/>
              <a:sym typeface="Comfortaa"/>
            </a:endParaRPr>
          </a:p>
          <a:p>
            <a:pPr marL="457200" marR="5080" lvl="0" indent="-393700" algn="just" rtl="0">
              <a:lnSpc>
                <a:spcPct val="118750"/>
              </a:lnSpc>
              <a:spcBef>
                <a:spcPts val="1050"/>
              </a:spcBef>
              <a:spcAft>
                <a:spcPts val="0"/>
              </a:spcAft>
              <a:buClr>
                <a:schemeClr val="dk1"/>
              </a:buClr>
              <a:buSzPts val="2600"/>
              <a:buFont typeface="Comfortaa"/>
              <a:buChar char="●"/>
            </a:pPr>
            <a:r>
              <a:rPr lang="en" sz="2600" b="1" dirty="0">
                <a:solidFill>
                  <a:schemeClr val="dk1"/>
                </a:solidFill>
                <a:latin typeface="Comfortaa"/>
                <a:ea typeface="Comfortaa"/>
                <a:cs typeface="Comfortaa"/>
                <a:sym typeface="Comfortaa"/>
              </a:rPr>
              <a:t>system:unauthenticated</a:t>
            </a:r>
            <a:endParaRPr sz="2600" b="1" dirty="0">
              <a:solidFill>
                <a:schemeClr val="dk1"/>
              </a:solidFill>
              <a:latin typeface="Comfortaa"/>
              <a:ea typeface="Comfortaa"/>
              <a:cs typeface="Comfortaa"/>
              <a:sym typeface="Comfortaa"/>
            </a:endParaRPr>
          </a:p>
          <a:p>
            <a:pPr marL="457200" marR="5080" lvl="0" indent="0" algn="just" rtl="0">
              <a:lnSpc>
                <a:spcPct val="118750"/>
              </a:lnSpc>
              <a:spcBef>
                <a:spcPts val="1050"/>
              </a:spcBef>
              <a:spcAft>
                <a:spcPts val="0"/>
              </a:spcAft>
              <a:buNone/>
            </a:pPr>
            <a:r>
              <a:rPr lang="en" sz="2600" b="1" dirty="0">
                <a:solidFill>
                  <a:schemeClr val="dk1"/>
                </a:solidFill>
                <a:latin typeface="Comfortaa"/>
                <a:ea typeface="Comfortaa"/>
                <a:cs typeface="Comfortaa"/>
                <a:sym typeface="Comfortaa"/>
              </a:rPr>
              <a:t>anonymous users ..not authenticated</a:t>
            </a:r>
            <a:endParaRPr sz="2600" b="1" dirty="0">
              <a:solidFill>
                <a:schemeClr val="dk1"/>
              </a:solidFill>
              <a:latin typeface="Comfortaa"/>
              <a:ea typeface="Comfortaa"/>
              <a:cs typeface="Comfortaa"/>
              <a:sym typeface="Comfortaa"/>
            </a:endParaRPr>
          </a:p>
          <a:p>
            <a:pPr marL="457200" marR="5080" lvl="0" indent="-393700" algn="just" rtl="0">
              <a:lnSpc>
                <a:spcPct val="118750"/>
              </a:lnSpc>
              <a:spcBef>
                <a:spcPts val="1050"/>
              </a:spcBef>
              <a:spcAft>
                <a:spcPts val="0"/>
              </a:spcAft>
              <a:buClr>
                <a:schemeClr val="dk1"/>
              </a:buClr>
              <a:buSzPts val="2600"/>
              <a:buFont typeface="Comfortaa"/>
              <a:buChar char="●"/>
            </a:pPr>
            <a:r>
              <a:rPr lang="en" sz="2600" b="1" dirty="0">
                <a:solidFill>
                  <a:schemeClr val="dk1"/>
                </a:solidFill>
                <a:latin typeface="Comfortaa"/>
                <a:ea typeface="Comfortaa"/>
                <a:cs typeface="Comfortaa"/>
                <a:sym typeface="Comfortaa"/>
              </a:rPr>
              <a:t>system:serviceaccounts ...all service accounts</a:t>
            </a:r>
            <a:endParaRPr sz="2600" b="1" dirty="0">
              <a:solidFill>
                <a:schemeClr val="dk1"/>
              </a:solidFill>
              <a:latin typeface="Comfortaa"/>
              <a:ea typeface="Comfortaa"/>
              <a:cs typeface="Comfortaa"/>
              <a:sym typeface="Comfortaa"/>
            </a:endParaRPr>
          </a:p>
          <a:p>
            <a:pPr marL="457200" marR="5080" lvl="0" indent="-393700" algn="just" rtl="0">
              <a:lnSpc>
                <a:spcPct val="118750"/>
              </a:lnSpc>
              <a:spcBef>
                <a:spcPts val="0"/>
              </a:spcBef>
              <a:spcAft>
                <a:spcPts val="0"/>
              </a:spcAft>
              <a:buClr>
                <a:schemeClr val="dk1"/>
              </a:buClr>
              <a:buSzPts val="2600"/>
              <a:buFont typeface="Comfortaa"/>
              <a:buChar char="●"/>
            </a:pPr>
            <a:r>
              <a:rPr lang="en" sz="2600" b="1" dirty="0">
                <a:solidFill>
                  <a:schemeClr val="dk1"/>
                </a:solidFill>
                <a:latin typeface="Comfortaa"/>
                <a:ea typeface="Comfortaa"/>
                <a:cs typeface="Comfortaa"/>
                <a:sym typeface="Comfortaa"/>
              </a:rPr>
              <a:t>system:serviceaccounts:&lt;namespace&gt; ..sa for a namespace</a:t>
            </a:r>
            <a:endParaRPr sz="26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dirty="0">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7">
                                            <p:txEl>
                                              <p:pRg st="0" end="0"/>
                                            </p:txEl>
                                          </p:spTgt>
                                        </p:tgtEl>
                                        <p:attrNameLst>
                                          <p:attrName>style.visibility</p:attrName>
                                        </p:attrNameLst>
                                      </p:cBhvr>
                                      <p:to>
                                        <p:strVal val="visible"/>
                                      </p:to>
                                    </p:set>
                                    <p:animEffect transition="in" filter="fade">
                                      <p:cBhvr>
                                        <p:cTn id="7" dur="1000"/>
                                        <p:tgtEl>
                                          <p:spTgt spid="29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7">
                                            <p:txEl>
                                              <p:pRg st="1" end="1"/>
                                            </p:txEl>
                                          </p:spTgt>
                                        </p:tgtEl>
                                        <p:attrNameLst>
                                          <p:attrName>style.visibility</p:attrName>
                                        </p:attrNameLst>
                                      </p:cBhvr>
                                      <p:to>
                                        <p:strVal val="visible"/>
                                      </p:to>
                                    </p:set>
                                    <p:animEffect transition="in" filter="fade">
                                      <p:cBhvr>
                                        <p:cTn id="12" dur="1000"/>
                                        <p:tgtEl>
                                          <p:spTgt spid="29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97">
                                            <p:txEl>
                                              <p:pRg st="2" end="2"/>
                                            </p:txEl>
                                          </p:spTgt>
                                        </p:tgtEl>
                                        <p:attrNameLst>
                                          <p:attrName>style.visibility</p:attrName>
                                        </p:attrNameLst>
                                      </p:cBhvr>
                                      <p:to>
                                        <p:strVal val="visible"/>
                                      </p:to>
                                    </p:set>
                                    <p:animEffect transition="in" filter="fade">
                                      <p:cBhvr>
                                        <p:cTn id="17" dur="1000"/>
                                        <p:tgtEl>
                                          <p:spTgt spid="29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97">
                                            <p:txEl>
                                              <p:pRg st="3" end="3"/>
                                            </p:txEl>
                                          </p:spTgt>
                                        </p:tgtEl>
                                        <p:attrNameLst>
                                          <p:attrName>style.visibility</p:attrName>
                                        </p:attrNameLst>
                                      </p:cBhvr>
                                      <p:to>
                                        <p:strVal val="visible"/>
                                      </p:to>
                                    </p:set>
                                    <p:animEffect transition="in" filter="fade">
                                      <p:cBhvr>
                                        <p:cTn id="22" dur="1000"/>
                                        <p:tgtEl>
                                          <p:spTgt spid="29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97">
                                            <p:txEl>
                                              <p:pRg st="4" end="4"/>
                                            </p:txEl>
                                          </p:spTgt>
                                        </p:tgtEl>
                                        <p:attrNameLst>
                                          <p:attrName>style.visibility</p:attrName>
                                        </p:attrNameLst>
                                      </p:cBhvr>
                                      <p:to>
                                        <p:strVal val="visible"/>
                                      </p:to>
                                    </p:set>
                                    <p:animEffect transition="in" filter="fade">
                                      <p:cBhvr>
                                        <p:cTn id="27" dur="1000"/>
                                        <p:tgtEl>
                                          <p:spTgt spid="29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97">
                                            <p:txEl>
                                              <p:pRg st="5" end="5"/>
                                            </p:txEl>
                                          </p:spTgt>
                                        </p:tgtEl>
                                        <p:attrNameLst>
                                          <p:attrName>style.visibility</p:attrName>
                                        </p:attrNameLst>
                                      </p:cBhvr>
                                      <p:to>
                                        <p:strVal val="visible"/>
                                      </p:to>
                                    </p:set>
                                    <p:animEffect transition="in" filter="fade">
                                      <p:cBhvr>
                                        <p:cTn id="32" dur="1000"/>
                                        <p:tgtEl>
                                          <p:spTgt spid="29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97">
                                            <p:txEl>
                                              <p:pRg st="6" end="6"/>
                                            </p:txEl>
                                          </p:spTgt>
                                        </p:tgtEl>
                                        <p:attrNameLst>
                                          <p:attrName>style.visibility</p:attrName>
                                        </p:attrNameLst>
                                      </p:cBhvr>
                                      <p:to>
                                        <p:strVal val="visible"/>
                                      </p:to>
                                    </p:set>
                                    <p:animEffect transition="in" filter="fade">
                                      <p:cBhvr>
                                        <p:cTn id="37" dur="1000"/>
                                        <p:tgtEl>
                                          <p:spTgt spid="29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97">
                                            <p:txEl>
                                              <p:pRg st="7" end="7"/>
                                            </p:txEl>
                                          </p:spTgt>
                                        </p:tgtEl>
                                        <p:attrNameLst>
                                          <p:attrName>style.visibility</p:attrName>
                                        </p:attrNameLst>
                                      </p:cBhvr>
                                      <p:to>
                                        <p:strVal val="visible"/>
                                      </p:to>
                                    </p:set>
                                    <p:animEffect transition="in" filter="fade">
                                      <p:cBhvr>
                                        <p:cTn id="42" dur="1000"/>
                                        <p:tgtEl>
                                          <p:spTgt spid="299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97">
                                            <p:txEl>
                                              <p:pRg st="8" end="8"/>
                                            </p:txEl>
                                          </p:spTgt>
                                        </p:tgtEl>
                                        <p:attrNameLst>
                                          <p:attrName>style.visibility</p:attrName>
                                        </p:attrNameLst>
                                      </p:cBhvr>
                                      <p:to>
                                        <p:strVal val="visible"/>
                                      </p:to>
                                    </p:set>
                                    <p:animEffect transition="in" filter="fade">
                                      <p:cBhvr>
                                        <p:cTn id="47" dur="1000"/>
                                        <p:tgtEl>
                                          <p:spTgt spid="299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97">
                                            <p:txEl>
                                              <p:pRg st="9" end="9"/>
                                            </p:txEl>
                                          </p:spTgt>
                                        </p:tgtEl>
                                        <p:attrNameLst>
                                          <p:attrName>style.visibility</p:attrName>
                                        </p:attrNameLst>
                                      </p:cBhvr>
                                      <p:to>
                                        <p:strVal val="visible"/>
                                      </p:to>
                                    </p:set>
                                    <p:animEffect transition="in" filter="fade">
                                      <p:cBhvr>
                                        <p:cTn id="52" dur="1000"/>
                                        <p:tgtEl>
                                          <p:spTgt spid="299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97">
                                            <p:txEl>
                                              <p:pRg st="10" end="10"/>
                                            </p:txEl>
                                          </p:spTgt>
                                        </p:tgtEl>
                                        <p:attrNameLst>
                                          <p:attrName>style.visibility</p:attrName>
                                        </p:attrNameLst>
                                      </p:cBhvr>
                                      <p:to>
                                        <p:strVal val="visible"/>
                                      </p:to>
                                    </p:set>
                                    <p:animEffect transition="in" filter="fade">
                                      <p:cBhvr>
                                        <p:cTn id="57" dur="1000"/>
                                        <p:tgtEl>
                                          <p:spTgt spid="299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997">
                                            <p:txEl>
                                              <p:pRg st="11" end="11"/>
                                            </p:txEl>
                                          </p:spTgt>
                                        </p:tgtEl>
                                        <p:attrNameLst>
                                          <p:attrName>style.visibility</p:attrName>
                                        </p:attrNameLst>
                                      </p:cBhvr>
                                      <p:to>
                                        <p:strVal val="visible"/>
                                      </p:to>
                                    </p:set>
                                    <p:animEffect transition="in" filter="fade">
                                      <p:cBhvr>
                                        <p:cTn id="62" dur="1000"/>
                                        <p:tgtEl>
                                          <p:spTgt spid="299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97">
                                            <p:txEl>
                                              <p:pRg st="12" end="12"/>
                                            </p:txEl>
                                          </p:spTgt>
                                        </p:tgtEl>
                                        <p:attrNameLst>
                                          <p:attrName>style.visibility</p:attrName>
                                        </p:attrNameLst>
                                      </p:cBhvr>
                                      <p:to>
                                        <p:strVal val="visible"/>
                                      </p:to>
                                    </p:set>
                                    <p:animEffect transition="in" filter="fade">
                                      <p:cBhvr>
                                        <p:cTn id="67" dur="1000"/>
                                        <p:tgtEl>
                                          <p:spTgt spid="2997">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97">
                                            <p:txEl>
                                              <p:pRg st="13" end="13"/>
                                            </p:txEl>
                                          </p:spTgt>
                                        </p:tgtEl>
                                        <p:attrNameLst>
                                          <p:attrName>style.visibility</p:attrName>
                                        </p:attrNameLst>
                                      </p:cBhvr>
                                      <p:to>
                                        <p:strVal val="visible"/>
                                      </p:to>
                                    </p:set>
                                    <p:animEffect transition="in" filter="fade">
                                      <p:cBhvr>
                                        <p:cTn id="72" dur="1000"/>
                                        <p:tgtEl>
                                          <p:spTgt spid="2997">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997">
                                            <p:txEl>
                                              <p:pRg st="14" end="14"/>
                                            </p:txEl>
                                          </p:spTgt>
                                        </p:tgtEl>
                                        <p:attrNameLst>
                                          <p:attrName>style.visibility</p:attrName>
                                        </p:attrNameLst>
                                      </p:cBhvr>
                                      <p:to>
                                        <p:strVal val="visible"/>
                                      </p:to>
                                    </p:set>
                                    <p:animEffect transition="in" filter="fade">
                                      <p:cBhvr>
                                        <p:cTn id="77" dur="1000"/>
                                        <p:tgtEl>
                                          <p:spTgt spid="2997">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997">
                                            <p:txEl>
                                              <p:pRg st="15" end="15"/>
                                            </p:txEl>
                                          </p:spTgt>
                                        </p:tgtEl>
                                        <p:attrNameLst>
                                          <p:attrName>style.visibility</p:attrName>
                                        </p:attrNameLst>
                                      </p:cBhvr>
                                      <p:to>
                                        <p:strVal val="visible"/>
                                      </p:to>
                                    </p:set>
                                    <p:animEffect transition="in" filter="fade">
                                      <p:cBhvr>
                                        <p:cTn id="82" dur="1000"/>
                                        <p:tgtEl>
                                          <p:spTgt spid="299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2" name="Google Shape;3002;p362"/>
          <p:cNvSpPr txBox="1">
            <a:spLocks noGrp="1"/>
          </p:cNvSpPr>
          <p:nvPr>
            <p:ph type="body" idx="1"/>
          </p:nvPr>
        </p:nvSpPr>
        <p:spPr>
          <a:xfrm>
            <a:off x="311700" y="288025"/>
            <a:ext cx="4132200" cy="428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300" b="1">
                <a:solidFill>
                  <a:schemeClr val="dk1"/>
                </a:solidFill>
                <a:latin typeface="Comfortaa"/>
                <a:ea typeface="Comfortaa"/>
                <a:cs typeface="Comfortaa"/>
                <a:sym typeface="Comfortaa"/>
              </a:rPr>
              <a:t>API server will use one or more authentication plugin to authenticate a user request:</a:t>
            </a:r>
            <a:endParaRPr sz="2300" b="1">
              <a:solidFill>
                <a:schemeClr val="dk1"/>
              </a:solidFill>
              <a:latin typeface="Comfortaa"/>
              <a:ea typeface="Comfortaa"/>
              <a:cs typeface="Comfortaa"/>
              <a:sym typeface="Comfortaa"/>
            </a:endParaRPr>
          </a:p>
          <a:p>
            <a:pPr marL="0" lvl="0" indent="0" algn="l" rtl="0">
              <a:lnSpc>
                <a:spcPct val="100000"/>
              </a:lnSpc>
              <a:spcBef>
                <a:spcPts val="0"/>
              </a:spcBef>
              <a:spcAft>
                <a:spcPts val="0"/>
              </a:spcAft>
              <a:buNone/>
            </a:pPr>
            <a:endParaRPr sz="2300" b="1">
              <a:solidFill>
                <a:schemeClr val="dk1"/>
              </a:solidFill>
              <a:latin typeface="Comfortaa"/>
              <a:ea typeface="Comfortaa"/>
              <a:cs typeface="Comfortaa"/>
              <a:sym typeface="Comfortaa"/>
            </a:endParaRPr>
          </a:p>
          <a:p>
            <a:pPr marL="457200" lvl="0" indent="-374650" algn="l" rtl="0">
              <a:lnSpc>
                <a:spcPct val="100000"/>
              </a:lnSpc>
              <a:spcBef>
                <a:spcPts val="0"/>
              </a:spcBef>
              <a:spcAft>
                <a:spcPts val="0"/>
              </a:spcAft>
              <a:buClr>
                <a:schemeClr val="dk1"/>
              </a:buClr>
              <a:buSzPts val="2300"/>
              <a:buFont typeface="Comfortaa"/>
              <a:buChar char="●"/>
            </a:pPr>
            <a:r>
              <a:rPr lang="en" sz="2300" b="1">
                <a:solidFill>
                  <a:schemeClr val="dk1"/>
                </a:solidFill>
                <a:latin typeface="Comfortaa"/>
                <a:ea typeface="Comfortaa"/>
                <a:cs typeface="Comfortaa"/>
                <a:sym typeface="Comfortaa"/>
              </a:rPr>
              <a:t>TLS certificate (X509)</a:t>
            </a:r>
            <a:endParaRPr sz="2300" b="1">
              <a:solidFill>
                <a:schemeClr val="dk1"/>
              </a:solidFill>
              <a:latin typeface="Comfortaa"/>
              <a:ea typeface="Comfortaa"/>
              <a:cs typeface="Comfortaa"/>
              <a:sym typeface="Comfortaa"/>
            </a:endParaRPr>
          </a:p>
          <a:p>
            <a:pPr marL="457200" lvl="0" indent="-374650" algn="l" rtl="0">
              <a:lnSpc>
                <a:spcPct val="100000"/>
              </a:lnSpc>
              <a:spcBef>
                <a:spcPts val="0"/>
              </a:spcBef>
              <a:spcAft>
                <a:spcPts val="0"/>
              </a:spcAft>
              <a:buClr>
                <a:schemeClr val="dk1"/>
              </a:buClr>
              <a:buSzPts val="2300"/>
              <a:buFont typeface="Comfortaa"/>
              <a:buChar char="●"/>
            </a:pPr>
            <a:r>
              <a:rPr lang="en" sz="2300" b="1">
                <a:solidFill>
                  <a:schemeClr val="dk1"/>
                </a:solidFill>
                <a:latin typeface="Comfortaa"/>
                <a:ea typeface="Comfortaa"/>
                <a:cs typeface="Comfortaa"/>
                <a:sym typeface="Comfortaa"/>
              </a:rPr>
              <a:t>password files</a:t>
            </a:r>
            <a:endParaRPr sz="2300" b="1">
              <a:solidFill>
                <a:schemeClr val="dk1"/>
              </a:solidFill>
              <a:latin typeface="Comfortaa"/>
              <a:ea typeface="Comfortaa"/>
              <a:cs typeface="Comfortaa"/>
              <a:sym typeface="Comfortaa"/>
            </a:endParaRPr>
          </a:p>
          <a:p>
            <a:pPr marL="457200" lvl="0" indent="-374650" algn="l" rtl="0">
              <a:lnSpc>
                <a:spcPct val="100000"/>
              </a:lnSpc>
              <a:spcBef>
                <a:spcPts val="0"/>
              </a:spcBef>
              <a:spcAft>
                <a:spcPts val="0"/>
              </a:spcAft>
              <a:buClr>
                <a:schemeClr val="dk1"/>
              </a:buClr>
              <a:buSzPts val="2300"/>
              <a:buFont typeface="Comfortaa"/>
              <a:buChar char="●"/>
            </a:pPr>
            <a:r>
              <a:rPr lang="en" sz="2300" b="1">
                <a:solidFill>
                  <a:schemeClr val="dk1"/>
                </a:solidFill>
                <a:latin typeface="Comfortaa"/>
                <a:ea typeface="Comfortaa"/>
                <a:cs typeface="Comfortaa"/>
                <a:sym typeface="Comfortaa"/>
              </a:rPr>
              <a:t>Bearer Tokens</a:t>
            </a:r>
            <a:endParaRPr sz="2300" b="1">
              <a:solidFill>
                <a:schemeClr val="dk1"/>
              </a:solidFill>
              <a:latin typeface="Comfortaa"/>
              <a:ea typeface="Comfortaa"/>
              <a:cs typeface="Comfortaa"/>
              <a:sym typeface="Comfortaa"/>
            </a:endParaRPr>
          </a:p>
          <a:p>
            <a:pPr marL="457200" lvl="0" indent="-374650" algn="l" rtl="0">
              <a:lnSpc>
                <a:spcPct val="100000"/>
              </a:lnSpc>
              <a:spcBef>
                <a:spcPts val="0"/>
              </a:spcBef>
              <a:spcAft>
                <a:spcPts val="0"/>
              </a:spcAft>
              <a:buClr>
                <a:schemeClr val="dk1"/>
              </a:buClr>
              <a:buSzPts val="2300"/>
              <a:buFont typeface="Comfortaa"/>
              <a:buChar char="●"/>
            </a:pPr>
            <a:r>
              <a:rPr lang="en" sz="2300" b="1">
                <a:solidFill>
                  <a:schemeClr val="dk1"/>
                </a:solidFill>
                <a:latin typeface="Comfortaa"/>
                <a:ea typeface="Comfortaa"/>
                <a:cs typeface="Comfortaa"/>
                <a:sym typeface="Comfortaa"/>
              </a:rPr>
              <a:t>third party　(SAML,SSO,LDAP etc..)</a:t>
            </a:r>
            <a:endParaRPr sz="2300" b="1">
              <a:solidFill>
                <a:schemeClr val="dk1"/>
              </a:solidFill>
              <a:latin typeface="Comfortaa"/>
              <a:ea typeface="Comfortaa"/>
              <a:cs typeface="Comfortaa"/>
              <a:sym typeface="Comfortaa"/>
            </a:endParaRPr>
          </a:p>
          <a:p>
            <a:pPr marL="457200" lvl="0" indent="-374650" algn="l" rtl="0">
              <a:lnSpc>
                <a:spcPct val="100000"/>
              </a:lnSpc>
              <a:spcBef>
                <a:spcPts val="0"/>
              </a:spcBef>
              <a:spcAft>
                <a:spcPts val="0"/>
              </a:spcAft>
              <a:buClr>
                <a:schemeClr val="dk1"/>
              </a:buClr>
              <a:buSzPts val="2300"/>
              <a:buFont typeface="Comfortaa"/>
              <a:buChar char="●"/>
            </a:pPr>
            <a:r>
              <a:rPr lang="en" sz="2300" b="1">
                <a:solidFill>
                  <a:schemeClr val="dk1"/>
                </a:solidFill>
                <a:latin typeface="Comfortaa"/>
                <a:ea typeface="Comfortaa"/>
                <a:cs typeface="Comfortaa"/>
                <a:sym typeface="Comfortaa"/>
              </a:rPr>
              <a:t>anonymous</a:t>
            </a:r>
            <a:endParaRPr sz="2300" b="1">
              <a:solidFill>
                <a:schemeClr val="dk1"/>
              </a:solidFill>
              <a:latin typeface="Comfortaa"/>
              <a:ea typeface="Comfortaa"/>
              <a:cs typeface="Comfortaa"/>
              <a:sym typeface="Comfortaa"/>
            </a:endParaRPr>
          </a:p>
        </p:txBody>
      </p:sp>
      <p:sp>
        <p:nvSpPr>
          <p:cNvPr id="3003" name="Google Shape;3003;p362"/>
          <p:cNvSpPr txBox="1">
            <a:spLocks noGrp="1"/>
          </p:cNvSpPr>
          <p:nvPr>
            <p:ph type="body" idx="2"/>
          </p:nvPr>
        </p:nvSpPr>
        <p:spPr>
          <a:xfrm>
            <a:off x="4535450" y="235250"/>
            <a:ext cx="4338000" cy="4333500"/>
          </a:xfrm>
          <a:prstGeom prst="rect">
            <a:avLst/>
          </a:prstGeom>
          <a:ln w="9525" cap="flat" cmpd="sng">
            <a:solidFill>
              <a:srgbClr val="00FF00"/>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1"/>
                </a:solidFill>
                <a:latin typeface="Comfortaa"/>
                <a:ea typeface="Comfortaa"/>
                <a:cs typeface="Comfortaa"/>
                <a:sym typeface="Comfortaa"/>
              </a:rPr>
              <a:t>The cluster admin manages which auth plugins are used by the API server. less is better</a:t>
            </a:r>
            <a:endParaRPr sz="2300" b="1">
              <a:solidFill>
                <a:schemeClr val="dk1"/>
              </a:solidFill>
              <a:latin typeface="Comfortaa"/>
              <a:ea typeface="Comfortaa"/>
              <a:cs typeface="Comfortaa"/>
              <a:sym typeface="Comfortaa"/>
            </a:endParaRPr>
          </a:p>
          <a:p>
            <a:pPr marL="0" lvl="0" indent="0" algn="l" rtl="0">
              <a:spcBef>
                <a:spcPts val="1600"/>
              </a:spcBef>
              <a:spcAft>
                <a:spcPts val="0"/>
              </a:spcAft>
              <a:buNone/>
            </a:pPr>
            <a:r>
              <a:rPr lang="en" sz="2300" b="1">
                <a:solidFill>
                  <a:schemeClr val="dk1"/>
                </a:solidFill>
                <a:latin typeface="Comfortaa"/>
                <a:ea typeface="Comfortaa"/>
                <a:cs typeface="Comfortaa"/>
                <a:sym typeface="Comfortaa"/>
              </a:rPr>
              <a:t>command line configuration using </a:t>
            </a:r>
            <a:r>
              <a:rPr lang="en" sz="2300" b="1">
                <a:solidFill>
                  <a:srgbClr val="00FF00"/>
                </a:solidFill>
                <a:latin typeface="Comfortaa"/>
                <a:ea typeface="Comfortaa"/>
                <a:cs typeface="Comfortaa"/>
                <a:sym typeface="Comfortaa"/>
              </a:rPr>
              <a:t>--flags</a:t>
            </a:r>
            <a:r>
              <a:rPr lang="en" sz="2300" b="1">
                <a:solidFill>
                  <a:schemeClr val="dk1"/>
                </a:solidFill>
                <a:latin typeface="Comfortaa"/>
                <a:ea typeface="Comfortaa"/>
                <a:cs typeface="Comfortaa"/>
                <a:sym typeface="Comfortaa"/>
              </a:rPr>
              <a:t> in the API server configuration when deployed whether as service or pod. </a:t>
            </a:r>
            <a:endParaRPr sz="2300" b="1">
              <a:solidFill>
                <a:schemeClr val="dk1"/>
              </a:solidFill>
              <a:latin typeface="Comfortaa"/>
              <a:ea typeface="Comfortaa"/>
              <a:cs typeface="Comfortaa"/>
              <a:sym typeface="Comfortaa"/>
            </a:endParaRPr>
          </a:p>
          <a:p>
            <a:pPr marL="0" lvl="0" indent="0" algn="l" rtl="0">
              <a:spcBef>
                <a:spcPts val="1600"/>
              </a:spcBef>
              <a:spcAft>
                <a:spcPts val="0"/>
              </a:spcAft>
              <a:buNone/>
            </a:pPr>
            <a:endParaRPr sz="2300" b="1">
              <a:solidFill>
                <a:schemeClr val="dk1"/>
              </a:solidFill>
              <a:latin typeface="Comfortaa"/>
              <a:ea typeface="Comfortaa"/>
              <a:cs typeface="Comfortaa"/>
              <a:sym typeface="Comfortaa"/>
            </a:endParaRPr>
          </a:p>
          <a:p>
            <a:pPr marL="0" lvl="0" indent="0" algn="l" rtl="0">
              <a:spcBef>
                <a:spcPts val="1600"/>
              </a:spcBef>
              <a:spcAft>
                <a:spcPts val="1600"/>
              </a:spcAft>
              <a:buNone/>
            </a:pPr>
            <a:endParaRPr sz="2300" b="1">
              <a:solidFill>
                <a:schemeClr val="dk1"/>
              </a:solidFill>
              <a:latin typeface="Comfortaa"/>
              <a:ea typeface="Comfortaa"/>
              <a:cs typeface="Comfortaa"/>
              <a:sym typeface="Comfortaa"/>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3007"/>
        <p:cNvGrpSpPr/>
        <p:nvPr/>
      </p:nvGrpSpPr>
      <p:grpSpPr>
        <a:xfrm>
          <a:off x="0" y="0"/>
          <a:ext cx="0" cy="0"/>
          <a:chOff x="0" y="0"/>
          <a:chExt cx="0" cy="0"/>
        </a:xfrm>
      </p:grpSpPr>
      <p:sp>
        <p:nvSpPr>
          <p:cNvPr id="3008" name="Google Shape;3008;p363"/>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009" name="Google Shape;3009;p363"/>
          <p:cNvSpPr txBox="1">
            <a:spLocks noGrp="1"/>
          </p:cNvSpPr>
          <p:nvPr>
            <p:ph type="body" idx="1"/>
          </p:nvPr>
        </p:nvSpPr>
        <p:spPr>
          <a:xfrm>
            <a:off x="185175" y="195475"/>
            <a:ext cx="8816100" cy="3919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solidFill>
                  <a:srgbClr val="00FF00"/>
                </a:solidFill>
                <a:latin typeface="Comfortaa"/>
                <a:ea typeface="Comfortaa"/>
                <a:cs typeface="Comfortaa"/>
                <a:sym typeface="Comfortaa"/>
              </a:rPr>
              <a:t>--anonymous-auth </a:t>
            </a:r>
            <a:r>
              <a:rPr lang="en" b="1">
                <a:latin typeface="Comfortaa"/>
                <a:ea typeface="Comfortaa"/>
                <a:cs typeface="Comfortaa"/>
                <a:sym typeface="Comfortaa"/>
              </a:rPr>
              <a:t>    Default: true</a:t>
            </a:r>
            <a:endParaRPr b="1">
              <a:latin typeface="Comfortaa"/>
              <a:ea typeface="Comfortaa"/>
              <a:cs typeface="Comfortaa"/>
              <a:sym typeface="Comfortaa"/>
            </a:endParaRPr>
          </a:p>
          <a:p>
            <a:pPr marL="0" lvl="0" indent="0" algn="l" rtl="0">
              <a:spcBef>
                <a:spcPts val="1600"/>
              </a:spcBef>
              <a:spcAft>
                <a:spcPts val="0"/>
              </a:spcAft>
              <a:buNone/>
            </a:pPr>
            <a:r>
              <a:rPr lang="en" b="1">
                <a:latin typeface="Comfortaa"/>
                <a:ea typeface="Comfortaa"/>
                <a:cs typeface="Comfortaa"/>
                <a:sym typeface="Comfortaa"/>
              </a:rPr>
              <a:t>Enables anonymous requests to the secure port of the API server.</a:t>
            </a:r>
            <a:endParaRPr b="1">
              <a:latin typeface="Comfortaa"/>
              <a:ea typeface="Comfortaa"/>
              <a:cs typeface="Comfortaa"/>
              <a:sym typeface="Comfortaa"/>
            </a:endParaRPr>
          </a:p>
          <a:p>
            <a:pPr marL="0" lvl="0" indent="0" algn="l" rtl="0">
              <a:spcBef>
                <a:spcPts val="1600"/>
              </a:spcBef>
              <a:spcAft>
                <a:spcPts val="0"/>
              </a:spcAft>
              <a:buNone/>
            </a:pPr>
            <a:r>
              <a:rPr lang="en" b="1">
                <a:solidFill>
                  <a:srgbClr val="00FF00"/>
                </a:solidFill>
                <a:latin typeface="Comfortaa"/>
                <a:ea typeface="Comfortaa"/>
                <a:cs typeface="Comfortaa"/>
                <a:sym typeface="Comfortaa"/>
              </a:rPr>
              <a:t>--authentication-token-webhook-config-file stringFile </a:t>
            </a:r>
            <a:endParaRPr b="1">
              <a:solidFill>
                <a:srgbClr val="00FF00"/>
              </a:solidFill>
              <a:latin typeface="Comfortaa"/>
              <a:ea typeface="Comfortaa"/>
              <a:cs typeface="Comfortaa"/>
              <a:sym typeface="Comfortaa"/>
            </a:endParaRPr>
          </a:p>
          <a:p>
            <a:pPr marL="0" lvl="0" indent="0" algn="l" rtl="0">
              <a:spcBef>
                <a:spcPts val="1600"/>
              </a:spcBef>
              <a:spcAft>
                <a:spcPts val="0"/>
              </a:spcAft>
              <a:buNone/>
            </a:pPr>
            <a:r>
              <a:rPr lang="en" b="1">
                <a:latin typeface="Comfortaa"/>
                <a:ea typeface="Comfortaa"/>
                <a:cs typeface="Comfortaa"/>
                <a:sym typeface="Comfortaa"/>
              </a:rPr>
              <a:t>with webhook configuration for token authentication in kubeconfig format. The API server will query the remote service to determine authentication for bearer tokens.</a:t>
            </a:r>
            <a:endParaRPr b="1">
              <a:latin typeface="Comfortaa"/>
              <a:ea typeface="Comfortaa"/>
              <a:cs typeface="Comfortaa"/>
              <a:sym typeface="Comfortaa"/>
            </a:endParaRPr>
          </a:p>
          <a:p>
            <a:pPr marL="0" lvl="0" indent="0" algn="l" rtl="0">
              <a:spcBef>
                <a:spcPts val="1600"/>
              </a:spcBef>
              <a:spcAft>
                <a:spcPts val="0"/>
              </a:spcAft>
              <a:buNone/>
            </a:pPr>
            <a:r>
              <a:rPr lang="en" b="1">
                <a:solidFill>
                  <a:srgbClr val="00FF00"/>
                </a:solidFill>
                <a:latin typeface="Comfortaa"/>
                <a:ea typeface="Comfortaa"/>
                <a:cs typeface="Comfortaa"/>
                <a:sym typeface="Comfortaa"/>
              </a:rPr>
              <a:t>--token-auth-file string</a:t>
            </a:r>
            <a:endParaRPr b="1">
              <a:solidFill>
                <a:srgbClr val="00FF00"/>
              </a:solidFill>
              <a:latin typeface="Comfortaa"/>
              <a:ea typeface="Comfortaa"/>
              <a:cs typeface="Comfortaa"/>
              <a:sym typeface="Comfortaa"/>
            </a:endParaRPr>
          </a:p>
          <a:p>
            <a:pPr marL="0" lvl="0" indent="0" algn="l" rtl="0">
              <a:spcBef>
                <a:spcPts val="1600"/>
              </a:spcBef>
              <a:spcAft>
                <a:spcPts val="0"/>
              </a:spcAft>
              <a:buNone/>
            </a:pPr>
            <a:r>
              <a:rPr lang="en" b="1">
                <a:latin typeface="Comfortaa"/>
                <a:ea typeface="Comfortaa"/>
                <a:cs typeface="Comfortaa"/>
                <a:sym typeface="Comfortaa"/>
              </a:rPr>
              <a:t>the file that will be used to secure the secure port of the API server via token authentication.</a:t>
            </a:r>
            <a:endParaRPr b="1"/>
          </a:p>
          <a:p>
            <a:pPr marL="0" lvl="0" indent="0" algn="l" rtl="0">
              <a:spcBef>
                <a:spcPts val="1600"/>
              </a:spcBef>
              <a:spcAft>
                <a:spcPts val="0"/>
              </a:spcAft>
              <a:buNone/>
            </a:pPr>
            <a:r>
              <a:rPr lang="en" u="sng">
                <a:solidFill>
                  <a:schemeClr val="hlink"/>
                </a:solidFill>
                <a:hlinkClick r:id="rId3"/>
              </a:rPr>
              <a:t>https://kubernetes.io/docs/reference/command-line-tools-reference/kube-apiserver</a:t>
            </a:r>
            <a:endParaRPr sz="2400" b="1">
              <a:latin typeface="Comfortaa"/>
              <a:ea typeface="Comfortaa"/>
              <a:cs typeface="Comfortaa"/>
              <a:sym typeface="Comfortaa"/>
            </a:endParaRPr>
          </a:p>
          <a:p>
            <a:pPr marL="0" marR="5080" lvl="0" indent="0" algn="just" rtl="0">
              <a:lnSpc>
                <a:spcPct val="118750"/>
              </a:lnSpc>
              <a:spcBef>
                <a:spcPts val="1600"/>
              </a:spcBef>
              <a:spcAft>
                <a:spcPts val="0"/>
              </a:spcAft>
              <a:buNone/>
            </a:pPr>
            <a:endParaRPr sz="2400" b="1">
              <a:latin typeface="Comfortaa"/>
              <a:ea typeface="Comfortaa"/>
              <a:cs typeface="Comfortaa"/>
              <a:sym typeface="Comfortaa"/>
            </a:endParaRPr>
          </a:p>
          <a:p>
            <a:pPr marL="0" lvl="0" indent="0" algn="l" rtl="0">
              <a:spcBef>
                <a:spcPts val="0"/>
              </a:spcBef>
              <a:spcAft>
                <a:spcPts val="1600"/>
              </a:spcAft>
              <a:buNone/>
            </a:pPr>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64"/>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015" name="Google Shape;3015;p364"/>
          <p:cNvSpPr txBox="1"/>
          <p:nvPr/>
        </p:nvSpPr>
        <p:spPr>
          <a:xfrm>
            <a:off x="3456425" y="101700"/>
            <a:ext cx="5555100" cy="4747800"/>
          </a:xfrm>
          <a:prstGeom prst="rect">
            <a:avLst/>
          </a:prstGeom>
          <a:noFill/>
          <a:ln w="28575" cap="flat" cmpd="sng">
            <a:solidFill>
              <a:schemeClr val="dk1"/>
            </a:solidFill>
            <a:prstDash val="solid"/>
            <a:round/>
            <a:headEnd type="none" w="sm" len="sm"/>
            <a:tailEnd type="none" w="sm" len="sm"/>
          </a:ln>
        </p:spPr>
        <p:txBody>
          <a:bodyPr spcFirstLastPara="1" wrap="square" lIns="0" tIns="142225" rIns="0" bIns="0" anchor="t" anchorCtr="0">
            <a:noAutofit/>
          </a:bodyPr>
          <a:lstStyle/>
          <a:p>
            <a:pPr marL="0" lvl="0" indent="0" algn="l" rtl="0">
              <a:spcBef>
                <a:spcPts val="0"/>
              </a:spcBef>
              <a:spcAft>
                <a:spcPts val="0"/>
              </a:spcAft>
              <a:buNone/>
            </a:pP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 </a:t>
            </a: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pic>
        <p:nvPicPr>
          <p:cNvPr id="3016" name="Google Shape;3016;p364"/>
          <p:cNvPicPr preferRelativeResize="0"/>
          <p:nvPr/>
        </p:nvPicPr>
        <p:blipFill>
          <a:blip r:embed="rId3">
            <a:alphaModFix/>
          </a:blip>
          <a:stretch>
            <a:fillRect/>
          </a:stretch>
        </p:blipFill>
        <p:spPr>
          <a:xfrm>
            <a:off x="121525" y="1404027"/>
            <a:ext cx="2143125" cy="2143125"/>
          </a:xfrm>
          <a:prstGeom prst="rect">
            <a:avLst/>
          </a:prstGeom>
          <a:noFill/>
          <a:ln>
            <a:noFill/>
          </a:ln>
        </p:spPr>
      </p:pic>
      <p:sp>
        <p:nvSpPr>
          <p:cNvPr id="3017" name="Google Shape;3017;p364"/>
          <p:cNvSpPr/>
          <p:nvPr/>
        </p:nvSpPr>
        <p:spPr>
          <a:xfrm>
            <a:off x="3846075" y="393975"/>
            <a:ext cx="1863300" cy="16038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fortaa"/>
                <a:ea typeface="Comfortaa"/>
                <a:cs typeface="Comfortaa"/>
                <a:sym typeface="Comfortaa"/>
              </a:rPr>
              <a:t>authentication</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plugin</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  TLS Cert</a:t>
            </a:r>
            <a:endParaRPr sz="1600">
              <a:latin typeface="Comfortaa"/>
              <a:ea typeface="Comfortaa"/>
              <a:cs typeface="Comfortaa"/>
              <a:sym typeface="Comfortaa"/>
            </a:endParaRPr>
          </a:p>
        </p:txBody>
      </p:sp>
      <p:sp>
        <p:nvSpPr>
          <p:cNvPr id="3018" name="Google Shape;3018;p364"/>
          <p:cNvSpPr/>
          <p:nvPr/>
        </p:nvSpPr>
        <p:spPr>
          <a:xfrm>
            <a:off x="3732975" y="2645175"/>
            <a:ext cx="2089500" cy="16038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authentication</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plugin</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       username</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       password  </a:t>
            </a:r>
            <a:endParaRPr sz="1600">
              <a:latin typeface="Comfortaa"/>
              <a:ea typeface="Comfortaa"/>
              <a:cs typeface="Comfortaa"/>
              <a:sym typeface="Comfortaa"/>
            </a:endParaRPr>
          </a:p>
        </p:txBody>
      </p:sp>
      <p:sp>
        <p:nvSpPr>
          <p:cNvPr id="3019" name="Google Shape;3019;p364"/>
          <p:cNvSpPr txBox="1"/>
          <p:nvPr/>
        </p:nvSpPr>
        <p:spPr>
          <a:xfrm>
            <a:off x="6675075" y="4011950"/>
            <a:ext cx="1863300" cy="691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API SERVER</a:t>
            </a:r>
            <a:endParaRPr sz="2100" b="1">
              <a:solidFill>
                <a:schemeClr val="dk1"/>
              </a:solidFill>
              <a:latin typeface="Comfortaa"/>
              <a:ea typeface="Comfortaa"/>
              <a:cs typeface="Comfortaa"/>
              <a:sym typeface="Comfortaa"/>
            </a:endParaRPr>
          </a:p>
        </p:txBody>
      </p:sp>
      <p:cxnSp>
        <p:nvCxnSpPr>
          <p:cNvPr id="3020" name="Google Shape;3020;p364"/>
          <p:cNvCxnSpPr>
            <a:stCxn id="3016" idx="3"/>
            <a:endCxn id="3015" idx="1"/>
          </p:cNvCxnSpPr>
          <p:nvPr/>
        </p:nvCxnSpPr>
        <p:spPr>
          <a:xfrm>
            <a:off x="2264650" y="2475590"/>
            <a:ext cx="1191900" cy="0"/>
          </a:xfrm>
          <a:prstGeom prst="straightConnector1">
            <a:avLst/>
          </a:prstGeom>
          <a:noFill/>
          <a:ln w="76200" cap="flat" cmpd="sng">
            <a:solidFill>
              <a:srgbClr val="00FF00"/>
            </a:solidFill>
            <a:prstDash val="solid"/>
            <a:round/>
            <a:headEnd type="none" w="med" len="med"/>
            <a:tailEnd type="triangle" w="med" len="med"/>
          </a:ln>
        </p:spPr>
      </p:cxnSp>
      <p:cxnSp>
        <p:nvCxnSpPr>
          <p:cNvPr id="3021" name="Google Shape;3021;p364"/>
          <p:cNvCxnSpPr>
            <a:stCxn id="3015" idx="1"/>
            <a:endCxn id="3017" idx="1"/>
          </p:cNvCxnSpPr>
          <p:nvPr/>
        </p:nvCxnSpPr>
        <p:spPr>
          <a:xfrm rot="10800000" flipH="1">
            <a:off x="3456425" y="1195800"/>
            <a:ext cx="389700" cy="1279800"/>
          </a:xfrm>
          <a:prstGeom prst="straightConnector1">
            <a:avLst/>
          </a:prstGeom>
          <a:noFill/>
          <a:ln w="19050" cap="flat" cmpd="sng">
            <a:solidFill>
              <a:srgbClr val="00FF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5">
                                            <p:txEl>
                                              <p:pRg st="0" end="0"/>
                                            </p:txEl>
                                          </p:spTgt>
                                        </p:tgtEl>
                                        <p:attrNameLst>
                                          <p:attrName>style.visibility</p:attrName>
                                        </p:attrNameLst>
                                      </p:cBhvr>
                                      <p:to>
                                        <p:strVal val="visible"/>
                                      </p:to>
                                    </p:set>
                                    <p:animEffect transition="in" filter="fade">
                                      <p:cBhvr>
                                        <p:cTn id="7" dur="1000"/>
                                        <p:tgtEl>
                                          <p:spTgt spid="30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15">
                                            <p:txEl>
                                              <p:pRg st="1" end="1"/>
                                            </p:txEl>
                                          </p:spTgt>
                                        </p:tgtEl>
                                        <p:attrNameLst>
                                          <p:attrName>style.visibility</p:attrName>
                                        </p:attrNameLst>
                                      </p:cBhvr>
                                      <p:to>
                                        <p:strVal val="visible"/>
                                      </p:to>
                                    </p:set>
                                    <p:animEffect transition="in" filter="fade">
                                      <p:cBhvr>
                                        <p:cTn id="12" dur="1000"/>
                                        <p:tgtEl>
                                          <p:spTgt spid="30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15">
                                            <p:txEl>
                                              <p:pRg st="2" end="2"/>
                                            </p:txEl>
                                          </p:spTgt>
                                        </p:tgtEl>
                                        <p:attrNameLst>
                                          <p:attrName>style.visibility</p:attrName>
                                        </p:attrNameLst>
                                      </p:cBhvr>
                                      <p:to>
                                        <p:strVal val="visible"/>
                                      </p:to>
                                    </p:set>
                                    <p:animEffect transition="in" filter="fade">
                                      <p:cBhvr>
                                        <p:cTn id="17" dur="1000"/>
                                        <p:tgtEl>
                                          <p:spTgt spid="30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3025"/>
        <p:cNvGrpSpPr/>
        <p:nvPr/>
      </p:nvGrpSpPr>
      <p:grpSpPr>
        <a:xfrm>
          <a:off x="0" y="0"/>
          <a:ext cx="0" cy="0"/>
          <a:chOff x="0" y="0"/>
          <a:chExt cx="0" cy="0"/>
        </a:xfrm>
      </p:grpSpPr>
      <p:sp>
        <p:nvSpPr>
          <p:cNvPr id="3026" name="Google Shape;3026;p365"/>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027" name="Google Shape;3027;p365"/>
          <p:cNvSpPr txBox="1"/>
          <p:nvPr/>
        </p:nvSpPr>
        <p:spPr>
          <a:xfrm>
            <a:off x="3456425" y="101700"/>
            <a:ext cx="5555100" cy="4747800"/>
          </a:xfrm>
          <a:prstGeom prst="rect">
            <a:avLst/>
          </a:prstGeom>
          <a:noFill/>
          <a:ln w="28575" cap="flat" cmpd="sng">
            <a:solidFill>
              <a:schemeClr val="dk1"/>
            </a:solidFill>
            <a:prstDash val="solid"/>
            <a:round/>
            <a:headEnd type="none" w="sm" len="sm"/>
            <a:tailEnd type="none" w="sm" len="sm"/>
          </a:ln>
        </p:spPr>
        <p:txBody>
          <a:bodyPr spcFirstLastPara="1" wrap="square" lIns="0" tIns="142225" rIns="0" bIns="0" anchor="t" anchorCtr="0">
            <a:noAutofit/>
          </a:bodyPr>
          <a:lstStyle/>
          <a:p>
            <a:pPr marL="0" lvl="0" indent="0" algn="l" rtl="0">
              <a:spcBef>
                <a:spcPts val="0"/>
              </a:spcBef>
              <a:spcAft>
                <a:spcPts val="0"/>
              </a:spcAft>
              <a:buNone/>
            </a:pP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 </a:t>
            </a: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pic>
        <p:nvPicPr>
          <p:cNvPr id="3028" name="Google Shape;3028;p365"/>
          <p:cNvPicPr preferRelativeResize="0"/>
          <p:nvPr/>
        </p:nvPicPr>
        <p:blipFill>
          <a:blip r:embed="rId3">
            <a:alphaModFix/>
          </a:blip>
          <a:stretch>
            <a:fillRect/>
          </a:stretch>
        </p:blipFill>
        <p:spPr>
          <a:xfrm>
            <a:off x="121525" y="1404027"/>
            <a:ext cx="2143125" cy="2143125"/>
          </a:xfrm>
          <a:prstGeom prst="rect">
            <a:avLst/>
          </a:prstGeom>
          <a:noFill/>
          <a:ln>
            <a:noFill/>
          </a:ln>
        </p:spPr>
      </p:pic>
      <p:sp>
        <p:nvSpPr>
          <p:cNvPr id="3029" name="Google Shape;3029;p365"/>
          <p:cNvSpPr/>
          <p:nvPr/>
        </p:nvSpPr>
        <p:spPr>
          <a:xfrm>
            <a:off x="3846075" y="393975"/>
            <a:ext cx="1863300" cy="16038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fortaa"/>
                <a:ea typeface="Comfortaa"/>
                <a:cs typeface="Comfortaa"/>
                <a:sym typeface="Comfortaa"/>
              </a:rPr>
              <a:t>authentication</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plugin #1</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       TLS cert </a:t>
            </a:r>
            <a:endParaRPr sz="1600">
              <a:latin typeface="Comfortaa"/>
              <a:ea typeface="Comfortaa"/>
              <a:cs typeface="Comfortaa"/>
              <a:sym typeface="Comfortaa"/>
            </a:endParaRPr>
          </a:p>
        </p:txBody>
      </p:sp>
      <p:sp>
        <p:nvSpPr>
          <p:cNvPr id="3030" name="Google Shape;3030;p365"/>
          <p:cNvSpPr/>
          <p:nvPr/>
        </p:nvSpPr>
        <p:spPr>
          <a:xfrm>
            <a:off x="3732975" y="2645175"/>
            <a:ext cx="2089500" cy="16038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authentication</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plugin #2</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       username</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       password  </a:t>
            </a:r>
            <a:endParaRPr sz="1600">
              <a:latin typeface="Comfortaa"/>
              <a:ea typeface="Comfortaa"/>
              <a:cs typeface="Comfortaa"/>
              <a:sym typeface="Comfortaa"/>
            </a:endParaRPr>
          </a:p>
        </p:txBody>
      </p:sp>
      <p:sp>
        <p:nvSpPr>
          <p:cNvPr id="3031" name="Google Shape;3031;p365"/>
          <p:cNvSpPr txBox="1"/>
          <p:nvPr/>
        </p:nvSpPr>
        <p:spPr>
          <a:xfrm>
            <a:off x="6303900" y="359925"/>
            <a:ext cx="2635500" cy="1638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mfortaa"/>
                <a:ea typeface="Comfortaa"/>
                <a:cs typeface="Comfortaa"/>
                <a:sym typeface="Comfortaa"/>
              </a:rPr>
              <a:t>if valid cert then extract:</a:t>
            </a: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endParaRPr sz="1800" b="1">
              <a:solidFill>
                <a:schemeClr val="dk1"/>
              </a:solidFill>
              <a:latin typeface="Comfortaa"/>
              <a:ea typeface="Comfortaa"/>
              <a:cs typeface="Comfortaa"/>
              <a:sym typeface="Comfortaa"/>
            </a:endParaRPr>
          </a:p>
          <a:p>
            <a:pPr marL="457200" lvl="0" indent="-342900" algn="l" rtl="0">
              <a:spcBef>
                <a:spcPts val="0"/>
              </a:spcBef>
              <a:spcAft>
                <a:spcPts val="0"/>
              </a:spcAft>
              <a:buClr>
                <a:schemeClr val="dk1"/>
              </a:buClr>
              <a:buSzPts val="1800"/>
              <a:buFont typeface="Comfortaa"/>
              <a:buChar char="●"/>
            </a:pPr>
            <a:r>
              <a:rPr lang="en" sz="1800" b="1">
                <a:solidFill>
                  <a:schemeClr val="dk1"/>
                </a:solidFill>
                <a:latin typeface="Comfortaa"/>
                <a:ea typeface="Comfortaa"/>
                <a:cs typeface="Comfortaa"/>
                <a:sym typeface="Comfortaa"/>
              </a:rPr>
              <a:t>USERNAME/UID</a:t>
            </a:r>
            <a:endParaRPr sz="1800" b="1">
              <a:solidFill>
                <a:schemeClr val="dk1"/>
              </a:solidFill>
              <a:latin typeface="Comfortaa"/>
              <a:ea typeface="Comfortaa"/>
              <a:cs typeface="Comfortaa"/>
              <a:sym typeface="Comfortaa"/>
            </a:endParaRPr>
          </a:p>
          <a:p>
            <a:pPr marL="457200" lvl="0" indent="-342900" algn="l" rtl="0">
              <a:spcBef>
                <a:spcPts val="0"/>
              </a:spcBef>
              <a:spcAft>
                <a:spcPts val="0"/>
              </a:spcAft>
              <a:buClr>
                <a:schemeClr val="dk1"/>
              </a:buClr>
              <a:buSzPts val="1800"/>
              <a:buFont typeface="Comfortaa"/>
              <a:buChar char="●"/>
            </a:pPr>
            <a:r>
              <a:rPr lang="en" sz="1800" b="1">
                <a:solidFill>
                  <a:schemeClr val="dk1"/>
                </a:solidFill>
                <a:latin typeface="Comfortaa"/>
                <a:ea typeface="Comfortaa"/>
                <a:cs typeface="Comfortaa"/>
                <a:sym typeface="Comfortaa"/>
              </a:rPr>
              <a:t>GROUP</a:t>
            </a:r>
            <a:endParaRPr sz="1800" b="1">
              <a:solidFill>
                <a:schemeClr val="dk1"/>
              </a:solidFill>
              <a:latin typeface="Comfortaa"/>
              <a:ea typeface="Comfortaa"/>
              <a:cs typeface="Comfortaa"/>
              <a:sym typeface="Comfortaa"/>
            </a:endParaRPr>
          </a:p>
          <a:p>
            <a:pPr marL="457200" lvl="0" indent="0" algn="l" rtl="0">
              <a:spcBef>
                <a:spcPts val="0"/>
              </a:spcBef>
              <a:spcAft>
                <a:spcPts val="0"/>
              </a:spcAft>
              <a:buNone/>
            </a:pPr>
            <a:endParaRPr sz="1800" b="1">
              <a:solidFill>
                <a:srgbClr val="FF0000"/>
              </a:solidFill>
              <a:latin typeface="Comfortaa"/>
              <a:ea typeface="Comfortaa"/>
              <a:cs typeface="Comfortaa"/>
              <a:sym typeface="Comfortaa"/>
            </a:endParaRPr>
          </a:p>
        </p:txBody>
      </p:sp>
      <p:sp>
        <p:nvSpPr>
          <p:cNvPr id="3032" name="Google Shape;3032;p365"/>
          <p:cNvSpPr txBox="1"/>
          <p:nvPr/>
        </p:nvSpPr>
        <p:spPr>
          <a:xfrm>
            <a:off x="6675075" y="4011950"/>
            <a:ext cx="1863300" cy="691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API SERVER</a:t>
            </a:r>
            <a:endParaRPr sz="2100" b="1">
              <a:solidFill>
                <a:schemeClr val="dk1"/>
              </a:solidFill>
              <a:latin typeface="Comfortaa"/>
              <a:ea typeface="Comfortaa"/>
              <a:cs typeface="Comfortaa"/>
              <a:sym typeface="Comfortaa"/>
            </a:endParaRPr>
          </a:p>
        </p:txBody>
      </p:sp>
      <p:cxnSp>
        <p:nvCxnSpPr>
          <p:cNvPr id="3033" name="Google Shape;3033;p365"/>
          <p:cNvCxnSpPr>
            <a:stCxn id="3028" idx="3"/>
            <a:endCxn id="3027" idx="1"/>
          </p:cNvCxnSpPr>
          <p:nvPr/>
        </p:nvCxnSpPr>
        <p:spPr>
          <a:xfrm>
            <a:off x="2264650" y="2475590"/>
            <a:ext cx="1191900" cy="0"/>
          </a:xfrm>
          <a:prstGeom prst="straightConnector1">
            <a:avLst/>
          </a:prstGeom>
          <a:noFill/>
          <a:ln w="76200" cap="flat" cmpd="sng">
            <a:solidFill>
              <a:srgbClr val="00FF00"/>
            </a:solidFill>
            <a:prstDash val="solid"/>
            <a:round/>
            <a:headEnd type="none" w="med" len="med"/>
            <a:tailEnd type="triangle" w="med" len="med"/>
          </a:ln>
        </p:spPr>
      </p:cxnSp>
      <p:cxnSp>
        <p:nvCxnSpPr>
          <p:cNvPr id="3034" name="Google Shape;3034;p365"/>
          <p:cNvCxnSpPr>
            <a:stCxn id="3027" idx="1"/>
            <a:endCxn id="3029" idx="1"/>
          </p:cNvCxnSpPr>
          <p:nvPr/>
        </p:nvCxnSpPr>
        <p:spPr>
          <a:xfrm rot="10800000" flipH="1">
            <a:off x="3456425" y="1195800"/>
            <a:ext cx="389700" cy="1279800"/>
          </a:xfrm>
          <a:prstGeom prst="straightConnector1">
            <a:avLst/>
          </a:prstGeom>
          <a:noFill/>
          <a:ln w="19050" cap="flat" cmpd="sng">
            <a:solidFill>
              <a:srgbClr val="00FF00"/>
            </a:solidFill>
            <a:prstDash val="solid"/>
            <a:round/>
            <a:headEnd type="none" w="med" len="med"/>
            <a:tailEnd type="triangle" w="med" len="med"/>
          </a:ln>
        </p:spPr>
      </p:cxnSp>
      <p:cxnSp>
        <p:nvCxnSpPr>
          <p:cNvPr id="3035" name="Google Shape;3035;p365"/>
          <p:cNvCxnSpPr/>
          <p:nvPr/>
        </p:nvCxnSpPr>
        <p:spPr>
          <a:xfrm rot="10800000" flipH="1">
            <a:off x="5751050" y="1170525"/>
            <a:ext cx="666000" cy="16800"/>
          </a:xfrm>
          <a:prstGeom prst="straightConnector1">
            <a:avLst/>
          </a:prstGeom>
          <a:noFill/>
          <a:ln w="38100" cap="flat" cmpd="sng">
            <a:solidFill>
              <a:srgbClr val="00FF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7">
                                            <p:txEl>
                                              <p:pRg st="0" end="0"/>
                                            </p:txEl>
                                          </p:spTgt>
                                        </p:tgtEl>
                                        <p:attrNameLst>
                                          <p:attrName>style.visibility</p:attrName>
                                        </p:attrNameLst>
                                      </p:cBhvr>
                                      <p:to>
                                        <p:strVal val="visible"/>
                                      </p:to>
                                    </p:set>
                                    <p:animEffect transition="in" filter="fade">
                                      <p:cBhvr>
                                        <p:cTn id="7" dur="1000"/>
                                        <p:tgtEl>
                                          <p:spTgt spid="30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27">
                                            <p:txEl>
                                              <p:pRg st="1" end="1"/>
                                            </p:txEl>
                                          </p:spTgt>
                                        </p:tgtEl>
                                        <p:attrNameLst>
                                          <p:attrName>style.visibility</p:attrName>
                                        </p:attrNameLst>
                                      </p:cBhvr>
                                      <p:to>
                                        <p:strVal val="visible"/>
                                      </p:to>
                                    </p:set>
                                    <p:animEffect transition="in" filter="fade">
                                      <p:cBhvr>
                                        <p:cTn id="12" dur="1000"/>
                                        <p:tgtEl>
                                          <p:spTgt spid="30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27">
                                            <p:txEl>
                                              <p:pRg st="2" end="2"/>
                                            </p:txEl>
                                          </p:spTgt>
                                        </p:tgtEl>
                                        <p:attrNameLst>
                                          <p:attrName>style.visibility</p:attrName>
                                        </p:attrNameLst>
                                      </p:cBhvr>
                                      <p:to>
                                        <p:strVal val="visible"/>
                                      </p:to>
                                    </p:set>
                                    <p:animEffect transition="in" filter="fade">
                                      <p:cBhvr>
                                        <p:cTn id="17" dur="1000"/>
                                        <p:tgtEl>
                                          <p:spTgt spid="30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3040" name="Google Shape;3040;p366"/>
          <p:cNvSpPr txBox="1"/>
          <p:nvPr/>
        </p:nvSpPr>
        <p:spPr>
          <a:xfrm>
            <a:off x="133200" y="92575"/>
            <a:ext cx="8877600" cy="48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r>
              <a:rPr lang="en" sz="2000">
                <a:solidFill>
                  <a:schemeClr val="dk1"/>
                </a:solidFill>
              </a:rPr>
              <a:t>$ openssl x509 -in </a:t>
            </a:r>
            <a:r>
              <a:rPr lang="en" sz="2000">
                <a:solidFill>
                  <a:srgbClr val="FF0000"/>
                </a:solidFill>
              </a:rPr>
              <a:t>admin.crt</a:t>
            </a:r>
            <a:r>
              <a:rPr lang="en" sz="2000">
                <a:solidFill>
                  <a:schemeClr val="dk1"/>
                </a:solidFill>
              </a:rPr>
              <a:t> -text -noout</a:t>
            </a:r>
            <a:endParaRPr sz="2000">
              <a:solidFill>
                <a:schemeClr val="dk1"/>
              </a:solidFill>
            </a:endParaRPr>
          </a:p>
          <a:p>
            <a:pPr marL="0" lvl="0" indent="0" algn="l" rtl="0">
              <a:spcBef>
                <a:spcPts val="0"/>
              </a:spcBef>
              <a:spcAft>
                <a:spcPts val="0"/>
              </a:spcAft>
              <a:buNone/>
            </a:pPr>
            <a:r>
              <a:rPr lang="en" sz="2000">
                <a:solidFill>
                  <a:schemeClr val="dk1"/>
                </a:solidFill>
              </a:rPr>
              <a:t>Certificate:</a:t>
            </a:r>
            <a:endParaRPr sz="2000">
              <a:solidFill>
                <a:schemeClr val="dk1"/>
              </a:solidFill>
            </a:endParaRPr>
          </a:p>
          <a:p>
            <a:pPr marL="0" lvl="0" indent="0" algn="l" rtl="0">
              <a:spcBef>
                <a:spcPts val="0"/>
              </a:spcBef>
              <a:spcAft>
                <a:spcPts val="0"/>
              </a:spcAft>
              <a:buNone/>
            </a:pPr>
            <a:r>
              <a:rPr lang="en" sz="2000">
                <a:solidFill>
                  <a:schemeClr val="dk1"/>
                </a:solidFill>
              </a:rPr>
              <a:t>    Data:</a:t>
            </a:r>
            <a:endParaRPr sz="2000">
              <a:solidFill>
                <a:schemeClr val="dk1"/>
              </a:solidFill>
            </a:endParaRPr>
          </a:p>
          <a:p>
            <a:pPr marL="0" lvl="0" indent="0" algn="l" rtl="0">
              <a:spcBef>
                <a:spcPts val="0"/>
              </a:spcBef>
              <a:spcAft>
                <a:spcPts val="0"/>
              </a:spcAft>
              <a:buNone/>
            </a:pPr>
            <a:r>
              <a:rPr lang="en" sz="2000">
                <a:solidFill>
                  <a:schemeClr val="dk1"/>
                </a:solidFill>
              </a:rPr>
              <a:t>        Version: 3 (0x2)</a:t>
            </a:r>
            <a:endParaRPr sz="2000">
              <a:solidFill>
                <a:schemeClr val="dk1"/>
              </a:solidFill>
            </a:endParaRPr>
          </a:p>
          <a:p>
            <a:pPr marL="0" lvl="0" indent="0" algn="l" rtl="0">
              <a:spcBef>
                <a:spcPts val="0"/>
              </a:spcBef>
              <a:spcAft>
                <a:spcPts val="0"/>
              </a:spcAft>
              <a:buNone/>
            </a:pPr>
            <a:r>
              <a:rPr lang="en" sz="2000">
                <a:solidFill>
                  <a:schemeClr val="dk1"/>
                </a:solidFill>
              </a:rPr>
              <a:t>        Serial Number: 3641009292096652108 (0x328776a90751434c)</a:t>
            </a:r>
            <a:endParaRPr sz="2000">
              <a:solidFill>
                <a:schemeClr val="dk1"/>
              </a:solidFill>
            </a:endParaRPr>
          </a:p>
          <a:p>
            <a:pPr marL="0" lvl="0" indent="0" algn="l" rtl="0">
              <a:spcBef>
                <a:spcPts val="0"/>
              </a:spcBef>
              <a:spcAft>
                <a:spcPts val="0"/>
              </a:spcAft>
              <a:buNone/>
            </a:pPr>
            <a:r>
              <a:rPr lang="en" sz="2000">
                <a:solidFill>
                  <a:schemeClr val="dk1"/>
                </a:solidFill>
              </a:rPr>
              <a:t>        Signature Algorithm: sha256WithRSAEncryption</a:t>
            </a:r>
            <a:endParaRPr sz="2000">
              <a:solidFill>
                <a:schemeClr val="dk1"/>
              </a:solidFill>
            </a:endParaRPr>
          </a:p>
          <a:p>
            <a:pPr marL="0" lvl="0" indent="0" algn="l" rtl="0">
              <a:spcBef>
                <a:spcPts val="0"/>
              </a:spcBef>
              <a:spcAft>
                <a:spcPts val="0"/>
              </a:spcAft>
              <a:buNone/>
            </a:pPr>
            <a:r>
              <a:rPr lang="en" sz="2000">
                <a:solidFill>
                  <a:schemeClr val="dk1"/>
                </a:solidFill>
              </a:rPr>
              <a:t>        Issuer: CN = kubernetes</a:t>
            </a:r>
            <a:endParaRPr sz="2000">
              <a:solidFill>
                <a:schemeClr val="dk1"/>
              </a:solidFill>
            </a:endParaRPr>
          </a:p>
          <a:p>
            <a:pPr marL="0" lvl="0" indent="0" algn="l" rtl="0">
              <a:spcBef>
                <a:spcPts val="0"/>
              </a:spcBef>
              <a:spcAft>
                <a:spcPts val="0"/>
              </a:spcAft>
              <a:buNone/>
            </a:pPr>
            <a:r>
              <a:rPr lang="en" sz="2000">
                <a:solidFill>
                  <a:schemeClr val="dk1"/>
                </a:solidFill>
              </a:rPr>
              <a:t>        Validity</a:t>
            </a:r>
            <a:endParaRPr sz="2000">
              <a:solidFill>
                <a:schemeClr val="dk1"/>
              </a:solidFill>
            </a:endParaRPr>
          </a:p>
          <a:p>
            <a:pPr marL="0" lvl="0" indent="0" algn="l" rtl="0">
              <a:spcBef>
                <a:spcPts val="0"/>
              </a:spcBef>
              <a:spcAft>
                <a:spcPts val="0"/>
              </a:spcAft>
              <a:buNone/>
            </a:pPr>
            <a:r>
              <a:rPr lang="en" sz="2000">
                <a:solidFill>
                  <a:schemeClr val="dk1"/>
                </a:solidFill>
              </a:rPr>
              <a:t>            Not Before: Oct 25 11:14:05 2020 GMT</a:t>
            </a:r>
            <a:endParaRPr sz="2000">
              <a:solidFill>
                <a:schemeClr val="dk1"/>
              </a:solidFill>
            </a:endParaRPr>
          </a:p>
          <a:p>
            <a:pPr marL="0" lvl="0" indent="0" algn="l" rtl="0">
              <a:spcBef>
                <a:spcPts val="0"/>
              </a:spcBef>
              <a:spcAft>
                <a:spcPts val="0"/>
              </a:spcAft>
              <a:buNone/>
            </a:pPr>
            <a:r>
              <a:rPr lang="en" sz="2000">
                <a:solidFill>
                  <a:schemeClr val="dk1"/>
                </a:solidFill>
              </a:rPr>
              <a:t>            Not After : Oct 25 11:14:06 2021 GMT</a:t>
            </a:r>
            <a:endParaRPr sz="2000">
              <a:solidFill>
                <a:schemeClr val="dk1"/>
              </a:solidFill>
            </a:endParaRPr>
          </a:p>
          <a:p>
            <a:pPr marL="0" lvl="0" indent="0" algn="l" rtl="0">
              <a:spcBef>
                <a:spcPts val="0"/>
              </a:spcBef>
              <a:spcAft>
                <a:spcPts val="0"/>
              </a:spcAft>
              <a:buNone/>
            </a:pPr>
            <a:r>
              <a:rPr lang="en" sz="2000">
                <a:solidFill>
                  <a:schemeClr val="dk1"/>
                </a:solidFill>
              </a:rPr>
              <a:t>        Subject: </a:t>
            </a:r>
            <a:r>
              <a:rPr lang="en" sz="2000" b="1">
                <a:solidFill>
                  <a:srgbClr val="FF0000"/>
                </a:solidFill>
              </a:rPr>
              <a:t>O = system:masters</a:t>
            </a:r>
            <a:r>
              <a:rPr lang="en" sz="2000">
                <a:solidFill>
                  <a:schemeClr val="dk1"/>
                </a:solidFill>
              </a:rPr>
              <a:t>, </a:t>
            </a:r>
            <a:r>
              <a:rPr lang="en" sz="2000" b="1">
                <a:solidFill>
                  <a:srgbClr val="FF0000"/>
                </a:solidFill>
              </a:rPr>
              <a:t>CN = admin</a:t>
            </a:r>
            <a:endParaRPr sz="2000" b="1">
              <a:solidFill>
                <a:srgbClr val="FF0000"/>
              </a:solidFill>
            </a:endParaRPr>
          </a:p>
          <a:p>
            <a:pPr marL="0" lvl="0" indent="0" algn="l" rtl="0">
              <a:spcBef>
                <a:spcPts val="0"/>
              </a:spcBef>
              <a:spcAft>
                <a:spcPts val="0"/>
              </a:spcAft>
              <a:buNone/>
            </a:pPr>
            <a:r>
              <a:rPr lang="en" sz="2000">
                <a:solidFill>
                  <a:schemeClr val="dk1"/>
                </a:solidFill>
              </a:rPr>
              <a:t>        Subject Public Key Info:</a:t>
            </a:r>
            <a:endParaRPr sz="2000">
              <a:solidFill>
                <a:schemeClr val="dk1"/>
              </a:solidFill>
            </a:endParaRPr>
          </a:p>
          <a:p>
            <a:pPr marL="0" lvl="0" indent="0" algn="l" rtl="0">
              <a:spcBef>
                <a:spcPts val="0"/>
              </a:spcBef>
              <a:spcAft>
                <a:spcPts val="0"/>
              </a:spcAft>
              <a:buNone/>
            </a:pPr>
            <a:r>
              <a:rPr lang="en" sz="2000">
                <a:solidFill>
                  <a:schemeClr val="dk1"/>
                </a:solidFill>
              </a:rPr>
              <a:t>            …….</a:t>
            </a:r>
            <a:endParaRPr sz="2400">
              <a:solidFill>
                <a:schemeClr val="dk1"/>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           </a:t>
            </a:r>
            <a:endParaRPr sz="1800">
              <a:solidFill>
                <a:srgbClr val="F2F2F2"/>
              </a:solidFill>
              <a:highlight>
                <a:srgbClr val="000000"/>
              </a:highlight>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3044"/>
        <p:cNvGrpSpPr/>
        <p:nvPr/>
      </p:nvGrpSpPr>
      <p:grpSpPr>
        <a:xfrm>
          <a:off x="0" y="0"/>
          <a:ext cx="0" cy="0"/>
          <a:chOff x="0" y="0"/>
          <a:chExt cx="0" cy="0"/>
        </a:xfrm>
      </p:grpSpPr>
      <p:sp>
        <p:nvSpPr>
          <p:cNvPr id="3045" name="Google Shape;3045;p367"/>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046" name="Google Shape;3046;p367"/>
          <p:cNvSpPr txBox="1"/>
          <p:nvPr/>
        </p:nvSpPr>
        <p:spPr>
          <a:xfrm>
            <a:off x="3372275" y="101700"/>
            <a:ext cx="5555100" cy="4747800"/>
          </a:xfrm>
          <a:prstGeom prst="rect">
            <a:avLst/>
          </a:prstGeom>
          <a:noFill/>
          <a:ln w="28575" cap="flat" cmpd="sng">
            <a:solidFill>
              <a:schemeClr val="dk1"/>
            </a:solidFill>
            <a:prstDash val="solid"/>
            <a:round/>
            <a:headEnd type="none" w="sm" len="sm"/>
            <a:tailEnd type="none" w="sm" len="sm"/>
          </a:ln>
        </p:spPr>
        <p:txBody>
          <a:bodyPr spcFirstLastPara="1" wrap="square" lIns="0" tIns="142225" rIns="0" bIns="0" anchor="t" anchorCtr="0">
            <a:noAutofit/>
          </a:bodyPr>
          <a:lstStyle/>
          <a:p>
            <a:pPr marL="0" lvl="0" indent="0" algn="l" rtl="0">
              <a:spcBef>
                <a:spcPts val="0"/>
              </a:spcBef>
              <a:spcAft>
                <a:spcPts val="0"/>
              </a:spcAft>
              <a:buNone/>
            </a:pP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 </a:t>
            </a: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pic>
        <p:nvPicPr>
          <p:cNvPr id="3047" name="Google Shape;3047;p367"/>
          <p:cNvPicPr preferRelativeResize="0"/>
          <p:nvPr/>
        </p:nvPicPr>
        <p:blipFill>
          <a:blip r:embed="rId3">
            <a:alphaModFix/>
          </a:blip>
          <a:stretch>
            <a:fillRect/>
          </a:stretch>
        </p:blipFill>
        <p:spPr>
          <a:xfrm>
            <a:off x="121525" y="1404027"/>
            <a:ext cx="2143125" cy="2143125"/>
          </a:xfrm>
          <a:prstGeom prst="rect">
            <a:avLst/>
          </a:prstGeom>
          <a:noFill/>
          <a:ln>
            <a:noFill/>
          </a:ln>
        </p:spPr>
      </p:pic>
      <p:sp>
        <p:nvSpPr>
          <p:cNvPr id="3048" name="Google Shape;3048;p367"/>
          <p:cNvSpPr/>
          <p:nvPr/>
        </p:nvSpPr>
        <p:spPr>
          <a:xfrm>
            <a:off x="3846075" y="393975"/>
            <a:ext cx="1863300" cy="16038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fortaa"/>
                <a:ea typeface="Comfortaa"/>
                <a:cs typeface="Comfortaa"/>
                <a:sym typeface="Comfortaa"/>
              </a:rPr>
              <a:t>authentication</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plugin</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      TLS Cert</a:t>
            </a:r>
            <a:endParaRPr sz="1600">
              <a:latin typeface="Comfortaa"/>
              <a:ea typeface="Comfortaa"/>
              <a:cs typeface="Comfortaa"/>
              <a:sym typeface="Comfortaa"/>
            </a:endParaRPr>
          </a:p>
        </p:txBody>
      </p:sp>
      <p:sp>
        <p:nvSpPr>
          <p:cNvPr id="3049" name="Google Shape;3049;p367"/>
          <p:cNvSpPr/>
          <p:nvPr/>
        </p:nvSpPr>
        <p:spPr>
          <a:xfrm>
            <a:off x="3732975" y="2645175"/>
            <a:ext cx="2089500" cy="16038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authentication</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plugin</a:t>
            </a:r>
            <a:endParaRPr sz="1600">
              <a:latin typeface="Comfortaa"/>
              <a:ea typeface="Comfortaa"/>
              <a:cs typeface="Comfortaa"/>
              <a:sym typeface="Comfortaa"/>
            </a:endParaRPr>
          </a:p>
          <a:p>
            <a:pPr marL="0" lvl="0" indent="0" algn="l" rtl="0">
              <a:spcBef>
                <a:spcPts val="0"/>
              </a:spcBef>
              <a:spcAft>
                <a:spcPts val="0"/>
              </a:spcAft>
              <a:buNone/>
            </a:pPr>
            <a:r>
              <a:rPr lang="en" sz="1600">
                <a:latin typeface="Comfortaa"/>
                <a:ea typeface="Comfortaa"/>
                <a:cs typeface="Comfortaa"/>
                <a:sym typeface="Comfortaa"/>
              </a:rPr>
              <a:t>       Token  </a:t>
            </a:r>
            <a:endParaRPr sz="1600">
              <a:latin typeface="Comfortaa"/>
              <a:ea typeface="Comfortaa"/>
              <a:cs typeface="Comfortaa"/>
              <a:sym typeface="Comfortaa"/>
            </a:endParaRPr>
          </a:p>
        </p:txBody>
      </p:sp>
      <p:sp>
        <p:nvSpPr>
          <p:cNvPr id="3050" name="Google Shape;3050;p367"/>
          <p:cNvSpPr txBox="1"/>
          <p:nvPr/>
        </p:nvSpPr>
        <p:spPr>
          <a:xfrm>
            <a:off x="6303900" y="359925"/>
            <a:ext cx="2512200" cy="2054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Comfortaa"/>
                <a:ea typeface="Comfortaa"/>
                <a:cs typeface="Comfortaa"/>
                <a:sym typeface="Comfortaa"/>
              </a:rPr>
              <a:t>USERNAME</a:t>
            </a: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800" b="1">
                <a:solidFill>
                  <a:schemeClr val="dk1"/>
                </a:solidFill>
                <a:latin typeface="Comfortaa"/>
                <a:ea typeface="Comfortaa"/>
                <a:cs typeface="Comfortaa"/>
                <a:sym typeface="Comfortaa"/>
              </a:rPr>
              <a:t>UID</a:t>
            </a: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endParaRPr sz="18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800" b="1">
                <a:solidFill>
                  <a:schemeClr val="dk1"/>
                </a:solidFill>
                <a:latin typeface="Comfortaa"/>
                <a:ea typeface="Comfortaa"/>
                <a:cs typeface="Comfortaa"/>
                <a:sym typeface="Comfortaa"/>
              </a:rPr>
              <a:t>GROUP</a:t>
            </a:r>
            <a:endParaRPr sz="1800" b="1">
              <a:solidFill>
                <a:schemeClr val="dk1"/>
              </a:solidFill>
              <a:latin typeface="Comfortaa"/>
              <a:ea typeface="Comfortaa"/>
              <a:cs typeface="Comfortaa"/>
              <a:sym typeface="Comfortaa"/>
            </a:endParaRPr>
          </a:p>
        </p:txBody>
      </p:sp>
      <p:cxnSp>
        <p:nvCxnSpPr>
          <p:cNvPr id="3051" name="Google Shape;3051;p367"/>
          <p:cNvCxnSpPr>
            <a:stCxn id="3048" idx="2"/>
            <a:endCxn id="3052" idx="1"/>
          </p:cNvCxnSpPr>
          <p:nvPr/>
        </p:nvCxnSpPr>
        <p:spPr>
          <a:xfrm>
            <a:off x="4777725" y="1997775"/>
            <a:ext cx="1907400" cy="1449300"/>
          </a:xfrm>
          <a:prstGeom prst="straightConnector1">
            <a:avLst/>
          </a:prstGeom>
          <a:noFill/>
          <a:ln w="38100" cap="flat" cmpd="sng">
            <a:solidFill>
              <a:srgbClr val="00FF00"/>
            </a:solidFill>
            <a:prstDash val="solid"/>
            <a:round/>
            <a:headEnd type="none" w="med" len="med"/>
            <a:tailEnd type="triangle" w="med" len="med"/>
          </a:ln>
        </p:spPr>
      </p:cxnSp>
      <p:cxnSp>
        <p:nvCxnSpPr>
          <p:cNvPr id="3053" name="Google Shape;3053;p367"/>
          <p:cNvCxnSpPr>
            <a:stCxn id="3048" idx="3"/>
          </p:cNvCxnSpPr>
          <p:nvPr/>
        </p:nvCxnSpPr>
        <p:spPr>
          <a:xfrm rot="10800000" flipH="1">
            <a:off x="5709375" y="359775"/>
            <a:ext cx="576000" cy="836100"/>
          </a:xfrm>
          <a:prstGeom prst="straightConnector1">
            <a:avLst/>
          </a:prstGeom>
          <a:noFill/>
          <a:ln w="28575" cap="flat" cmpd="sng">
            <a:solidFill>
              <a:srgbClr val="00FF00"/>
            </a:solidFill>
            <a:prstDash val="solid"/>
            <a:round/>
            <a:headEnd type="none" w="med" len="med"/>
            <a:tailEnd type="none" w="med" len="med"/>
          </a:ln>
        </p:spPr>
      </p:cxnSp>
      <p:cxnSp>
        <p:nvCxnSpPr>
          <p:cNvPr id="3054" name="Google Shape;3054;p367"/>
          <p:cNvCxnSpPr>
            <a:stCxn id="3048" idx="3"/>
          </p:cNvCxnSpPr>
          <p:nvPr/>
        </p:nvCxnSpPr>
        <p:spPr>
          <a:xfrm>
            <a:off x="5709375" y="1195875"/>
            <a:ext cx="555300" cy="1190700"/>
          </a:xfrm>
          <a:prstGeom prst="straightConnector1">
            <a:avLst/>
          </a:prstGeom>
          <a:noFill/>
          <a:ln w="28575" cap="flat" cmpd="sng">
            <a:solidFill>
              <a:srgbClr val="00FF00"/>
            </a:solidFill>
            <a:prstDash val="solid"/>
            <a:round/>
            <a:headEnd type="none" w="med" len="med"/>
            <a:tailEnd type="none" w="med" len="med"/>
          </a:ln>
        </p:spPr>
      </p:cxnSp>
      <p:sp>
        <p:nvSpPr>
          <p:cNvPr id="3055" name="Google Shape;3055;p367"/>
          <p:cNvSpPr txBox="1"/>
          <p:nvPr/>
        </p:nvSpPr>
        <p:spPr>
          <a:xfrm>
            <a:off x="5472650" y="4343475"/>
            <a:ext cx="18633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API SERVER</a:t>
            </a:r>
            <a:endParaRPr sz="2100" b="1">
              <a:solidFill>
                <a:schemeClr val="dk1"/>
              </a:solidFill>
              <a:latin typeface="Comfortaa"/>
              <a:ea typeface="Comfortaa"/>
              <a:cs typeface="Comfortaa"/>
              <a:sym typeface="Comfortaa"/>
            </a:endParaRPr>
          </a:p>
        </p:txBody>
      </p:sp>
      <p:cxnSp>
        <p:nvCxnSpPr>
          <p:cNvPr id="3056" name="Google Shape;3056;p367"/>
          <p:cNvCxnSpPr>
            <a:stCxn id="3047" idx="3"/>
            <a:endCxn id="3046" idx="1"/>
          </p:cNvCxnSpPr>
          <p:nvPr/>
        </p:nvCxnSpPr>
        <p:spPr>
          <a:xfrm>
            <a:off x="2264650" y="2475590"/>
            <a:ext cx="1107600" cy="0"/>
          </a:xfrm>
          <a:prstGeom prst="straightConnector1">
            <a:avLst/>
          </a:prstGeom>
          <a:noFill/>
          <a:ln w="76200" cap="flat" cmpd="sng">
            <a:solidFill>
              <a:srgbClr val="00FF00"/>
            </a:solidFill>
            <a:prstDash val="solid"/>
            <a:round/>
            <a:headEnd type="none" w="med" len="med"/>
            <a:tailEnd type="triangle" w="med" len="med"/>
          </a:ln>
        </p:spPr>
      </p:cxnSp>
      <p:cxnSp>
        <p:nvCxnSpPr>
          <p:cNvPr id="3057" name="Google Shape;3057;p367"/>
          <p:cNvCxnSpPr>
            <a:stCxn id="3046" idx="1"/>
            <a:endCxn id="3048" idx="1"/>
          </p:cNvCxnSpPr>
          <p:nvPr/>
        </p:nvCxnSpPr>
        <p:spPr>
          <a:xfrm rot="10800000" flipH="1">
            <a:off x="3372275" y="1195800"/>
            <a:ext cx="473700" cy="1279800"/>
          </a:xfrm>
          <a:prstGeom prst="straightConnector1">
            <a:avLst/>
          </a:prstGeom>
          <a:noFill/>
          <a:ln w="38100" cap="flat" cmpd="sng">
            <a:solidFill>
              <a:srgbClr val="00FF00"/>
            </a:solidFill>
            <a:prstDash val="solid"/>
            <a:round/>
            <a:headEnd type="none" w="med" len="med"/>
            <a:tailEnd type="triangle" w="med" len="med"/>
          </a:ln>
        </p:spPr>
      </p:cxnSp>
      <p:sp>
        <p:nvSpPr>
          <p:cNvPr id="3052" name="Google Shape;3052;p367"/>
          <p:cNvSpPr txBox="1"/>
          <p:nvPr/>
        </p:nvSpPr>
        <p:spPr>
          <a:xfrm>
            <a:off x="6685200" y="3101475"/>
            <a:ext cx="2143200" cy="691200"/>
          </a:xfrm>
          <a:prstGeom prst="rect">
            <a:avLst/>
          </a:prstGeom>
          <a:noFill/>
          <a:ln w="2857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authorization</a:t>
            </a:r>
            <a:endParaRPr sz="2100" b="1">
              <a:solidFill>
                <a:schemeClr val="dk1"/>
              </a:solidFill>
              <a:latin typeface="Comfortaa"/>
              <a:ea typeface="Comfortaa"/>
              <a:cs typeface="Comfortaa"/>
              <a:sym typeface="Comfortaa"/>
            </a:endParaRPr>
          </a:p>
        </p:txBody>
      </p:sp>
      <p:sp>
        <p:nvSpPr>
          <p:cNvPr id="3058" name="Google Shape;3058;p367"/>
          <p:cNvSpPr txBox="1"/>
          <p:nvPr/>
        </p:nvSpPr>
        <p:spPr>
          <a:xfrm>
            <a:off x="185175" y="3652275"/>
            <a:ext cx="22221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       USERS</a:t>
            </a:r>
            <a:endParaRPr sz="20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6">
                                            <p:txEl>
                                              <p:pRg st="0" end="0"/>
                                            </p:txEl>
                                          </p:spTgt>
                                        </p:tgtEl>
                                        <p:attrNameLst>
                                          <p:attrName>style.visibility</p:attrName>
                                        </p:attrNameLst>
                                      </p:cBhvr>
                                      <p:to>
                                        <p:strVal val="visible"/>
                                      </p:to>
                                    </p:set>
                                    <p:animEffect transition="in" filter="fade">
                                      <p:cBhvr>
                                        <p:cTn id="7" dur="1000"/>
                                        <p:tgtEl>
                                          <p:spTgt spid="30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6">
                                            <p:txEl>
                                              <p:pRg st="1" end="1"/>
                                            </p:txEl>
                                          </p:spTgt>
                                        </p:tgtEl>
                                        <p:attrNameLst>
                                          <p:attrName>style.visibility</p:attrName>
                                        </p:attrNameLst>
                                      </p:cBhvr>
                                      <p:to>
                                        <p:strVal val="visible"/>
                                      </p:to>
                                    </p:set>
                                    <p:animEffect transition="in" filter="fade">
                                      <p:cBhvr>
                                        <p:cTn id="12" dur="1000"/>
                                        <p:tgtEl>
                                          <p:spTgt spid="30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46">
                                            <p:txEl>
                                              <p:pRg st="2" end="2"/>
                                            </p:txEl>
                                          </p:spTgt>
                                        </p:tgtEl>
                                        <p:attrNameLst>
                                          <p:attrName>style.visibility</p:attrName>
                                        </p:attrNameLst>
                                      </p:cBhvr>
                                      <p:to>
                                        <p:strVal val="visible"/>
                                      </p:to>
                                    </p:set>
                                    <p:animEffect transition="in" filter="fade">
                                      <p:cBhvr>
                                        <p:cTn id="17" dur="1000"/>
                                        <p:tgtEl>
                                          <p:spTgt spid="30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3062"/>
        <p:cNvGrpSpPr/>
        <p:nvPr/>
      </p:nvGrpSpPr>
      <p:grpSpPr>
        <a:xfrm>
          <a:off x="0" y="0"/>
          <a:ext cx="0" cy="0"/>
          <a:chOff x="0" y="0"/>
          <a:chExt cx="0" cy="0"/>
        </a:xfrm>
      </p:grpSpPr>
      <p:sp>
        <p:nvSpPr>
          <p:cNvPr id="3063" name="Google Shape;3063;p368"/>
          <p:cNvSpPr txBox="1">
            <a:spLocks noGrp="1"/>
          </p:cNvSpPr>
          <p:nvPr>
            <p:ph type="title"/>
          </p:nvPr>
        </p:nvSpPr>
        <p:spPr>
          <a:xfrm>
            <a:off x="170775" y="1832850"/>
            <a:ext cx="8520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dirty="0">
                <a:latin typeface="Comfortaa"/>
                <a:ea typeface="Comfortaa"/>
                <a:cs typeface="Comfortaa"/>
                <a:sym typeface="Comfortaa"/>
              </a:rPr>
              <a:t>Service Accounts</a:t>
            </a:r>
            <a:endParaRPr sz="3800" b="1" dirty="0">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4"/>
          <p:cNvSpPr txBox="1"/>
          <p:nvPr/>
        </p:nvSpPr>
        <p:spPr>
          <a:xfrm>
            <a:off x="988675" y="221000"/>
            <a:ext cx="7532700" cy="351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FF00"/>
                </a:solidFill>
                <a:latin typeface="Comfortaa"/>
                <a:ea typeface="Comfortaa"/>
                <a:cs typeface="Comfortaa"/>
                <a:sym typeface="Comfortaa"/>
              </a:rPr>
              <a:t>MASTER NODE</a:t>
            </a:r>
            <a:endParaRPr b="1">
              <a:solidFill>
                <a:srgbClr val="00FF00"/>
              </a:solidFill>
              <a:latin typeface="Comfortaa"/>
              <a:ea typeface="Comfortaa"/>
              <a:cs typeface="Comfortaa"/>
              <a:sym typeface="Comfortaa"/>
            </a:endParaRPr>
          </a:p>
        </p:txBody>
      </p:sp>
      <p:sp>
        <p:nvSpPr>
          <p:cNvPr id="340" name="Google Shape;340;p54"/>
          <p:cNvSpPr/>
          <p:nvPr/>
        </p:nvSpPr>
        <p:spPr>
          <a:xfrm>
            <a:off x="6670450" y="404874"/>
            <a:ext cx="964400" cy="10836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   </a:t>
            </a:r>
            <a:r>
              <a:rPr lang="en" b="1">
                <a:latin typeface="Comfortaa"/>
                <a:ea typeface="Comfortaa"/>
                <a:cs typeface="Comfortaa"/>
                <a:sym typeface="Comfortaa"/>
              </a:rPr>
              <a:t>ETCD</a:t>
            </a:r>
            <a:endParaRPr b="1">
              <a:latin typeface="Comfortaa"/>
              <a:ea typeface="Comfortaa"/>
              <a:cs typeface="Comfortaa"/>
              <a:sym typeface="Comfortaa"/>
            </a:endParaRPr>
          </a:p>
        </p:txBody>
      </p:sp>
      <p:grpSp>
        <p:nvGrpSpPr>
          <p:cNvPr id="341" name="Google Shape;341;p54"/>
          <p:cNvGrpSpPr/>
          <p:nvPr/>
        </p:nvGrpSpPr>
        <p:grpSpPr>
          <a:xfrm>
            <a:off x="1225002" y="1900496"/>
            <a:ext cx="6891854" cy="1629372"/>
            <a:chOff x="843850" y="2674250"/>
            <a:chExt cx="7124100" cy="1908600"/>
          </a:xfrm>
        </p:grpSpPr>
        <p:sp>
          <p:nvSpPr>
            <p:cNvPr id="342" name="Google Shape;342;p54"/>
            <p:cNvSpPr txBox="1"/>
            <p:nvPr/>
          </p:nvSpPr>
          <p:spPr>
            <a:xfrm>
              <a:off x="843850" y="2674250"/>
              <a:ext cx="7124100" cy="19086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1700" b="1">
                  <a:solidFill>
                    <a:schemeClr val="dk1"/>
                  </a:solidFill>
                  <a:latin typeface="Comfortaa"/>
                  <a:ea typeface="Comfortaa"/>
                  <a:cs typeface="Comfortaa"/>
                  <a:sym typeface="Comfortaa"/>
                </a:rPr>
                <a:t>API Server</a:t>
              </a:r>
              <a:endParaRPr sz="1700" b="1">
                <a:solidFill>
                  <a:schemeClr val="dk1"/>
                </a:solidFill>
                <a:latin typeface="Comfortaa"/>
                <a:ea typeface="Comfortaa"/>
                <a:cs typeface="Comfortaa"/>
                <a:sym typeface="Comfortaa"/>
              </a:endParaRPr>
            </a:p>
          </p:txBody>
        </p:sp>
        <p:sp>
          <p:nvSpPr>
            <p:cNvPr id="343" name="Google Shape;343;p54"/>
            <p:cNvSpPr txBox="1"/>
            <p:nvPr/>
          </p:nvSpPr>
          <p:spPr>
            <a:xfrm>
              <a:off x="1197150" y="3375425"/>
              <a:ext cx="14265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FF00"/>
                  </a:solidFill>
                  <a:latin typeface="Comfortaa"/>
                  <a:ea typeface="Comfortaa"/>
                  <a:cs typeface="Comfortaa"/>
                  <a:sym typeface="Comfortaa"/>
                </a:rPr>
                <a:t>Authentication</a:t>
              </a:r>
              <a:endParaRPr sz="1200" b="1">
                <a:solidFill>
                  <a:srgbClr val="00FF00"/>
                </a:solidFill>
                <a:latin typeface="Comfortaa"/>
                <a:ea typeface="Comfortaa"/>
                <a:cs typeface="Comfortaa"/>
                <a:sym typeface="Comfortaa"/>
              </a:endParaRPr>
            </a:p>
          </p:txBody>
        </p:sp>
        <p:sp>
          <p:nvSpPr>
            <p:cNvPr id="344" name="Google Shape;344;p54"/>
            <p:cNvSpPr txBox="1"/>
            <p:nvPr/>
          </p:nvSpPr>
          <p:spPr>
            <a:xfrm>
              <a:off x="3325200" y="3386825"/>
              <a:ext cx="14265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00FF00"/>
                  </a:solidFill>
                  <a:latin typeface="Comfortaa"/>
                  <a:ea typeface="Comfortaa"/>
                  <a:cs typeface="Comfortaa"/>
                  <a:sym typeface="Comfortaa"/>
                </a:rPr>
                <a:t>Authorization</a:t>
              </a:r>
              <a:endParaRPr sz="1300" b="1">
                <a:solidFill>
                  <a:srgbClr val="00FF00"/>
                </a:solidFill>
                <a:latin typeface="Comfortaa"/>
                <a:ea typeface="Comfortaa"/>
                <a:cs typeface="Comfortaa"/>
                <a:sym typeface="Comfortaa"/>
              </a:endParaRPr>
            </a:p>
          </p:txBody>
        </p:sp>
        <p:sp>
          <p:nvSpPr>
            <p:cNvPr id="345" name="Google Shape;345;p54"/>
            <p:cNvSpPr txBox="1"/>
            <p:nvPr/>
          </p:nvSpPr>
          <p:spPr>
            <a:xfrm>
              <a:off x="5252450" y="3375425"/>
              <a:ext cx="1187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Admission</a:t>
              </a:r>
              <a:endParaRPr b="1">
                <a:solidFill>
                  <a:schemeClr val="dk1"/>
                </a:solidFill>
                <a:latin typeface="Comfortaa"/>
                <a:ea typeface="Comfortaa"/>
                <a:cs typeface="Comfortaa"/>
                <a:sym typeface="Comfortaa"/>
              </a:endParaRPr>
            </a:p>
          </p:txBody>
        </p:sp>
        <p:sp>
          <p:nvSpPr>
            <p:cNvPr id="346" name="Google Shape;346;p54"/>
            <p:cNvSpPr txBox="1"/>
            <p:nvPr/>
          </p:nvSpPr>
          <p:spPr>
            <a:xfrm>
              <a:off x="6647175" y="3375425"/>
              <a:ext cx="1187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FF00"/>
                  </a:solidFill>
                  <a:latin typeface="Comfortaa"/>
                  <a:ea typeface="Comfortaa"/>
                  <a:cs typeface="Comfortaa"/>
                  <a:sym typeface="Comfortaa"/>
                </a:rPr>
                <a:t>Validation</a:t>
              </a:r>
              <a:endParaRPr b="1">
                <a:solidFill>
                  <a:srgbClr val="00FF00"/>
                </a:solidFill>
                <a:latin typeface="Comfortaa"/>
                <a:ea typeface="Comfortaa"/>
                <a:cs typeface="Comfortaa"/>
                <a:sym typeface="Comfortaa"/>
              </a:endParaRPr>
            </a:p>
          </p:txBody>
        </p:sp>
        <p:cxnSp>
          <p:nvCxnSpPr>
            <p:cNvPr id="347" name="Google Shape;347;p54"/>
            <p:cNvCxnSpPr>
              <a:stCxn id="343" idx="3"/>
            </p:cNvCxnSpPr>
            <p:nvPr/>
          </p:nvCxnSpPr>
          <p:spPr>
            <a:xfrm>
              <a:off x="2623650" y="3712925"/>
              <a:ext cx="651300" cy="44400"/>
            </a:xfrm>
            <a:prstGeom prst="straightConnector1">
              <a:avLst/>
            </a:prstGeom>
            <a:noFill/>
            <a:ln w="19050" cap="flat" cmpd="sng">
              <a:solidFill>
                <a:schemeClr val="dk1"/>
              </a:solidFill>
              <a:prstDash val="solid"/>
              <a:round/>
              <a:headEnd type="none" w="med" len="med"/>
              <a:tailEnd type="triangle" w="med" len="med"/>
            </a:ln>
          </p:spPr>
        </p:cxnSp>
        <p:cxnSp>
          <p:nvCxnSpPr>
            <p:cNvPr id="348" name="Google Shape;348;p54"/>
            <p:cNvCxnSpPr>
              <a:stCxn id="344" idx="3"/>
              <a:endCxn id="345" idx="1"/>
            </p:cNvCxnSpPr>
            <p:nvPr/>
          </p:nvCxnSpPr>
          <p:spPr>
            <a:xfrm rot="10800000" flipH="1">
              <a:off x="4751700" y="3712925"/>
              <a:ext cx="500700" cy="11400"/>
            </a:xfrm>
            <a:prstGeom prst="straightConnector1">
              <a:avLst/>
            </a:prstGeom>
            <a:noFill/>
            <a:ln w="19050" cap="flat" cmpd="sng">
              <a:solidFill>
                <a:schemeClr val="dk1"/>
              </a:solidFill>
              <a:prstDash val="solid"/>
              <a:round/>
              <a:headEnd type="none" w="med" len="med"/>
              <a:tailEnd type="triangle" w="med" len="med"/>
            </a:ln>
          </p:spPr>
        </p:cxnSp>
        <p:cxnSp>
          <p:nvCxnSpPr>
            <p:cNvPr id="349" name="Google Shape;349;p54"/>
            <p:cNvCxnSpPr>
              <a:endCxn id="346" idx="1"/>
            </p:cNvCxnSpPr>
            <p:nvPr/>
          </p:nvCxnSpPr>
          <p:spPr>
            <a:xfrm rot="10800000" flipH="1">
              <a:off x="6439575" y="3712925"/>
              <a:ext cx="207600" cy="22800"/>
            </a:xfrm>
            <a:prstGeom prst="straightConnector1">
              <a:avLst/>
            </a:prstGeom>
            <a:noFill/>
            <a:ln w="19050" cap="flat" cmpd="sng">
              <a:solidFill>
                <a:schemeClr val="dk1"/>
              </a:solidFill>
              <a:prstDash val="solid"/>
              <a:round/>
              <a:headEnd type="none" w="med" len="med"/>
              <a:tailEnd type="triangle" w="med" len="med"/>
            </a:ln>
          </p:spPr>
        </p:cxnSp>
      </p:grpSp>
      <p:sp>
        <p:nvSpPr>
          <p:cNvPr id="350" name="Google Shape;350;p54"/>
          <p:cNvSpPr txBox="1"/>
          <p:nvPr/>
        </p:nvSpPr>
        <p:spPr>
          <a:xfrm>
            <a:off x="1178775" y="699275"/>
            <a:ext cx="18450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mfortaa"/>
                <a:ea typeface="Comfortaa"/>
                <a:cs typeface="Comfortaa"/>
                <a:sym typeface="Comfortaa"/>
              </a:rPr>
              <a:t>SCHEDULER</a:t>
            </a:r>
            <a:endParaRPr sz="1200" b="1">
              <a:solidFill>
                <a:schemeClr val="dk1"/>
              </a:solidFill>
              <a:latin typeface="Comfortaa"/>
              <a:ea typeface="Comfortaa"/>
              <a:cs typeface="Comfortaa"/>
              <a:sym typeface="Comfortaa"/>
            </a:endParaRPr>
          </a:p>
        </p:txBody>
      </p:sp>
      <p:sp>
        <p:nvSpPr>
          <p:cNvPr id="351" name="Google Shape;351;p54"/>
          <p:cNvSpPr txBox="1"/>
          <p:nvPr/>
        </p:nvSpPr>
        <p:spPr>
          <a:xfrm>
            <a:off x="4063675" y="667075"/>
            <a:ext cx="18450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mfortaa"/>
                <a:ea typeface="Comfortaa"/>
                <a:cs typeface="Comfortaa"/>
                <a:sym typeface="Comfortaa"/>
              </a:rPr>
              <a:t>CONTROLLER</a:t>
            </a:r>
            <a:endParaRPr sz="1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200" b="1">
                <a:solidFill>
                  <a:schemeClr val="dk1"/>
                </a:solidFill>
                <a:latin typeface="Comfortaa"/>
                <a:ea typeface="Comfortaa"/>
                <a:cs typeface="Comfortaa"/>
                <a:sym typeface="Comfortaa"/>
              </a:rPr>
              <a:t>MANAGER</a:t>
            </a:r>
            <a:endParaRPr sz="1200" b="1">
              <a:solidFill>
                <a:schemeClr val="dk1"/>
              </a:solidFill>
              <a:latin typeface="Comfortaa"/>
              <a:ea typeface="Comfortaa"/>
              <a:cs typeface="Comfortaa"/>
              <a:sym typeface="Comfortaa"/>
            </a:endParaRPr>
          </a:p>
        </p:txBody>
      </p:sp>
      <p:cxnSp>
        <p:nvCxnSpPr>
          <p:cNvPr id="352" name="Google Shape;352;p54"/>
          <p:cNvCxnSpPr/>
          <p:nvPr/>
        </p:nvCxnSpPr>
        <p:spPr>
          <a:xfrm>
            <a:off x="2240250" y="1364875"/>
            <a:ext cx="30000" cy="1116600"/>
          </a:xfrm>
          <a:prstGeom prst="straightConnector1">
            <a:avLst/>
          </a:prstGeom>
          <a:noFill/>
          <a:ln w="9525" cap="flat" cmpd="sng">
            <a:solidFill>
              <a:schemeClr val="dk1"/>
            </a:solidFill>
            <a:prstDash val="solid"/>
            <a:round/>
            <a:headEnd type="none" w="med" len="med"/>
            <a:tailEnd type="triangle" w="med" len="med"/>
          </a:ln>
        </p:spPr>
      </p:cxnSp>
      <p:cxnSp>
        <p:nvCxnSpPr>
          <p:cNvPr id="353" name="Google Shape;353;p54"/>
          <p:cNvCxnSpPr/>
          <p:nvPr/>
        </p:nvCxnSpPr>
        <p:spPr>
          <a:xfrm flipH="1">
            <a:off x="2551675" y="1342075"/>
            <a:ext cx="1512000" cy="1119300"/>
          </a:xfrm>
          <a:prstGeom prst="straightConnector1">
            <a:avLst/>
          </a:prstGeom>
          <a:noFill/>
          <a:ln w="9525" cap="flat" cmpd="sng">
            <a:solidFill>
              <a:schemeClr val="dk1"/>
            </a:solidFill>
            <a:prstDash val="solid"/>
            <a:round/>
            <a:headEnd type="none" w="med" len="med"/>
            <a:tailEnd type="triangle" w="med" len="med"/>
          </a:ln>
        </p:spPr>
      </p:cxnSp>
      <p:sp>
        <p:nvSpPr>
          <p:cNvPr id="354" name="Google Shape;354;p54"/>
          <p:cNvSpPr txBox="1"/>
          <p:nvPr/>
        </p:nvSpPr>
        <p:spPr>
          <a:xfrm>
            <a:off x="1127350" y="4174825"/>
            <a:ext cx="18450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mfortaa"/>
                <a:ea typeface="Comfortaa"/>
                <a:cs typeface="Comfortaa"/>
                <a:sym typeface="Comfortaa"/>
              </a:rPr>
              <a:t>          </a:t>
            </a:r>
            <a:endParaRPr sz="1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200" b="1">
                <a:solidFill>
                  <a:schemeClr val="dk1"/>
                </a:solidFill>
                <a:latin typeface="Comfortaa"/>
                <a:ea typeface="Comfortaa"/>
                <a:cs typeface="Comfortaa"/>
                <a:sym typeface="Comfortaa"/>
              </a:rPr>
              <a:t>           KUBELET</a:t>
            </a:r>
            <a:endParaRPr sz="1200" b="1">
              <a:solidFill>
                <a:schemeClr val="dk1"/>
              </a:solidFill>
              <a:latin typeface="Comfortaa"/>
              <a:ea typeface="Comfortaa"/>
              <a:cs typeface="Comfortaa"/>
              <a:sym typeface="Comfortaa"/>
            </a:endParaRPr>
          </a:p>
        </p:txBody>
      </p:sp>
      <p:sp>
        <p:nvSpPr>
          <p:cNvPr id="355" name="Google Shape;355;p54"/>
          <p:cNvSpPr txBox="1"/>
          <p:nvPr/>
        </p:nvSpPr>
        <p:spPr>
          <a:xfrm>
            <a:off x="3561475" y="4174825"/>
            <a:ext cx="18450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200" b="1">
                <a:solidFill>
                  <a:schemeClr val="dk1"/>
                </a:solidFill>
                <a:latin typeface="Comfortaa"/>
                <a:ea typeface="Comfortaa"/>
                <a:cs typeface="Comfortaa"/>
                <a:sym typeface="Comfortaa"/>
              </a:rPr>
              <a:t>     KUBE-PROXY</a:t>
            </a:r>
            <a:endParaRPr sz="1200" b="1">
              <a:solidFill>
                <a:schemeClr val="dk1"/>
              </a:solidFill>
              <a:latin typeface="Comfortaa"/>
              <a:ea typeface="Comfortaa"/>
              <a:cs typeface="Comfortaa"/>
              <a:sym typeface="Comfortaa"/>
            </a:endParaRPr>
          </a:p>
        </p:txBody>
      </p:sp>
      <p:cxnSp>
        <p:nvCxnSpPr>
          <p:cNvPr id="356" name="Google Shape;356;p54"/>
          <p:cNvCxnSpPr>
            <a:stCxn id="354" idx="0"/>
          </p:cNvCxnSpPr>
          <p:nvPr/>
        </p:nvCxnSpPr>
        <p:spPr>
          <a:xfrm rot="10800000" flipH="1">
            <a:off x="2049850" y="3075325"/>
            <a:ext cx="35100" cy="1099500"/>
          </a:xfrm>
          <a:prstGeom prst="straightConnector1">
            <a:avLst/>
          </a:prstGeom>
          <a:noFill/>
          <a:ln w="9525" cap="flat" cmpd="sng">
            <a:solidFill>
              <a:schemeClr val="dk1"/>
            </a:solidFill>
            <a:prstDash val="solid"/>
            <a:round/>
            <a:headEnd type="none" w="med" len="med"/>
            <a:tailEnd type="triangle" w="med" len="med"/>
          </a:ln>
        </p:spPr>
      </p:cxnSp>
      <p:cxnSp>
        <p:nvCxnSpPr>
          <p:cNvPr id="357" name="Google Shape;357;p54"/>
          <p:cNvCxnSpPr/>
          <p:nvPr/>
        </p:nvCxnSpPr>
        <p:spPr>
          <a:xfrm rot="10800000">
            <a:off x="2401000" y="3094000"/>
            <a:ext cx="1406400" cy="1065000"/>
          </a:xfrm>
          <a:prstGeom prst="straightConnector1">
            <a:avLst/>
          </a:prstGeom>
          <a:noFill/>
          <a:ln w="9525" cap="flat" cmpd="sng">
            <a:solidFill>
              <a:schemeClr val="dk1"/>
            </a:solidFill>
            <a:prstDash val="solid"/>
            <a:round/>
            <a:headEnd type="none" w="med" len="med"/>
            <a:tailEnd type="triangle" w="med" len="med"/>
          </a:ln>
        </p:spPr>
      </p:cxnSp>
      <p:cxnSp>
        <p:nvCxnSpPr>
          <p:cNvPr id="358" name="Google Shape;358;p54"/>
          <p:cNvCxnSpPr>
            <a:stCxn id="346" idx="0"/>
            <a:endCxn id="340" idx="3"/>
          </p:cNvCxnSpPr>
          <p:nvPr/>
        </p:nvCxnSpPr>
        <p:spPr>
          <a:xfrm rot="10800000">
            <a:off x="7152639" y="1488389"/>
            <a:ext cx="260700" cy="1010700"/>
          </a:xfrm>
          <a:prstGeom prst="straightConnector1">
            <a:avLst/>
          </a:prstGeom>
          <a:noFill/>
          <a:ln w="9525" cap="flat" cmpd="sng">
            <a:solidFill>
              <a:schemeClr val="dk1"/>
            </a:solidFill>
            <a:prstDash val="solid"/>
            <a:round/>
            <a:headEnd type="none" w="med" len="med"/>
            <a:tailEnd type="triangle" w="med" len="med"/>
          </a:ln>
        </p:spPr>
      </p:cxnSp>
      <p:sp>
        <p:nvSpPr>
          <p:cNvPr id="359" name="Google Shape;359;p54"/>
          <p:cNvSpPr txBox="1"/>
          <p:nvPr/>
        </p:nvSpPr>
        <p:spPr>
          <a:xfrm>
            <a:off x="50250" y="1342075"/>
            <a:ext cx="7770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omfortaa"/>
                <a:ea typeface="Comfortaa"/>
                <a:cs typeface="Comfortaa"/>
                <a:sym typeface="Comfortaa"/>
              </a:rPr>
              <a:t>USER</a:t>
            </a:r>
            <a:endParaRPr sz="1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200" b="1">
                <a:solidFill>
                  <a:srgbClr val="FFFF00"/>
                </a:solidFill>
                <a:latin typeface="Comfortaa"/>
                <a:ea typeface="Comfortaa"/>
                <a:cs typeface="Comfortaa"/>
                <a:sym typeface="Comfortaa"/>
              </a:rPr>
              <a:t>kubectl</a:t>
            </a:r>
            <a:endParaRPr sz="1200" b="1">
              <a:solidFill>
                <a:srgbClr val="FFFF00"/>
              </a:solidFill>
              <a:latin typeface="Comfortaa"/>
              <a:ea typeface="Comfortaa"/>
              <a:cs typeface="Comfortaa"/>
              <a:sym typeface="Comfortaa"/>
            </a:endParaRPr>
          </a:p>
        </p:txBody>
      </p:sp>
      <p:cxnSp>
        <p:nvCxnSpPr>
          <p:cNvPr id="360" name="Google Shape;360;p54"/>
          <p:cNvCxnSpPr>
            <a:endCxn id="343" idx="1"/>
          </p:cNvCxnSpPr>
          <p:nvPr/>
        </p:nvCxnSpPr>
        <p:spPr>
          <a:xfrm>
            <a:off x="733085" y="2013512"/>
            <a:ext cx="833700" cy="773700"/>
          </a:xfrm>
          <a:prstGeom prst="straightConnector1">
            <a:avLst/>
          </a:prstGeom>
          <a:noFill/>
          <a:ln w="9525" cap="flat" cmpd="sng">
            <a:solidFill>
              <a:schemeClr val="dk1"/>
            </a:solidFill>
            <a:prstDash val="solid"/>
            <a:round/>
            <a:headEnd type="none" w="med" len="med"/>
            <a:tailEnd type="triangle" w="med" len="med"/>
          </a:ln>
        </p:spPr>
      </p:cxnSp>
      <p:sp>
        <p:nvSpPr>
          <p:cNvPr id="361" name="Google Shape;361;p54"/>
          <p:cNvSpPr txBox="1"/>
          <p:nvPr/>
        </p:nvSpPr>
        <p:spPr>
          <a:xfrm>
            <a:off x="988675" y="3941900"/>
            <a:ext cx="7532700" cy="10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b="1">
                <a:solidFill>
                  <a:srgbClr val="00FF00"/>
                </a:solidFill>
                <a:latin typeface="Comfortaa"/>
                <a:ea typeface="Comfortaa"/>
                <a:cs typeface="Comfortaa"/>
                <a:sym typeface="Comfortaa"/>
              </a:rPr>
              <a:t>WORKER NODE</a:t>
            </a:r>
            <a:endParaRPr b="1">
              <a:solidFill>
                <a:srgbClr val="00FF00"/>
              </a:solidFill>
              <a:latin typeface="Comfortaa"/>
              <a:ea typeface="Comfortaa"/>
              <a:cs typeface="Comfortaa"/>
              <a:sym typeface="Comfortaa"/>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369"/>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069" name="Google Shape;3069;p369"/>
          <p:cNvSpPr txBox="1"/>
          <p:nvPr/>
        </p:nvSpPr>
        <p:spPr>
          <a:xfrm>
            <a:off x="137625" y="266625"/>
            <a:ext cx="8781600" cy="46446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200" b="1">
                <a:solidFill>
                  <a:schemeClr val="dk1"/>
                </a:solidFill>
                <a:latin typeface="Comfortaa"/>
                <a:ea typeface="Comfortaa"/>
                <a:cs typeface="Comfortaa"/>
                <a:sym typeface="Comfortaa"/>
              </a:rPr>
              <a:t>The Service Account is a </a:t>
            </a:r>
            <a:r>
              <a:rPr lang="en" sz="2200" b="1">
                <a:solidFill>
                  <a:srgbClr val="00FF00"/>
                </a:solidFill>
                <a:latin typeface="Comfortaa"/>
                <a:ea typeface="Comfortaa"/>
                <a:cs typeface="Comfortaa"/>
                <a:sym typeface="Comfortaa"/>
              </a:rPr>
              <a:t>namespaced</a:t>
            </a:r>
            <a:r>
              <a:rPr lang="en" sz="2200" b="1">
                <a:solidFill>
                  <a:schemeClr val="dk1"/>
                </a:solidFill>
                <a:latin typeface="Comfortaa"/>
                <a:ea typeface="Comfortaa"/>
                <a:cs typeface="Comfortaa"/>
                <a:sym typeface="Comfortaa"/>
              </a:rPr>
              <a:t> </a:t>
            </a:r>
            <a:r>
              <a:rPr lang="en" sz="2200" b="1">
                <a:solidFill>
                  <a:srgbClr val="00FF00"/>
                </a:solidFill>
                <a:latin typeface="Comfortaa"/>
                <a:ea typeface="Comfortaa"/>
                <a:cs typeface="Comfortaa"/>
                <a:sym typeface="Comfortaa"/>
              </a:rPr>
              <a:t>Kubernetes resource</a:t>
            </a:r>
            <a:r>
              <a:rPr lang="en" sz="2200" b="1">
                <a:solidFill>
                  <a:schemeClr val="dk1"/>
                </a:solidFill>
                <a:latin typeface="Comfortaa"/>
                <a:ea typeface="Comfortaa"/>
                <a:cs typeface="Comfortaa"/>
                <a:sym typeface="Comfortaa"/>
              </a:rPr>
              <a:t> represent the identity of a pod and its application</a:t>
            </a:r>
            <a:endParaRPr sz="2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200" b="1">
                <a:solidFill>
                  <a:schemeClr val="dk1"/>
                </a:solidFill>
                <a:latin typeface="Comfortaa"/>
                <a:ea typeface="Comfortaa"/>
                <a:cs typeface="Comfortaa"/>
                <a:sym typeface="Comfortaa"/>
              </a:rPr>
              <a:t>Enables applications running in pods to be authenticated and authorized by the API server</a:t>
            </a:r>
            <a:endParaRPr sz="2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200" b="1">
                <a:solidFill>
                  <a:schemeClr val="dk1"/>
                </a:solidFill>
                <a:latin typeface="Comfortaa"/>
                <a:ea typeface="Comfortaa"/>
                <a:cs typeface="Comfortaa"/>
                <a:sym typeface="Comfortaa"/>
              </a:rPr>
              <a:t>a service account can be referred by many pods but a pod can only be associated with one service account</a:t>
            </a:r>
            <a:r>
              <a:rPr lang="en" sz="2200" b="1">
                <a:solidFill>
                  <a:srgbClr val="00FF00"/>
                </a:solidFill>
                <a:latin typeface="Comfortaa"/>
                <a:ea typeface="Comfortaa"/>
                <a:cs typeface="Comfortaa"/>
                <a:sym typeface="Comfortaa"/>
              </a:rPr>
              <a:t> in its namespace</a:t>
            </a:r>
            <a:endParaRPr sz="22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200" b="1">
                <a:solidFill>
                  <a:schemeClr val="dk1"/>
                </a:solidFill>
                <a:latin typeface="Comfortaa"/>
                <a:ea typeface="Comfortaa"/>
                <a:cs typeface="Comfortaa"/>
                <a:sym typeface="Comfortaa"/>
              </a:rPr>
              <a:t>The service account controls which resource a pod has access to and the type of operation it can perform </a:t>
            </a:r>
            <a:endParaRPr sz="2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5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9">
                                            <p:txEl>
                                              <p:pRg st="0" end="0"/>
                                            </p:txEl>
                                          </p:spTgt>
                                        </p:tgtEl>
                                        <p:attrNameLst>
                                          <p:attrName>style.visibility</p:attrName>
                                        </p:attrNameLst>
                                      </p:cBhvr>
                                      <p:to>
                                        <p:strVal val="visible"/>
                                      </p:to>
                                    </p:set>
                                    <p:animEffect transition="in" filter="fade">
                                      <p:cBhvr>
                                        <p:cTn id="7" dur="1000"/>
                                        <p:tgtEl>
                                          <p:spTgt spid="30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69">
                                            <p:txEl>
                                              <p:pRg st="1" end="1"/>
                                            </p:txEl>
                                          </p:spTgt>
                                        </p:tgtEl>
                                        <p:attrNameLst>
                                          <p:attrName>style.visibility</p:attrName>
                                        </p:attrNameLst>
                                      </p:cBhvr>
                                      <p:to>
                                        <p:strVal val="visible"/>
                                      </p:to>
                                    </p:set>
                                    <p:animEffect transition="in" filter="fade">
                                      <p:cBhvr>
                                        <p:cTn id="12" dur="1000"/>
                                        <p:tgtEl>
                                          <p:spTgt spid="30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69">
                                            <p:txEl>
                                              <p:pRg st="2" end="2"/>
                                            </p:txEl>
                                          </p:spTgt>
                                        </p:tgtEl>
                                        <p:attrNameLst>
                                          <p:attrName>style.visibility</p:attrName>
                                        </p:attrNameLst>
                                      </p:cBhvr>
                                      <p:to>
                                        <p:strVal val="visible"/>
                                      </p:to>
                                    </p:set>
                                    <p:animEffect transition="in" filter="fade">
                                      <p:cBhvr>
                                        <p:cTn id="17" dur="1000"/>
                                        <p:tgtEl>
                                          <p:spTgt spid="30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69">
                                            <p:txEl>
                                              <p:pRg st="3" end="3"/>
                                            </p:txEl>
                                          </p:spTgt>
                                        </p:tgtEl>
                                        <p:attrNameLst>
                                          <p:attrName>style.visibility</p:attrName>
                                        </p:attrNameLst>
                                      </p:cBhvr>
                                      <p:to>
                                        <p:strVal val="visible"/>
                                      </p:to>
                                    </p:set>
                                    <p:animEffect transition="in" filter="fade">
                                      <p:cBhvr>
                                        <p:cTn id="22" dur="1000"/>
                                        <p:tgtEl>
                                          <p:spTgt spid="306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69">
                                            <p:txEl>
                                              <p:pRg st="4" end="4"/>
                                            </p:txEl>
                                          </p:spTgt>
                                        </p:tgtEl>
                                        <p:attrNameLst>
                                          <p:attrName>style.visibility</p:attrName>
                                        </p:attrNameLst>
                                      </p:cBhvr>
                                      <p:to>
                                        <p:strVal val="visible"/>
                                      </p:to>
                                    </p:set>
                                    <p:animEffect transition="in" filter="fade">
                                      <p:cBhvr>
                                        <p:cTn id="27" dur="1000"/>
                                        <p:tgtEl>
                                          <p:spTgt spid="306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69">
                                            <p:txEl>
                                              <p:pRg st="5" end="5"/>
                                            </p:txEl>
                                          </p:spTgt>
                                        </p:tgtEl>
                                        <p:attrNameLst>
                                          <p:attrName>style.visibility</p:attrName>
                                        </p:attrNameLst>
                                      </p:cBhvr>
                                      <p:to>
                                        <p:strVal val="visible"/>
                                      </p:to>
                                    </p:set>
                                    <p:animEffect transition="in" filter="fade">
                                      <p:cBhvr>
                                        <p:cTn id="32" dur="1000"/>
                                        <p:tgtEl>
                                          <p:spTgt spid="306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69">
                                            <p:txEl>
                                              <p:pRg st="6" end="6"/>
                                            </p:txEl>
                                          </p:spTgt>
                                        </p:tgtEl>
                                        <p:attrNameLst>
                                          <p:attrName>style.visibility</p:attrName>
                                        </p:attrNameLst>
                                      </p:cBhvr>
                                      <p:to>
                                        <p:strVal val="visible"/>
                                      </p:to>
                                    </p:set>
                                    <p:animEffect transition="in" filter="fade">
                                      <p:cBhvr>
                                        <p:cTn id="37" dur="1000"/>
                                        <p:tgtEl>
                                          <p:spTgt spid="306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69">
                                            <p:txEl>
                                              <p:pRg st="7" end="7"/>
                                            </p:txEl>
                                          </p:spTgt>
                                        </p:tgtEl>
                                        <p:attrNameLst>
                                          <p:attrName>style.visibility</p:attrName>
                                        </p:attrNameLst>
                                      </p:cBhvr>
                                      <p:to>
                                        <p:strVal val="visible"/>
                                      </p:to>
                                    </p:set>
                                    <p:animEffect transition="in" filter="fade">
                                      <p:cBhvr>
                                        <p:cTn id="42" dur="1000"/>
                                        <p:tgtEl>
                                          <p:spTgt spid="306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69">
                                            <p:txEl>
                                              <p:pRg st="8" end="8"/>
                                            </p:txEl>
                                          </p:spTgt>
                                        </p:tgtEl>
                                        <p:attrNameLst>
                                          <p:attrName>style.visibility</p:attrName>
                                        </p:attrNameLst>
                                      </p:cBhvr>
                                      <p:to>
                                        <p:strVal val="visible"/>
                                      </p:to>
                                    </p:set>
                                    <p:animEffect transition="in" filter="fade">
                                      <p:cBhvr>
                                        <p:cTn id="47" dur="1000"/>
                                        <p:tgtEl>
                                          <p:spTgt spid="306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69">
                                            <p:txEl>
                                              <p:pRg st="9" end="9"/>
                                            </p:txEl>
                                          </p:spTgt>
                                        </p:tgtEl>
                                        <p:attrNameLst>
                                          <p:attrName>style.visibility</p:attrName>
                                        </p:attrNameLst>
                                      </p:cBhvr>
                                      <p:to>
                                        <p:strVal val="visible"/>
                                      </p:to>
                                    </p:set>
                                    <p:animEffect transition="in" filter="fade">
                                      <p:cBhvr>
                                        <p:cTn id="52" dur="1000"/>
                                        <p:tgtEl>
                                          <p:spTgt spid="306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069">
                                            <p:txEl>
                                              <p:pRg st="10" end="10"/>
                                            </p:txEl>
                                          </p:spTgt>
                                        </p:tgtEl>
                                        <p:attrNameLst>
                                          <p:attrName>style.visibility</p:attrName>
                                        </p:attrNameLst>
                                      </p:cBhvr>
                                      <p:to>
                                        <p:strVal val="visible"/>
                                      </p:to>
                                    </p:set>
                                    <p:animEffect transition="in" filter="fade">
                                      <p:cBhvr>
                                        <p:cTn id="57" dur="1000"/>
                                        <p:tgtEl>
                                          <p:spTgt spid="306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069">
                                            <p:txEl>
                                              <p:pRg st="11" end="11"/>
                                            </p:txEl>
                                          </p:spTgt>
                                        </p:tgtEl>
                                        <p:attrNameLst>
                                          <p:attrName>style.visibility</p:attrName>
                                        </p:attrNameLst>
                                      </p:cBhvr>
                                      <p:to>
                                        <p:strVal val="visible"/>
                                      </p:to>
                                    </p:set>
                                    <p:animEffect transition="in" filter="fade">
                                      <p:cBhvr>
                                        <p:cTn id="62" dur="1000"/>
                                        <p:tgtEl>
                                          <p:spTgt spid="306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69">
                                            <p:txEl>
                                              <p:pRg st="12" end="12"/>
                                            </p:txEl>
                                          </p:spTgt>
                                        </p:tgtEl>
                                        <p:attrNameLst>
                                          <p:attrName>style.visibility</p:attrName>
                                        </p:attrNameLst>
                                      </p:cBhvr>
                                      <p:to>
                                        <p:strVal val="visible"/>
                                      </p:to>
                                    </p:set>
                                    <p:animEffect transition="in" filter="fade">
                                      <p:cBhvr>
                                        <p:cTn id="67" dur="1000"/>
                                        <p:tgtEl>
                                          <p:spTgt spid="3069">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069">
                                            <p:txEl>
                                              <p:pRg st="13" end="13"/>
                                            </p:txEl>
                                          </p:spTgt>
                                        </p:tgtEl>
                                        <p:attrNameLst>
                                          <p:attrName>style.visibility</p:attrName>
                                        </p:attrNameLst>
                                      </p:cBhvr>
                                      <p:to>
                                        <p:strVal val="visible"/>
                                      </p:to>
                                    </p:set>
                                    <p:animEffect transition="in" filter="fade">
                                      <p:cBhvr>
                                        <p:cTn id="72" dur="1000"/>
                                        <p:tgtEl>
                                          <p:spTgt spid="306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3073"/>
        <p:cNvGrpSpPr/>
        <p:nvPr/>
      </p:nvGrpSpPr>
      <p:grpSpPr>
        <a:xfrm>
          <a:off x="0" y="0"/>
          <a:ext cx="0" cy="0"/>
          <a:chOff x="0" y="0"/>
          <a:chExt cx="0" cy="0"/>
        </a:xfrm>
      </p:grpSpPr>
      <p:sp>
        <p:nvSpPr>
          <p:cNvPr id="3074" name="Google Shape;3074;p370"/>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075" name="Google Shape;3075;p370"/>
          <p:cNvSpPr txBox="1"/>
          <p:nvPr/>
        </p:nvSpPr>
        <p:spPr>
          <a:xfrm>
            <a:off x="137625" y="195450"/>
            <a:ext cx="8970900" cy="48450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Default service account created automatically created in each namespace.</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Used by Pods to authenticate with the API server. An API token</a:t>
            </a:r>
            <a:r>
              <a:rPr lang="en" sz="2400" b="1">
                <a:solidFill>
                  <a:srgbClr val="00FF00"/>
                </a:solidFill>
                <a:latin typeface="Comfortaa"/>
                <a:ea typeface="Comfortaa"/>
                <a:cs typeface="Comfortaa"/>
                <a:sym typeface="Comfortaa"/>
              </a:rPr>
              <a:t> </a:t>
            </a:r>
            <a:r>
              <a:rPr lang="en" sz="2400" b="1">
                <a:solidFill>
                  <a:schemeClr val="dk1"/>
                </a:solidFill>
                <a:latin typeface="Comfortaa"/>
                <a:ea typeface="Comfortaa"/>
                <a:cs typeface="Comfortaa"/>
                <a:sym typeface="Comfortaa"/>
              </a:rPr>
              <a:t>is generated at the creation of the service account and</a:t>
            </a:r>
            <a:r>
              <a:rPr lang="en" sz="2400" b="1">
                <a:solidFill>
                  <a:srgbClr val="00FF00"/>
                </a:solidFill>
                <a:latin typeface="Comfortaa"/>
                <a:ea typeface="Comfortaa"/>
                <a:cs typeface="Comfortaa"/>
                <a:sym typeface="Comfortaa"/>
              </a:rPr>
              <a:t> </a:t>
            </a:r>
            <a:r>
              <a:rPr lang="en" sz="2400" b="1">
                <a:solidFill>
                  <a:schemeClr val="dk1"/>
                </a:solidFill>
                <a:latin typeface="Comfortaa"/>
                <a:ea typeface="Comfortaa"/>
                <a:cs typeface="Comfortaa"/>
                <a:sym typeface="Comfortaa"/>
              </a:rPr>
              <a:t>stored in a secret volume mounted on the container(s) filesystem. </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Uses JSON web tokens</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100" b="1">
                <a:solidFill>
                  <a:schemeClr val="dk1"/>
                </a:solidFill>
                <a:latin typeface="Comfortaa"/>
                <a:ea typeface="Comfortaa"/>
                <a:cs typeface="Comfortaa"/>
                <a:sym typeface="Comfortaa"/>
              </a:rPr>
              <a:t>   </a:t>
            </a: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1000"/>
                                        <p:tgtEl>
                                          <p:spTgt spid="30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fade">
                                      <p:cBhvr>
                                        <p:cTn id="27" dur="1000"/>
                                        <p:tgtEl>
                                          <p:spTgt spid="30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5">
                                            <p:txEl>
                                              <p:pRg st="5" end="5"/>
                                            </p:txEl>
                                          </p:spTgt>
                                        </p:tgtEl>
                                        <p:attrNameLst>
                                          <p:attrName>style.visibility</p:attrName>
                                        </p:attrNameLst>
                                      </p:cBhvr>
                                      <p:to>
                                        <p:strVal val="visible"/>
                                      </p:to>
                                    </p:set>
                                    <p:animEffect transition="in" filter="fade">
                                      <p:cBhvr>
                                        <p:cTn id="32" dur="1000"/>
                                        <p:tgtEl>
                                          <p:spTgt spid="30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75">
                                            <p:txEl>
                                              <p:pRg st="6" end="6"/>
                                            </p:txEl>
                                          </p:spTgt>
                                        </p:tgtEl>
                                        <p:attrNameLst>
                                          <p:attrName>style.visibility</p:attrName>
                                        </p:attrNameLst>
                                      </p:cBhvr>
                                      <p:to>
                                        <p:strVal val="visible"/>
                                      </p:to>
                                    </p:set>
                                    <p:animEffect transition="in" filter="fade">
                                      <p:cBhvr>
                                        <p:cTn id="37" dur="1000"/>
                                        <p:tgtEl>
                                          <p:spTgt spid="307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75">
                                            <p:txEl>
                                              <p:pRg st="7" end="7"/>
                                            </p:txEl>
                                          </p:spTgt>
                                        </p:tgtEl>
                                        <p:attrNameLst>
                                          <p:attrName>style.visibility</p:attrName>
                                        </p:attrNameLst>
                                      </p:cBhvr>
                                      <p:to>
                                        <p:strVal val="visible"/>
                                      </p:to>
                                    </p:set>
                                    <p:animEffect transition="in" filter="fade">
                                      <p:cBhvr>
                                        <p:cTn id="42" dur="1000"/>
                                        <p:tgtEl>
                                          <p:spTgt spid="307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75">
                                            <p:txEl>
                                              <p:pRg st="8" end="8"/>
                                            </p:txEl>
                                          </p:spTgt>
                                        </p:tgtEl>
                                        <p:attrNameLst>
                                          <p:attrName>style.visibility</p:attrName>
                                        </p:attrNameLst>
                                      </p:cBhvr>
                                      <p:to>
                                        <p:strVal val="visible"/>
                                      </p:to>
                                    </p:set>
                                    <p:animEffect transition="in" filter="fade">
                                      <p:cBhvr>
                                        <p:cTn id="47" dur="1000"/>
                                        <p:tgtEl>
                                          <p:spTgt spid="307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75">
                                            <p:txEl>
                                              <p:pRg st="9" end="9"/>
                                            </p:txEl>
                                          </p:spTgt>
                                        </p:tgtEl>
                                        <p:attrNameLst>
                                          <p:attrName>style.visibility</p:attrName>
                                        </p:attrNameLst>
                                      </p:cBhvr>
                                      <p:to>
                                        <p:strVal val="visible"/>
                                      </p:to>
                                    </p:set>
                                    <p:animEffect transition="in" filter="fade">
                                      <p:cBhvr>
                                        <p:cTn id="52" dur="1000"/>
                                        <p:tgtEl>
                                          <p:spTgt spid="307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075">
                                            <p:txEl>
                                              <p:pRg st="10" end="10"/>
                                            </p:txEl>
                                          </p:spTgt>
                                        </p:tgtEl>
                                        <p:attrNameLst>
                                          <p:attrName>style.visibility</p:attrName>
                                        </p:attrNameLst>
                                      </p:cBhvr>
                                      <p:to>
                                        <p:strVal val="visible"/>
                                      </p:to>
                                    </p:set>
                                    <p:animEffect transition="in" filter="fade">
                                      <p:cBhvr>
                                        <p:cTn id="57" dur="1000"/>
                                        <p:tgtEl>
                                          <p:spTgt spid="307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075">
                                            <p:txEl>
                                              <p:pRg st="11" end="11"/>
                                            </p:txEl>
                                          </p:spTgt>
                                        </p:tgtEl>
                                        <p:attrNameLst>
                                          <p:attrName>style.visibility</p:attrName>
                                        </p:attrNameLst>
                                      </p:cBhvr>
                                      <p:to>
                                        <p:strVal val="visible"/>
                                      </p:to>
                                    </p:set>
                                    <p:animEffect transition="in" filter="fade">
                                      <p:cBhvr>
                                        <p:cTn id="62" dur="1000"/>
                                        <p:tgtEl>
                                          <p:spTgt spid="307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371"/>
          <p:cNvSpPr txBox="1"/>
          <p:nvPr/>
        </p:nvSpPr>
        <p:spPr>
          <a:xfrm>
            <a:off x="395650" y="1022125"/>
            <a:ext cx="84957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dk1"/>
                </a:solidFill>
              </a:rPr>
              <a:t>{</a:t>
            </a:r>
            <a:endParaRPr sz="1900">
              <a:solidFill>
                <a:schemeClr val="dk1"/>
              </a:solidFill>
            </a:endParaRPr>
          </a:p>
          <a:p>
            <a:pPr marL="0" lvl="0" indent="0" algn="l" rtl="0">
              <a:spcBef>
                <a:spcPts val="0"/>
              </a:spcBef>
              <a:spcAft>
                <a:spcPts val="0"/>
              </a:spcAft>
              <a:buNone/>
            </a:pPr>
            <a:r>
              <a:rPr lang="en" sz="1900">
                <a:solidFill>
                  <a:schemeClr val="dk1"/>
                </a:solidFill>
              </a:rPr>
              <a:t>  "iss": "kubernetes/serviceaccount",</a:t>
            </a:r>
            <a:endParaRPr sz="1900">
              <a:solidFill>
                <a:schemeClr val="dk1"/>
              </a:solidFill>
            </a:endParaRPr>
          </a:p>
          <a:p>
            <a:pPr marL="0" lvl="0" indent="0" algn="l" rtl="0">
              <a:spcBef>
                <a:spcPts val="0"/>
              </a:spcBef>
              <a:spcAft>
                <a:spcPts val="0"/>
              </a:spcAft>
              <a:buNone/>
            </a:pPr>
            <a:r>
              <a:rPr lang="en" sz="1900">
                <a:solidFill>
                  <a:schemeClr val="dk1"/>
                </a:solidFill>
              </a:rPr>
              <a:t>  "kubernetes.io/serviceaccount/namespace": "default",</a:t>
            </a:r>
            <a:endParaRPr sz="1900">
              <a:solidFill>
                <a:schemeClr val="dk1"/>
              </a:solidFill>
            </a:endParaRPr>
          </a:p>
          <a:p>
            <a:pPr marL="0" lvl="0" indent="0" algn="l" rtl="0">
              <a:spcBef>
                <a:spcPts val="0"/>
              </a:spcBef>
              <a:spcAft>
                <a:spcPts val="0"/>
              </a:spcAft>
              <a:buNone/>
            </a:pPr>
            <a:r>
              <a:rPr lang="en" sz="1900">
                <a:solidFill>
                  <a:schemeClr val="dk1"/>
                </a:solidFill>
              </a:rPr>
              <a:t>  "kubernetes.io/serviceaccount/secret.name": "default-token-kf6sv",</a:t>
            </a:r>
            <a:endParaRPr sz="1900">
              <a:solidFill>
                <a:schemeClr val="dk1"/>
              </a:solidFill>
            </a:endParaRPr>
          </a:p>
          <a:p>
            <a:pPr marL="0" lvl="0" indent="0" algn="l" rtl="0">
              <a:spcBef>
                <a:spcPts val="0"/>
              </a:spcBef>
              <a:spcAft>
                <a:spcPts val="0"/>
              </a:spcAft>
              <a:buNone/>
            </a:pPr>
            <a:r>
              <a:rPr lang="en" sz="1900">
                <a:solidFill>
                  <a:schemeClr val="dk1"/>
                </a:solidFill>
              </a:rPr>
              <a:t>  "kubernetes.io/serviceaccount/service-account.name": "</a:t>
            </a:r>
            <a:r>
              <a:rPr lang="en" sz="1900">
                <a:solidFill>
                  <a:srgbClr val="FF0000"/>
                </a:solidFill>
              </a:rPr>
              <a:t>default</a:t>
            </a:r>
            <a:r>
              <a:rPr lang="en" sz="1900">
                <a:solidFill>
                  <a:schemeClr val="dk1"/>
                </a:solidFill>
              </a:rPr>
              <a:t>",</a:t>
            </a:r>
            <a:endParaRPr sz="1900">
              <a:solidFill>
                <a:schemeClr val="dk1"/>
              </a:solidFill>
            </a:endParaRPr>
          </a:p>
          <a:p>
            <a:pPr marL="0" lvl="0" indent="0" algn="l" rtl="0">
              <a:spcBef>
                <a:spcPts val="0"/>
              </a:spcBef>
              <a:spcAft>
                <a:spcPts val="0"/>
              </a:spcAft>
              <a:buNone/>
            </a:pPr>
            <a:r>
              <a:rPr lang="en" sz="1900">
                <a:solidFill>
                  <a:schemeClr val="dk1"/>
                </a:solidFill>
              </a:rPr>
              <a:t>  "kubernetes.io/serviceaccount/service-account.uid": </a:t>
            </a:r>
            <a:r>
              <a:rPr lang="en" sz="1900">
                <a:solidFill>
                  <a:srgbClr val="FF0000"/>
                </a:solidFill>
              </a:rPr>
              <a:t>"9032cf97-1b0d-40f2-a4a7-17428cfba438"</a:t>
            </a:r>
            <a:r>
              <a:rPr lang="en" sz="1900">
                <a:solidFill>
                  <a:schemeClr val="dk1"/>
                </a:solidFill>
              </a:rPr>
              <a:t>,</a:t>
            </a:r>
            <a:endParaRPr sz="1900">
              <a:solidFill>
                <a:schemeClr val="dk1"/>
              </a:solidFill>
            </a:endParaRPr>
          </a:p>
          <a:p>
            <a:pPr marL="0" lvl="0" indent="0" algn="l" rtl="0">
              <a:spcBef>
                <a:spcPts val="0"/>
              </a:spcBef>
              <a:spcAft>
                <a:spcPts val="0"/>
              </a:spcAft>
              <a:buNone/>
            </a:pPr>
            <a:r>
              <a:rPr lang="en" sz="1900">
                <a:solidFill>
                  <a:schemeClr val="dk1"/>
                </a:solidFill>
              </a:rPr>
              <a:t>  "sub": "</a:t>
            </a:r>
            <a:r>
              <a:rPr lang="en" sz="1900">
                <a:solidFill>
                  <a:srgbClr val="FF0000"/>
                </a:solidFill>
              </a:rPr>
              <a:t>system:serviceaccount:default:default"</a:t>
            </a:r>
            <a:endParaRPr sz="1900">
              <a:solidFill>
                <a:srgbClr val="FF0000"/>
              </a:solidFill>
            </a:endParaRPr>
          </a:p>
          <a:p>
            <a:pPr marL="0" lvl="0" indent="0" algn="l" rtl="0">
              <a:spcBef>
                <a:spcPts val="0"/>
              </a:spcBef>
              <a:spcAft>
                <a:spcPts val="0"/>
              </a:spcAft>
              <a:buNone/>
            </a:pPr>
            <a:r>
              <a:rPr lang="en" sz="1900">
                <a:solidFill>
                  <a:schemeClr val="dk1"/>
                </a:solidFill>
              </a:rPr>
              <a:t>}</a:t>
            </a:r>
            <a:endParaRPr sz="2300">
              <a:solidFill>
                <a:schemeClr val="dk1"/>
              </a:solidFill>
              <a:highlight>
                <a:srgbClr val="000000"/>
              </a:highlight>
            </a:endParaRPr>
          </a:p>
        </p:txBody>
      </p:sp>
      <p:sp>
        <p:nvSpPr>
          <p:cNvPr id="3081" name="Google Shape;3081;p371"/>
          <p:cNvSpPr txBox="1"/>
          <p:nvPr/>
        </p:nvSpPr>
        <p:spPr>
          <a:xfrm>
            <a:off x="2189125" y="199925"/>
            <a:ext cx="30972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1"/>
                </a:solidFill>
                <a:latin typeface="Comfortaa"/>
                <a:ea typeface="Comfortaa"/>
                <a:cs typeface="Comfortaa"/>
                <a:sym typeface="Comfortaa"/>
              </a:rPr>
              <a:t>JWT Token</a:t>
            </a:r>
            <a:endParaRPr sz="3000" b="1">
              <a:solidFill>
                <a:schemeClr val="dk1"/>
              </a:solidFill>
              <a:latin typeface="Comfortaa"/>
              <a:ea typeface="Comfortaa"/>
              <a:cs typeface="Comfortaa"/>
              <a:sym typeface="Comfortaa"/>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3085"/>
        <p:cNvGrpSpPr/>
        <p:nvPr/>
      </p:nvGrpSpPr>
      <p:grpSpPr>
        <a:xfrm>
          <a:off x="0" y="0"/>
          <a:ext cx="0" cy="0"/>
          <a:chOff x="0" y="0"/>
          <a:chExt cx="0" cy="0"/>
        </a:xfrm>
      </p:grpSpPr>
      <p:sp>
        <p:nvSpPr>
          <p:cNvPr id="3086" name="Google Shape;3086;p372"/>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087" name="Google Shape;3087;p372"/>
          <p:cNvSpPr txBox="1"/>
          <p:nvPr/>
        </p:nvSpPr>
        <p:spPr>
          <a:xfrm>
            <a:off x="195450" y="0"/>
            <a:ext cx="8913000" cy="50403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100" b="1">
                <a:solidFill>
                  <a:schemeClr val="dk1"/>
                </a:solidFill>
                <a:latin typeface="Comfortaa"/>
                <a:ea typeface="Comfortaa"/>
                <a:cs typeface="Comfortaa"/>
                <a:sym typeface="Comfortaa"/>
              </a:rPr>
              <a:t> </a:t>
            </a:r>
            <a:r>
              <a:rPr lang="en" sz="2100" b="1">
                <a:solidFill>
                  <a:srgbClr val="FF0000"/>
                </a:solidFill>
                <a:latin typeface="Comfortaa"/>
                <a:ea typeface="Comfortaa"/>
                <a:cs typeface="Comfortaa"/>
                <a:sym typeface="Comfortaa"/>
              </a:rPr>
              <a:t>imperatively</a:t>
            </a:r>
            <a:r>
              <a:rPr lang="en" sz="2100" b="1">
                <a:solidFill>
                  <a:schemeClr val="dk1"/>
                </a:solidFill>
                <a:latin typeface="Comfortaa"/>
                <a:ea typeface="Comfortaa"/>
                <a:cs typeface="Comfortaa"/>
                <a:sym typeface="Comfortaa"/>
              </a:rPr>
              <a:t>:</a:t>
            </a: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100" b="1">
                <a:solidFill>
                  <a:schemeClr val="dk1"/>
                </a:solidFill>
                <a:latin typeface="Comfortaa"/>
                <a:ea typeface="Comfortaa"/>
                <a:cs typeface="Comfortaa"/>
                <a:sym typeface="Comfortaa"/>
              </a:rPr>
              <a:t>$kubectl create sa appsec</a:t>
            </a: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100" b="1">
                <a:solidFill>
                  <a:srgbClr val="FF0000"/>
                </a:solidFill>
                <a:latin typeface="Comfortaa"/>
                <a:ea typeface="Comfortaa"/>
                <a:cs typeface="Comfortaa"/>
                <a:sym typeface="Comfortaa"/>
              </a:rPr>
              <a:t>declaratively</a:t>
            </a:r>
            <a:r>
              <a:rPr lang="en" sz="2100" b="1">
                <a:solidFill>
                  <a:schemeClr val="dk1"/>
                </a:solidFill>
                <a:latin typeface="Comfortaa"/>
                <a:ea typeface="Comfortaa"/>
                <a:cs typeface="Comfortaa"/>
                <a:sym typeface="Comfortaa"/>
              </a:rPr>
              <a:t>:</a:t>
            </a:r>
            <a:endParaRPr sz="2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rgbClr val="00FF00"/>
                </a:solidFill>
                <a:latin typeface="Comfortaa"/>
                <a:ea typeface="Comfortaa"/>
                <a:cs typeface="Comfortaa"/>
                <a:sym typeface="Comfortaa"/>
              </a:rPr>
              <a:t>secrets: </a:t>
            </a:r>
            <a:endParaRPr sz="22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200" b="1">
                <a:solidFill>
                  <a:srgbClr val="00FF00"/>
                </a:solidFill>
                <a:latin typeface="Comfortaa"/>
                <a:ea typeface="Comfortaa"/>
                <a:cs typeface="Comfortaa"/>
                <a:sym typeface="Comfortaa"/>
              </a:rPr>
              <a:t> </a:t>
            </a:r>
            <a:r>
              <a:rPr lang="en" sz="2200" b="1">
                <a:solidFill>
                  <a:schemeClr val="dk1"/>
                </a:solidFill>
                <a:latin typeface="Comfortaa"/>
                <a:ea typeface="Comfortaa"/>
                <a:cs typeface="Comfortaa"/>
                <a:sym typeface="Comfortaa"/>
              </a:rPr>
              <a:t> array - name of secret for </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chemeClr val="dk1"/>
                </a:solidFill>
                <a:latin typeface="Comfortaa"/>
                <a:ea typeface="Comfortaa"/>
                <a:cs typeface="Comfortaa"/>
                <a:sym typeface="Comfortaa"/>
              </a:rPr>
              <a:t>for additional API tokens</a:t>
            </a:r>
            <a:endParaRPr sz="2600" b="1">
              <a:solidFill>
                <a:srgbClr val="00FF00"/>
              </a:solidFill>
              <a:latin typeface="Comfortaa"/>
              <a:ea typeface="Comfortaa"/>
              <a:cs typeface="Comfortaa"/>
              <a:sym typeface="Comfortaa"/>
            </a:endParaRPr>
          </a:p>
          <a:p>
            <a:pPr marL="0" lvl="0" indent="0" algn="l" rtl="0">
              <a:spcBef>
                <a:spcPts val="0"/>
              </a:spcBef>
              <a:spcAft>
                <a:spcPts val="0"/>
              </a:spcAft>
              <a:buNone/>
            </a:pPr>
            <a:endParaRPr sz="22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200" b="1">
                <a:solidFill>
                  <a:srgbClr val="00FF00"/>
                </a:solidFill>
                <a:latin typeface="Comfortaa"/>
                <a:ea typeface="Comfortaa"/>
                <a:cs typeface="Comfortaa"/>
                <a:sym typeface="Comfortaa"/>
              </a:rPr>
              <a:t>imagePullSecrets:</a:t>
            </a:r>
            <a:endParaRPr sz="22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200" b="1">
                <a:solidFill>
                  <a:schemeClr val="dk1"/>
                </a:solidFill>
                <a:latin typeface="Comfortaa"/>
                <a:ea typeface="Comfortaa"/>
                <a:cs typeface="Comfortaa"/>
                <a:sym typeface="Comfortaa"/>
              </a:rPr>
              <a:t>  array - allows all pods using this </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chemeClr val="dk1"/>
                </a:solidFill>
                <a:latin typeface="Comfortaa"/>
                <a:ea typeface="Comfortaa"/>
                <a:cs typeface="Comfortaa"/>
                <a:sym typeface="Comfortaa"/>
              </a:rPr>
              <a:t>service account to use the docker </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chemeClr val="dk1"/>
                </a:solidFill>
                <a:latin typeface="Comfortaa"/>
                <a:ea typeface="Comfortaa"/>
                <a:cs typeface="Comfortaa"/>
                <a:sym typeface="Comfortaa"/>
              </a:rPr>
              <a:t>registry secret. no need to </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chemeClr val="dk1"/>
                </a:solidFill>
                <a:latin typeface="Comfortaa"/>
                <a:ea typeface="Comfortaa"/>
                <a:cs typeface="Comfortaa"/>
                <a:sym typeface="Comfortaa"/>
              </a:rPr>
              <a:t>configure at the pod level.</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1900" b="1">
              <a:solidFill>
                <a:schemeClr val="dk1"/>
              </a:solidFill>
              <a:latin typeface="Comfortaa"/>
              <a:ea typeface="Comfortaa"/>
              <a:cs typeface="Comfortaa"/>
              <a:sym typeface="Comfortaa"/>
            </a:endParaRPr>
          </a:p>
          <a:p>
            <a:pPr marL="0" lvl="0" indent="0" algn="l" rtl="0">
              <a:spcBef>
                <a:spcPts val="0"/>
              </a:spcBef>
              <a:spcAft>
                <a:spcPts val="0"/>
              </a:spcAft>
              <a:buNone/>
            </a:pPr>
            <a:endParaRPr sz="19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rgbClr val="00FF00"/>
              </a:solidFill>
              <a:latin typeface="Comfortaa"/>
              <a:ea typeface="Comfortaa"/>
              <a:cs typeface="Comfortaa"/>
              <a:sym typeface="Comfortaa"/>
            </a:endParaRPr>
          </a:p>
        </p:txBody>
      </p:sp>
      <p:sp>
        <p:nvSpPr>
          <p:cNvPr id="3088" name="Google Shape;3088;p372"/>
          <p:cNvSpPr txBox="1"/>
          <p:nvPr/>
        </p:nvSpPr>
        <p:spPr>
          <a:xfrm>
            <a:off x="5485750" y="574400"/>
            <a:ext cx="3409500" cy="4258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2F2F2"/>
                </a:solidFill>
                <a:highlight>
                  <a:srgbClr val="000000"/>
                </a:highlight>
              </a:rPr>
              <a:t>apiVersion: v1</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kind: ServiceAccount</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metadata:</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 name: sa1</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00FF00"/>
                </a:solidFill>
                <a:highlight>
                  <a:srgbClr val="000000"/>
                </a:highlight>
              </a:rPr>
              <a:t>secrets:</a:t>
            </a:r>
            <a:endParaRPr sz="1800">
              <a:solidFill>
                <a:srgbClr val="00FF00"/>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 name: appsec</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00FF00"/>
                </a:solidFill>
                <a:highlight>
                  <a:srgbClr val="000000"/>
                </a:highlight>
              </a:rPr>
              <a:t>imagePullSecrets</a:t>
            </a:r>
            <a:r>
              <a:rPr lang="en" sz="1800">
                <a:solidFill>
                  <a:srgbClr val="F2F2F2"/>
                </a:solidFill>
                <a:highlight>
                  <a:srgbClr val="000000"/>
                </a:highlight>
              </a:rPr>
              <a:t>:</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 name: reg1</a:t>
            </a:r>
            <a:endParaRPr sz="1800">
              <a:solidFill>
                <a:srgbClr val="F2F2F2"/>
              </a:solidFill>
              <a:highlight>
                <a:srgbClr val="000000"/>
              </a:highlight>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373"/>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094" name="Google Shape;3094;p373"/>
          <p:cNvSpPr txBox="1"/>
          <p:nvPr/>
        </p:nvSpPr>
        <p:spPr>
          <a:xfrm>
            <a:off x="137625" y="0"/>
            <a:ext cx="8970900" cy="50403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300" b="1">
                <a:solidFill>
                  <a:schemeClr val="dk1"/>
                </a:solidFill>
                <a:latin typeface="Comfortaa"/>
                <a:ea typeface="Comfortaa"/>
                <a:cs typeface="Comfortaa"/>
                <a:sym typeface="Comfortaa"/>
              </a:rPr>
              <a:t>service accounts are assigned to pods using the pod manifest:</a:t>
            </a: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rgbClr val="00FF00"/>
                </a:solidFill>
                <a:latin typeface="Comfortaa"/>
                <a:ea typeface="Comfortaa"/>
                <a:cs typeface="Comfortaa"/>
                <a:sym typeface="Comfortaa"/>
              </a:rPr>
              <a:t>serviceAccountName: </a:t>
            </a:r>
            <a:r>
              <a:rPr lang="en" sz="2300" b="1">
                <a:solidFill>
                  <a:schemeClr val="dk1"/>
                </a:solidFill>
                <a:latin typeface="Comfortaa"/>
                <a:ea typeface="Comfortaa"/>
                <a:cs typeface="Comfortaa"/>
                <a:sym typeface="Comfortaa"/>
              </a:rPr>
              <a:t>name of the </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service account to be used by</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the pod. Cannot be changed after </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pod is created.</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uses default service account</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if not set.</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endParaRPr sz="1900" b="1">
              <a:solidFill>
                <a:schemeClr val="dk1"/>
              </a:solidFill>
              <a:latin typeface="Comfortaa"/>
              <a:ea typeface="Comfortaa"/>
              <a:cs typeface="Comfortaa"/>
              <a:sym typeface="Comfortaa"/>
            </a:endParaRPr>
          </a:p>
          <a:p>
            <a:pPr marL="0" lvl="0" indent="0" algn="l" rtl="0">
              <a:spcBef>
                <a:spcPts val="0"/>
              </a:spcBef>
              <a:spcAft>
                <a:spcPts val="0"/>
              </a:spcAft>
              <a:buNone/>
            </a:pPr>
            <a:endParaRPr sz="1900" b="1">
              <a:solidFill>
                <a:schemeClr val="dk1"/>
              </a:solidFill>
              <a:latin typeface="Comfortaa"/>
              <a:ea typeface="Comfortaa"/>
              <a:cs typeface="Comfortaa"/>
              <a:sym typeface="Comfortaa"/>
            </a:endParaRPr>
          </a:p>
          <a:p>
            <a:pPr marL="0" lvl="0" indent="0" algn="l" rtl="0">
              <a:spcBef>
                <a:spcPts val="0"/>
              </a:spcBef>
              <a:spcAft>
                <a:spcPts val="0"/>
              </a:spcAft>
              <a:buNone/>
            </a:pPr>
            <a:endParaRPr sz="19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100" b="1">
              <a:solidFill>
                <a:srgbClr val="00FF00"/>
              </a:solidFill>
              <a:latin typeface="Comfortaa"/>
              <a:ea typeface="Comfortaa"/>
              <a:cs typeface="Comfortaa"/>
              <a:sym typeface="Comfortaa"/>
            </a:endParaRPr>
          </a:p>
        </p:txBody>
      </p:sp>
      <p:sp>
        <p:nvSpPr>
          <p:cNvPr id="3095" name="Google Shape;3095;p373"/>
          <p:cNvSpPr txBox="1"/>
          <p:nvPr/>
        </p:nvSpPr>
        <p:spPr>
          <a:xfrm>
            <a:off x="5504750" y="1007775"/>
            <a:ext cx="3413100" cy="35853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2F2F2"/>
                </a:solidFill>
                <a:highlight>
                  <a:srgbClr val="000000"/>
                </a:highlight>
              </a:rPr>
              <a:t>apiVersion: v1</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kind: Pod</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metadata:</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  name: webapp</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spec:</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  </a:t>
            </a:r>
            <a:r>
              <a:rPr lang="en" sz="1800">
                <a:solidFill>
                  <a:srgbClr val="00FF00"/>
                </a:solidFill>
                <a:highlight>
                  <a:srgbClr val="000000"/>
                </a:highlight>
              </a:rPr>
              <a:t>serviceAccountName:</a:t>
            </a:r>
            <a:r>
              <a:rPr lang="en" sz="1800">
                <a:solidFill>
                  <a:srgbClr val="F2F2F2"/>
                </a:solidFill>
                <a:highlight>
                  <a:srgbClr val="000000"/>
                </a:highlight>
              </a:rPr>
              <a:t> sa1</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  containers:</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  - name: nginx</a:t>
            </a:r>
            <a:endParaRPr sz="1800">
              <a:solidFill>
                <a:srgbClr val="F2F2F2"/>
              </a:solidFill>
              <a:highlight>
                <a:srgbClr val="000000"/>
              </a:highlight>
            </a:endParaRPr>
          </a:p>
          <a:p>
            <a:pPr marL="0" lvl="0" indent="0" algn="l" rtl="0">
              <a:lnSpc>
                <a:spcPct val="115000"/>
              </a:lnSpc>
              <a:spcBef>
                <a:spcPts val="0"/>
              </a:spcBef>
              <a:spcAft>
                <a:spcPts val="0"/>
              </a:spcAft>
              <a:buNone/>
            </a:pPr>
            <a:r>
              <a:rPr lang="en" sz="1800">
                <a:solidFill>
                  <a:srgbClr val="F2F2F2"/>
                </a:solidFill>
                <a:highlight>
                  <a:srgbClr val="000000"/>
                </a:highlight>
              </a:rPr>
              <a:t>    image: nginx</a:t>
            </a:r>
            <a:endParaRPr sz="1800">
              <a:solidFill>
                <a:srgbClr val="F2F2F2"/>
              </a:solidFill>
              <a:highlight>
                <a:srgbClr val="000000"/>
              </a:highlight>
            </a:endParaRPr>
          </a:p>
          <a:p>
            <a:pPr marL="0" lvl="0" indent="0" algn="l" rtl="0">
              <a:lnSpc>
                <a:spcPct val="115000"/>
              </a:lnSpc>
              <a:spcBef>
                <a:spcPts val="0"/>
              </a:spcBef>
              <a:spcAft>
                <a:spcPts val="0"/>
              </a:spcAft>
              <a:buNone/>
            </a:pPr>
            <a:endParaRPr sz="1800">
              <a:solidFill>
                <a:srgbClr val="F2F2F2"/>
              </a:solidFill>
              <a:highlight>
                <a:srgbClr val="000000"/>
              </a:highlight>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sp>
        <p:nvSpPr>
          <p:cNvPr id="3100" name="Google Shape;3100;p374"/>
          <p:cNvSpPr txBox="1">
            <a:spLocks noGrp="1"/>
          </p:cNvSpPr>
          <p:nvPr>
            <p:ph type="title"/>
          </p:nvPr>
        </p:nvSpPr>
        <p:spPr>
          <a:xfrm>
            <a:off x="170775" y="1557150"/>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Kubernetes </a:t>
            </a:r>
            <a:r>
              <a:rPr lang="en" sz="3800" b="1">
                <a:solidFill>
                  <a:srgbClr val="00FF00"/>
                </a:solidFill>
                <a:latin typeface="Comfortaa"/>
                <a:ea typeface="Comfortaa"/>
                <a:cs typeface="Comfortaa"/>
                <a:sym typeface="Comfortaa"/>
              </a:rPr>
              <a:t>Authorization </a:t>
            </a:r>
            <a:r>
              <a:rPr lang="en" sz="3800" b="1">
                <a:latin typeface="Comfortaa"/>
                <a:ea typeface="Comfortaa"/>
                <a:cs typeface="Comfortaa"/>
                <a:sym typeface="Comfortaa"/>
              </a:rPr>
              <a:t>Overview</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3104"/>
        <p:cNvGrpSpPr/>
        <p:nvPr/>
      </p:nvGrpSpPr>
      <p:grpSpPr>
        <a:xfrm>
          <a:off x="0" y="0"/>
          <a:ext cx="0" cy="0"/>
          <a:chOff x="0" y="0"/>
          <a:chExt cx="0" cy="0"/>
        </a:xfrm>
      </p:grpSpPr>
      <p:sp>
        <p:nvSpPr>
          <p:cNvPr id="3105" name="Google Shape;3105;p375"/>
          <p:cNvSpPr txBox="1">
            <a:spLocks noGrp="1"/>
          </p:cNvSpPr>
          <p:nvPr>
            <p:ph type="title"/>
          </p:nvPr>
        </p:nvSpPr>
        <p:spPr>
          <a:xfrm>
            <a:off x="362575" y="305850"/>
            <a:ext cx="8547300" cy="45318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2400">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0" algn="l" rtl="0">
              <a:spcBef>
                <a:spcPts val="0"/>
              </a:spcBef>
              <a:spcAft>
                <a:spcPts val="0"/>
              </a:spcAft>
              <a:buNone/>
            </a:pPr>
            <a:r>
              <a:rPr lang="en" sz="2700" b="1">
                <a:latin typeface="Comfortaa"/>
                <a:ea typeface="Comfortaa"/>
                <a:cs typeface="Comfortaa"/>
                <a:sym typeface="Comfortaa"/>
              </a:rPr>
              <a:t>Authorization is a process of giving a user permission to access a specific resource(s) or function(s).</a:t>
            </a:r>
            <a:endParaRPr sz="2700" b="1">
              <a:latin typeface="Comfortaa"/>
              <a:ea typeface="Comfortaa"/>
              <a:cs typeface="Comfortaa"/>
              <a:sym typeface="Comfortaa"/>
            </a:endParaRPr>
          </a:p>
          <a:p>
            <a:pPr marL="0" lvl="0" indent="0" algn="l" rtl="0">
              <a:lnSpc>
                <a:spcPct val="115000"/>
              </a:lnSpc>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3109"/>
        <p:cNvGrpSpPr/>
        <p:nvPr/>
      </p:nvGrpSpPr>
      <p:grpSpPr>
        <a:xfrm>
          <a:off x="0" y="0"/>
          <a:ext cx="0" cy="0"/>
          <a:chOff x="0" y="0"/>
          <a:chExt cx="0" cy="0"/>
        </a:xfrm>
      </p:grpSpPr>
      <p:sp>
        <p:nvSpPr>
          <p:cNvPr id="3110" name="Google Shape;3110;p376"/>
          <p:cNvSpPr txBox="1">
            <a:spLocks noGrp="1"/>
          </p:cNvSpPr>
          <p:nvPr>
            <p:ph type="title"/>
          </p:nvPr>
        </p:nvSpPr>
        <p:spPr>
          <a:xfrm>
            <a:off x="362575" y="305850"/>
            <a:ext cx="8547300" cy="45318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2400">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Gives permissions to user over which operations each user or group of users can execute in namespaces or cluster wide.</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Have full control over which operations each process inside a pod can execute.</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Limit the visibility of certain resources of namespaces.</a:t>
            </a:r>
            <a:endParaRPr sz="2400" b="1">
              <a:solidFill>
                <a:srgbClr val="202020"/>
              </a:solidFill>
              <a:highlight>
                <a:srgbClr val="FFFFFF"/>
              </a:highlight>
              <a:latin typeface="Comfortaa"/>
              <a:ea typeface="Comfortaa"/>
              <a:cs typeface="Comfortaa"/>
              <a:sym typeface="Comfortaa"/>
            </a:endParaRPr>
          </a:p>
          <a:p>
            <a:pPr marL="0" lvl="0" indent="0" algn="l" rtl="0">
              <a:spcBef>
                <a:spcPts val="0"/>
              </a:spcBef>
              <a:spcAft>
                <a:spcPts val="0"/>
              </a:spcAft>
              <a:buNone/>
            </a:pPr>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3115" name="Google Shape;3115;p377"/>
          <p:cNvSpPr txBox="1">
            <a:spLocks noGrp="1"/>
          </p:cNvSpPr>
          <p:nvPr>
            <p:ph type="title"/>
          </p:nvPr>
        </p:nvSpPr>
        <p:spPr>
          <a:xfrm>
            <a:off x="140175" y="1211100"/>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 </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Role Based Access Controls or RBAC</a:t>
            </a: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3119"/>
        <p:cNvGrpSpPr/>
        <p:nvPr/>
      </p:nvGrpSpPr>
      <p:grpSpPr>
        <a:xfrm>
          <a:off x="0" y="0"/>
          <a:ext cx="0" cy="0"/>
          <a:chOff x="0" y="0"/>
          <a:chExt cx="0" cy="0"/>
        </a:xfrm>
      </p:grpSpPr>
      <p:sp>
        <p:nvSpPr>
          <p:cNvPr id="3120" name="Google Shape;3120;p378"/>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121" name="Google Shape;3121;p378"/>
          <p:cNvSpPr txBox="1"/>
          <p:nvPr/>
        </p:nvSpPr>
        <p:spPr>
          <a:xfrm>
            <a:off x="173100" y="90725"/>
            <a:ext cx="8757600" cy="48312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Authorization is done in Kubernetes using plugings</a:t>
            </a:r>
            <a:endParaRPr sz="2400" b="1">
              <a:solidFill>
                <a:schemeClr val="dk1"/>
              </a:solidFill>
              <a:latin typeface="Comfortaa"/>
              <a:ea typeface="Comfortaa"/>
              <a:cs typeface="Comfortaa"/>
              <a:sym typeface="Comfortaa"/>
            </a:endParaRPr>
          </a:p>
          <a:p>
            <a:pPr marL="457200" marR="5080" lvl="0" indent="-381000" algn="just" rtl="0">
              <a:lnSpc>
                <a:spcPct val="118750"/>
              </a:lnSpc>
              <a:spcBef>
                <a:spcPts val="105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Node authorization is used internally to authorize kubelet’s API calls</a:t>
            </a:r>
            <a:endParaRPr sz="2400" b="1">
              <a:solidFill>
                <a:schemeClr val="dk1"/>
              </a:solidFill>
              <a:latin typeface="Comfortaa"/>
              <a:ea typeface="Comfortaa"/>
              <a:cs typeface="Comfortaa"/>
              <a:sym typeface="Comfortaa"/>
            </a:endParaRPr>
          </a:p>
          <a:p>
            <a:pPr marL="457200" marR="5080" lvl="0" indent="-381000" algn="just" rtl="0">
              <a:lnSpc>
                <a:spcPct val="118750"/>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RBAC</a:t>
            </a:r>
            <a:endParaRPr sz="2400" b="1">
              <a:solidFill>
                <a:schemeClr val="dk1"/>
              </a:solidFill>
              <a:latin typeface="Comfortaa"/>
              <a:ea typeface="Comfortaa"/>
              <a:cs typeface="Comfortaa"/>
              <a:sym typeface="Comfortaa"/>
            </a:endParaRPr>
          </a:p>
          <a:p>
            <a:pPr marL="457200" marR="5080" lvl="0" indent="-381000" algn="just" rtl="0">
              <a:lnSpc>
                <a:spcPct val="118750"/>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ABAC is based on a static config file and is considered insecure</a:t>
            </a:r>
            <a:endParaRPr sz="2400" b="1">
              <a:solidFill>
                <a:schemeClr val="dk1"/>
              </a:solidFill>
              <a:latin typeface="Comfortaa"/>
              <a:ea typeface="Comfortaa"/>
              <a:cs typeface="Comfortaa"/>
              <a:sym typeface="Comfortaa"/>
            </a:endParaRPr>
          </a:p>
          <a:p>
            <a:pPr marL="457200" marR="5080" lvl="0" indent="-381000" algn="just" rtl="0">
              <a:lnSpc>
                <a:spcPct val="118750"/>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WebHook is an external service such Google that the Kubernetes API can call</a:t>
            </a:r>
            <a:r>
              <a:rPr lang="en" sz="2400">
                <a:solidFill>
                  <a:schemeClr val="dk1"/>
                </a:solidFill>
                <a:highlight>
                  <a:schemeClr val="dk1"/>
                </a:highlight>
                <a:latin typeface="Comfortaa"/>
                <a:ea typeface="Comfortaa"/>
                <a:cs typeface="Comfortaa"/>
                <a:sym typeface="Comfortaa"/>
              </a:rPr>
              <a:t> </a:t>
            </a:r>
            <a:endParaRPr sz="2400">
              <a:solidFill>
                <a:schemeClr val="dk1"/>
              </a:solidFill>
              <a:highlight>
                <a:schemeClr val="dk1"/>
              </a:highlight>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1">
                                            <p:txEl>
                                              <p:pRg st="0" end="0"/>
                                            </p:txEl>
                                          </p:spTgt>
                                        </p:tgtEl>
                                        <p:attrNameLst>
                                          <p:attrName>style.visibility</p:attrName>
                                        </p:attrNameLst>
                                      </p:cBhvr>
                                      <p:to>
                                        <p:strVal val="visible"/>
                                      </p:to>
                                    </p:set>
                                    <p:animEffect transition="in" filter="fade">
                                      <p:cBhvr>
                                        <p:cTn id="7" dur="1000"/>
                                        <p:tgtEl>
                                          <p:spTgt spid="3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21">
                                            <p:txEl>
                                              <p:pRg st="1" end="1"/>
                                            </p:txEl>
                                          </p:spTgt>
                                        </p:tgtEl>
                                        <p:attrNameLst>
                                          <p:attrName>style.visibility</p:attrName>
                                        </p:attrNameLst>
                                      </p:cBhvr>
                                      <p:to>
                                        <p:strVal val="visible"/>
                                      </p:to>
                                    </p:set>
                                    <p:animEffect transition="in" filter="fade">
                                      <p:cBhvr>
                                        <p:cTn id="12" dur="1000"/>
                                        <p:tgtEl>
                                          <p:spTgt spid="31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21">
                                            <p:txEl>
                                              <p:pRg st="2" end="2"/>
                                            </p:txEl>
                                          </p:spTgt>
                                        </p:tgtEl>
                                        <p:attrNameLst>
                                          <p:attrName>style.visibility</p:attrName>
                                        </p:attrNameLst>
                                      </p:cBhvr>
                                      <p:to>
                                        <p:strVal val="visible"/>
                                      </p:to>
                                    </p:set>
                                    <p:animEffect transition="in" filter="fade">
                                      <p:cBhvr>
                                        <p:cTn id="17" dur="1000"/>
                                        <p:tgtEl>
                                          <p:spTgt spid="31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21">
                                            <p:txEl>
                                              <p:pRg st="3" end="3"/>
                                            </p:txEl>
                                          </p:spTgt>
                                        </p:tgtEl>
                                        <p:attrNameLst>
                                          <p:attrName>style.visibility</p:attrName>
                                        </p:attrNameLst>
                                      </p:cBhvr>
                                      <p:to>
                                        <p:strVal val="visible"/>
                                      </p:to>
                                    </p:set>
                                    <p:animEffect transition="in" filter="fade">
                                      <p:cBhvr>
                                        <p:cTn id="22" dur="1000"/>
                                        <p:tgtEl>
                                          <p:spTgt spid="31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21">
                                            <p:txEl>
                                              <p:pRg st="4" end="4"/>
                                            </p:txEl>
                                          </p:spTgt>
                                        </p:tgtEl>
                                        <p:attrNameLst>
                                          <p:attrName>style.visibility</p:attrName>
                                        </p:attrNameLst>
                                      </p:cBhvr>
                                      <p:to>
                                        <p:strVal val="visible"/>
                                      </p:to>
                                    </p:set>
                                    <p:animEffect transition="in" filter="fade">
                                      <p:cBhvr>
                                        <p:cTn id="27" dur="1000"/>
                                        <p:tgtEl>
                                          <p:spTgt spid="31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21">
                                            <p:txEl>
                                              <p:pRg st="5" end="5"/>
                                            </p:txEl>
                                          </p:spTgt>
                                        </p:tgtEl>
                                        <p:attrNameLst>
                                          <p:attrName>style.visibility</p:attrName>
                                        </p:attrNameLst>
                                      </p:cBhvr>
                                      <p:to>
                                        <p:strVal val="visible"/>
                                      </p:to>
                                    </p:set>
                                    <p:animEffect transition="in" filter="fade">
                                      <p:cBhvr>
                                        <p:cTn id="32" dur="1000"/>
                                        <p:tgtEl>
                                          <p:spTgt spid="31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21">
                                            <p:txEl>
                                              <p:pRg st="6" end="6"/>
                                            </p:txEl>
                                          </p:spTgt>
                                        </p:tgtEl>
                                        <p:attrNameLst>
                                          <p:attrName>style.visibility</p:attrName>
                                        </p:attrNameLst>
                                      </p:cBhvr>
                                      <p:to>
                                        <p:strVal val="visible"/>
                                      </p:to>
                                    </p:set>
                                    <p:animEffect transition="in" filter="fade">
                                      <p:cBhvr>
                                        <p:cTn id="37" dur="1000"/>
                                        <p:tgtEl>
                                          <p:spTgt spid="312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21">
                                            <p:txEl>
                                              <p:pRg st="7" end="7"/>
                                            </p:txEl>
                                          </p:spTgt>
                                        </p:tgtEl>
                                        <p:attrNameLst>
                                          <p:attrName>style.visibility</p:attrName>
                                        </p:attrNameLst>
                                      </p:cBhvr>
                                      <p:to>
                                        <p:strVal val="visible"/>
                                      </p:to>
                                    </p:set>
                                    <p:animEffect transition="in" filter="fade">
                                      <p:cBhvr>
                                        <p:cTn id="42" dur="1000"/>
                                        <p:tgtEl>
                                          <p:spTgt spid="31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5"/>
          <p:cNvSpPr txBox="1">
            <a:spLocks noGrp="1"/>
          </p:cNvSpPr>
          <p:nvPr>
            <p:ph type="title"/>
          </p:nvPr>
        </p:nvSpPr>
        <p:spPr>
          <a:xfrm>
            <a:off x="255175" y="1404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fortaa"/>
                <a:ea typeface="Comfortaa"/>
                <a:cs typeface="Comfortaa"/>
                <a:sym typeface="Comfortaa"/>
              </a:rPr>
              <a:t>The ETCD aka the Datastore</a:t>
            </a:r>
            <a:endParaRPr>
              <a:latin typeface="Comfortaa"/>
              <a:ea typeface="Comfortaa"/>
              <a:cs typeface="Comfortaa"/>
              <a:sym typeface="Comfortaa"/>
            </a:endParaRPr>
          </a:p>
        </p:txBody>
      </p:sp>
      <p:pic>
        <p:nvPicPr>
          <p:cNvPr id="367" name="Google Shape;367;p55"/>
          <p:cNvPicPr preferRelativeResize="0"/>
          <p:nvPr/>
        </p:nvPicPr>
        <p:blipFill>
          <a:blip r:embed="rId3">
            <a:alphaModFix/>
          </a:blip>
          <a:stretch>
            <a:fillRect/>
          </a:stretch>
        </p:blipFill>
        <p:spPr>
          <a:xfrm>
            <a:off x="2601750" y="2461625"/>
            <a:ext cx="3571875" cy="1276350"/>
          </a:xfrm>
          <a:prstGeom prst="rect">
            <a:avLst/>
          </a:prstGeom>
          <a:noFill/>
          <a:ln>
            <a:noFill/>
          </a:ln>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3125"/>
        <p:cNvGrpSpPr/>
        <p:nvPr/>
      </p:nvGrpSpPr>
      <p:grpSpPr>
        <a:xfrm>
          <a:off x="0" y="0"/>
          <a:ext cx="0" cy="0"/>
          <a:chOff x="0" y="0"/>
          <a:chExt cx="0" cy="0"/>
        </a:xfrm>
      </p:grpSpPr>
      <p:sp>
        <p:nvSpPr>
          <p:cNvPr id="3126" name="Google Shape;3126;p379"/>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127" name="Google Shape;3127;p379"/>
          <p:cNvSpPr txBox="1"/>
          <p:nvPr/>
        </p:nvSpPr>
        <p:spPr>
          <a:xfrm>
            <a:off x="173100" y="90725"/>
            <a:ext cx="8757600" cy="48312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300" b="1">
                <a:solidFill>
                  <a:srgbClr val="00FF00"/>
                </a:solidFill>
                <a:latin typeface="Comfortaa"/>
                <a:ea typeface="Comfortaa"/>
                <a:cs typeface="Comfortaa"/>
                <a:sym typeface="Comfortaa"/>
              </a:rPr>
              <a:t>Role Based Access Controls or RBAC</a:t>
            </a:r>
            <a:r>
              <a:rPr lang="en" sz="2300" b="1">
                <a:solidFill>
                  <a:schemeClr val="dk1"/>
                </a:solidFill>
                <a:latin typeface="Comfortaa"/>
                <a:ea typeface="Comfortaa"/>
                <a:cs typeface="Comfortaa"/>
                <a:sym typeface="Comfortaa"/>
              </a:rPr>
              <a:t> defines what actions a user can perform in a Kubernetes cluster.</a:t>
            </a: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300" b="1">
                <a:solidFill>
                  <a:schemeClr val="dk1"/>
                </a:solidFill>
                <a:latin typeface="Comfortaa"/>
                <a:ea typeface="Comfortaa"/>
                <a:cs typeface="Comfortaa"/>
                <a:sym typeface="Comfortaa"/>
              </a:rPr>
              <a:t>users can be human, machine or groups and are called Subjects and their permissions are defined in a role.</a:t>
            </a: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300" b="1">
                <a:solidFill>
                  <a:schemeClr val="dk1"/>
                </a:solidFill>
                <a:latin typeface="Comfortaa"/>
                <a:ea typeface="Comfortaa"/>
                <a:cs typeface="Comfortaa"/>
                <a:sym typeface="Comfortaa"/>
              </a:rPr>
              <a:t>The </a:t>
            </a:r>
            <a:r>
              <a:rPr lang="en" sz="2500" b="1">
                <a:solidFill>
                  <a:srgbClr val="FF0000"/>
                </a:solidFill>
                <a:latin typeface="Comfortaa"/>
                <a:ea typeface="Comfortaa"/>
                <a:cs typeface="Comfortaa"/>
                <a:sym typeface="Comfortaa"/>
              </a:rPr>
              <a:t>standard</a:t>
            </a:r>
            <a:r>
              <a:rPr lang="en" sz="2300" b="1">
                <a:solidFill>
                  <a:schemeClr val="dk1"/>
                </a:solidFill>
                <a:latin typeface="Comfortaa"/>
                <a:ea typeface="Comfortaa"/>
                <a:cs typeface="Comfortaa"/>
                <a:sym typeface="Comfortaa"/>
              </a:rPr>
              <a:t> authorization plugin for the API Server</a:t>
            </a: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300" b="1">
                <a:solidFill>
                  <a:schemeClr val="dk1"/>
                </a:solidFill>
                <a:latin typeface="Comfortaa"/>
                <a:ea typeface="Comfortaa"/>
                <a:cs typeface="Comfortaa"/>
                <a:sym typeface="Comfortaa"/>
              </a:rPr>
              <a:t>Enabled at the API server command line with the flag:</a:t>
            </a: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300" b="1">
                <a:solidFill>
                  <a:schemeClr val="dk1"/>
                </a:solidFill>
                <a:latin typeface="Comfortaa"/>
                <a:ea typeface="Comfortaa"/>
                <a:cs typeface="Comfortaa"/>
                <a:sym typeface="Comfortaa"/>
              </a:rPr>
              <a:t> --authorization-modes: RBAC,Node</a:t>
            </a: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7">
                                            <p:txEl>
                                              <p:pRg st="0" end="0"/>
                                            </p:txEl>
                                          </p:spTgt>
                                        </p:tgtEl>
                                        <p:attrNameLst>
                                          <p:attrName>style.visibility</p:attrName>
                                        </p:attrNameLst>
                                      </p:cBhvr>
                                      <p:to>
                                        <p:strVal val="visible"/>
                                      </p:to>
                                    </p:set>
                                    <p:animEffect transition="in" filter="fade">
                                      <p:cBhvr>
                                        <p:cTn id="7" dur="1000"/>
                                        <p:tgtEl>
                                          <p:spTgt spid="31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27">
                                            <p:txEl>
                                              <p:pRg st="1" end="1"/>
                                            </p:txEl>
                                          </p:spTgt>
                                        </p:tgtEl>
                                        <p:attrNameLst>
                                          <p:attrName>style.visibility</p:attrName>
                                        </p:attrNameLst>
                                      </p:cBhvr>
                                      <p:to>
                                        <p:strVal val="visible"/>
                                      </p:to>
                                    </p:set>
                                    <p:animEffect transition="in" filter="fade">
                                      <p:cBhvr>
                                        <p:cTn id="12" dur="1000"/>
                                        <p:tgtEl>
                                          <p:spTgt spid="31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27">
                                            <p:txEl>
                                              <p:pRg st="2" end="2"/>
                                            </p:txEl>
                                          </p:spTgt>
                                        </p:tgtEl>
                                        <p:attrNameLst>
                                          <p:attrName>style.visibility</p:attrName>
                                        </p:attrNameLst>
                                      </p:cBhvr>
                                      <p:to>
                                        <p:strVal val="visible"/>
                                      </p:to>
                                    </p:set>
                                    <p:animEffect transition="in" filter="fade">
                                      <p:cBhvr>
                                        <p:cTn id="17" dur="1000"/>
                                        <p:tgtEl>
                                          <p:spTgt spid="31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27">
                                            <p:txEl>
                                              <p:pRg st="3" end="3"/>
                                            </p:txEl>
                                          </p:spTgt>
                                        </p:tgtEl>
                                        <p:attrNameLst>
                                          <p:attrName>style.visibility</p:attrName>
                                        </p:attrNameLst>
                                      </p:cBhvr>
                                      <p:to>
                                        <p:strVal val="visible"/>
                                      </p:to>
                                    </p:set>
                                    <p:animEffect transition="in" filter="fade">
                                      <p:cBhvr>
                                        <p:cTn id="22" dur="1000"/>
                                        <p:tgtEl>
                                          <p:spTgt spid="31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27">
                                            <p:txEl>
                                              <p:pRg st="4" end="4"/>
                                            </p:txEl>
                                          </p:spTgt>
                                        </p:tgtEl>
                                        <p:attrNameLst>
                                          <p:attrName>style.visibility</p:attrName>
                                        </p:attrNameLst>
                                      </p:cBhvr>
                                      <p:to>
                                        <p:strVal val="visible"/>
                                      </p:to>
                                    </p:set>
                                    <p:animEffect transition="in" filter="fade">
                                      <p:cBhvr>
                                        <p:cTn id="27" dur="1000"/>
                                        <p:tgtEl>
                                          <p:spTgt spid="31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27">
                                            <p:txEl>
                                              <p:pRg st="5" end="5"/>
                                            </p:txEl>
                                          </p:spTgt>
                                        </p:tgtEl>
                                        <p:attrNameLst>
                                          <p:attrName>style.visibility</p:attrName>
                                        </p:attrNameLst>
                                      </p:cBhvr>
                                      <p:to>
                                        <p:strVal val="visible"/>
                                      </p:to>
                                    </p:set>
                                    <p:animEffect transition="in" filter="fade">
                                      <p:cBhvr>
                                        <p:cTn id="32" dur="1000"/>
                                        <p:tgtEl>
                                          <p:spTgt spid="312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27">
                                            <p:txEl>
                                              <p:pRg st="6" end="6"/>
                                            </p:txEl>
                                          </p:spTgt>
                                        </p:tgtEl>
                                        <p:attrNameLst>
                                          <p:attrName>style.visibility</p:attrName>
                                        </p:attrNameLst>
                                      </p:cBhvr>
                                      <p:to>
                                        <p:strVal val="visible"/>
                                      </p:to>
                                    </p:set>
                                    <p:animEffect transition="in" filter="fade">
                                      <p:cBhvr>
                                        <p:cTn id="37" dur="1000"/>
                                        <p:tgtEl>
                                          <p:spTgt spid="312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27">
                                            <p:txEl>
                                              <p:pRg st="7" end="7"/>
                                            </p:txEl>
                                          </p:spTgt>
                                        </p:tgtEl>
                                        <p:attrNameLst>
                                          <p:attrName>style.visibility</p:attrName>
                                        </p:attrNameLst>
                                      </p:cBhvr>
                                      <p:to>
                                        <p:strVal val="visible"/>
                                      </p:to>
                                    </p:set>
                                    <p:animEffect transition="in" filter="fade">
                                      <p:cBhvr>
                                        <p:cTn id="42" dur="1000"/>
                                        <p:tgtEl>
                                          <p:spTgt spid="31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3131"/>
        <p:cNvGrpSpPr/>
        <p:nvPr/>
      </p:nvGrpSpPr>
      <p:grpSpPr>
        <a:xfrm>
          <a:off x="0" y="0"/>
          <a:ext cx="0" cy="0"/>
          <a:chOff x="0" y="0"/>
          <a:chExt cx="0" cy="0"/>
        </a:xfrm>
      </p:grpSpPr>
      <p:sp>
        <p:nvSpPr>
          <p:cNvPr id="3132" name="Google Shape;3132;p380"/>
          <p:cNvSpPr txBox="1">
            <a:spLocks noGrp="1"/>
          </p:cNvSpPr>
          <p:nvPr>
            <p:ph type="title"/>
          </p:nvPr>
        </p:nvSpPr>
        <p:spPr>
          <a:xfrm>
            <a:off x="218875" y="337425"/>
            <a:ext cx="8736600" cy="465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                   RBAC == KUBERNETES Grammar</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endParaRPr sz="2400" b="1">
              <a:solidFill>
                <a:srgbClr val="00FF00"/>
              </a:solidFill>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solidFill>
                  <a:srgbClr val="00FF00"/>
                </a:solidFill>
                <a:latin typeface="Comfortaa"/>
                <a:ea typeface="Comfortaa"/>
                <a:cs typeface="Comfortaa"/>
                <a:sym typeface="Comfortaa"/>
              </a:rPr>
              <a:t>Subjects:</a:t>
            </a:r>
            <a:r>
              <a:rPr lang="en" sz="2400" b="1">
                <a:latin typeface="Comfortaa"/>
                <a:ea typeface="Comfortaa"/>
                <a:cs typeface="Comfortaa"/>
                <a:sym typeface="Comfortaa"/>
              </a:rPr>
              <a:t> users</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solidFill>
                  <a:srgbClr val="00FF00"/>
                </a:solidFill>
                <a:latin typeface="Comfortaa"/>
                <a:ea typeface="Comfortaa"/>
                <a:cs typeface="Comfortaa"/>
                <a:sym typeface="Comfortaa"/>
              </a:rPr>
              <a:t>Verbs</a:t>
            </a:r>
            <a:r>
              <a:rPr lang="en" sz="2400" b="1">
                <a:latin typeface="Comfortaa"/>
                <a:ea typeface="Comfortaa"/>
                <a:cs typeface="Comfortaa"/>
                <a:sym typeface="Comfortaa"/>
              </a:rPr>
              <a:t>: The set of actions or operations that can be executed to resources. Request  verbs represent actions ie: create, get, list,watch, delete, etc.) are CRUD operations in the API server.</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solidFill>
                  <a:srgbClr val="00FF00"/>
                </a:solidFill>
                <a:latin typeface="Comfortaa"/>
                <a:ea typeface="Comfortaa"/>
                <a:cs typeface="Comfortaa"/>
                <a:sym typeface="Comfortaa"/>
              </a:rPr>
              <a:t>Resources</a:t>
            </a:r>
            <a:r>
              <a:rPr lang="en" sz="2400" b="1">
                <a:latin typeface="Comfortaa"/>
                <a:ea typeface="Comfortaa"/>
                <a:cs typeface="Comfortaa"/>
                <a:sym typeface="Comfortaa"/>
              </a:rPr>
              <a:t>: Kubernetes API Objects in a cluster. Pods, Deployments, Services, Nodes, ReplicaSets, PersistentVolumes etc..</a:t>
            </a:r>
            <a:endParaRPr sz="2400" b="1">
              <a:latin typeface="Comfortaa"/>
              <a:ea typeface="Comfortaa"/>
              <a:cs typeface="Comfortaa"/>
              <a:sym typeface="Comfortaa"/>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3136"/>
        <p:cNvGrpSpPr/>
        <p:nvPr/>
      </p:nvGrpSpPr>
      <p:grpSpPr>
        <a:xfrm>
          <a:off x="0" y="0"/>
          <a:ext cx="0" cy="0"/>
          <a:chOff x="0" y="0"/>
          <a:chExt cx="0" cy="0"/>
        </a:xfrm>
      </p:grpSpPr>
      <p:graphicFrame>
        <p:nvGraphicFramePr>
          <p:cNvPr id="3137" name="Google Shape;3137;p381"/>
          <p:cNvGraphicFramePr/>
          <p:nvPr/>
        </p:nvGraphicFramePr>
        <p:xfrm>
          <a:off x="485125" y="974025"/>
          <a:ext cx="8265000" cy="3982975"/>
        </p:xfrm>
        <a:graphic>
          <a:graphicData uri="http://schemas.openxmlformats.org/drawingml/2006/table">
            <a:tbl>
              <a:tblPr>
                <a:solidFill>
                  <a:srgbClr val="FFFFFF"/>
                </a:solidFill>
                <a:tableStyleId>{DC89568C-A450-4143-BD83-40F0EA23FAFA}</a:tableStyleId>
              </a:tblPr>
              <a:tblGrid>
                <a:gridCol w="724850"/>
                <a:gridCol w="7540150"/>
              </a:tblGrid>
              <a:tr h="659850">
                <a:tc>
                  <a:txBody>
                    <a:bodyPr/>
                    <a:lstStyle/>
                    <a:p>
                      <a:pPr marL="0" lvl="0" indent="0" algn="ctr" rtl="0">
                        <a:lnSpc>
                          <a:spcPct val="115000"/>
                        </a:lnSpc>
                        <a:spcBef>
                          <a:spcPts val="0"/>
                        </a:spcBef>
                        <a:spcAft>
                          <a:spcPts val="0"/>
                        </a:spcAft>
                        <a:buNone/>
                      </a:pPr>
                      <a:r>
                        <a:rPr lang="en" sz="1200" b="1">
                          <a:solidFill>
                            <a:srgbClr val="222222"/>
                          </a:solidFill>
                          <a:highlight>
                            <a:srgbClr val="FFFFFF"/>
                          </a:highlight>
                          <a:latin typeface="Roboto"/>
                          <a:ea typeface="Roboto"/>
                          <a:cs typeface="Roboto"/>
                          <a:sym typeface="Roboto"/>
                        </a:rPr>
                        <a:t>HTTP verb</a:t>
                      </a:r>
                      <a:endParaRPr sz="1200" b="1">
                        <a:solidFill>
                          <a:srgbClr val="222222"/>
                        </a:solidFill>
                        <a:highlight>
                          <a:srgbClr val="FFFFFF"/>
                        </a:highlight>
                        <a:latin typeface="Roboto"/>
                        <a:ea typeface="Roboto"/>
                        <a:cs typeface="Roboto"/>
                        <a:sym typeface="Roboto"/>
                      </a:endParaRPr>
                    </a:p>
                  </a:txBody>
                  <a:tcPr marL="91425" marR="91425" marT="91425" marB="91425" anchor="b">
                    <a:lnT w="9525" cap="flat" cmpd="sng">
                      <a:solidFill>
                        <a:srgbClr val="DEE2E6"/>
                      </a:solidFill>
                      <a:prstDash val="solid"/>
                      <a:round/>
                      <a:headEnd type="none" w="sm" len="sm"/>
                      <a:tailEnd type="none" w="sm" len="sm"/>
                    </a:lnT>
                    <a:lnB w="19050" cap="flat" cmpd="sng">
                      <a:solidFill>
                        <a:srgbClr val="DEE2E6"/>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solidFill>
                            <a:srgbClr val="222222"/>
                          </a:solidFill>
                          <a:highlight>
                            <a:srgbClr val="FFFFFF"/>
                          </a:highlight>
                          <a:latin typeface="Roboto"/>
                          <a:ea typeface="Roboto"/>
                          <a:cs typeface="Roboto"/>
                          <a:sym typeface="Roboto"/>
                        </a:rPr>
                        <a:t>request verb</a:t>
                      </a:r>
                      <a:endParaRPr sz="1200" b="1">
                        <a:solidFill>
                          <a:srgbClr val="222222"/>
                        </a:solidFill>
                        <a:highlight>
                          <a:srgbClr val="FFFFFF"/>
                        </a:highlight>
                        <a:latin typeface="Roboto"/>
                        <a:ea typeface="Roboto"/>
                        <a:cs typeface="Roboto"/>
                        <a:sym typeface="Roboto"/>
                      </a:endParaRPr>
                    </a:p>
                  </a:txBody>
                  <a:tcPr marL="91425" marR="91425" marT="91425" marB="91425" anchor="b">
                    <a:lnT w="9525" cap="flat" cmpd="sng">
                      <a:solidFill>
                        <a:srgbClr val="DEE2E6"/>
                      </a:solidFill>
                      <a:prstDash val="solid"/>
                      <a:round/>
                      <a:headEnd type="none" w="sm" len="sm"/>
                      <a:tailEnd type="none" w="sm" len="sm"/>
                    </a:lnT>
                    <a:lnB w="19050" cap="flat" cmpd="sng">
                      <a:solidFill>
                        <a:srgbClr val="DEE2E6"/>
                      </a:solidFill>
                      <a:prstDash val="solid"/>
                      <a:round/>
                      <a:headEnd type="none" w="sm" len="sm"/>
                      <a:tailEnd type="none" w="sm" len="sm"/>
                    </a:lnB>
                  </a:tcPr>
                </a:tc>
              </a:tr>
              <a:tr h="531200">
                <a:tc>
                  <a:txBody>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POST</a:t>
                      </a:r>
                      <a:endParaRPr sz="1200">
                        <a:solidFill>
                          <a:srgbClr val="222222"/>
                        </a:solidFill>
                        <a:highlight>
                          <a:srgbClr val="FFFFFF"/>
                        </a:highlight>
                        <a:latin typeface="Roboto"/>
                        <a:ea typeface="Roboto"/>
                        <a:cs typeface="Roboto"/>
                        <a:sym typeface="Roboto"/>
                      </a:endParaRPr>
                    </a:p>
                  </a:txBody>
                  <a:tcPr marL="91425" marR="91425" marT="91425" marB="91425">
                    <a:lnT w="19050"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create</a:t>
                      </a:r>
                      <a:endParaRPr sz="1200">
                        <a:solidFill>
                          <a:srgbClr val="222222"/>
                        </a:solidFill>
                        <a:highlight>
                          <a:srgbClr val="FFFFFF"/>
                        </a:highlight>
                        <a:latin typeface="Roboto"/>
                        <a:ea typeface="Roboto"/>
                        <a:cs typeface="Roboto"/>
                        <a:sym typeface="Roboto"/>
                      </a:endParaRPr>
                    </a:p>
                  </a:txBody>
                  <a:tcPr marL="91425" marR="91425" marT="91425" marB="91425">
                    <a:lnT w="19050"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tcPr>
                </a:tc>
              </a:tr>
              <a:tr h="753575">
                <a:tc>
                  <a:txBody>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GET, HEAD</a:t>
                      </a:r>
                      <a:endParaRPr sz="1200">
                        <a:solidFill>
                          <a:srgbClr val="222222"/>
                        </a:solidFill>
                        <a:highlight>
                          <a:srgbClr val="FFFFFF"/>
                        </a:highlight>
                        <a:latin typeface="Roboto"/>
                        <a:ea typeface="Roboto"/>
                        <a:cs typeface="Roboto"/>
                        <a:sym typeface="Roboto"/>
                      </a:endParaRPr>
                    </a:p>
                  </a:txBody>
                  <a:tcPr marL="91425" marR="91425" marT="91425" marB="91425">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get (for individual resources), list (for collections, including full object content), watch (for watching an individual resource or collection of resources)</a:t>
                      </a:r>
                      <a:endParaRPr sz="1200">
                        <a:solidFill>
                          <a:srgbClr val="222222"/>
                        </a:solidFill>
                        <a:highlight>
                          <a:srgbClr val="FFFFFF"/>
                        </a:highlight>
                        <a:latin typeface="Roboto"/>
                        <a:ea typeface="Roboto"/>
                        <a:cs typeface="Roboto"/>
                        <a:sym typeface="Roboto"/>
                      </a:endParaRPr>
                    </a:p>
                  </a:txBody>
                  <a:tcPr marL="91425" marR="91425" marT="91425" marB="91425">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tcPr>
                </a:tc>
              </a:tr>
              <a:tr h="531200">
                <a:tc>
                  <a:txBody>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PUT</a:t>
                      </a:r>
                      <a:endParaRPr sz="1200">
                        <a:solidFill>
                          <a:srgbClr val="222222"/>
                        </a:solidFill>
                        <a:highlight>
                          <a:srgbClr val="FFFFFF"/>
                        </a:highlight>
                        <a:latin typeface="Roboto"/>
                        <a:ea typeface="Roboto"/>
                        <a:cs typeface="Roboto"/>
                        <a:sym typeface="Roboto"/>
                      </a:endParaRPr>
                    </a:p>
                  </a:txBody>
                  <a:tcPr marL="91425" marR="91425" marT="91425" marB="91425">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update</a:t>
                      </a:r>
                      <a:endParaRPr sz="1200">
                        <a:solidFill>
                          <a:srgbClr val="222222"/>
                        </a:solidFill>
                        <a:highlight>
                          <a:srgbClr val="FFFFFF"/>
                        </a:highlight>
                        <a:latin typeface="Roboto"/>
                        <a:ea typeface="Roboto"/>
                        <a:cs typeface="Roboto"/>
                        <a:sym typeface="Roboto"/>
                      </a:endParaRPr>
                    </a:p>
                  </a:txBody>
                  <a:tcPr marL="91425" marR="91425" marT="91425" marB="91425">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tcPr>
                </a:tc>
              </a:tr>
              <a:tr h="753575">
                <a:tc>
                  <a:txBody>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PATCH</a:t>
                      </a:r>
                      <a:endParaRPr sz="1200">
                        <a:solidFill>
                          <a:srgbClr val="222222"/>
                        </a:solidFill>
                        <a:highlight>
                          <a:srgbClr val="FFFFFF"/>
                        </a:highlight>
                        <a:latin typeface="Roboto"/>
                        <a:ea typeface="Roboto"/>
                        <a:cs typeface="Roboto"/>
                        <a:sym typeface="Roboto"/>
                      </a:endParaRPr>
                    </a:p>
                  </a:txBody>
                  <a:tcPr marL="91425" marR="91425" marT="91425" marB="91425">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patch</a:t>
                      </a:r>
                      <a:endParaRPr sz="1200">
                        <a:solidFill>
                          <a:srgbClr val="222222"/>
                        </a:solidFill>
                        <a:highlight>
                          <a:srgbClr val="FFFFFF"/>
                        </a:highlight>
                        <a:latin typeface="Roboto"/>
                        <a:ea typeface="Roboto"/>
                        <a:cs typeface="Roboto"/>
                        <a:sym typeface="Roboto"/>
                      </a:endParaRPr>
                    </a:p>
                  </a:txBody>
                  <a:tcPr marL="91425" marR="91425" marT="91425" marB="91425">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tcPr>
                </a:tc>
              </a:tr>
              <a:tr h="753575">
                <a:tc>
                  <a:txBody>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DELETE</a:t>
                      </a:r>
                      <a:endParaRPr sz="1200">
                        <a:solidFill>
                          <a:srgbClr val="222222"/>
                        </a:solidFill>
                        <a:highlight>
                          <a:srgbClr val="FFFFFF"/>
                        </a:highlight>
                        <a:latin typeface="Roboto"/>
                        <a:ea typeface="Roboto"/>
                        <a:cs typeface="Roboto"/>
                        <a:sym typeface="Roboto"/>
                      </a:endParaRPr>
                    </a:p>
                  </a:txBody>
                  <a:tcPr marL="91425" marR="91425" marT="91425" marB="91425">
                    <a:lnT w="9525" cap="flat" cmpd="sng">
                      <a:solidFill>
                        <a:srgbClr val="DEE2E6"/>
                      </a:solidFill>
                      <a:prstDash val="solid"/>
                      <a:round/>
                      <a:headEnd type="none" w="sm" len="sm"/>
                      <a:tailEnd type="none" w="sm" len="sm"/>
                    </a:lnT>
                  </a:tcPr>
                </a:tc>
                <a:tc>
                  <a:txBody>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delete (for individual resources), deletecollection (for collections)</a:t>
                      </a:r>
                      <a:endParaRPr sz="1200">
                        <a:solidFill>
                          <a:srgbClr val="222222"/>
                        </a:solidFill>
                        <a:highlight>
                          <a:srgbClr val="FFFFFF"/>
                        </a:highlight>
                        <a:latin typeface="Roboto"/>
                        <a:ea typeface="Roboto"/>
                        <a:cs typeface="Roboto"/>
                        <a:sym typeface="Roboto"/>
                      </a:endParaRPr>
                    </a:p>
                  </a:txBody>
                  <a:tcPr marL="91425" marR="91425" marT="91425" marB="91425">
                    <a:lnT w="9525" cap="flat" cmpd="sng">
                      <a:solidFill>
                        <a:srgbClr val="DEE2E6"/>
                      </a:solidFill>
                      <a:prstDash val="solid"/>
                      <a:round/>
                      <a:headEnd type="none" w="sm" len="sm"/>
                      <a:tailEnd type="none" w="sm" len="sm"/>
                    </a:lnT>
                  </a:tcPr>
                </a:tc>
              </a:tr>
            </a:tbl>
          </a:graphicData>
        </a:graphic>
      </p:graphicFrame>
      <p:sp>
        <p:nvSpPr>
          <p:cNvPr id="3138" name="Google Shape;3138;p381"/>
          <p:cNvSpPr txBox="1"/>
          <p:nvPr/>
        </p:nvSpPr>
        <p:spPr>
          <a:xfrm>
            <a:off x="485113" y="91200"/>
            <a:ext cx="82650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Comfortaa"/>
                <a:ea typeface="Comfortaa"/>
                <a:cs typeface="Comfortaa"/>
                <a:sym typeface="Comfortaa"/>
              </a:rPr>
              <a:t>VERBS:</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800" u="sng">
                <a:solidFill>
                  <a:schemeClr val="hlink"/>
                </a:solidFill>
                <a:hlinkClick r:id="rId3"/>
              </a:rPr>
              <a:t>https://kubernetes.io/docs/reference/access-authn-authz/authorization/</a:t>
            </a:r>
            <a:endParaRPr sz="1800">
              <a:solidFill>
                <a:schemeClr val="dk1"/>
              </a:solidFill>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3142"/>
        <p:cNvGrpSpPr/>
        <p:nvPr/>
      </p:nvGrpSpPr>
      <p:grpSpPr>
        <a:xfrm>
          <a:off x="0" y="0"/>
          <a:ext cx="0" cy="0"/>
          <a:chOff x="0" y="0"/>
          <a:chExt cx="0" cy="0"/>
        </a:xfrm>
      </p:grpSpPr>
      <p:pic>
        <p:nvPicPr>
          <p:cNvPr id="3143" name="Google Shape;3143;p382"/>
          <p:cNvPicPr preferRelativeResize="0"/>
          <p:nvPr/>
        </p:nvPicPr>
        <p:blipFill>
          <a:blip r:embed="rId3">
            <a:alphaModFix/>
          </a:blip>
          <a:stretch>
            <a:fillRect/>
          </a:stretch>
        </p:blipFill>
        <p:spPr>
          <a:xfrm>
            <a:off x="670650" y="1947825"/>
            <a:ext cx="1067525" cy="1067525"/>
          </a:xfrm>
          <a:prstGeom prst="rect">
            <a:avLst/>
          </a:prstGeom>
          <a:noFill/>
          <a:ln>
            <a:noFill/>
          </a:ln>
        </p:spPr>
      </p:pic>
      <p:grpSp>
        <p:nvGrpSpPr>
          <p:cNvPr id="3144" name="Google Shape;3144;p382"/>
          <p:cNvGrpSpPr/>
          <p:nvPr/>
        </p:nvGrpSpPr>
        <p:grpSpPr>
          <a:xfrm>
            <a:off x="191327" y="3341000"/>
            <a:ext cx="3192087" cy="1428600"/>
            <a:chOff x="373700" y="3341075"/>
            <a:chExt cx="3341100" cy="1428600"/>
          </a:xfrm>
        </p:grpSpPr>
        <p:sp>
          <p:nvSpPr>
            <p:cNvPr id="3145" name="Google Shape;3145;p382"/>
            <p:cNvSpPr txBox="1"/>
            <p:nvPr/>
          </p:nvSpPr>
          <p:spPr>
            <a:xfrm>
              <a:off x="373700" y="3341075"/>
              <a:ext cx="3341100" cy="14286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GROUP</a:t>
              </a:r>
              <a:endParaRPr sz="1700" b="1">
                <a:solidFill>
                  <a:schemeClr val="dk1"/>
                </a:solidFill>
                <a:latin typeface="Comfortaa"/>
                <a:ea typeface="Comfortaa"/>
                <a:cs typeface="Comfortaa"/>
                <a:sym typeface="Comfortaa"/>
              </a:endParaRPr>
            </a:p>
          </p:txBody>
        </p:sp>
        <p:pic>
          <p:nvPicPr>
            <p:cNvPr id="3146" name="Google Shape;3146;p382"/>
            <p:cNvPicPr preferRelativeResize="0"/>
            <p:nvPr/>
          </p:nvPicPr>
          <p:blipFill>
            <a:blip r:embed="rId4">
              <a:alphaModFix/>
            </a:blip>
            <a:stretch>
              <a:fillRect/>
            </a:stretch>
          </p:blipFill>
          <p:spPr>
            <a:xfrm>
              <a:off x="2460400" y="3470025"/>
              <a:ext cx="1067525" cy="1067525"/>
            </a:xfrm>
            <a:prstGeom prst="rect">
              <a:avLst/>
            </a:prstGeom>
            <a:noFill/>
            <a:ln>
              <a:noFill/>
            </a:ln>
          </p:spPr>
        </p:pic>
        <p:pic>
          <p:nvPicPr>
            <p:cNvPr id="3147" name="Google Shape;3147;p382"/>
            <p:cNvPicPr preferRelativeResize="0"/>
            <p:nvPr/>
          </p:nvPicPr>
          <p:blipFill>
            <a:blip r:embed="rId3">
              <a:alphaModFix/>
            </a:blip>
            <a:stretch>
              <a:fillRect/>
            </a:stretch>
          </p:blipFill>
          <p:spPr>
            <a:xfrm>
              <a:off x="1366646" y="3470026"/>
              <a:ext cx="950879" cy="1067525"/>
            </a:xfrm>
            <a:prstGeom prst="rect">
              <a:avLst/>
            </a:prstGeom>
            <a:noFill/>
            <a:ln>
              <a:noFill/>
            </a:ln>
          </p:spPr>
        </p:pic>
      </p:grpSp>
      <p:pic>
        <p:nvPicPr>
          <p:cNvPr id="3148" name="Google Shape;3148;p382"/>
          <p:cNvPicPr preferRelativeResize="0"/>
          <p:nvPr/>
        </p:nvPicPr>
        <p:blipFill>
          <a:blip r:embed="rId4">
            <a:alphaModFix/>
          </a:blip>
          <a:stretch>
            <a:fillRect/>
          </a:stretch>
        </p:blipFill>
        <p:spPr>
          <a:xfrm>
            <a:off x="661350" y="609525"/>
            <a:ext cx="1067525" cy="1067525"/>
          </a:xfrm>
          <a:prstGeom prst="rect">
            <a:avLst/>
          </a:prstGeom>
          <a:noFill/>
          <a:ln>
            <a:noFill/>
          </a:ln>
        </p:spPr>
      </p:pic>
      <p:cxnSp>
        <p:nvCxnSpPr>
          <p:cNvPr id="3149" name="Google Shape;3149;p382"/>
          <p:cNvCxnSpPr>
            <a:stCxn id="3150" idx="3"/>
            <a:endCxn id="3151" idx="1"/>
          </p:cNvCxnSpPr>
          <p:nvPr/>
        </p:nvCxnSpPr>
        <p:spPr>
          <a:xfrm rot="10800000" flipH="1">
            <a:off x="6109975" y="2745225"/>
            <a:ext cx="681600" cy="31800"/>
          </a:xfrm>
          <a:prstGeom prst="straightConnector1">
            <a:avLst/>
          </a:prstGeom>
          <a:noFill/>
          <a:ln w="38100" cap="flat" cmpd="sng">
            <a:solidFill>
              <a:srgbClr val="00FF00"/>
            </a:solidFill>
            <a:prstDash val="solid"/>
            <a:round/>
            <a:headEnd type="none" w="med" len="med"/>
            <a:tailEnd type="triangle" w="med" len="med"/>
          </a:ln>
        </p:spPr>
      </p:cxnSp>
      <p:sp>
        <p:nvSpPr>
          <p:cNvPr id="3152" name="Google Shape;3152;p382"/>
          <p:cNvSpPr txBox="1"/>
          <p:nvPr/>
        </p:nvSpPr>
        <p:spPr>
          <a:xfrm>
            <a:off x="465100" y="63825"/>
            <a:ext cx="14772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SUBJECTS</a:t>
            </a:r>
            <a:endParaRPr b="1">
              <a:solidFill>
                <a:schemeClr val="dk1"/>
              </a:solidFill>
              <a:latin typeface="Comfortaa"/>
              <a:ea typeface="Comfortaa"/>
              <a:cs typeface="Comfortaa"/>
              <a:sym typeface="Comfortaa"/>
            </a:endParaRPr>
          </a:p>
        </p:txBody>
      </p:sp>
      <p:sp>
        <p:nvSpPr>
          <p:cNvPr id="3150" name="Google Shape;3150;p382"/>
          <p:cNvSpPr txBox="1"/>
          <p:nvPr/>
        </p:nvSpPr>
        <p:spPr>
          <a:xfrm>
            <a:off x="4340875" y="565425"/>
            <a:ext cx="1769100" cy="44232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CREATE</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GET</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LIST</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WATCH</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UPDATE</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PATCH</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DELETE</a:t>
            </a:r>
            <a:endParaRPr b="1">
              <a:solidFill>
                <a:schemeClr val="dk1"/>
              </a:solidFill>
              <a:latin typeface="Comfortaa"/>
              <a:ea typeface="Comfortaa"/>
              <a:cs typeface="Comfortaa"/>
              <a:sym typeface="Comfortaa"/>
            </a:endParaRPr>
          </a:p>
        </p:txBody>
      </p:sp>
      <p:sp>
        <p:nvSpPr>
          <p:cNvPr id="3151" name="Google Shape;3151;p382"/>
          <p:cNvSpPr txBox="1"/>
          <p:nvPr/>
        </p:nvSpPr>
        <p:spPr>
          <a:xfrm>
            <a:off x="6791575" y="533475"/>
            <a:ext cx="2310000" cy="44232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PODS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REPLICASETS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DEPLOYMENTS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VOLUMES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SERVICEACCOUNTS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DAEMONSETS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JOBS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SERVICES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NODES</a:t>
            </a:r>
            <a:endParaRPr b="1">
              <a:solidFill>
                <a:schemeClr val="dk1"/>
              </a:solidFill>
              <a:latin typeface="Comfortaa"/>
              <a:ea typeface="Comfortaa"/>
              <a:cs typeface="Comfortaa"/>
              <a:sym typeface="Comfortaa"/>
            </a:endParaRPr>
          </a:p>
        </p:txBody>
      </p:sp>
      <p:sp>
        <p:nvSpPr>
          <p:cNvPr id="3153" name="Google Shape;3153;p382"/>
          <p:cNvSpPr txBox="1"/>
          <p:nvPr/>
        </p:nvSpPr>
        <p:spPr>
          <a:xfrm>
            <a:off x="4231475" y="170625"/>
            <a:ext cx="14772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VERBS</a:t>
            </a:r>
            <a:endParaRPr b="1">
              <a:solidFill>
                <a:schemeClr val="dk1"/>
              </a:solidFill>
              <a:latin typeface="Comfortaa"/>
              <a:ea typeface="Comfortaa"/>
              <a:cs typeface="Comfortaa"/>
              <a:sym typeface="Comfortaa"/>
            </a:endParaRPr>
          </a:p>
        </p:txBody>
      </p:sp>
      <p:sp>
        <p:nvSpPr>
          <p:cNvPr id="3154" name="Google Shape;3154;p382"/>
          <p:cNvSpPr txBox="1"/>
          <p:nvPr/>
        </p:nvSpPr>
        <p:spPr>
          <a:xfrm>
            <a:off x="7329550" y="170625"/>
            <a:ext cx="14772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RESOURCES</a:t>
            </a:r>
            <a:endParaRPr b="1">
              <a:solidFill>
                <a:schemeClr val="dk1"/>
              </a:solidFill>
              <a:latin typeface="Comfortaa"/>
              <a:ea typeface="Comfortaa"/>
              <a:cs typeface="Comfortaa"/>
              <a:sym typeface="Comfortaa"/>
            </a:endParaRPr>
          </a:p>
        </p:txBody>
      </p:sp>
      <p:sp>
        <p:nvSpPr>
          <p:cNvPr id="3155" name="Google Shape;3155;p382"/>
          <p:cNvSpPr txBox="1"/>
          <p:nvPr/>
        </p:nvSpPr>
        <p:spPr>
          <a:xfrm>
            <a:off x="145925" y="501575"/>
            <a:ext cx="3438000" cy="45144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3156" name="Google Shape;3156;p382"/>
          <p:cNvCxnSpPr/>
          <p:nvPr/>
        </p:nvCxnSpPr>
        <p:spPr>
          <a:xfrm>
            <a:off x="3621600" y="2637575"/>
            <a:ext cx="681600" cy="0"/>
          </a:xfrm>
          <a:prstGeom prst="straightConnector1">
            <a:avLst/>
          </a:prstGeom>
          <a:noFill/>
          <a:ln w="38100" cap="flat" cmpd="sng">
            <a:solidFill>
              <a:srgbClr val="00FF00"/>
            </a:solidFill>
            <a:prstDash val="solid"/>
            <a:round/>
            <a:headEnd type="none" w="med" len="med"/>
            <a:tailEnd type="triangle" w="med" len="med"/>
          </a:ln>
        </p:spPr>
      </p:cxn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3160"/>
        <p:cNvGrpSpPr/>
        <p:nvPr/>
      </p:nvGrpSpPr>
      <p:grpSpPr>
        <a:xfrm>
          <a:off x="0" y="0"/>
          <a:ext cx="0" cy="0"/>
          <a:chOff x="0" y="0"/>
          <a:chExt cx="0" cy="0"/>
        </a:xfrm>
      </p:grpSpPr>
      <p:sp>
        <p:nvSpPr>
          <p:cNvPr id="3161" name="Google Shape;3161;p383"/>
          <p:cNvSpPr txBox="1"/>
          <p:nvPr/>
        </p:nvSpPr>
        <p:spPr>
          <a:xfrm>
            <a:off x="145925" y="501575"/>
            <a:ext cx="3438000" cy="45144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162" name="Google Shape;3162;p383"/>
          <p:cNvPicPr preferRelativeResize="0"/>
          <p:nvPr/>
        </p:nvPicPr>
        <p:blipFill>
          <a:blip r:embed="rId3">
            <a:alphaModFix/>
          </a:blip>
          <a:stretch>
            <a:fillRect/>
          </a:stretch>
        </p:blipFill>
        <p:spPr>
          <a:xfrm>
            <a:off x="670650" y="1947825"/>
            <a:ext cx="1067525" cy="1067525"/>
          </a:xfrm>
          <a:prstGeom prst="rect">
            <a:avLst/>
          </a:prstGeom>
          <a:noFill/>
          <a:ln w="76200" cap="flat" cmpd="sng">
            <a:solidFill>
              <a:srgbClr val="FF0000"/>
            </a:solidFill>
            <a:prstDash val="solid"/>
            <a:round/>
            <a:headEnd type="none" w="sm" len="sm"/>
            <a:tailEnd type="none" w="sm" len="sm"/>
          </a:ln>
        </p:spPr>
      </p:pic>
      <p:grpSp>
        <p:nvGrpSpPr>
          <p:cNvPr id="3163" name="Google Shape;3163;p383"/>
          <p:cNvGrpSpPr/>
          <p:nvPr/>
        </p:nvGrpSpPr>
        <p:grpSpPr>
          <a:xfrm>
            <a:off x="191327" y="3341000"/>
            <a:ext cx="3192087" cy="1428600"/>
            <a:chOff x="373700" y="3341075"/>
            <a:chExt cx="3341100" cy="1428600"/>
          </a:xfrm>
        </p:grpSpPr>
        <p:sp>
          <p:nvSpPr>
            <p:cNvPr id="3164" name="Google Shape;3164;p383"/>
            <p:cNvSpPr txBox="1"/>
            <p:nvPr/>
          </p:nvSpPr>
          <p:spPr>
            <a:xfrm>
              <a:off x="373700" y="3341075"/>
              <a:ext cx="3341100" cy="14286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GROUP</a:t>
              </a:r>
              <a:endParaRPr sz="1700" b="1">
                <a:solidFill>
                  <a:schemeClr val="dk1"/>
                </a:solidFill>
                <a:latin typeface="Comfortaa"/>
                <a:ea typeface="Comfortaa"/>
                <a:cs typeface="Comfortaa"/>
                <a:sym typeface="Comfortaa"/>
              </a:endParaRPr>
            </a:p>
          </p:txBody>
        </p:sp>
        <p:pic>
          <p:nvPicPr>
            <p:cNvPr id="3165" name="Google Shape;3165;p383"/>
            <p:cNvPicPr preferRelativeResize="0"/>
            <p:nvPr/>
          </p:nvPicPr>
          <p:blipFill>
            <a:blip r:embed="rId4">
              <a:alphaModFix/>
            </a:blip>
            <a:stretch>
              <a:fillRect/>
            </a:stretch>
          </p:blipFill>
          <p:spPr>
            <a:xfrm>
              <a:off x="2460400" y="3470025"/>
              <a:ext cx="1067525" cy="1067525"/>
            </a:xfrm>
            <a:prstGeom prst="rect">
              <a:avLst/>
            </a:prstGeom>
            <a:noFill/>
            <a:ln>
              <a:noFill/>
            </a:ln>
          </p:spPr>
        </p:pic>
        <p:pic>
          <p:nvPicPr>
            <p:cNvPr id="3166" name="Google Shape;3166;p383"/>
            <p:cNvPicPr preferRelativeResize="0"/>
            <p:nvPr/>
          </p:nvPicPr>
          <p:blipFill>
            <a:blip r:embed="rId3">
              <a:alphaModFix/>
            </a:blip>
            <a:stretch>
              <a:fillRect/>
            </a:stretch>
          </p:blipFill>
          <p:spPr>
            <a:xfrm>
              <a:off x="1366646" y="3470026"/>
              <a:ext cx="950879" cy="1067525"/>
            </a:xfrm>
            <a:prstGeom prst="rect">
              <a:avLst/>
            </a:prstGeom>
            <a:noFill/>
            <a:ln>
              <a:noFill/>
            </a:ln>
          </p:spPr>
        </p:pic>
      </p:grpSp>
      <p:pic>
        <p:nvPicPr>
          <p:cNvPr id="3167" name="Google Shape;3167;p383"/>
          <p:cNvPicPr preferRelativeResize="0"/>
          <p:nvPr/>
        </p:nvPicPr>
        <p:blipFill>
          <a:blip r:embed="rId4">
            <a:alphaModFix/>
          </a:blip>
          <a:stretch>
            <a:fillRect/>
          </a:stretch>
        </p:blipFill>
        <p:spPr>
          <a:xfrm>
            <a:off x="661350" y="609525"/>
            <a:ext cx="1067525" cy="1067525"/>
          </a:xfrm>
          <a:prstGeom prst="rect">
            <a:avLst/>
          </a:prstGeom>
          <a:noFill/>
          <a:ln>
            <a:noFill/>
          </a:ln>
        </p:spPr>
      </p:pic>
      <p:cxnSp>
        <p:nvCxnSpPr>
          <p:cNvPr id="3168" name="Google Shape;3168;p383"/>
          <p:cNvCxnSpPr>
            <a:stCxn id="3169" idx="3"/>
            <a:endCxn id="3170" idx="1"/>
          </p:cNvCxnSpPr>
          <p:nvPr/>
        </p:nvCxnSpPr>
        <p:spPr>
          <a:xfrm rot="10800000" flipH="1">
            <a:off x="6109975" y="2745225"/>
            <a:ext cx="681600" cy="31800"/>
          </a:xfrm>
          <a:prstGeom prst="straightConnector1">
            <a:avLst/>
          </a:prstGeom>
          <a:noFill/>
          <a:ln w="38100" cap="flat" cmpd="sng">
            <a:solidFill>
              <a:srgbClr val="00FF00"/>
            </a:solidFill>
            <a:prstDash val="solid"/>
            <a:round/>
            <a:headEnd type="none" w="med" len="med"/>
            <a:tailEnd type="triangle" w="med" len="med"/>
          </a:ln>
        </p:spPr>
      </p:cxnSp>
      <p:sp>
        <p:nvSpPr>
          <p:cNvPr id="3171" name="Google Shape;3171;p383"/>
          <p:cNvSpPr txBox="1"/>
          <p:nvPr/>
        </p:nvSpPr>
        <p:spPr>
          <a:xfrm>
            <a:off x="465100" y="63825"/>
            <a:ext cx="14772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SUBJECTS</a:t>
            </a:r>
            <a:endParaRPr b="1">
              <a:solidFill>
                <a:schemeClr val="dk1"/>
              </a:solidFill>
              <a:latin typeface="Comfortaa"/>
              <a:ea typeface="Comfortaa"/>
              <a:cs typeface="Comfortaa"/>
              <a:sym typeface="Comfortaa"/>
            </a:endParaRPr>
          </a:p>
        </p:txBody>
      </p:sp>
      <p:sp>
        <p:nvSpPr>
          <p:cNvPr id="3169" name="Google Shape;3169;p383"/>
          <p:cNvSpPr txBox="1"/>
          <p:nvPr/>
        </p:nvSpPr>
        <p:spPr>
          <a:xfrm>
            <a:off x="4340875" y="565425"/>
            <a:ext cx="1769100" cy="44232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highlight>
                  <a:srgbClr val="FF0000"/>
                </a:highlight>
                <a:latin typeface="Comfortaa"/>
                <a:ea typeface="Comfortaa"/>
                <a:cs typeface="Comfortaa"/>
                <a:sym typeface="Comfortaa"/>
              </a:rPr>
              <a:t>CREATE</a:t>
            </a:r>
            <a:endParaRPr b="1">
              <a:solidFill>
                <a:schemeClr val="dk1"/>
              </a:solidFill>
              <a:highlight>
                <a:srgbClr val="FF0000"/>
              </a:highlight>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highlight>
                  <a:srgbClr val="FF0000"/>
                </a:highlight>
                <a:latin typeface="Comfortaa"/>
                <a:ea typeface="Comfortaa"/>
                <a:cs typeface="Comfortaa"/>
                <a:sym typeface="Comfortaa"/>
              </a:rPr>
              <a:t>GET</a:t>
            </a:r>
            <a:endParaRPr b="1">
              <a:solidFill>
                <a:schemeClr val="dk1"/>
              </a:solidFill>
              <a:highlight>
                <a:srgbClr val="FF0000"/>
              </a:highlight>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LIST</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WATCH</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UPDATE</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PATCH</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DELETE</a:t>
            </a:r>
            <a:endParaRPr b="1">
              <a:solidFill>
                <a:schemeClr val="dk1"/>
              </a:solidFill>
              <a:latin typeface="Comfortaa"/>
              <a:ea typeface="Comfortaa"/>
              <a:cs typeface="Comfortaa"/>
              <a:sym typeface="Comfortaa"/>
            </a:endParaRPr>
          </a:p>
        </p:txBody>
      </p:sp>
      <p:sp>
        <p:nvSpPr>
          <p:cNvPr id="3170" name="Google Shape;3170;p383"/>
          <p:cNvSpPr txBox="1"/>
          <p:nvPr/>
        </p:nvSpPr>
        <p:spPr>
          <a:xfrm>
            <a:off x="6791575" y="533475"/>
            <a:ext cx="2310000" cy="44232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highlight>
                  <a:srgbClr val="FF0000"/>
                </a:highlight>
                <a:latin typeface="Comfortaa"/>
                <a:ea typeface="Comfortaa"/>
                <a:cs typeface="Comfortaa"/>
                <a:sym typeface="Comfortaa"/>
              </a:rPr>
              <a:t>PODS</a:t>
            </a:r>
            <a:endParaRPr b="1">
              <a:solidFill>
                <a:schemeClr val="dk1"/>
              </a:solidFill>
              <a:highlight>
                <a:srgbClr val="FF0000"/>
              </a:highlight>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REPLICASETS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DEPLOYMENTS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VOLUMES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SERVICEACCOUNTS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DAEMONSETS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JOBS</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highlight>
                  <a:srgbClr val="FF0000"/>
                </a:highlight>
                <a:latin typeface="Comfortaa"/>
                <a:ea typeface="Comfortaa"/>
                <a:cs typeface="Comfortaa"/>
                <a:sym typeface="Comfortaa"/>
              </a:rPr>
              <a:t>SERVICES</a:t>
            </a:r>
            <a:endParaRPr b="1">
              <a:solidFill>
                <a:schemeClr val="dk1"/>
              </a:solidFill>
              <a:highlight>
                <a:srgbClr val="FF0000"/>
              </a:highlight>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NODES</a:t>
            </a:r>
            <a:endParaRPr b="1">
              <a:solidFill>
                <a:schemeClr val="dk1"/>
              </a:solidFill>
              <a:latin typeface="Comfortaa"/>
              <a:ea typeface="Comfortaa"/>
              <a:cs typeface="Comfortaa"/>
              <a:sym typeface="Comfortaa"/>
            </a:endParaRPr>
          </a:p>
        </p:txBody>
      </p:sp>
      <p:sp>
        <p:nvSpPr>
          <p:cNvPr id="3172" name="Google Shape;3172;p383"/>
          <p:cNvSpPr txBox="1"/>
          <p:nvPr/>
        </p:nvSpPr>
        <p:spPr>
          <a:xfrm>
            <a:off x="4231475" y="170625"/>
            <a:ext cx="14772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VERBS</a:t>
            </a:r>
            <a:endParaRPr b="1">
              <a:solidFill>
                <a:schemeClr val="dk1"/>
              </a:solidFill>
              <a:latin typeface="Comfortaa"/>
              <a:ea typeface="Comfortaa"/>
              <a:cs typeface="Comfortaa"/>
              <a:sym typeface="Comfortaa"/>
            </a:endParaRPr>
          </a:p>
        </p:txBody>
      </p:sp>
      <p:sp>
        <p:nvSpPr>
          <p:cNvPr id="3173" name="Google Shape;3173;p383"/>
          <p:cNvSpPr txBox="1"/>
          <p:nvPr/>
        </p:nvSpPr>
        <p:spPr>
          <a:xfrm>
            <a:off x="7329550" y="170625"/>
            <a:ext cx="1477200" cy="5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RESOURCES</a:t>
            </a:r>
            <a:endParaRPr b="1">
              <a:solidFill>
                <a:schemeClr val="dk1"/>
              </a:solidFill>
              <a:latin typeface="Comfortaa"/>
              <a:ea typeface="Comfortaa"/>
              <a:cs typeface="Comfortaa"/>
              <a:sym typeface="Comfortaa"/>
            </a:endParaRPr>
          </a:p>
        </p:txBody>
      </p:sp>
      <p:cxnSp>
        <p:nvCxnSpPr>
          <p:cNvPr id="3174" name="Google Shape;3174;p383"/>
          <p:cNvCxnSpPr/>
          <p:nvPr/>
        </p:nvCxnSpPr>
        <p:spPr>
          <a:xfrm>
            <a:off x="3621600" y="2637575"/>
            <a:ext cx="681600" cy="0"/>
          </a:xfrm>
          <a:prstGeom prst="straightConnector1">
            <a:avLst/>
          </a:prstGeom>
          <a:noFill/>
          <a:ln w="38100" cap="flat" cmpd="sng">
            <a:solidFill>
              <a:srgbClr val="00FF00"/>
            </a:solidFill>
            <a:prstDash val="solid"/>
            <a:round/>
            <a:headEnd type="none" w="med" len="med"/>
            <a:tailEnd type="triangle" w="med" len="med"/>
          </a:ln>
        </p:spPr>
      </p:cxn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3178"/>
        <p:cNvGrpSpPr/>
        <p:nvPr/>
      </p:nvGrpSpPr>
      <p:grpSpPr>
        <a:xfrm>
          <a:off x="0" y="0"/>
          <a:ext cx="0" cy="0"/>
          <a:chOff x="0" y="0"/>
          <a:chExt cx="0" cy="0"/>
        </a:xfrm>
      </p:grpSpPr>
      <p:sp>
        <p:nvSpPr>
          <p:cNvPr id="3179" name="Google Shape;3179;p384"/>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180" name="Google Shape;3180;p384"/>
          <p:cNvSpPr txBox="1"/>
          <p:nvPr/>
        </p:nvSpPr>
        <p:spPr>
          <a:xfrm>
            <a:off x="86550" y="85075"/>
            <a:ext cx="8970900" cy="48312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RBAC is composed of four Kubernetes API objects:</a:t>
            </a:r>
            <a:endParaRPr sz="2400" b="1">
              <a:solidFill>
                <a:schemeClr val="dk1"/>
              </a:solidFill>
              <a:latin typeface="Comfortaa"/>
              <a:ea typeface="Comfortaa"/>
              <a:cs typeface="Comfortaa"/>
              <a:sym typeface="Comfortaa"/>
            </a:endParaRPr>
          </a:p>
          <a:p>
            <a:pPr marL="457200" lvl="0" indent="-368300" algn="l" rtl="0">
              <a:spcBef>
                <a:spcPts val="0"/>
              </a:spcBef>
              <a:spcAft>
                <a:spcPts val="0"/>
              </a:spcAft>
              <a:buClr>
                <a:schemeClr val="dk1"/>
              </a:buClr>
              <a:buSzPts val="2200"/>
              <a:buFont typeface="Comfortaa"/>
              <a:buChar char="●"/>
            </a:pPr>
            <a:r>
              <a:rPr lang="en" sz="2200" b="1">
                <a:solidFill>
                  <a:srgbClr val="00FF00"/>
                </a:solidFill>
                <a:latin typeface="Comfortaa"/>
                <a:ea typeface="Comfortaa"/>
                <a:cs typeface="Comfortaa"/>
                <a:sym typeface="Comfortaa"/>
              </a:rPr>
              <a:t>Roles and ClusterRoles:</a:t>
            </a:r>
            <a:r>
              <a:rPr lang="en" sz="2200" b="1">
                <a:solidFill>
                  <a:schemeClr val="dk1"/>
                </a:solidFill>
                <a:latin typeface="Comfortaa"/>
                <a:ea typeface="Comfortaa"/>
                <a:cs typeface="Comfortaa"/>
                <a:sym typeface="Comfortaa"/>
              </a:rPr>
              <a:t> </a:t>
            </a:r>
            <a:endParaRPr sz="2200" b="1">
              <a:solidFill>
                <a:schemeClr val="dk1"/>
              </a:solidFill>
              <a:latin typeface="Comfortaa"/>
              <a:ea typeface="Comfortaa"/>
              <a:cs typeface="Comfortaa"/>
              <a:sym typeface="Comfortaa"/>
            </a:endParaRPr>
          </a:p>
          <a:p>
            <a:pPr marL="457200" lvl="0" indent="0" algn="l" rtl="0">
              <a:spcBef>
                <a:spcPts val="0"/>
              </a:spcBef>
              <a:spcAft>
                <a:spcPts val="0"/>
              </a:spcAft>
              <a:buNone/>
            </a:pPr>
            <a:r>
              <a:rPr lang="en" sz="2200" b="1">
                <a:solidFill>
                  <a:schemeClr val="dk1"/>
                </a:solidFill>
                <a:latin typeface="Comfortaa"/>
                <a:ea typeface="Comfortaa"/>
                <a:cs typeface="Comfortaa"/>
                <a:sym typeface="Comfortaa"/>
              </a:rPr>
              <a:t>define permitted request Verbs on resources. They can be reused for different subjects. namespaced resource. For cluster-wide scoping, the equivalent API object is called ClusterRoles.</a:t>
            </a:r>
            <a:endParaRPr sz="2200" b="1">
              <a:solidFill>
                <a:schemeClr val="dk1"/>
              </a:solidFill>
              <a:latin typeface="Comfortaa"/>
              <a:ea typeface="Comfortaa"/>
              <a:cs typeface="Comfortaa"/>
              <a:sym typeface="Comfortaa"/>
            </a:endParaRPr>
          </a:p>
          <a:p>
            <a:pPr marL="457200" lvl="0" indent="0" algn="l" rtl="0">
              <a:spcBef>
                <a:spcPts val="0"/>
              </a:spcBef>
              <a:spcAft>
                <a:spcPts val="0"/>
              </a:spcAft>
              <a:buNone/>
            </a:pPr>
            <a:endParaRPr sz="2200" b="1">
              <a:solidFill>
                <a:schemeClr val="dk1"/>
              </a:solidFill>
              <a:latin typeface="Comfortaa"/>
              <a:ea typeface="Comfortaa"/>
              <a:cs typeface="Comfortaa"/>
              <a:sym typeface="Comfortaa"/>
            </a:endParaRPr>
          </a:p>
          <a:p>
            <a:pPr marL="457200" lvl="0" indent="-368300" algn="l" rtl="0">
              <a:spcBef>
                <a:spcPts val="0"/>
              </a:spcBef>
              <a:spcAft>
                <a:spcPts val="0"/>
              </a:spcAft>
              <a:buClr>
                <a:srgbClr val="00FF00"/>
              </a:buClr>
              <a:buSzPts val="2200"/>
              <a:buFont typeface="Comfortaa"/>
              <a:buChar char="●"/>
            </a:pPr>
            <a:r>
              <a:rPr lang="en" sz="2200" b="1">
                <a:solidFill>
                  <a:srgbClr val="00FF00"/>
                </a:solidFill>
                <a:latin typeface="Comfortaa"/>
                <a:ea typeface="Comfortaa"/>
                <a:cs typeface="Comfortaa"/>
                <a:sym typeface="Comfortaa"/>
              </a:rPr>
              <a:t>RoleBindings and ClusterRoleBindings: </a:t>
            </a:r>
            <a:endParaRPr sz="2200" b="1">
              <a:solidFill>
                <a:srgbClr val="00FF00"/>
              </a:solidFill>
              <a:latin typeface="Comfortaa"/>
              <a:ea typeface="Comfortaa"/>
              <a:cs typeface="Comfortaa"/>
              <a:sym typeface="Comfortaa"/>
            </a:endParaRPr>
          </a:p>
          <a:p>
            <a:pPr marL="457200" lvl="0" indent="0" algn="l" rtl="0">
              <a:spcBef>
                <a:spcPts val="0"/>
              </a:spcBef>
              <a:spcAft>
                <a:spcPts val="0"/>
              </a:spcAft>
              <a:buNone/>
            </a:pPr>
            <a:r>
              <a:rPr lang="en" sz="2200" b="1">
                <a:solidFill>
                  <a:schemeClr val="dk1"/>
                </a:solidFill>
                <a:latin typeface="Comfortaa"/>
                <a:ea typeface="Comfortaa"/>
                <a:cs typeface="Comfortaa"/>
                <a:sym typeface="Comfortaa"/>
              </a:rPr>
              <a:t>Associates roles with subjects. Namespaced.</a:t>
            </a:r>
            <a:endParaRPr sz="2200" b="1">
              <a:solidFill>
                <a:schemeClr val="dk1"/>
              </a:solidFill>
              <a:latin typeface="Comfortaa"/>
              <a:ea typeface="Comfortaa"/>
              <a:cs typeface="Comfortaa"/>
              <a:sym typeface="Comfortaa"/>
            </a:endParaRPr>
          </a:p>
          <a:p>
            <a:pPr marL="457200" lvl="0" indent="0" algn="l" rtl="0">
              <a:spcBef>
                <a:spcPts val="0"/>
              </a:spcBef>
              <a:spcAft>
                <a:spcPts val="0"/>
              </a:spcAft>
              <a:buNone/>
            </a:pPr>
            <a:r>
              <a:rPr lang="en" sz="2200" b="1">
                <a:solidFill>
                  <a:schemeClr val="dk1"/>
                </a:solidFill>
                <a:latin typeface="Comfortaa"/>
                <a:ea typeface="Comfortaa"/>
                <a:cs typeface="Comfortaa"/>
                <a:sym typeface="Comfortaa"/>
              </a:rPr>
              <a:t>For cluster-level scoping, non-namespaced equivalent, there is ClusterRoleBindings though roleBindings can be associated with ClusterRoles.</a:t>
            </a:r>
            <a:endParaRPr sz="2200" b="1">
              <a:solidFill>
                <a:schemeClr val="dk1"/>
              </a:solidFill>
              <a:highlight>
                <a:srgbClr val="FFFFFF"/>
              </a:highlight>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0">
                                            <p:txEl>
                                              <p:pRg st="0" end="0"/>
                                            </p:txEl>
                                          </p:spTgt>
                                        </p:tgtEl>
                                        <p:attrNameLst>
                                          <p:attrName>style.visibility</p:attrName>
                                        </p:attrNameLst>
                                      </p:cBhvr>
                                      <p:to>
                                        <p:strVal val="visible"/>
                                      </p:to>
                                    </p:set>
                                    <p:animEffect transition="in" filter="fade">
                                      <p:cBhvr>
                                        <p:cTn id="7" dur="1000"/>
                                        <p:tgtEl>
                                          <p:spTgt spid="31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80">
                                            <p:txEl>
                                              <p:pRg st="1" end="1"/>
                                            </p:txEl>
                                          </p:spTgt>
                                        </p:tgtEl>
                                        <p:attrNameLst>
                                          <p:attrName>style.visibility</p:attrName>
                                        </p:attrNameLst>
                                      </p:cBhvr>
                                      <p:to>
                                        <p:strVal val="visible"/>
                                      </p:to>
                                    </p:set>
                                    <p:animEffect transition="in" filter="fade">
                                      <p:cBhvr>
                                        <p:cTn id="12" dur="1000"/>
                                        <p:tgtEl>
                                          <p:spTgt spid="31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80">
                                            <p:txEl>
                                              <p:pRg st="2" end="2"/>
                                            </p:txEl>
                                          </p:spTgt>
                                        </p:tgtEl>
                                        <p:attrNameLst>
                                          <p:attrName>style.visibility</p:attrName>
                                        </p:attrNameLst>
                                      </p:cBhvr>
                                      <p:to>
                                        <p:strVal val="visible"/>
                                      </p:to>
                                    </p:set>
                                    <p:animEffect transition="in" filter="fade">
                                      <p:cBhvr>
                                        <p:cTn id="17" dur="1000"/>
                                        <p:tgtEl>
                                          <p:spTgt spid="31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80">
                                            <p:txEl>
                                              <p:pRg st="3" end="3"/>
                                            </p:txEl>
                                          </p:spTgt>
                                        </p:tgtEl>
                                        <p:attrNameLst>
                                          <p:attrName>style.visibility</p:attrName>
                                        </p:attrNameLst>
                                      </p:cBhvr>
                                      <p:to>
                                        <p:strVal val="visible"/>
                                      </p:to>
                                    </p:set>
                                    <p:animEffect transition="in" filter="fade">
                                      <p:cBhvr>
                                        <p:cTn id="22" dur="1000"/>
                                        <p:tgtEl>
                                          <p:spTgt spid="31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80">
                                            <p:txEl>
                                              <p:pRg st="4" end="4"/>
                                            </p:txEl>
                                          </p:spTgt>
                                        </p:tgtEl>
                                        <p:attrNameLst>
                                          <p:attrName>style.visibility</p:attrName>
                                        </p:attrNameLst>
                                      </p:cBhvr>
                                      <p:to>
                                        <p:strVal val="visible"/>
                                      </p:to>
                                    </p:set>
                                    <p:animEffect transition="in" filter="fade">
                                      <p:cBhvr>
                                        <p:cTn id="27" dur="1000"/>
                                        <p:tgtEl>
                                          <p:spTgt spid="31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80">
                                            <p:txEl>
                                              <p:pRg st="5" end="5"/>
                                            </p:txEl>
                                          </p:spTgt>
                                        </p:tgtEl>
                                        <p:attrNameLst>
                                          <p:attrName>style.visibility</p:attrName>
                                        </p:attrNameLst>
                                      </p:cBhvr>
                                      <p:to>
                                        <p:strVal val="visible"/>
                                      </p:to>
                                    </p:set>
                                    <p:animEffect transition="in" filter="fade">
                                      <p:cBhvr>
                                        <p:cTn id="32" dur="1000"/>
                                        <p:tgtEl>
                                          <p:spTgt spid="318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80">
                                            <p:txEl>
                                              <p:pRg st="6" end="6"/>
                                            </p:txEl>
                                          </p:spTgt>
                                        </p:tgtEl>
                                        <p:attrNameLst>
                                          <p:attrName>style.visibility</p:attrName>
                                        </p:attrNameLst>
                                      </p:cBhvr>
                                      <p:to>
                                        <p:strVal val="visible"/>
                                      </p:to>
                                    </p:set>
                                    <p:animEffect transition="in" filter="fade">
                                      <p:cBhvr>
                                        <p:cTn id="37" dur="1000"/>
                                        <p:tgtEl>
                                          <p:spTgt spid="318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80">
                                            <p:txEl>
                                              <p:pRg st="7" end="7"/>
                                            </p:txEl>
                                          </p:spTgt>
                                        </p:tgtEl>
                                        <p:attrNameLst>
                                          <p:attrName>style.visibility</p:attrName>
                                        </p:attrNameLst>
                                      </p:cBhvr>
                                      <p:to>
                                        <p:strVal val="visible"/>
                                      </p:to>
                                    </p:set>
                                    <p:animEffect transition="in" filter="fade">
                                      <p:cBhvr>
                                        <p:cTn id="42" dur="1000"/>
                                        <p:tgtEl>
                                          <p:spTgt spid="318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80">
                                            <p:txEl>
                                              <p:pRg st="8" end="8"/>
                                            </p:txEl>
                                          </p:spTgt>
                                        </p:tgtEl>
                                        <p:attrNameLst>
                                          <p:attrName>style.visibility</p:attrName>
                                        </p:attrNameLst>
                                      </p:cBhvr>
                                      <p:to>
                                        <p:strVal val="visible"/>
                                      </p:to>
                                    </p:set>
                                    <p:animEffect transition="in" filter="fade">
                                      <p:cBhvr>
                                        <p:cTn id="47" dur="1000"/>
                                        <p:tgtEl>
                                          <p:spTgt spid="318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3185" name="Google Shape;3185;p385"/>
          <p:cNvSpPr txBox="1"/>
          <p:nvPr/>
        </p:nvSpPr>
        <p:spPr>
          <a:xfrm>
            <a:off x="111200" y="278750"/>
            <a:ext cx="3450600" cy="47349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186" name="Google Shape;3186;p385"/>
          <p:cNvPicPr preferRelativeResize="0"/>
          <p:nvPr/>
        </p:nvPicPr>
        <p:blipFill>
          <a:blip r:embed="rId3">
            <a:alphaModFix/>
          </a:blip>
          <a:stretch>
            <a:fillRect/>
          </a:stretch>
        </p:blipFill>
        <p:spPr>
          <a:xfrm>
            <a:off x="670650" y="1947825"/>
            <a:ext cx="1067525" cy="1067525"/>
          </a:xfrm>
          <a:prstGeom prst="rect">
            <a:avLst/>
          </a:prstGeom>
          <a:noFill/>
          <a:ln>
            <a:noFill/>
          </a:ln>
        </p:spPr>
      </p:pic>
      <p:grpSp>
        <p:nvGrpSpPr>
          <p:cNvPr id="3187" name="Google Shape;3187;p385"/>
          <p:cNvGrpSpPr/>
          <p:nvPr/>
        </p:nvGrpSpPr>
        <p:grpSpPr>
          <a:xfrm>
            <a:off x="191316" y="3341000"/>
            <a:ext cx="3209795" cy="1428600"/>
            <a:chOff x="373700" y="3341075"/>
            <a:chExt cx="3341100" cy="1428600"/>
          </a:xfrm>
        </p:grpSpPr>
        <p:sp>
          <p:nvSpPr>
            <p:cNvPr id="3188" name="Google Shape;3188;p385"/>
            <p:cNvSpPr txBox="1"/>
            <p:nvPr/>
          </p:nvSpPr>
          <p:spPr>
            <a:xfrm>
              <a:off x="373700" y="3341075"/>
              <a:ext cx="3341100" cy="14286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Comfortaa"/>
                  <a:ea typeface="Comfortaa"/>
                  <a:cs typeface="Comfortaa"/>
                  <a:sym typeface="Comfortaa"/>
                </a:rPr>
                <a:t>GROUP</a:t>
              </a:r>
              <a:endParaRPr sz="1700" b="1">
                <a:solidFill>
                  <a:schemeClr val="dk1"/>
                </a:solidFill>
                <a:latin typeface="Comfortaa"/>
                <a:ea typeface="Comfortaa"/>
                <a:cs typeface="Comfortaa"/>
                <a:sym typeface="Comfortaa"/>
              </a:endParaRPr>
            </a:p>
          </p:txBody>
        </p:sp>
        <p:pic>
          <p:nvPicPr>
            <p:cNvPr id="3189" name="Google Shape;3189;p385"/>
            <p:cNvPicPr preferRelativeResize="0"/>
            <p:nvPr/>
          </p:nvPicPr>
          <p:blipFill>
            <a:blip r:embed="rId4">
              <a:alphaModFix/>
            </a:blip>
            <a:stretch>
              <a:fillRect/>
            </a:stretch>
          </p:blipFill>
          <p:spPr>
            <a:xfrm>
              <a:off x="2460400" y="3470025"/>
              <a:ext cx="1067525" cy="1067525"/>
            </a:xfrm>
            <a:prstGeom prst="rect">
              <a:avLst/>
            </a:prstGeom>
            <a:noFill/>
            <a:ln>
              <a:noFill/>
            </a:ln>
          </p:spPr>
        </p:pic>
        <p:pic>
          <p:nvPicPr>
            <p:cNvPr id="3190" name="Google Shape;3190;p385"/>
            <p:cNvPicPr preferRelativeResize="0"/>
            <p:nvPr/>
          </p:nvPicPr>
          <p:blipFill>
            <a:blip r:embed="rId3">
              <a:alphaModFix/>
            </a:blip>
            <a:stretch>
              <a:fillRect/>
            </a:stretch>
          </p:blipFill>
          <p:spPr>
            <a:xfrm>
              <a:off x="1366646" y="3470026"/>
              <a:ext cx="950879" cy="1067525"/>
            </a:xfrm>
            <a:prstGeom prst="rect">
              <a:avLst/>
            </a:prstGeom>
            <a:noFill/>
            <a:ln>
              <a:noFill/>
            </a:ln>
          </p:spPr>
        </p:pic>
      </p:grpSp>
      <p:pic>
        <p:nvPicPr>
          <p:cNvPr id="3191" name="Google Shape;3191;p385"/>
          <p:cNvPicPr preferRelativeResize="0"/>
          <p:nvPr/>
        </p:nvPicPr>
        <p:blipFill>
          <a:blip r:embed="rId4">
            <a:alphaModFix/>
          </a:blip>
          <a:stretch>
            <a:fillRect/>
          </a:stretch>
        </p:blipFill>
        <p:spPr>
          <a:xfrm>
            <a:off x="661350" y="609525"/>
            <a:ext cx="1067525" cy="1067525"/>
          </a:xfrm>
          <a:prstGeom prst="rect">
            <a:avLst/>
          </a:prstGeom>
          <a:noFill/>
          <a:ln>
            <a:noFill/>
          </a:ln>
        </p:spPr>
      </p:pic>
      <p:sp>
        <p:nvSpPr>
          <p:cNvPr id="3192" name="Google Shape;3192;p385"/>
          <p:cNvSpPr/>
          <p:nvPr/>
        </p:nvSpPr>
        <p:spPr>
          <a:xfrm>
            <a:off x="3768550" y="1599475"/>
            <a:ext cx="2042700" cy="17490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omfortaa"/>
                <a:ea typeface="Comfortaa"/>
                <a:cs typeface="Comfortaa"/>
                <a:sym typeface="Comfortaa"/>
              </a:rPr>
              <a:t>  </a:t>
            </a:r>
            <a:r>
              <a:rPr lang="en" sz="2100" b="1">
                <a:latin typeface="Comfortaa"/>
                <a:ea typeface="Comfortaa"/>
                <a:cs typeface="Comfortaa"/>
                <a:sym typeface="Comfortaa"/>
              </a:rPr>
              <a:t>roleBinding</a:t>
            </a:r>
            <a:endParaRPr sz="2100" b="1">
              <a:latin typeface="Comfortaa"/>
              <a:ea typeface="Comfortaa"/>
              <a:cs typeface="Comfortaa"/>
              <a:sym typeface="Comfortaa"/>
            </a:endParaRPr>
          </a:p>
        </p:txBody>
      </p:sp>
      <p:sp>
        <p:nvSpPr>
          <p:cNvPr id="3193" name="Google Shape;3193;p385"/>
          <p:cNvSpPr/>
          <p:nvPr/>
        </p:nvSpPr>
        <p:spPr>
          <a:xfrm>
            <a:off x="6567150" y="1677050"/>
            <a:ext cx="2521200" cy="21237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mfortaa"/>
                <a:ea typeface="Comfortaa"/>
                <a:cs typeface="Comfortaa"/>
                <a:sym typeface="Comfortaa"/>
              </a:rPr>
              <a:t>role</a:t>
            </a:r>
            <a:endParaRPr sz="2100" b="1">
              <a:latin typeface="Comfortaa"/>
              <a:ea typeface="Comfortaa"/>
              <a:cs typeface="Comfortaa"/>
              <a:sym typeface="Comfortaa"/>
            </a:endParaRPr>
          </a:p>
          <a:p>
            <a:pPr marL="0" lvl="0" indent="0" algn="l" rtl="0">
              <a:spcBef>
                <a:spcPts val="0"/>
              </a:spcBef>
              <a:spcAft>
                <a:spcPts val="0"/>
              </a:spcAft>
              <a:buNone/>
            </a:pPr>
            <a:r>
              <a:rPr lang="en" sz="1700" b="1">
                <a:latin typeface="Comfortaa"/>
                <a:ea typeface="Comfortaa"/>
                <a:cs typeface="Comfortaa"/>
                <a:sym typeface="Comfortaa"/>
              </a:rPr>
              <a:t> - verbs</a:t>
            </a:r>
            <a:endParaRPr sz="1700" b="1">
              <a:latin typeface="Comfortaa"/>
              <a:ea typeface="Comfortaa"/>
              <a:cs typeface="Comfortaa"/>
              <a:sym typeface="Comfortaa"/>
            </a:endParaRPr>
          </a:p>
          <a:p>
            <a:pPr marL="0" lvl="0" indent="0" algn="l" rtl="0">
              <a:spcBef>
                <a:spcPts val="0"/>
              </a:spcBef>
              <a:spcAft>
                <a:spcPts val="0"/>
              </a:spcAft>
              <a:buNone/>
            </a:pPr>
            <a:r>
              <a:rPr lang="en" sz="1700" b="1">
                <a:latin typeface="Comfortaa"/>
                <a:ea typeface="Comfortaa"/>
                <a:cs typeface="Comfortaa"/>
                <a:sym typeface="Comfortaa"/>
              </a:rPr>
              <a:t> - resources</a:t>
            </a:r>
            <a:endParaRPr sz="1700" b="1">
              <a:latin typeface="Comfortaa"/>
              <a:ea typeface="Comfortaa"/>
              <a:cs typeface="Comfortaa"/>
              <a:sym typeface="Comfortaa"/>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3194" name="Google Shape;3194;p385"/>
          <p:cNvCxnSpPr>
            <a:stCxn id="3192" idx="1"/>
            <a:endCxn id="3191" idx="3"/>
          </p:cNvCxnSpPr>
          <p:nvPr/>
        </p:nvCxnSpPr>
        <p:spPr>
          <a:xfrm rot="10800000">
            <a:off x="1728850" y="1143175"/>
            <a:ext cx="2039700" cy="1330800"/>
          </a:xfrm>
          <a:prstGeom prst="straightConnector1">
            <a:avLst/>
          </a:prstGeom>
          <a:noFill/>
          <a:ln w="38100" cap="flat" cmpd="sng">
            <a:solidFill>
              <a:srgbClr val="00FF00"/>
            </a:solidFill>
            <a:prstDash val="solid"/>
            <a:round/>
            <a:headEnd type="none" w="med" len="med"/>
            <a:tailEnd type="triangle" w="med" len="med"/>
          </a:ln>
        </p:spPr>
      </p:cxnSp>
      <p:cxnSp>
        <p:nvCxnSpPr>
          <p:cNvPr id="3195" name="Google Shape;3195;p385"/>
          <p:cNvCxnSpPr>
            <a:stCxn id="3192" idx="1"/>
            <a:endCxn id="3186" idx="3"/>
          </p:cNvCxnSpPr>
          <p:nvPr/>
        </p:nvCxnSpPr>
        <p:spPr>
          <a:xfrm flipH="1">
            <a:off x="1738150" y="2473975"/>
            <a:ext cx="2030400" cy="7500"/>
          </a:xfrm>
          <a:prstGeom prst="straightConnector1">
            <a:avLst/>
          </a:prstGeom>
          <a:noFill/>
          <a:ln w="38100" cap="flat" cmpd="sng">
            <a:solidFill>
              <a:srgbClr val="00FF00"/>
            </a:solidFill>
            <a:prstDash val="solid"/>
            <a:round/>
            <a:headEnd type="none" w="med" len="med"/>
            <a:tailEnd type="triangle" w="med" len="med"/>
          </a:ln>
        </p:spPr>
      </p:cxnSp>
      <p:cxnSp>
        <p:nvCxnSpPr>
          <p:cNvPr id="3196" name="Google Shape;3196;p385"/>
          <p:cNvCxnSpPr>
            <a:stCxn id="3192" idx="1"/>
            <a:endCxn id="3188" idx="0"/>
          </p:cNvCxnSpPr>
          <p:nvPr/>
        </p:nvCxnSpPr>
        <p:spPr>
          <a:xfrm flipH="1">
            <a:off x="1796350" y="2473975"/>
            <a:ext cx="1972200" cy="867000"/>
          </a:xfrm>
          <a:prstGeom prst="straightConnector1">
            <a:avLst/>
          </a:prstGeom>
          <a:noFill/>
          <a:ln w="38100" cap="flat" cmpd="sng">
            <a:solidFill>
              <a:srgbClr val="00FF00"/>
            </a:solidFill>
            <a:prstDash val="solid"/>
            <a:round/>
            <a:headEnd type="none" w="med" len="med"/>
            <a:tailEnd type="triangle" w="med" len="med"/>
          </a:ln>
        </p:spPr>
      </p:cxnSp>
      <p:cxnSp>
        <p:nvCxnSpPr>
          <p:cNvPr id="3197" name="Google Shape;3197;p385"/>
          <p:cNvCxnSpPr>
            <a:stCxn id="3192" idx="3"/>
            <a:endCxn id="3193" idx="1"/>
          </p:cNvCxnSpPr>
          <p:nvPr/>
        </p:nvCxnSpPr>
        <p:spPr>
          <a:xfrm>
            <a:off x="5811250" y="2473975"/>
            <a:ext cx="756000" cy="14400"/>
          </a:xfrm>
          <a:prstGeom prst="straightConnector1">
            <a:avLst/>
          </a:prstGeom>
          <a:noFill/>
          <a:ln w="38100" cap="flat" cmpd="sng">
            <a:solidFill>
              <a:srgbClr val="00FF00"/>
            </a:solidFill>
            <a:prstDash val="solid"/>
            <a:round/>
            <a:headEnd type="none" w="med" len="med"/>
            <a:tailEnd type="triangle" w="med" len="med"/>
          </a:ln>
        </p:spPr>
      </p:cxnSp>
      <p:sp>
        <p:nvSpPr>
          <p:cNvPr id="3198" name="Google Shape;3198;p385"/>
          <p:cNvSpPr txBox="1"/>
          <p:nvPr/>
        </p:nvSpPr>
        <p:spPr>
          <a:xfrm>
            <a:off x="1923900" y="609525"/>
            <a:ext cx="1477200" cy="5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Comfortaa"/>
                <a:ea typeface="Comfortaa"/>
                <a:cs typeface="Comfortaa"/>
                <a:sym typeface="Comfortaa"/>
              </a:rPr>
              <a:t>USERS OR </a:t>
            </a:r>
            <a:r>
              <a:rPr lang="en" sz="1600" b="1">
                <a:solidFill>
                  <a:srgbClr val="00FF00"/>
                </a:solidFill>
                <a:latin typeface="Comfortaa"/>
                <a:ea typeface="Comfortaa"/>
                <a:cs typeface="Comfortaa"/>
                <a:sym typeface="Comfortaa"/>
              </a:rPr>
              <a:t>SUBJECTS</a:t>
            </a:r>
            <a:endParaRPr sz="1600" b="1">
              <a:solidFill>
                <a:srgbClr val="00FF00"/>
              </a:solidFill>
              <a:latin typeface="Comfortaa"/>
              <a:ea typeface="Comfortaa"/>
              <a:cs typeface="Comfortaa"/>
              <a:sym typeface="Comfortaa"/>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3202"/>
        <p:cNvGrpSpPr/>
        <p:nvPr/>
      </p:nvGrpSpPr>
      <p:grpSpPr>
        <a:xfrm>
          <a:off x="0" y="0"/>
          <a:ext cx="0" cy="0"/>
          <a:chOff x="0" y="0"/>
          <a:chExt cx="0" cy="0"/>
        </a:xfrm>
      </p:grpSpPr>
      <p:sp>
        <p:nvSpPr>
          <p:cNvPr id="3203" name="Google Shape;3203;p386"/>
          <p:cNvSpPr txBox="1">
            <a:spLocks noGrp="1"/>
          </p:cNvSpPr>
          <p:nvPr>
            <p:ph type="title"/>
          </p:nvPr>
        </p:nvSpPr>
        <p:spPr>
          <a:xfrm>
            <a:off x="241825" y="1489350"/>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Using Roles and RoleBindings</a:t>
            </a: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3207"/>
        <p:cNvGrpSpPr/>
        <p:nvPr/>
      </p:nvGrpSpPr>
      <p:grpSpPr>
        <a:xfrm>
          <a:off x="0" y="0"/>
          <a:ext cx="0" cy="0"/>
          <a:chOff x="0" y="0"/>
          <a:chExt cx="0" cy="0"/>
        </a:xfrm>
      </p:grpSpPr>
      <p:sp>
        <p:nvSpPr>
          <p:cNvPr id="3208" name="Google Shape;3208;p387"/>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209" name="Google Shape;3209;p387"/>
          <p:cNvSpPr txBox="1"/>
          <p:nvPr/>
        </p:nvSpPr>
        <p:spPr>
          <a:xfrm>
            <a:off x="137625" y="62950"/>
            <a:ext cx="8970900" cy="14595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000" b="1">
                <a:solidFill>
                  <a:srgbClr val="00FF00"/>
                </a:solidFill>
                <a:latin typeface="Comfortaa"/>
                <a:ea typeface="Comfortaa"/>
                <a:cs typeface="Comfortaa"/>
                <a:sym typeface="Comfortaa"/>
              </a:rPr>
              <a:t>Roles</a:t>
            </a:r>
            <a:r>
              <a:rPr lang="en" sz="2000" b="1">
                <a:solidFill>
                  <a:schemeClr val="dk1"/>
                </a:solidFill>
                <a:latin typeface="Comfortaa"/>
                <a:ea typeface="Comfortaa"/>
                <a:cs typeface="Comfortaa"/>
                <a:sym typeface="Comfortaa"/>
              </a:rPr>
              <a:t> defines what action a client can perform of which resource(s) </a:t>
            </a:r>
            <a:r>
              <a:rPr lang="en" sz="2000" b="1">
                <a:solidFill>
                  <a:srgbClr val="00FF00"/>
                </a:solidFill>
                <a:latin typeface="Comfortaa"/>
                <a:ea typeface="Comfortaa"/>
                <a:cs typeface="Comfortaa"/>
                <a:sym typeface="Comfortaa"/>
              </a:rPr>
              <a:t>within a namespace</a:t>
            </a:r>
            <a:r>
              <a:rPr lang="en" sz="2000" b="1">
                <a:solidFill>
                  <a:schemeClr val="dk1"/>
                </a:solidFill>
                <a:latin typeface="Comfortaa"/>
                <a:ea typeface="Comfortaa"/>
                <a:cs typeface="Comfortaa"/>
                <a:sym typeface="Comfortaa"/>
              </a:rPr>
              <a:t>. Actions are based on HTTP verbs. </a:t>
            </a:r>
            <a:endParaRPr sz="20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000" b="1">
                <a:solidFill>
                  <a:schemeClr val="dk1"/>
                </a:solidFill>
                <a:latin typeface="Comfortaa"/>
                <a:ea typeface="Comfortaa"/>
                <a:cs typeface="Comfortaa"/>
                <a:sym typeface="Comfortaa"/>
              </a:rPr>
              <a:t>Roles can be created </a:t>
            </a:r>
            <a:r>
              <a:rPr lang="en" sz="2000" b="1">
                <a:solidFill>
                  <a:srgbClr val="FF0000"/>
                </a:solidFill>
                <a:latin typeface="Comfortaa"/>
                <a:ea typeface="Comfortaa"/>
                <a:cs typeface="Comfortaa"/>
                <a:sym typeface="Comfortaa"/>
              </a:rPr>
              <a:t>declaratively </a:t>
            </a:r>
            <a:r>
              <a:rPr lang="en" sz="2000" b="1">
                <a:solidFill>
                  <a:schemeClr val="dk1"/>
                </a:solidFill>
                <a:latin typeface="Comfortaa"/>
                <a:ea typeface="Comfortaa"/>
                <a:cs typeface="Comfortaa"/>
                <a:sym typeface="Comfortaa"/>
              </a:rPr>
              <a:t>with a manifest</a:t>
            </a:r>
            <a:endParaRPr sz="20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sp>
        <p:nvSpPr>
          <p:cNvPr id="3210" name="Google Shape;3210;p387"/>
          <p:cNvSpPr txBox="1"/>
          <p:nvPr/>
        </p:nvSpPr>
        <p:spPr>
          <a:xfrm>
            <a:off x="103200" y="1694350"/>
            <a:ext cx="4309200" cy="3294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2F2F2"/>
                </a:solidFill>
              </a:rPr>
              <a:t>apiVersion: rbac.authorization.k8s.io/v1</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kind: Role</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metadata:</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name: role1</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namespace: dev</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rules:</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 apiGroups: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verbs: ["get","list"]</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resources: ["services"]</a:t>
            </a:r>
            <a:endParaRPr sz="1800">
              <a:solidFill>
                <a:srgbClr val="F2F2F2"/>
              </a:solidFill>
            </a:endParaRPr>
          </a:p>
          <a:p>
            <a:pPr marL="0" lvl="0" indent="0" algn="l" rtl="0">
              <a:lnSpc>
                <a:spcPct val="115000"/>
              </a:lnSpc>
              <a:spcBef>
                <a:spcPts val="0"/>
              </a:spcBef>
              <a:spcAft>
                <a:spcPts val="0"/>
              </a:spcAft>
              <a:buNone/>
            </a:pPr>
            <a:endParaRPr sz="1800">
              <a:solidFill>
                <a:srgbClr val="F2F2F2"/>
              </a:solidFill>
              <a:highlight>
                <a:srgbClr val="000000"/>
              </a:highlight>
            </a:endParaRPr>
          </a:p>
        </p:txBody>
      </p:sp>
      <p:sp>
        <p:nvSpPr>
          <p:cNvPr id="3211" name="Google Shape;3211;p387"/>
          <p:cNvSpPr txBox="1"/>
          <p:nvPr/>
        </p:nvSpPr>
        <p:spPr>
          <a:xfrm>
            <a:off x="4532825" y="1694350"/>
            <a:ext cx="4575900" cy="32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00FF00"/>
                </a:solidFill>
                <a:latin typeface="Comfortaa"/>
                <a:ea typeface="Comfortaa"/>
                <a:cs typeface="Comfortaa"/>
                <a:sym typeface="Comfortaa"/>
              </a:rPr>
              <a:t>apiGroups:</a:t>
            </a:r>
            <a:r>
              <a:rPr lang="en" sz="2100" b="1">
                <a:solidFill>
                  <a:schemeClr val="dk1"/>
                </a:solidFill>
                <a:latin typeface="Comfortaa"/>
                <a:ea typeface="Comfortaa"/>
                <a:cs typeface="Comfortaa"/>
                <a:sym typeface="Comfortaa"/>
              </a:rPr>
              <a:t> name of api group. a rule per apiGroup.</a:t>
            </a:r>
            <a:endParaRPr sz="2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100" b="1">
                <a:solidFill>
                  <a:srgbClr val="00FF00"/>
                </a:solidFill>
                <a:latin typeface="Comfortaa"/>
                <a:ea typeface="Comfortaa"/>
                <a:cs typeface="Comfortaa"/>
                <a:sym typeface="Comfortaa"/>
              </a:rPr>
              <a:t>verbs</a:t>
            </a:r>
            <a:r>
              <a:rPr lang="en" sz="2100" b="1">
                <a:solidFill>
                  <a:schemeClr val="dk1"/>
                </a:solidFill>
                <a:latin typeface="Comfortaa"/>
                <a:ea typeface="Comfortaa"/>
                <a:cs typeface="Comfortaa"/>
                <a:sym typeface="Comfortaa"/>
              </a:rPr>
              <a:t>: list of verbs defining actions allowed </a:t>
            </a:r>
            <a:endParaRPr sz="2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100" b="1">
                <a:solidFill>
                  <a:srgbClr val="00FF00"/>
                </a:solidFill>
                <a:latin typeface="Comfortaa"/>
                <a:ea typeface="Comfortaa"/>
                <a:cs typeface="Comfortaa"/>
                <a:sym typeface="Comfortaa"/>
              </a:rPr>
              <a:t>resources</a:t>
            </a:r>
            <a:r>
              <a:rPr lang="en" sz="2100" b="1">
                <a:solidFill>
                  <a:schemeClr val="dk1"/>
                </a:solidFill>
                <a:latin typeface="Comfortaa"/>
                <a:ea typeface="Comfortaa"/>
                <a:cs typeface="Comfortaa"/>
                <a:sym typeface="Comfortaa"/>
              </a:rPr>
              <a:t>: resources the rule applies to. have to be plural</a:t>
            </a:r>
            <a:endParaRPr sz="2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100" b="1">
                <a:solidFill>
                  <a:srgbClr val="00FF00"/>
                </a:solidFill>
                <a:latin typeface="Comfortaa"/>
                <a:ea typeface="Comfortaa"/>
                <a:cs typeface="Comfortaa"/>
                <a:sym typeface="Comfortaa"/>
              </a:rPr>
              <a:t>resourceNames</a:t>
            </a:r>
            <a:r>
              <a:rPr lang="en" sz="2100" b="1">
                <a:solidFill>
                  <a:schemeClr val="dk1"/>
                </a:solidFill>
                <a:latin typeface="Comfortaa"/>
                <a:ea typeface="Comfortaa"/>
                <a:cs typeface="Comfortaa"/>
                <a:sym typeface="Comfortaa"/>
              </a:rPr>
              <a:t>: list of name of the specific resource instance that the rule applies to.</a:t>
            </a:r>
            <a:endParaRPr sz="2500" b="1">
              <a:solidFill>
                <a:schemeClr val="dk1"/>
              </a:solidFill>
              <a:highlight>
                <a:srgbClr val="000000"/>
              </a:highlight>
              <a:latin typeface="Comfortaa"/>
              <a:ea typeface="Comfortaa"/>
              <a:cs typeface="Comfortaa"/>
              <a:sym typeface="Comfortaa"/>
            </a:endParaRPr>
          </a:p>
          <a:p>
            <a:pPr marL="0" lvl="0" indent="0" algn="l" rtl="0">
              <a:spcBef>
                <a:spcPts val="0"/>
              </a:spcBef>
              <a:spcAft>
                <a:spcPts val="0"/>
              </a:spcAft>
              <a:buNone/>
            </a:pPr>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3215"/>
        <p:cNvGrpSpPr/>
        <p:nvPr/>
      </p:nvGrpSpPr>
      <p:grpSpPr>
        <a:xfrm>
          <a:off x="0" y="0"/>
          <a:ext cx="0" cy="0"/>
          <a:chOff x="0" y="0"/>
          <a:chExt cx="0" cy="0"/>
        </a:xfrm>
      </p:grpSpPr>
      <p:sp>
        <p:nvSpPr>
          <p:cNvPr id="3216" name="Google Shape;3216;p388"/>
          <p:cNvSpPr txBox="1"/>
          <p:nvPr/>
        </p:nvSpPr>
        <p:spPr>
          <a:xfrm>
            <a:off x="137625" y="209175"/>
            <a:ext cx="8764500" cy="28272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000" b="1">
                <a:solidFill>
                  <a:schemeClr val="dk1"/>
                </a:solidFill>
                <a:latin typeface="Comfortaa"/>
                <a:ea typeface="Comfortaa"/>
                <a:cs typeface="Comfortaa"/>
                <a:sym typeface="Comfortaa"/>
              </a:rPr>
              <a:t>Roles can be create </a:t>
            </a:r>
            <a:r>
              <a:rPr lang="en" sz="2000" b="1">
                <a:solidFill>
                  <a:srgbClr val="FF0000"/>
                </a:solidFill>
                <a:latin typeface="Comfortaa"/>
                <a:ea typeface="Comfortaa"/>
                <a:cs typeface="Comfortaa"/>
                <a:sym typeface="Comfortaa"/>
              </a:rPr>
              <a:t>imperatively</a:t>
            </a:r>
            <a:r>
              <a:rPr lang="en" sz="2000" b="1">
                <a:solidFill>
                  <a:schemeClr val="dk1"/>
                </a:solidFill>
                <a:latin typeface="Comfortaa"/>
                <a:ea typeface="Comfortaa"/>
                <a:cs typeface="Comfortaa"/>
                <a:sym typeface="Comfortaa"/>
              </a:rPr>
              <a:t> using the </a:t>
            </a:r>
            <a:endParaRPr sz="20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000" b="1">
                <a:solidFill>
                  <a:schemeClr val="dk1"/>
                </a:solidFill>
                <a:latin typeface="Comfortaa"/>
                <a:ea typeface="Comfortaa"/>
                <a:cs typeface="Comfortaa"/>
                <a:sym typeface="Comfortaa"/>
              </a:rPr>
              <a:t>$kubectl create role command</a:t>
            </a:r>
            <a:endParaRPr sz="20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1800">
                <a:solidFill>
                  <a:srgbClr val="F2F2F2"/>
                </a:solidFill>
                <a:highlight>
                  <a:srgbClr val="000000"/>
                </a:highlight>
              </a:rPr>
              <a:t> </a:t>
            </a:r>
            <a:endParaRPr sz="1800">
              <a:solidFill>
                <a:srgbClr val="F2F2F2"/>
              </a:solidFill>
              <a:highlight>
                <a:srgbClr val="000000"/>
              </a:highlight>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000" b="1">
                <a:solidFill>
                  <a:schemeClr val="dk1"/>
                </a:solidFill>
                <a:latin typeface="Comfortaa"/>
                <a:ea typeface="Comfortaa"/>
                <a:cs typeface="Comfortaa"/>
                <a:sym typeface="Comfortaa"/>
              </a:rPr>
              <a:t>Once created a role needed to binded to a service account or a user or a group using </a:t>
            </a:r>
            <a:r>
              <a:rPr lang="en" sz="2000" b="1">
                <a:solidFill>
                  <a:srgbClr val="00FF00"/>
                </a:solidFill>
                <a:latin typeface="Comfortaa"/>
                <a:ea typeface="Comfortaa"/>
                <a:cs typeface="Comfortaa"/>
                <a:sym typeface="Comfortaa"/>
              </a:rPr>
              <a:t>roleBinding. </a:t>
            </a:r>
            <a:endParaRPr sz="20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0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1800">
                <a:solidFill>
                  <a:srgbClr val="F2F2F2"/>
                </a:solidFill>
              </a:rPr>
              <a:t>$ kubectl create rolebinding rb1 --role=role1 --serviceaccount=dev:default -n dev</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rolebinding.rbac.authorization.k8s.io/rb1 created</a:t>
            </a:r>
            <a:endParaRPr sz="1800">
              <a:solidFill>
                <a:srgbClr val="F2F2F2"/>
              </a:solidFill>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sp>
        <p:nvSpPr>
          <p:cNvPr id="3217" name="Google Shape;3217;p388"/>
          <p:cNvSpPr txBox="1"/>
          <p:nvPr/>
        </p:nvSpPr>
        <p:spPr>
          <a:xfrm>
            <a:off x="77400" y="4048725"/>
            <a:ext cx="8764500" cy="843000"/>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rgbClr val="F2F2F2"/>
              </a:solidFill>
              <a:highlight>
                <a:srgbClr val="000000"/>
              </a:highlight>
            </a:endParaRPr>
          </a:p>
        </p:txBody>
      </p:sp>
      <p:sp>
        <p:nvSpPr>
          <p:cNvPr id="3218" name="Google Shape;3218;p388"/>
          <p:cNvSpPr txBox="1"/>
          <p:nvPr/>
        </p:nvSpPr>
        <p:spPr>
          <a:xfrm>
            <a:off x="189225" y="1608425"/>
            <a:ext cx="8764500" cy="843000"/>
          </a:xfrm>
          <a:prstGeom prst="rect">
            <a:avLst/>
          </a:prstGeom>
          <a:noFill/>
          <a:ln w="19050"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2F2F2"/>
                </a:solidFill>
              </a:rPr>
              <a:t>kubectl create role role1 --verb=list --verb=get --resource=services -n dev</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role.rbac.authorization.k8s.io/role1 created</a:t>
            </a:r>
            <a:endParaRPr sz="1800">
              <a:solidFill>
                <a:srgbClr val="F2F2F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6"/>
          <p:cNvSpPr txBox="1"/>
          <p:nvPr/>
        </p:nvSpPr>
        <p:spPr>
          <a:xfrm>
            <a:off x="202950" y="0"/>
            <a:ext cx="8738100" cy="5000700"/>
          </a:xfrm>
          <a:prstGeom prst="rect">
            <a:avLst/>
          </a:prstGeom>
          <a:noFill/>
          <a:ln>
            <a:noFill/>
          </a:ln>
        </p:spPr>
        <p:txBody>
          <a:bodyPr spcFirstLastPara="1" wrap="square" lIns="0" tIns="142225" rIns="0" bIns="0" anchor="t" anchorCtr="0">
            <a:noAutofit/>
          </a:bodyPr>
          <a:lstStyle/>
          <a:p>
            <a:pPr marL="0" marR="5080" lvl="0" indent="0" algn="l" rtl="0">
              <a:lnSpc>
                <a:spcPct val="118750"/>
              </a:lnSpc>
              <a:spcBef>
                <a:spcPts val="1140"/>
              </a:spcBef>
              <a:spcAft>
                <a:spcPts val="0"/>
              </a:spcAft>
              <a:buNone/>
            </a:pPr>
            <a:r>
              <a:rPr lang="en" sz="2400" b="1">
                <a:solidFill>
                  <a:schemeClr val="dk1"/>
                </a:solidFill>
                <a:latin typeface="Comfortaa"/>
                <a:ea typeface="Comfortaa"/>
                <a:cs typeface="Comfortaa"/>
                <a:sym typeface="Comfortaa"/>
              </a:rPr>
              <a:t>Why ETCD in Kubernetes?</a:t>
            </a:r>
            <a:endParaRPr sz="24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All resources configuration, state and metadata in a kubernetes cluster need to be stored in a persistent manner to survive a control plane node or API server failure. </a:t>
            </a:r>
            <a:endParaRPr sz="22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The etcd is the ONLY place used to store all that data. </a:t>
            </a:r>
            <a:r>
              <a:rPr lang="en" sz="2200" b="1">
                <a:solidFill>
                  <a:srgbClr val="00FF00"/>
                </a:solidFill>
                <a:latin typeface="Comfortaa"/>
                <a:ea typeface="Comfortaa"/>
                <a:cs typeface="Comfortaa"/>
                <a:sym typeface="Comfortaa"/>
              </a:rPr>
              <a:t>It is the cluster backup drive.</a:t>
            </a:r>
            <a:endParaRPr sz="2200" b="1">
              <a:solidFill>
                <a:srgbClr val="00FF00"/>
              </a:solidFill>
              <a:latin typeface="Comfortaa"/>
              <a:ea typeface="Comfortaa"/>
              <a:cs typeface="Comfortaa"/>
              <a:sym typeface="Comfortaa"/>
            </a:endParaRPr>
          </a:p>
          <a:p>
            <a:pPr marL="0" lvl="0" indent="0" algn="l" rtl="0">
              <a:spcBef>
                <a:spcPts val="0"/>
              </a:spcBef>
              <a:spcAft>
                <a:spcPts val="0"/>
              </a:spcAft>
              <a:buNone/>
            </a:pPr>
            <a:endParaRPr sz="22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200" b="1">
                <a:solidFill>
                  <a:schemeClr val="dk1"/>
                </a:solidFill>
                <a:latin typeface="Comfortaa"/>
                <a:ea typeface="Comfortaa"/>
                <a:cs typeface="Comfortaa"/>
                <a:sym typeface="Comfortaa"/>
              </a:rPr>
              <a:t>The etcd is a </a:t>
            </a:r>
            <a:r>
              <a:rPr lang="en" sz="2200" b="1">
                <a:solidFill>
                  <a:srgbClr val="00FF00"/>
                </a:solidFill>
                <a:latin typeface="Comfortaa"/>
                <a:ea typeface="Comfortaa"/>
                <a:cs typeface="Comfortaa"/>
                <a:sym typeface="Comfortaa"/>
              </a:rPr>
              <a:t>distributed</a:t>
            </a:r>
            <a:r>
              <a:rPr lang="en" sz="2200" b="1">
                <a:solidFill>
                  <a:schemeClr val="dk1"/>
                </a:solidFill>
                <a:latin typeface="Comfortaa"/>
                <a:ea typeface="Comfortaa"/>
                <a:cs typeface="Comfortaa"/>
                <a:sym typeface="Comfortaa"/>
              </a:rPr>
              <a:t> cluster datastore. Distributed so that more than one instance of etcd can run in a HA cluster and provide better performance</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457200" marR="5080" lvl="0" indent="0" algn="l" rtl="0">
              <a:lnSpc>
                <a:spcPct val="118750"/>
              </a:lnSpc>
              <a:spcBef>
                <a:spcPts val="1140"/>
              </a:spcBef>
              <a:spcAft>
                <a:spcPts val="0"/>
              </a:spcAft>
              <a:buNone/>
            </a:pPr>
            <a:endParaRPr sz="28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animEffect transition="in" filter="fade">
                                      <p:cBhvr>
                                        <p:cTn id="7" dur="1000"/>
                                        <p:tgtEl>
                                          <p:spTgt spid="3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
                                            <p:txEl>
                                              <p:pRg st="1" end="1"/>
                                            </p:txEl>
                                          </p:spTgt>
                                        </p:tgtEl>
                                        <p:attrNameLst>
                                          <p:attrName>style.visibility</p:attrName>
                                        </p:attrNameLst>
                                      </p:cBhvr>
                                      <p:to>
                                        <p:strVal val="visible"/>
                                      </p:to>
                                    </p:set>
                                    <p:animEffect transition="in" filter="fade">
                                      <p:cBhvr>
                                        <p:cTn id="12" dur="1000"/>
                                        <p:tgtEl>
                                          <p:spTgt spid="3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2">
                                            <p:txEl>
                                              <p:pRg st="2" end="2"/>
                                            </p:txEl>
                                          </p:spTgt>
                                        </p:tgtEl>
                                        <p:attrNameLst>
                                          <p:attrName>style.visibility</p:attrName>
                                        </p:attrNameLst>
                                      </p:cBhvr>
                                      <p:to>
                                        <p:strVal val="visible"/>
                                      </p:to>
                                    </p:set>
                                    <p:animEffect transition="in" filter="fade">
                                      <p:cBhvr>
                                        <p:cTn id="17" dur="1000"/>
                                        <p:tgtEl>
                                          <p:spTgt spid="3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2">
                                            <p:txEl>
                                              <p:pRg st="3" end="3"/>
                                            </p:txEl>
                                          </p:spTgt>
                                        </p:tgtEl>
                                        <p:attrNameLst>
                                          <p:attrName>style.visibility</p:attrName>
                                        </p:attrNameLst>
                                      </p:cBhvr>
                                      <p:to>
                                        <p:strVal val="visible"/>
                                      </p:to>
                                    </p:set>
                                    <p:animEffect transition="in" filter="fade">
                                      <p:cBhvr>
                                        <p:cTn id="22" dur="1000"/>
                                        <p:tgtEl>
                                          <p:spTgt spid="37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2">
                                            <p:txEl>
                                              <p:pRg st="4" end="4"/>
                                            </p:txEl>
                                          </p:spTgt>
                                        </p:tgtEl>
                                        <p:attrNameLst>
                                          <p:attrName>style.visibility</p:attrName>
                                        </p:attrNameLst>
                                      </p:cBhvr>
                                      <p:to>
                                        <p:strVal val="visible"/>
                                      </p:to>
                                    </p:set>
                                    <p:animEffect transition="in" filter="fade">
                                      <p:cBhvr>
                                        <p:cTn id="27" dur="1000"/>
                                        <p:tgtEl>
                                          <p:spTgt spid="37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2">
                                            <p:txEl>
                                              <p:pRg st="5" end="5"/>
                                            </p:txEl>
                                          </p:spTgt>
                                        </p:tgtEl>
                                        <p:attrNameLst>
                                          <p:attrName>style.visibility</p:attrName>
                                        </p:attrNameLst>
                                      </p:cBhvr>
                                      <p:to>
                                        <p:strVal val="visible"/>
                                      </p:to>
                                    </p:set>
                                    <p:animEffect transition="in" filter="fade">
                                      <p:cBhvr>
                                        <p:cTn id="32" dur="1000"/>
                                        <p:tgtEl>
                                          <p:spTgt spid="37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2">
                                            <p:txEl>
                                              <p:pRg st="6" end="6"/>
                                            </p:txEl>
                                          </p:spTgt>
                                        </p:tgtEl>
                                        <p:attrNameLst>
                                          <p:attrName>style.visibility</p:attrName>
                                        </p:attrNameLst>
                                      </p:cBhvr>
                                      <p:to>
                                        <p:strVal val="visible"/>
                                      </p:to>
                                    </p:set>
                                    <p:animEffect transition="in" filter="fade">
                                      <p:cBhvr>
                                        <p:cTn id="37" dur="1000"/>
                                        <p:tgtEl>
                                          <p:spTgt spid="37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2">
                                            <p:txEl>
                                              <p:pRg st="7" end="7"/>
                                            </p:txEl>
                                          </p:spTgt>
                                        </p:tgtEl>
                                        <p:attrNameLst>
                                          <p:attrName>style.visibility</p:attrName>
                                        </p:attrNameLst>
                                      </p:cBhvr>
                                      <p:to>
                                        <p:strVal val="visible"/>
                                      </p:to>
                                    </p:set>
                                    <p:animEffect transition="in" filter="fade">
                                      <p:cBhvr>
                                        <p:cTn id="42" dur="1000"/>
                                        <p:tgtEl>
                                          <p:spTgt spid="37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2">
                                            <p:txEl>
                                              <p:pRg st="8" end="8"/>
                                            </p:txEl>
                                          </p:spTgt>
                                        </p:tgtEl>
                                        <p:attrNameLst>
                                          <p:attrName>style.visibility</p:attrName>
                                        </p:attrNameLst>
                                      </p:cBhvr>
                                      <p:to>
                                        <p:strVal val="visible"/>
                                      </p:to>
                                    </p:set>
                                    <p:animEffect transition="in" filter="fade">
                                      <p:cBhvr>
                                        <p:cTn id="47" dur="1000"/>
                                        <p:tgtEl>
                                          <p:spTgt spid="37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2">
                                            <p:txEl>
                                              <p:pRg st="9" end="9"/>
                                            </p:txEl>
                                          </p:spTgt>
                                        </p:tgtEl>
                                        <p:attrNameLst>
                                          <p:attrName>style.visibility</p:attrName>
                                        </p:attrNameLst>
                                      </p:cBhvr>
                                      <p:to>
                                        <p:strVal val="visible"/>
                                      </p:to>
                                    </p:set>
                                    <p:animEffect transition="in" filter="fade">
                                      <p:cBhvr>
                                        <p:cTn id="52" dur="1000"/>
                                        <p:tgtEl>
                                          <p:spTgt spid="37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3222"/>
        <p:cNvGrpSpPr/>
        <p:nvPr/>
      </p:nvGrpSpPr>
      <p:grpSpPr>
        <a:xfrm>
          <a:off x="0" y="0"/>
          <a:ext cx="0" cy="0"/>
          <a:chOff x="0" y="0"/>
          <a:chExt cx="0" cy="0"/>
        </a:xfrm>
      </p:grpSpPr>
      <p:sp>
        <p:nvSpPr>
          <p:cNvPr id="3223" name="Google Shape;3223;p389"/>
          <p:cNvSpPr txBox="1">
            <a:spLocks noGrp="1"/>
          </p:cNvSpPr>
          <p:nvPr>
            <p:ph type="body" idx="1"/>
          </p:nvPr>
        </p:nvSpPr>
        <p:spPr>
          <a:xfrm>
            <a:off x="189625" y="163475"/>
            <a:ext cx="4382400" cy="4696200"/>
          </a:xfrm>
          <a:prstGeom prst="rect">
            <a:avLst/>
          </a:prstGeom>
          <a:ln w="9525" cap="flat" cmpd="sng">
            <a:solidFill>
              <a:schemeClr val="dk1"/>
            </a:solidFill>
            <a:prstDash val="dash"/>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solidFill>
                <a:srgbClr val="F2F2F2"/>
              </a:solidFill>
              <a:highlight>
                <a:srgbClr val="000000"/>
              </a:highlight>
            </a:endParaRPr>
          </a:p>
          <a:p>
            <a:pPr marL="0" lvl="0" indent="0" algn="l" rtl="0">
              <a:spcBef>
                <a:spcPts val="0"/>
              </a:spcBef>
              <a:spcAft>
                <a:spcPts val="0"/>
              </a:spcAft>
              <a:buNone/>
            </a:pPr>
            <a:r>
              <a:rPr lang="en">
                <a:solidFill>
                  <a:srgbClr val="F2F2F2"/>
                </a:solidFill>
              </a:rPr>
              <a:t>apiVersion: rbac.authorization.k8s.io/v1</a:t>
            </a:r>
            <a:endParaRPr>
              <a:solidFill>
                <a:srgbClr val="F2F2F2"/>
              </a:solidFill>
            </a:endParaRPr>
          </a:p>
          <a:p>
            <a:pPr marL="0" lvl="0" indent="0" algn="l" rtl="0">
              <a:spcBef>
                <a:spcPts val="0"/>
              </a:spcBef>
              <a:spcAft>
                <a:spcPts val="0"/>
              </a:spcAft>
              <a:buNone/>
            </a:pPr>
            <a:r>
              <a:rPr lang="en">
                <a:solidFill>
                  <a:srgbClr val="F2F2F2"/>
                </a:solidFill>
              </a:rPr>
              <a:t>kind: RoleBinding</a:t>
            </a:r>
            <a:endParaRPr>
              <a:solidFill>
                <a:srgbClr val="F2F2F2"/>
              </a:solidFill>
            </a:endParaRPr>
          </a:p>
          <a:p>
            <a:pPr marL="0" lvl="0" indent="0" algn="l" rtl="0">
              <a:spcBef>
                <a:spcPts val="0"/>
              </a:spcBef>
              <a:spcAft>
                <a:spcPts val="0"/>
              </a:spcAft>
              <a:buNone/>
            </a:pPr>
            <a:r>
              <a:rPr lang="en">
                <a:solidFill>
                  <a:srgbClr val="F2F2F2"/>
                </a:solidFill>
              </a:rPr>
              <a:t>metadata:</a:t>
            </a:r>
            <a:endParaRPr>
              <a:solidFill>
                <a:srgbClr val="F2F2F2"/>
              </a:solidFill>
            </a:endParaRPr>
          </a:p>
          <a:p>
            <a:pPr marL="0" lvl="0" indent="0" algn="l" rtl="0">
              <a:spcBef>
                <a:spcPts val="0"/>
              </a:spcBef>
              <a:spcAft>
                <a:spcPts val="0"/>
              </a:spcAft>
              <a:buNone/>
            </a:pPr>
            <a:r>
              <a:rPr lang="en">
                <a:solidFill>
                  <a:srgbClr val="F2F2F2"/>
                </a:solidFill>
              </a:rPr>
              <a:t>  name: rb1</a:t>
            </a:r>
            <a:endParaRPr>
              <a:solidFill>
                <a:srgbClr val="F2F2F2"/>
              </a:solidFill>
            </a:endParaRPr>
          </a:p>
          <a:p>
            <a:pPr marL="0" lvl="0" indent="0" algn="l" rtl="0">
              <a:spcBef>
                <a:spcPts val="0"/>
              </a:spcBef>
              <a:spcAft>
                <a:spcPts val="0"/>
              </a:spcAft>
              <a:buNone/>
            </a:pPr>
            <a:r>
              <a:rPr lang="en">
                <a:solidFill>
                  <a:srgbClr val="F2F2F2"/>
                </a:solidFill>
              </a:rPr>
              <a:t>  namespace: dev</a:t>
            </a:r>
            <a:endParaRPr>
              <a:solidFill>
                <a:srgbClr val="F2F2F2"/>
              </a:solidFill>
            </a:endParaRPr>
          </a:p>
          <a:p>
            <a:pPr marL="0" lvl="0" indent="0" algn="l" rtl="0">
              <a:spcBef>
                <a:spcPts val="0"/>
              </a:spcBef>
              <a:spcAft>
                <a:spcPts val="0"/>
              </a:spcAft>
              <a:buNone/>
            </a:pPr>
            <a:r>
              <a:rPr lang="en">
                <a:solidFill>
                  <a:srgbClr val="F2F2F2"/>
                </a:solidFill>
              </a:rPr>
              <a:t> ….</a:t>
            </a:r>
            <a:endParaRPr>
              <a:solidFill>
                <a:srgbClr val="F2F2F2"/>
              </a:solidFill>
            </a:endParaRPr>
          </a:p>
          <a:p>
            <a:pPr marL="0" lvl="0" indent="0" algn="l" rtl="0">
              <a:spcBef>
                <a:spcPts val="0"/>
              </a:spcBef>
              <a:spcAft>
                <a:spcPts val="0"/>
              </a:spcAft>
              <a:buNone/>
            </a:pPr>
            <a:r>
              <a:rPr lang="en">
                <a:solidFill>
                  <a:srgbClr val="F2F2F2"/>
                </a:solidFill>
              </a:rPr>
              <a:t>roleRef:</a:t>
            </a:r>
            <a:endParaRPr>
              <a:solidFill>
                <a:srgbClr val="F2F2F2"/>
              </a:solidFill>
            </a:endParaRPr>
          </a:p>
          <a:p>
            <a:pPr marL="0" lvl="0" indent="0" algn="l" rtl="0">
              <a:spcBef>
                <a:spcPts val="0"/>
              </a:spcBef>
              <a:spcAft>
                <a:spcPts val="0"/>
              </a:spcAft>
              <a:buNone/>
            </a:pPr>
            <a:r>
              <a:rPr lang="en">
                <a:solidFill>
                  <a:srgbClr val="F2F2F2"/>
                </a:solidFill>
              </a:rPr>
              <a:t>  apiGroup: rbac.authorization.k8s.io</a:t>
            </a:r>
            <a:endParaRPr>
              <a:solidFill>
                <a:srgbClr val="F2F2F2"/>
              </a:solidFill>
            </a:endParaRPr>
          </a:p>
          <a:p>
            <a:pPr marL="0" lvl="0" indent="0" algn="l" rtl="0">
              <a:spcBef>
                <a:spcPts val="0"/>
              </a:spcBef>
              <a:spcAft>
                <a:spcPts val="0"/>
              </a:spcAft>
              <a:buNone/>
            </a:pPr>
            <a:r>
              <a:rPr lang="en">
                <a:solidFill>
                  <a:srgbClr val="F2F2F2"/>
                </a:solidFill>
              </a:rPr>
              <a:t>  kind: Role</a:t>
            </a:r>
            <a:endParaRPr>
              <a:solidFill>
                <a:srgbClr val="F2F2F2"/>
              </a:solidFill>
            </a:endParaRPr>
          </a:p>
          <a:p>
            <a:pPr marL="0" lvl="0" indent="0" algn="l" rtl="0">
              <a:spcBef>
                <a:spcPts val="0"/>
              </a:spcBef>
              <a:spcAft>
                <a:spcPts val="0"/>
              </a:spcAft>
              <a:buNone/>
            </a:pPr>
            <a:r>
              <a:rPr lang="en">
                <a:solidFill>
                  <a:srgbClr val="F2F2F2"/>
                </a:solidFill>
              </a:rPr>
              <a:t>  name: role1</a:t>
            </a:r>
            <a:endParaRPr>
              <a:solidFill>
                <a:srgbClr val="F2F2F2"/>
              </a:solidFill>
            </a:endParaRPr>
          </a:p>
          <a:p>
            <a:pPr marL="0" lvl="0" indent="0" algn="l" rtl="0">
              <a:spcBef>
                <a:spcPts val="0"/>
              </a:spcBef>
              <a:spcAft>
                <a:spcPts val="0"/>
              </a:spcAft>
              <a:buNone/>
            </a:pPr>
            <a:r>
              <a:rPr lang="en">
                <a:solidFill>
                  <a:srgbClr val="F2F2F2"/>
                </a:solidFill>
              </a:rPr>
              <a:t>subjects:</a:t>
            </a:r>
            <a:endParaRPr>
              <a:solidFill>
                <a:srgbClr val="F2F2F2"/>
              </a:solidFill>
            </a:endParaRPr>
          </a:p>
          <a:p>
            <a:pPr marL="0" lvl="0" indent="0" algn="l" rtl="0">
              <a:spcBef>
                <a:spcPts val="0"/>
              </a:spcBef>
              <a:spcAft>
                <a:spcPts val="0"/>
              </a:spcAft>
              <a:buNone/>
            </a:pPr>
            <a:r>
              <a:rPr lang="en">
                <a:solidFill>
                  <a:srgbClr val="F2F2F2"/>
                </a:solidFill>
              </a:rPr>
              <a:t>- kind: ServiceAccount</a:t>
            </a:r>
            <a:endParaRPr>
              <a:solidFill>
                <a:srgbClr val="F2F2F2"/>
              </a:solidFill>
            </a:endParaRPr>
          </a:p>
          <a:p>
            <a:pPr marL="0" lvl="0" indent="0" algn="l" rtl="0">
              <a:spcBef>
                <a:spcPts val="0"/>
              </a:spcBef>
              <a:spcAft>
                <a:spcPts val="0"/>
              </a:spcAft>
              <a:buNone/>
            </a:pPr>
            <a:r>
              <a:rPr lang="en">
                <a:solidFill>
                  <a:srgbClr val="F2F2F2"/>
                </a:solidFill>
              </a:rPr>
              <a:t>  name: default</a:t>
            </a:r>
            <a:endParaRPr>
              <a:solidFill>
                <a:srgbClr val="F2F2F2"/>
              </a:solidFill>
            </a:endParaRPr>
          </a:p>
          <a:p>
            <a:pPr marL="0" lvl="0" indent="0" algn="l" rtl="0">
              <a:spcBef>
                <a:spcPts val="0"/>
              </a:spcBef>
              <a:spcAft>
                <a:spcPts val="0"/>
              </a:spcAft>
              <a:buNone/>
            </a:pPr>
            <a:r>
              <a:rPr lang="en">
                <a:solidFill>
                  <a:srgbClr val="F2F2F2"/>
                </a:solidFill>
              </a:rPr>
              <a:t>  </a:t>
            </a:r>
            <a:r>
              <a:rPr lang="en">
                <a:solidFill>
                  <a:srgbClr val="00FF00"/>
                </a:solidFill>
              </a:rPr>
              <a:t>namespace</a:t>
            </a:r>
            <a:r>
              <a:rPr lang="en">
                <a:solidFill>
                  <a:srgbClr val="F2F2F2"/>
                </a:solidFill>
              </a:rPr>
              <a:t>: dev</a:t>
            </a:r>
            <a:endParaRPr>
              <a:solidFill>
                <a:srgbClr val="F2F2F2"/>
              </a:solidFill>
            </a:endParaRPr>
          </a:p>
          <a:p>
            <a:pPr marL="0" lvl="0" indent="0" algn="l" rtl="0">
              <a:spcBef>
                <a:spcPts val="0"/>
              </a:spcBef>
              <a:spcAft>
                <a:spcPts val="1600"/>
              </a:spcAft>
              <a:buNone/>
            </a:pPr>
            <a:endParaRPr/>
          </a:p>
        </p:txBody>
      </p:sp>
      <p:sp>
        <p:nvSpPr>
          <p:cNvPr id="3224" name="Google Shape;3224;p389"/>
          <p:cNvSpPr txBox="1"/>
          <p:nvPr/>
        </p:nvSpPr>
        <p:spPr>
          <a:xfrm>
            <a:off x="4572025" y="541850"/>
            <a:ext cx="4382400" cy="44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00FF00"/>
                </a:solidFill>
                <a:latin typeface="Comfortaa"/>
                <a:ea typeface="Comfortaa"/>
                <a:cs typeface="Comfortaa"/>
                <a:sym typeface="Comfortaa"/>
              </a:rPr>
              <a:t>roleRef:</a:t>
            </a:r>
            <a:r>
              <a:rPr lang="en" sz="2200" b="1">
                <a:solidFill>
                  <a:schemeClr val="dk1"/>
                </a:solidFill>
                <a:latin typeface="Comfortaa"/>
                <a:ea typeface="Comfortaa"/>
                <a:cs typeface="Comfortaa"/>
                <a:sym typeface="Comfortaa"/>
              </a:rPr>
              <a:t> Only one role can be associated with the role binding</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rgbClr val="00FF00"/>
                </a:solidFill>
                <a:latin typeface="Comfortaa"/>
                <a:ea typeface="Comfortaa"/>
                <a:cs typeface="Comfortaa"/>
                <a:sym typeface="Comfortaa"/>
              </a:rPr>
              <a:t>subjects: </a:t>
            </a:r>
            <a:r>
              <a:rPr lang="en" sz="2200" b="1">
                <a:solidFill>
                  <a:schemeClr val="dk1"/>
                </a:solidFill>
                <a:latin typeface="Comfortaa"/>
                <a:ea typeface="Comfortaa"/>
                <a:cs typeface="Comfortaa"/>
                <a:sym typeface="Comfortaa"/>
              </a:rPr>
              <a:t>a role binding can be associated with one or more service account or users or groups. </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chemeClr val="dk1"/>
                </a:solidFill>
                <a:latin typeface="Comfortaa"/>
                <a:ea typeface="Comfortaa"/>
                <a:cs typeface="Comfortaa"/>
                <a:sym typeface="Comfortaa"/>
              </a:rPr>
              <a:t>  </a:t>
            </a:r>
            <a:r>
              <a:rPr lang="en" sz="2200" b="1">
                <a:solidFill>
                  <a:srgbClr val="FF0000"/>
                </a:solidFill>
                <a:latin typeface="Comfortaa"/>
                <a:ea typeface="Comfortaa"/>
                <a:cs typeface="Comfortaa"/>
                <a:sym typeface="Comfortaa"/>
              </a:rPr>
              <a:t>namespaces</a:t>
            </a:r>
            <a:r>
              <a:rPr lang="en" sz="2200" b="1">
                <a:solidFill>
                  <a:schemeClr val="dk1"/>
                </a:solidFill>
                <a:latin typeface="Comfortaa"/>
                <a:ea typeface="Comfortaa"/>
                <a:cs typeface="Comfortaa"/>
                <a:sym typeface="Comfortaa"/>
              </a:rPr>
              <a:t>: roleBindings can be referred by service accounts or groups from </a:t>
            </a:r>
            <a:r>
              <a:rPr lang="en" sz="2200" b="1">
                <a:solidFill>
                  <a:srgbClr val="00FF00"/>
                </a:solidFill>
                <a:latin typeface="Comfortaa"/>
                <a:ea typeface="Comfortaa"/>
                <a:cs typeface="Comfortaa"/>
                <a:sym typeface="Comfortaa"/>
              </a:rPr>
              <a:t>other namespaces</a:t>
            </a:r>
            <a:endParaRPr sz="2200" b="1">
              <a:solidFill>
                <a:srgbClr val="00FF00"/>
              </a:solidFill>
              <a:latin typeface="Comfortaa"/>
              <a:ea typeface="Comfortaa"/>
              <a:cs typeface="Comfortaa"/>
              <a:sym typeface="Comfortaa"/>
            </a:endParaRPr>
          </a:p>
        </p:txBody>
      </p:sp>
      <p:cxnSp>
        <p:nvCxnSpPr>
          <p:cNvPr id="3225" name="Google Shape;3225;p389"/>
          <p:cNvCxnSpPr/>
          <p:nvPr/>
        </p:nvCxnSpPr>
        <p:spPr>
          <a:xfrm flipH="1">
            <a:off x="2038450" y="3526475"/>
            <a:ext cx="2769600" cy="13332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3229"/>
        <p:cNvGrpSpPr/>
        <p:nvPr/>
      </p:nvGrpSpPr>
      <p:grpSpPr>
        <a:xfrm>
          <a:off x="0" y="0"/>
          <a:ext cx="0" cy="0"/>
          <a:chOff x="0" y="0"/>
          <a:chExt cx="0" cy="0"/>
        </a:xfrm>
      </p:grpSpPr>
      <p:sp>
        <p:nvSpPr>
          <p:cNvPr id="3230" name="Google Shape;3230;p390"/>
          <p:cNvSpPr txBox="1"/>
          <p:nvPr/>
        </p:nvSpPr>
        <p:spPr>
          <a:xfrm>
            <a:off x="309650" y="172025"/>
            <a:ext cx="7543200" cy="166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qa</a:t>
            </a:r>
            <a:endParaRPr>
              <a:solidFill>
                <a:srgbClr val="FFFF00"/>
              </a:solidFill>
            </a:endParaRPr>
          </a:p>
        </p:txBody>
      </p:sp>
      <p:sp>
        <p:nvSpPr>
          <p:cNvPr id="3231" name="Google Shape;3231;p390"/>
          <p:cNvSpPr txBox="1"/>
          <p:nvPr/>
        </p:nvSpPr>
        <p:spPr>
          <a:xfrm>
            <a:off x="270950" y="2201900"/>
            <a:ext cx="76206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dev</a:t>
            </a:r>
            <a:endParaRPr>
              <a:solidFill>
                <a:srgbClr val="00FF00"/>
              </a:solidFill>
            </a:endParaRPr>
          </a:p>
        </p:txBody>
      </p:sp>
      <p:sp>
        <p:nvSpPr>
          <p:cNvPr id="3232" name="Google Shape;3232;p390"/>
          <p:cNvSpPr/>
          <p:nvPr/>
        </p:nvSpPr>
        <p:spPr>
          <a:xfrm>
            <a:off x="541775" y="2635900"/>
            <a:ext cx="10494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233" name="Google Shape;3233;p390"/>
          <p:cNvSpPr/>
          <p:nvPr/>
        </p:nvSpPr>
        <p:spPr>
          <a:xfrm>
            <a:off x="3320075" y="2505125"/>
            <a:ext cx="1359000" cy="825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 binding</a:t>
            </a:r>
            <a:endParaRPr/>
          </a:p>
        </p:txBody>
      </p:sp>
      <p:sp>
        <p:nvSpPr>
          <p:cNvPr id="3234" name="Google Shape;3234;p390"/>
          <p:cNvSpPr/>
          <p:nvPr/>
        </p:nvSpPr>
        <p:spPr>
          <a:xfrm>
            <a:off x="6055150" y="2571750"/>
            <a:ext cx="1359000" cy="8256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role</a:t>
            </a:r>
            <a:endParaRPr/>
          </a:p>
          <a:p>
            <a:pPr marL="0" lvl="0" indent="0" algn="l" rtl="0">
              <a:spcBef>
                <a:spcPts val="0"/>
              </a:spcBef>
              <a:spcAft>
                <a:spcPts val="0"/>
              </a:spcAft>
              <a:buNone/>
            </a:pPr>
            <a:r>
              <a:rPr lang="en"/>
              <a:t>(verbs)</a:t>
            </a:r>
            <a:endParaRPr/>
          </a:p>
        </p:txBody>
      </p:sp>
      <p:sp>
        <p:nvSpPr>
          <p:cNvPr id="3235" name="Google Shape;3235;p390"/>
          <p:cNvSpPr/>
          <p:nvPr/>
        </p:nvSpPr>
        <p:spPr>
          <a:xfrm>
            <a:off x="6132700" y="390362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cxnSp>
        <p:nvCxnSpPr>
          <p:cNvPr id="3236" name="Google Shape;3236;p390"/>
          <p:cNvCxnSpPr>
            <a:endCxn id="3235" idx="0"/>
          </p:cNvCxnSpPr>
          <p:nvPr/>
        </p:nvCxnSpPr>
        <p:spPr>
          <a:xfrm>
            <a:off x="6730450" y="3381325"/>
            <a:ext cx="0" cy="522300"/>
          </a:xfrm>
          <a:prstGeom prst="straightConnector1">
            <a:avLst/>
          </a:prstGeom>
          <a:noFill/>
          <a:ln w="28575" cap="flat" cmpd="sng">
            <a:solidFill>
              <a:srgbClr val="00FF00"/>
            </a:solidFill>
            <a:prstDash val="solid"/>
            <a:round/>
            <a:headEnd type="none" w="med" len="med"/>
            <a:tailEnd type="triangle" w="med" len="med"/>
          </a:ln>
        </p:spPr>
      </p:cxnSp>
      <p:sp>
        <p:nvSpPr>
          <p:cNvPr id="3237" name="Google Shape;3237;p390"/>
          <p:cNvSpPr/>
          <p:nvPr/>
        </p:nvSpPr>
        <p:spPr>
          <a:xfrm>
            <a:off x="771700" y="3702275"/>
            <a:ext cx="11181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groups</a:t>
            </a:r>
            <a:endParaRPr/>
          </a:p>
        </p:txBody>
      </p:sp>
      <p:pic>
        <p:nvPicPr>
          <p:cNvPr id="3238" name="Google Shape;3238;p390"/>
          <p:cNvPicPr preferRelativeResize="0"/>
          <p:nvPr/>
        </p:nvPicPr>
        <p:blipFill>
          <a:blip r:embed="rId3">
            <a:alphaModFix/>
          </a:blip>
          <a:stretch>
            <a:fillRect/>
          </a:stretch>
        </p:blipFill>
        <p:spPr>
          <a:xfrm>
            <a:off x="1288225" y="447274"/>
            <a:ext cx="1118100" cy="1118100"/>
          </a:xfrm>
          <a:prstGeom prst="rect">
            <a:avLst/>
          </a:prstGeom>
          <a:noFill/>
          <a:ln>
            <a:noFill/>
          </a:ln>
        </p:spPr>
      </p:pic>
      <p:sp>
        <p:nvSpPr>
          <p:cNvPr id="3239" name="Google Shape;3239;p390"/>
          <p:cNvSpPr/>
          <p:nvPr/>
        </p:nvSpPr>
        <p:spPr>
          <a:xfrm>
            <a:off x="5969350" y="44727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sp>
        <p:nvSpPr>
          <p:cNvPr id="3240" name="Google Shape;3240;p390"/>
          <p:cNvSpPr/>
          <p:nvPr/>
        </p:nvSpPr>
        <p:spPr>
          <a:xfrm>
            <a:off x="3315700" y="447275"/>
            <a:ext cx="1359000" cy="825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 binding</a:t>
            </a:r>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3244"/>
        <p:cNvGrpSpPr/>
        <p:nvPr/>
      </p:nvGrpSpPr>
      <p:grpSpPr>
        <a:xfrm>
          <a:off x="0" y="0"/>
          <a:ext cx="0" cy="0"/>
          <a:chOff x="0" y="0"/>
          <a:chExt cx="0" cy="0"/>
        </a:xfrm>
      </p:grpSpPr>
      <p:sp>
        <p:nvSpPr>
          <p:cNvPr id="3245" name="Google Shape;3245;p391"/>
          <p:cNvSpPr txBox="1"/>
          <p:nvPr/>
        </p:nvSpPr>
        <p:spPr>
          <a:xfrm>
            <a:off x="309650" y="172025"/>
            <a:ext cx="7543200" cy="166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qa</a:t>
            </a:r>
            <a:endParaRPr>
              <a:solidFill>
                <a:srgbClr val="FFFF00"/>
              </a:solidFill>
            </a:endParaRPr>
          </a:p>
        </p:txBody>
      </p:sp>
      <p:sp>
        <p:nvSpPr>
          <p:cNvPr id="3246" name="Google Shape;3246;p391"/>
          <p:cNvSpPr txBox="1"/>
          <p:nvPr/>
        </p:nvSpPr>
        <p:spPr>
          <a:xfrm>
            <a:off x="270950" y="2201900"/>
            <a:ext cx="76206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dev</a:t>
            </a:r>
            <a:endParaRPr>
              <a:solidFill>
                <a:srgbClr val="00FF00"/>
              </a:solidFill>
            </a:endParaRPr>
          </a:p>
        </p:txBody>
      </p:sp>
      <p:sp>
        <p:nvSpPr>
          <p:cNvPr id="3247" name="Google Shape;3247;p391"/>
          <p:cNvSpPr/>
          <p:nvPr/>
        </p:nvSpPr>
        <p:spPr>
          <a:xfrm>
            <a:off x="541775" y="2635900"/>
            <a:ext cx="10494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248" name="Google Shape;3248;p391"/>
          <p:cNvSpPr/>
          <p:nvPr/>
        </p:nvSpPr>
        <p:spPr>
          <a:xfrm>
            <a:off x="3320075" y="2505125"/>
            <a:ext cx="1359000" cy="825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 binding</a:t>
            </a:r>
            <a:endParaRPr/>
          </a:p>
        </p:txBody>
      </p:sp>
      <p:sp>
        <p:nvSpPr>
          <p:cNvPr id="3249" name="Google Shape;3249;p391"/>
          <p:cNvSpPr/>
          <p:nvPr/>
        </p:nvSpPr>
        <p:spPr>
          <a:xfrm>
            <a:off x="6296050" y="2571750"/>
            <a:ext cx="868800" cy="8256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role</a:t>
            </a:r>
            <a:endParaRPr/>
          </a:p>
        </p:txBody>
      </p:sp>
      <p:sp>
        <p:nvSpPr>
          <p:cNvPr id="3250" name="Google Shape;3250;p391"/>
          <p:cNvSpPr/>
          <p:nvPr/>
        </p:nvSpPr>
        <p:spPr>
          <a:xfrm>
            <a:off x="6132700" y="390362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cxnSp>
        <p:nvCxnSpPr>
          <p:cNvPr id="3251" name="Google Shape;3251;p391"/>
          <p:cNvCxnSpPr>
            <a:endCxn id="3250" idx="0"/>
          </p:cNvCxnSpPr>
          <p:nvPr/>
        </p:nvCxnSpPr>
        <p:spPr>
          <a:xfrm>
            <a:off x="6730450" y="3381325"/>
            <a:ext cx="0" cy="522300"/>
          </a:xfrm>
          <a:prstGeom prst="straightConnector1">
            <a:avLst/>
          </a:prstGeom>
          <a:noFill/>
          <a:ln w="28575" cap="flat" cmpd="sng">
            <a:solidFill>
              <a:srgbClr val="00FF00"/>
            </a:solidFill>
            <a:prstDash val="solid"/>
            <a:round/>
            <a:headEnd type="none" w="med" len="med"/>
            <a:tailEnd type="triangle" w="med" len="med"/>
          </a:ln>
        </p:spPr>
      </p:cxnSp>
      <p:sp>
        <p:nvSpPr>
          <p:cNvPr id="3252" name="Google Shape;3252;p391"/>
          <p:cNvSpPr/>
          <p:nvPr/>
        </p:nvSpPr>
        <p:spPr>
          <a:xfrm>
            <a:off x="771700" y="3702275"/>
            <a:ext cx="11181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groups</a:t>
            </a:r>
            <a:endParaRPr/>
          </a:p>
        </p:txBody>
      </p:sp>
      <p:pic>
        <p:nvPicPr>
          <p:cNvPr id="3253" name="Google Shape;3253;p391"/>
          <p:cNvPicPr preferRelativeResize="0"/>
          <p:nvPr/>
        </p:nvPicPr>
        <p:blipFill>
          <a:blip r:embed="rId3">
            <a:alphaModFix/>
          </a:blip>
          <a:stretch>
            <a:fillRect/>
          </a:stretch>
        </p:blipFill>
        <p:spPr>
          <a:xfrm>
            <a:off x="902950" y="447274"/>
            <a:ext cx="1118100" cy="1118100"/>
          </a:xfrm>
          <a:prstGeom prst="rect">
            <a:avLst/>
          </a:prstGeom>
          <a:noFill/>
          <a:ln>
            <a:noFill/>
          </a:ln>
        </p:spPr>
      </p:pic>
      <p:sp>
        <p:nvSpPr>
          <p:cNvPr id="3254" name="Google Shape;3254;p391"/>
          <p:cNvSpPr/>
          <p:nvPr/>
        </p:nvSpPr>
        <p:spPr>
          <a:xfrm>
            <a:off x="5969350" y="44727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cxnSp>
        <p:nvCxnSpPr>
          <p:cNvPr id="3255" name="Google Shape;3255;p391"/>
          <p:cNvCxnSpPr>
            <a:stCxn id="3249" idx="0"/>
            <a:endCxn id="3256" idx="3"/>
          </p:cNvCxnSpPr>
          <p:nvPr/>
        </p:nvCxnSpPr>
        <p:spPr>
          <a:xfrm rot="10800000">
            <a:off x="4674850" y="859950"/>
            <a:ext cx="2055600" cy="1711800"/>
          </a:xfrm>
          <a:prstGeom prst="straightConnector1">
            <a:avLst/>
          </a:prstGeom>
          <a:noFill/>
          <a:ln w="28575" cap="flat" cmpd="sng">
            <a:solidFill>
              <a:schemeClr val="dk1"/>
            </a:solidFill>
            <a:prstDash val="solid"/>
            <a:round/>
            <a:headEnd type="none" w="med" len="med"/>
            <a:tailEnd type="triangle" w="med" len="med"/>
          </a:ln>
        </p:spPr>
      </p:cxnSp>
      <p:grpSp>
        <p:nvGrpSpPr>
          <p:cNvPr id="3257" name="Google Shape;3257;p391"/>
          <p:cNvGrpSpPr/>
          <p:nvPr/>
        </p:nvGrpSpPr>
        <p:grpSpPr>
          <a:xfrm rot="-2505250">
            <a:off x="5828715" y="1799399"/>
            <a:ext cx="579196" cy="585850"/>
            <a:chOff x="6382075" y="1724650"/>
            <a:chExt cx="541800" cy="567600"/>
          </a:xfrm>
        </p:grpSpPr>
        <p:cxnSp>
          <p:nvCxnSpPr>
            <p:cNvPr id="3258" name="Google Shape;3258;p391"/>
            <p:cNvCxnSpPr/>
            <p:nvPr/>
          </p:nvCxnSpPr>
          <p:spPr>
            <a:xfrm>
              <a:off x="6407875" y="1806250"/>
              <a:ext cx="516000" cy="430200"/>
            </a:xfrm>
            <a:prstGeom prst="straightConnector1">
              <a:avLst/>
            </a:prstGeom>
            <a:noFill/>
            <a:ln w="76200" cap="flat" cmpd="sng">
              <a:solidFill>
                <a:srgbClr val="FF0000"/>
              </a:solidFill>
              <a:prstDash val="solid"/>
              <a:round/>
              <a:headEnd type="none" w="med" len="med"/>
              <a:tailEnd type="none" w="med" len="med"/>
            </a:ln>
          </p:spPr>
        </p:cxnSp>
        <p:cxnSp>
          <p:nvCxnSpPr>
            <p:cNvPr id="3259" name="Google Shape;3259;p391"/>
            <p:cNvCxnSpPr/>
            <p:nvPr/>
          </p:nvCxnSpPr>
          <p:spPr>
            <a:xfrm flipH="1">
              <a:off x="6382075" y="1724650"/>
              <a:ext cx="533400" cy="567600"/>
            </a:xfrm>
            <a:prstGeom prst="straightConnector1">
              <a:avLst/>
            </a:prstGeom>
            <a:noFill/>
            <a:ln w="76200" cap="flat" cmpd="sng">
              <a:solidFill>
                <a:srgbClr val="FF0000"/>
              </a:solidFill>
              <a:prstDash val="solid"/>
              <a:round/>
              <a:headEnd type="none" w="med" len="med"/>
              <a:tailEnd type="none" w="med" len="med"/>
            </a:ln>
          </p:spPr>
        </p:cxnSp>
      </p:grpSp>
      <p:sp>
        <p:nvSpPr>
          <p:cNvPr id="3256" name="Google Shape;3256;p391"/>
          <p:cNvSpPr/>
          <p:nvPr/>
        </p:nvSpPr>
        <p:spPr>
          <a:xfrm>
            <a:off x="3315700" y="447275"/>
            <a:ext cx="1359000" cy="825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 binding</a:t>
            </a:r>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3263"/>
        <p:cNvGrpSpPr/>
        <p:nvPr/>
      </p:nvGrpSpPr>
      <p:grpSpPr>
        <a:xfrm>
          <a:off x="0" y="0"/>
          <a:ext cx="0" cy="0"/>
          <a:chOff x="0" y="0"/>
          <a:chExt cx="0" cy="0"/>
        </a:xfrm>
      </p:grpSpPr>
      <p:sp>
        <p:nvSpPr>
          <p:cNvPr id="3264" name="Google Shape;3264;p392"/>
          <p:cNvSpPr txBox="1"/>
          <p:nvPr/>
        </p:nvSpPr>
        <p:spPr>
          <a:xfrm>
            <a:off x="309650" y="172025"/>
            <a:ext cx="7543200" cy="166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qa</a:t>
            </a:r>
            <a:endParaRPr>
              <a:solidFill>
                <a:srgbClr val="FFFF00"/>
              </a:solidFill>
            </a:endParaRPr>
          </a:p>
        </p:txBody>
      </p:sp>
      <p:sp>
        <p:nvSpPr>
          <p:cNvPr id="3265" name="Google Shape;3265;p392"/>
          <p:cNvSpPr txBox="1"/>
          <p:nvPr/>
        </p:nvSpPr>
        <p:spPr>
          <a:xfrm>
            <a:off x="270950" y="2219100"/>
            <a:ext cx="76206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dev</a:t>
            </a:r>
            <a:endParaRPr>
              <a:solidFill>
                <a:srgbClr val="00FF00"/>
              </a:solidFill>
            </a:endParaRPr>
          </a:p>
        </p:txBody>
      </p:sp>
      <p:sp>
        <p:nvSpPr>
          <p:cNvPr id="3266" name="Google Shape;3266;p392"/>
          <p:cNvSpPr/>
          <p:nvPr/>
        </p:nvSpPr>
        <p:spPr>
          <a:xfrm>
            <a:off x="806050" y="2358650"/>
            <a:ext cx="10494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267" name="Google Shape;3267;p392"/>
          <p:cNvSpPr/>
          <p:nvPr/>
        </p:nvSpPr>
        <p:spPr>
          <a:xfrm>
            <a:off x="3320075" y="2489675"/>
            <a:ext cx="1359000" cy="825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 binding</a:t>
            </a:r>
            <a:endParaRPr/>
          </a:p>
        </p:txBody>
      </p:sp>
      <p:sp>
        <p:nvSpPr>
          <p:cNvPr id="3268" name="Google Shape;3268;p392"/>
          <p:cNvSpPr/>
          <p:nvPr/>
        </p:nvSpPr>
        <p:spPr>
          <a:xfrm>
            <a:off x="6296050" y="2571750"/>
            <a:ext cx="868800" cy="8256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role</a:t>
            </a:r>
            <a:endParaRPr/>
          </a:p>
        </p:txBody>
      </p:sp>
      <p:cxnSp>
        <p:nvCxnSpPr>
          <p:cNvPr id="3269" name="Google Shape;3269;p392"/>
          <p:cNvCxnSpPr>
            <a:stCxn id="3267" idx="3"/>
            <a:endCxn id="3268" idx="1"/>
          </p:cNvCxnSpPr>
          <p:nvPr/>
        </p:nvCxnSpPr>
        <p:spPr>
          <a:xfrm rot="10800000" flipH="1">
            <a:off x="4679075" y="2887175"/>
            <a:ext cx="1617000" cy="15300"/>
          </a:xfrm>
          <a:prstGeom prst="straightConnector1">
            <a:avLst/>
          </a:prstGeom>
          <a:noFill/>
          <a:ln w="28575" cap="flat" cmpd="sng">
            <a:solidFill>
              <a:srgbClr val="00FF00"/>
            </a:solidFill>
            <a:prstDash val="solid"/>
            <a:round/>
            <a:headEnd type="none" w="med" len="med"/>
            <a:tailEnd type="triangle" w="med" len="med"/>
          </a:ln>
        </p:spPr>
      </p:cxnSp>
      <p:sp>
        <p:nvSpPr>
          <p:cNvPr id="3270" name="Google Shape;3270;p392"/>
          <p:cNvSpPr/>
          <p:nvPr/>
        </p:nvSpPr>
        <p:spPr>
          <a:xfrm>
            <a:off x="3345875" y="315825"/>
            <a:ext cx="11181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271" name="Google Shape;3271;p392"/>
          <p:cNvSpPr/>
          <p:nvPr/>
        </p:nvSpPr>
        <p:spPr>
          <a:xfrm>
            <a:off x="6132700" y="390362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cxnSp>
        <p:nvCxnSpPr>
          <p:cNvPr id="3272" name="Google Shape;3272;p392"/>
          <p:cNvCxnSpPr>
            <a:endCxn id="3271" idx="0"/>
          </p:cNvCxnSpPr>
          <p:nvPr/>
        </p:nvCxnSpPr>
        <p:spPr>
          <a:xfrm>
            <a:off x="6730450" y="3381325"/>
            <a:ext cx="0" cy="522300"/>
          </a:xfrm>
          <a:prstGeom prst="straightConnector1">
            <a:avLst/>
          </a:prstGeom>
          <a:noFill/>
          <a:ln w="28575" cap="flat" cmpd="sng">
            <a:solidFill>
              <a:srgbClr val="00FF00"/>
            </a:solidFill>
            <a:prstDash val="solid"/>
            <a:round/>
            <a:headEnd type="none" w="med" len="med"/>
            <a:tailEnd type="triangle" w="med" len="med"/>
          </a:ln>
        </p:spPr>
      </p:cxnSp>
      <p:sp>
        <p:nvSpPr>
          <p:cNvPr id="3273" name="Google Shape;3273;p392"/>
          <p:cNvSpPr/>
          <p:nvPr/>
        </p:nvSpPr>
        <p:spPr>
          <a:xfrm>
            <a:off x="771700" y="3702275"/>
            <a:ext cx="11181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groups</a:t>
            </a:r>
            <a:endParaRPr/>
          </a:p>
        </p:txBody>
      </p:sp>
      <p:cxnSp>
        <p:nvCxnSpPr>
          <p:cNvPr id="3274" name="Google Shape;3274;p392"/>
          <p:cNvCxnSpPr>
            <a:stCxn id="3267" idx="1"/>
            <a:endCxn id="3273" idx="3"/>
          </p:cNvCxnSpPr>
          <p:nvPr/>
        </p:nvCxnSpPr>
        <p:spPr>
          <a:xfrm flipH="1">
            <a:off x="1889675" y="2902475"/>
            <a:ext cx="1430400" cy="1212600"/>
          </a:xfrm>
          <a:prstGeom prst="straightConnector1">
            <a:avLst/>
          </a:prstGeom>
          <a:noFill/>
          <a:ln w="28575" cap="flat" cmpd="sng">
            <a:solidFill>
              <a:srgbClr val="00FF00"/>
            </a:solidFill>
            <a:prstDash val="solid"/>
            <a:round/>
            <a:headEnd type="none" w="med" len="med"/>
            <a:tailEnd type="triangle" w="med" len="med"/>
          </a:ln>
        </p:spPr>
      </p:cxnSp>
      <p:pic>
        <p:nvPicPr>
          <p:cNvPr id="3275" name="Google Shape;3275;p392"/>
          <p:cNvPicPr preferRelativeResize="0"/>
          <p:nvPr/>
        </p:nvPicPr>
        <p:blipFill>
          <a:blip r:embed="rId3">
            <a:alphaModFix/>
          </a:blip>
          <a:stretch>
            <a:fillRect/>
          </a:stretch>
        </p:blipFill>
        <p:spPr>
          <a:xfrm>
            <a:off x="1288225" y="447274"/>
            <a:ext cx="1118100" cy="1118100"/>
          </a:xfrm>
          <a:prstGeom prst="rect">
            <a:avLst/>
          </a:prstGeom>
          <a:noFill/>
          <a:ln>
            <a:noFill/>
          </a:ln>
        </p:spPr>
      </p:pic>
      <p:sp>
        <p:nvSpPr>
          <p:cNvPr id="3276" name="Google Shape;3276;p392"/>
          <p:cNvSpPr/>
          <p:nvPr/>
        </p:nvSpPr>
        <p:spPr>
          <a:xfrm>
            <a:off x="5656275" y="447275"/>
            <a:ext cx="1359000" cy="825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 binding</a:t>
            </a:r>
            <a:endParaRPr/>
          </a:p>
        </p:txBody>
      </p:sp>
      <p:cxnSp>
        <p:nvCxnSpPr>
          <p:cNvPr id="3277" name="Google Shape;3277;p392"/>
          <p:cNvCxnSpPr>
            <a:stCxn id="3266" idx="2"/>
            <a:endCxn id="3273" idx="0"/>
          </p:cNvCxnSpPr>
          <p:nvPr/>
        </p:nvCxnSpPr>
        <p:spPr>
          <a:xfrm>
            <a:off x="1330750" y="3184250"/>
            <a:ext cx="0" cy="5181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3281"/>
        <p:cNvGrpSpPr/>
        <p:nvPr/>
      </p:nvGrpSpPr>
      <p:grpSpPr>
        <a:xfrm>
          <a:off x="0" y="0"/>
          <a:ext cx="0" cy="0"/>
          <a:chOff x="0" y="0"/>
          <a:chExt cx="0" cy="0"/>
        </a:xfrm>
      </p:grpSpPr>
      <p:sp>
        <p:nvSpPr>
          <p:cNvPr id="3282" name="Google Shape;3282;p393"/>
          <p:cNvSpPr txBox="1"/>
          <p:nvPr/>
        </p:nvSpPr>
        <p:spPr>
          <a:xfrm>
            <a:off x="309650" y="172025"/>
            <a:ext cx="7543200" cy="166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qa</a:t>
            </a:r>
            <a:endParaRPr>
              <a:solidFill>
                <a:srgbClr val="FFFF00"/>
              </a:solidFill>
            </a:endParaRPr>
          </a:p>
        </p:txBody>
      </p:sp>
      <p:sp>
        <p:nvSpPr>
          <p:cNvPr id="3283" name="Google Shape;3283;p393"/>
          <p:cNvSpPr txBox="1"/>
          <p:nvPr/>
        </p:nvSpPr>
        <p:spPr>
          <a:xfrm>
            <a:off x="270950" y="2219100"/>
            <a:ext cx="76206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dev</a:t>
            </a:r>
            <a:endParaRPr>
              <a:solidFill>
                <a:srgbClr val="00FF00"/>
              </a:solidFill>
            </a:endParaRPr>
          </a:p>
        </p:txBody>
      </p:sp>
      <p:sp>
        <p:nvSpPr>
          <p:cNvPr id="3284" name="Google Shape;3284;p393"/>
          <p:cNvSpPr/>
          <p:nvPr/>
        </p:nvSpPr>
        <p:spPr>
          <a:xfrm>
            <a:off x="806050" y="2420875"/>
            <a:ext cx="10494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285" name="Google Shape;3285;p393"/>
          <p:cNvSpPr/>
          <p:nvPr/>
        </p:nvSpPr>
        <p:spPr>
          <a:xfrm>
            <a:off x="3320075" y="2505125"/>
            <a:ext cx="1359000" cy="825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 binding</a:t>
            </a:r>
            <a:endParaRPr/>
          </a:p>
        </p:txBody>
      </p:sp>
      <p:sp>
        <p:nvSpPr>
          <p:cNvPr id="3286" name="Google Shape;3286;p393"/>
          <p:cNvSpPr/>
          <p:nvPr/>
        </p:nvSpPr>
        <p:spPr>
          <a:xfrm>
            <a:off x="6296050" y="2571750"/>
            <a:ext cx="868800" cy="8256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role</a:t>
            </a:r>
            <a:endParaRPr/>
          </a:p>
        </p:txBody>
      </p:sp>
      <p:cxnSp>
        <p:nvCxnSpPr>
          <p:cNvPr id="3287" name="Google Shape;3287;p393"/>
          <p:cNvCxnSpPr>
            <a:stCxn id="3285" idx="1"/>
            <a:endCxn id="3288" idx="3"/>
          </p:cNvCxnSpPr>
          <p:nvPr/>
        </p:nvCxnSpPr>
        <p:spPr>
          <a:xfrm flipH="1">
            <a:off x="1812275" y="2917925"/>
            <a:ext cx="1507800" cy="1321500"/>
          </a:xfrm>
          <a:prstGeom prst="straightConnector1">
            <a:avLst/>
          </a:prstGeom>
          <a:noFill/>
          <a:ln w="28575" cap="flat" cmpd="sng">
            <a:solidFill>
              <a:srgbClr val="00FF00"/>
            </a:solidFill>
            <a:prstDash val="solid"/>
            <a:round/>
            <a:headEnd type="none" w="med" len="med"/>
            <a:tailEnd type="triangle" w="med" len="med"/>
          </a:ln>
        </p:spPr>
      </p:cxnSp>
      <p:cxnSp>
        <p:nvCxnSpPr>
          <p:cNvPr id="3289" name="Google Shape;3289;p393"/>
          <p:cNvCxnSpPr>
            <a:stCxn id="3285" idx="3"/>
            <a:endCxn id="3286" idx="1"/>
          </p:cNvCxnSpPr>
          <p:nvPr/>
        </p:nvCxnSpPr>
        <p:spPr>
          <a:xfrm rot="10800000" flipH="1">
            <a:off x="4679075" y="2887025"/>
            <a:ext cx="1617000" cy="30900"/>
          </a:xfrm>
          <a:prstGeom prst="straightConnector1">
            <a:avLst/>
          </a:prstGeom>
          <a:noFill/>
          <a:ln w="28575" cap="flat" cmpd="sng">
            <a:solidFill>
              <a:srgbClr val="00FF00"/>
            </a:solidFill>
            <a:prstDash val="solid"/>
            <a:round/>
            <a:headEnd type="none" w="med" len="med"/>
            <a:tailEnd type="triangle" w="med" len="med"/>
          </a:ln>
        </p:spPr>
      </p:cxnSp>
      <p:sp>
        <p:nvSpPr>
          <p:cNvPr id="3290" name="Google Shape;3290;p393"/>
          <p:cNvSpPr/>
          <p:nvPr/>
        </p:nvSpPr>
        <p:spPr>
          <a:xfrm>
            <a:off x="2989475" y="369900"/>
            <a:ext cx="11181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291" name="Google Shape;3291;p393"/>
          <p:cNvSpPr/>
          <p:nvPr/>
        </p:nvSpPr>
        <p:spPr>
          <a:xfrm>
            <a:off x="6132700" y="390362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cxnSp>
        <p:nvCxnSpPr>
          <p:cNvPr id="3292" name="Google Shape;3292;p393"/>
          <p:cNvCxnSpPr>
            <a:endCxn id="3291" idx="0"/>
          </p:cNvCxnSpPr>
          <p:nvPr/>
        </p:nvCxnSpPr>
        <p:spPr>
          <a:xfrm>
            <a:off x="6730450" y="3381325"/>
            <a:ext cx="0" cy="522300"/>
          </a:xfrm>
          <a:prstGeom prst="straightConnector1">
            <a:avLst/>
          </a:prstGeom>
          <a:noFill/>
          <a:ln w="28575" cap="flat" cmpd="sng">
            <a:solidFill>
              <a:srgbClr val="00FF00"/>
            </a:solidFill>
            <a:prstDash val="solid"/>
            <a:round/>
            <a:headEnd type="none" w="med" len="med"/>
            <a:tailEnd type="triangle" w="med" len="med"/>
          </a:ln>
        </p:spPr>
      </p:cxnSp>
      <p:sp>
        <p:nvSpPr>
          <p:cNvPr id="3288" name="Google Shape;3288;p393"/>
          <p:cNvSpPr/>
          <p:nvPr/>
        </p:nvSpPr>
        <p:spPr>
          <a:xfrm>
            <a:off x="694300" y="3826725"/>
            <a:ext cx="11181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groups</a:t>
            </a:r>
            <a:endParaRPr/>
          </a:p>
        </p:txBody>
      </p:sp>
      <p:pic>
        <p:nvPicPr>
          <p:cNvPr id="3293" name="Google Shape;3293;p393"/>
          <p:cNvPicPr preferRelativeResize="0"/>
          <p:nvPr/>
        </p:nvPicPr>
        <p:blipFill>
          <a:blip r:embed="rId3">
            <a:alphaModFix/>
          </a:blip>
          <a:stretch>
            <a:fillRect/>
          </a:stretch>
        </p:blipFill>
        <p:spPr>
          <a:xfrm>
            <a:off x="4883375" y="223649"/>
            <a:ext cx="1118100" cy="1118100"/>
          </a:xfrm>
          <a:prstGeom prst="rect">
            <a:avLst/>
          </a:prstGeom>
          <a:noFill/>
          <a:ln>
            <a:noFill/>
          </a:ln>
        </p:spPr>
      </p:pic>
      <p:cxnSp>
        <p:nvCxnSpPr>
          <p:cNvPr id="3294" name="Google Shape;3294;p393"/>
          <p:cNvCxnSpPr/>
          <p:nvPr/>
        </p:nvCxnSpPr>
        <p:spPr>
          <a:xfrm flipH="1">
            <a:off x="1292075" y="3268450"/>
            <a:ext cx="15300" cy="529200"/>
          </a:xfrm>
          <a:prstGeom prst="straightConnector1">
            <a:avLst/>
          </a:prstGeom>
          <a:noFill/>
          <a:ln w="28575" cap="flat" cmpd="sng">
            <a:solidFill>
              <a:srgbClr val="FF0000"/>
            </a:solidFill>
            <a:prstDash val="solid"/>
            <a:round/>
            <a:headEnd type="none" w="med" len="med"/>
            <a:tailEnd type="triangle" w="med" len="med"/>
          </a:ln>
        </p:spPr>
      </p:cxnSp>
      <p:cxnSp>
        <p:nvCxnSpPr>
          <p:cNvPr id="3295" name="Google Shape;3295;p393"/>
          <p:cNvCxnSpPr>
            <a:stCxn id="3284" idx="3"/>
            <a:endCxn id="3291" idx="1"/>
          </p:cNvCxnSpPr>
          <p:nvPr/>
        </p:nvCxnSpPr>
        <p:spPr>
          <a:xfrm>
            <a:off x="1855450" y="2833675"/>
            <a:ext cx="4277400" cy="1482900"/>
          </a:xfrm>
          <a:prstGeom prst="straightConnector1">
            <a:avLst/>
          </a:prstGeom>
          <a:noFill/>
          <a:ln w="28575" cap="flat" cmpd="sng">
            <a:solidFill>
              <a:srgbClr val="00FFFF"/>
            </a:solidFill>
            <a:prstDash val="lgDash"/>
            <a:round/>
            <a:headEnd type="none" w="med" len="med"/>
            <a:tailEnd type="triangle" w="med" len="med"/>
          </a:ln>
        </p:spPr>
      </p:cxn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3299"/>
        <p:cNvGrpSpPr/>
        <p:nvPr/>
      </p:nvGrpSpPr>
      <p:grpSpPr>
        <a:xfrm>
          <a:off x="0" y="0"/>
          <a:ext cx="0" cy="0"/>
          <a:chOff x="0" y="0"/>
          <a:chExt cx="0" cy="0"/>
        </a:xfrm>
      </p:grpSpPr>
      <p:sp>
        <p:nvSpPr>
          <p:cNvPr id="3300" name="Google Shape;3300;p394"/>
          <p:cNvSpPr txBox="1"/>
          <p:nvPr/>
        </p:nvSpPr>
        <p:spPr>
          <a:xfrm>
            <a:off x="309650" y="172025"/>
            <a:ext cx="7543200" cy="166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qa</a:t>
            </a:r>
            <a:endParaRPr>
              <a:solidFill>
                <a:srgbClr val="FFFF00"/>
              </a:solidFill>
            </a:endParaRPr>
          </a:p>
        </p:txBody>
      </p:sp>
      <p:sp>
        <p:nvSpPr>
          <p:cNvPr id="3301" name="Google Shape;3301;p394"/>
          <p:cNvSpPr txBox="1"/>
          <p:nvPr/>
        </p:nvSpPr>
        <p:spPr>
          <a:xfrm>
            <a:off x="270950" y="2219100"/>
            <a:ext cx="76206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dev</a:t>
            </a:r>
            <a:endParaRPr>
              <a:solidFill>
                <a:srgbClr val="00FF00"/>
              </a:solidFill>
            </a:endParaRPr>
          </a:p>
        </p:txBody>
      </p:sp>
      <p:sp>
        <p:nvSpPr>
          <p:cNvPr id="3302" name="Google Shape;3302;p394"/>
          <p:cNvSpPr/>
          <p:nvPr/>
        </p:nvSpPr>
        <p:spPr>
          <a:xfrm>
            <a:off x="806050" y="2420875"/>
            <a:ext cx="10494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303" name="Google Shape;3303;p394"/>
          <p:cNvSpPr/>
          <p:nvPr/>
        </p:nvSpPr>
        <p:spPr>
          <a:xfrm>
            <a:off x="3320075" y="2505125"/>
            <a:ext cx="1359000" cy="8256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 binding</a:t>
            </a:r>
            <a:endParaRPr/>
          </a:p>
        </p:txBody>
      </p:sp>
      <p:sp>
        <p:nvSpPr>
          <p:cNvPr id="3304" name="Google Shape;3304;p394"/>
          <p:cNvSpPr/>
          <p:nvPr/>
        </p:nvSpPr>
        <p:spPr>
          <a:xfrm>
            <a:off x="6296050" y="2571750"/>
            <a:ext cx="868800" cy="8256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role</a:t>
            </a:r>
            <a:endParaRPr/>
          </a:p>
        </p:txBody>
      </p:sp>
      <p:cxnSp>
        <p:nvCxnSpPr>
          <p:cNvPr id="3305" name="Google Shape;3305;p394"/>
          <p:cNvCxnSpPr>
            <a:stCxn id="3303" idx="1"/>
            <a:endCxn id="3306" idx="3"/>
          </p:cNvCxnSpPr>
          <p:nvPr/>
        </p:nvCxnSpPr>
        <p:spPr>
          <a:xfrm flipH="1">
            <a:off x="1812275" y="2917925"/>
            <a:ext cx="1507800" cy="1321500"/>
          </a:xfrm>
          <a:prstGeom prst="straightConnector1">
            <a:avLst/>
          </a:prstGeom>
          <a:noFill/>
          <a:ln w="28575" cap="flat" cmpd="sng">
            <a:solidFill>
              <a:srgbClr val="00FF00"/>
            </a:solidFill>
            <a:prstDash val="solid"/>
            <a:round/>
            <a:headEnd type="none" w="med" len="med"/>
            <a:tailEnd type="triangle" w="med" len="med"/>
          </a:ln>
        </p:spPr>
      </p:cxnSp>
      <p:cxnSp>
        <p:nvCxnSpPr>
          <p:cNvPr id="3307" name="Google Shape;3307;p394"/>
          <p:cNvCxnSpPr>
            <a:stCxn id="3303" idx="3"/>
            <a:endCxn id="3304" idx="1"/>
          </p:cNvCxnSpPr>
          <p:nvPr/>
        </p:nvCxnSpPr>
        <p:spPr>
          <a:xfrm rot="10800000" flipH="1">
            <a:off x="4679075" y="2887025"/>
            <a:ext cx="1617000" cy="30900"/>
          </a:xfrm>
          <a:prstGeom prst="straightConnector1">
            <a:avLst/>
          </a:prstGeom>
          <a:noFill/>
          <a:ln w="28575" cap="flat" cmpd="sng">
            <a:solidFill>
              <a:srgbClr val="00FF00"/>
            </a:solidFill>
            <a:prstDash val="solid"/>
            <a:round/>
            <a:headEnd type="none" w="med" len="med"/>
            <a:tailEnd type="triangle" w="med" len="med"/>
          </a:ln>
        </p:spPr>
      </p:cxnSp>
      <p:sp>
        <p:nvSpPr>
          <p:cNvPr id="3308" name="Google Shape;3308;p394"/>
          <p:cNvSpPr/>
          <p:nvPr/>
        </p:nvSpPr>
        <p:spPr>
          <a:xfrm>
            <a:off x="3345875" y="315825"/>
            <a:ext cx="11181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cxnSp>
        <p:nvCxnSpPr>
          <p:cNvPr id="3309" name="Google Shape;3309;p394"/>
          <p:cNvCxnSpPr>
            <a:stCxn id="3303" idx="0"/>
            <a:endCxn id="3308" idx="2"/>
          </p:cNvCxnSpPr>
          <p:nvPr/>
        </p:nvCxnSpPr>
        <p:spPr>
          <a:xfrm rot="10800000">
            <a:off x="3905075" y="1141325"/>
            <a:ext cx="94500" cy="1363800"/>
          </a:xfrm>
          <a:prstGeom prst="straightConnector1">
            <a:avLst/>
          </a:prstGeom>
          <a:noFill/>
          <a:ln w="28575" cap="flat" cmpd="sng">
            <a:solidFill>
              <a:srgbClr val="00FF00"/>
            </a:solidFill>
            <a:prstDash val="solid"/>
            <a:round/>
            <a:headEnd type="none" w="med" len="med"/>
            <a:tailEnd type="triangle" w="med" len="med"/>
          </a:ln>
        </p:spPr>
      </p:cxnSp>
      <p:sp>
        <p:nvSpPr>
          <p:cNvPr id="3310" name="Google Shape;3310;p394"/>
          <p:cNvSpPr/>
          <p:nvPr/>
        </p:nvSpPr>
        <p:spPr>
          <a:xfrm>
            <a:off x="6132700" y="390362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cxnSp>
        <p:nvCxnSpPr>
          <p:cNvPr id="3311" name="Google Shape;3311;p394"/>
          <p:cNvCxnSpPr>
            <a:endCxn id="3310" idx="0"/>
          </p:cNvCxnSpPr>
          <p:nvPr/>
        </p:nvCxnSpPr>
        <p:spPr>
          <a:xfrm>
            <a:off x="6730450" y="3381325"/>
            <a:ext cx="0" cy="522300"/>
          </a:xfrm>
          <a:prstGeom prst="straightConnector1">
            <a:avLst/>
          </a:prstGeom>
          <a:noFill/>
          <a:ln w="28575" cap="flat" cmpd="sng">
            <a:solidFill>
              <a:srgbClr val="00FF00"/>
            </a:solidFill>
            <a:prstDash val="solid"/>
            <a:round/>
            <a:headEnd type="none" w="med" len="med"/>
            <a:tailEnd type="triangle" w="med" len="med"/>
          </a:ln>
        </p:spPr>
      </p:cxnSp>
      <p:cxnSp>
        <p:nvCxnSpPr>
          <p:cNvPr id="3312" name="Google Shape;3312;p394"/>
          <p:cNvCxnSpPr/>
          <p:nvPr/>
        </p:nvCxnSpPr>
        <p:spPr>
          <a:xfrm>
            <a:off x="4269850" y="1130375"/>
            <a:ext cx="1880100" cy="2808900"/>
          </a:xfrm>
          <a:prstGeom prst="straightConnector1">
            <a:avLst/>
          </a:prstGeom>
          <a:noFill/>
          <a:ln w="28575" cap="flat" cmpd="sng">
            <a:solidFill>
              <a:srgbClr val="00FFFF"/>
            </a:solidFill>
            <a:prstDash val="lgDash"/>
            <a:round/>
            <a:headEnd type="none" w="med" len="med"/>
            <a:tailEnd type="triangle" w="med" len="med"/>
          </a:ln>
        </p:spPr>
      </p:cxnSp>
      <p:sp>
        <p:nvSpPr>
          <p:cNvPr id="3306" name="Google Shape;3306;p394"/>
          <p:cNvSpPr/>
          <p:nvPr/>
        </p:nvSpPr>
        <p:spPr>
          <a:xfrm>
            <a:off x="694300" y="3826725"/>
            <a:ext cx="11181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groups</a:t>
            </a:r>
            <a:endParaRPr/>
          </a:p>
        </p:txBody>
      </p:sp>
      <p:pic>
        <p:nvPicPr>
          <p:cNvPr id="3313" name="Google Shape;3313;p394"/>
          <p:cNvPicPr preferRelativeResize="0"/>
          <p:nvPr/>
        </p:nvPicPr>
        <p:blipFill>
          <a:blip r:embed="rId3">
            <a:alphaModFix/>
          </a:blip>
          <a:stretch>
            <a:fillRect/>
          </a:stretch>
        </p:blipFill>
        <p:spPr>
          <a:xfrm>
            <a:off x="4883375" y="223649"/>
            <a:ext cx="1118100" cy="1118100"/>
          </a:xfrm>
          <a:prstGeom prst="rect">
            <a:avLst/>
          </a:prstGeom>
          <a:noFill/>
          <a:ln>
            <a:noFill/>
          </a:ln>
        </p:spPr>
      </p:pic>
      <p:cxnSp>
        <p:nvCxnSpPr>
          <p:cNvPr id="3314" name="Google Shape;3314;p394"/>
          <p:cNvCxnSpPr>
            <a:stCxn id="3303" idx="0"/>
            <a:endCxn id="3313" idx="2"/>
          </p:cNvCxnSpPr>
          <p:nvPr/>
        </p:nvCxnSpPr>
        <p:spPr>
          <a:xfrm rot="10800000" flipH="1">
            <a:off x="3999575" y="1341725"/>
            <a:ext cx="1442700" cy="1163400"/>
          </a:xfrm>
          <a:prstGeom prst="straightConnector1">
            <a:avLst/>
          </a:prstGeom>
          <a:noFill/>
          <a:ln w="28575" cap="flat" cmpd="sng">
            <a:solidFill>
              <a:srgbClr val="00FF00"/>
            </a:solidFill>
            <a:prstDash val="solid"/>
            <a:round/>
            <a:headEnd type="none" w="med" len="med"/>
            <a:tailEnd type="triangle" w="med" len="med"/>
          </a:ln>
        </p:spPr>
      </p:cxnSp>
      <p:cxnSp>
        <p:nvCxnSpPr>
          <p:cNvPr id="3315" name="Google Shape;3315;p394"/>
          <p:cNvCxnSpPr/>
          <p:nvPr/>
        </p:nvCxnSpPr>
        <p:spPr>
          <a:xfrm>
            <a:off x="5442275" y="1341725"/>
            <a:ext cx="741900" cy="2563200"/>
          </a:xfrm>
          <a:prstGeom prst="straightConnector1">
            <a:avLst/>
          </a:prstGeom>
          <a:noFill/>
          <a:ln w="28575" cap="flat" cmpd="sng">
            <a:solidFill>
              <a:srgbClr val="00FFFF"/>
            </a:solidFill>
            <a:prstDash val="lgDash"/>
            <a:round/>
            <a:headEnd type="none" w="med" len="med"/>
            <a:tailEnd type="triangle" w="med" len="med"/>
          </a:ln>
        </p:spPr>
      </p:cxnSp>
      <p:cxnSp>
        <p:nvCxnSpPr>
          <p:cNvPr id="3316" name="Google Shape;3316;p394"/>
          <p:cNvCxnSpPr/>
          <p:nvPr/>
        </p:nvCxnSpPr>
        <p:spPr>
          <a:xfrm flipH="1">
            <a:off x="1292075" y="3268450"/>
            <a:ext cx="15300" cy="529200"/>
          </a:xfrm>
          <a:prstGeom prst="straightConnector1">
            <a:avLst/>
          </a:prstGeom>
          <a:noFill/>
          <a:ln w="28575" cap="flat" cmpd="sng">
            <a:solidFill>
              <a:srgbClr val="FF0000"/>
            </a:solidFill>
            <a:prstDash val="solid"/>
            <a:round/>
            <a:headEnd type="none" w="med" len="med"/>
            <a:tailEnd type="triangle" w="med" len="med"/>
          </a:ln>
        </p:spPr>
      </p:cxnSp>
      <p:cxnSp>
        <p:nvCxnSpPr>
          <p:cNvPr id="3317" name="Google Shape;3317;p394"/>
          <p:cNvCxnSpPr>
            <a:stCxn id="3302" idx="3"/>
            <a:endCxn id="3310" idx="1"/>
          </p:cNvCxnSpPr>
          <p:nvPr/>
        </p:nvCxnSpPr>
        <p:spPr>
          <a:xfrm>
            <a:off x="1855450" y="2833675"/>
            <a:ext cx="4277400" cy="1482900"/>
          </a:xfrm>
          <a:prstGeom prst="straightConnector1">
            <a:avLst/>
          </a:prstGeom>
          <a:noFill/>
          <a:ln w="28575" cap="flat" cmpd="sng">
            <a:solidFill>
              <a:srgbClr val="00FFFF"/>
            </a:solidFill>
            <a:prstDash val="lgDash"/>
            <a:round/>
            <a:headEnd type="none" w="med" len="med"/>
            <a:tailEnd type="triangle" w="med" len="med"/>
          </a:ln>
        </p:spPr>
      </p:cxn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2" name="Google Shape;3322;p395"/>
          <p:cNvSpPr txBox="1">
            <a:spLocks noGrp="1"/>
          </p:cNvSpPr>
          <p:nvPr>
            <p:ph type="title"/>
          </p:nvPr>
        </p:nvSpPr>
        <p:spPr>
          <a:xfrm>
            <a:off x="215700" y="144582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Roles and RoleBindings Demo Lab</a:t>
            </a: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3326"/>
        <p:cNvGrpSpPr/>
        <p:nvPr/>
      </p:nvGrpSpPr>
      <p:grpSpPr>
        <a:xfrm>
          <a:off x="0" y="0"/>
          <a:ext cx="0" cy="0"/>
          <a:chOff x="0" y="0"/>
          <a:chExt cx="0" cy="0"/>
        </a:xfrm>
      </p:grpSpPr>
      <p:sp>
        <p:nvSpPr>
          <p:cNvPr id="3327" name="Google Shape;3327;p396"/>
          <p:cNvSpPr txBox="1">
            <a:spLocks noGrp="1"/>
          </p:cNvSpPr>
          <p:nvPr>
            <p:ph type="title"/>
          </p:nvPr>
        </p:nvSpPr>
        <p:spPr>
          <a:xfrm>
            <a:off x="187975" y="1290975"/>
            <a:ext cx="88518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b="1">
                <a:latin typeface="Comfortaa"/>
                <a:ea typeface="Comfortaa"/>
                <a:cs typeface="Comfortaa"/>
                <a:sym typeface="Comfortaa"/>
              </a:rPr>
              <a:t>Using ClusterRoles and ClusterRoleBindings</a:t>
            </a:r>
            <a:endParaRPr sz="33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3331"/>
        <p:cNvGrpSpPr/>
        <p:nvPr/>
      </p:nvGrpSpPr>
      <p:grpSpPr>
        <a:xfrm>
          <a:off x="0" y="0"/>
          <a:ext cx="0" cy="0"/>
          <a:chOff x="0" y="0"/>
          <a:chExt cx="0" cy="0"/>
        </a:xfrm>
      </p:grpSpPr>
      <p:sp>
        <p:nvSpPr>
          <p:cNvPr id="3332" name="Google Shape;3332;p397"/>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333" name="Google Shape;3333;p397"/>
          <p:cNvSpPr txBox="1"/>
          <p:nvPr/>
        </p:nvSpPr>
        <p:spPr>
          <a:xfrm>
            <a:off x="137825" y="74725"/>
            <a:ext cx="8970900" cy="48600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000" b="1">
                <a:solidFill>
                  <a:srgbClr val="00FF00"/>
                </a:solidFill>
                <a:latin typeface="Comfortaa"/>
                <a:ea typeface="Comfortaa"/>
                <a:cs typeface="Comfortaa"/>
                <a:sym typeface="Comfortaa"/>
              </a:rPr>
              <a:t>Cluster roles</a:t>
            </a:r>
            <a:r>
              <a:rPr lang="en" sz="2000" b="1">
                <a:solidFill>
                  <a:schemeClr val="dk1"/>
                </a:solidFill>
                <a:latin typeface="Comfortaa"/>
                <a:ea typeface="Comfortaa"/>
                <a:cs typeface="Comfortaa"/>
                <a:sym typeface="Comfortaa"/>
              </a:rPr>
              <a:t> define permissions on resources.</a:t>
            </a:r>
            <a:endParaRPr sz="2000" b="1">
              <a:solidFill>
                <a:schemeClr val="dk1"/>
              </a:solidFill>
              <a:latin typeface="Comfortaa"/>
              <a:ea typeface="Comfortaa"/>
              <a:cs typeface="Comfortaa"/>
              <a:sym typeface="Comfortaa"/>
            </a:endParaRPr>
          </a:p>
          <a:p>
            <a:pPr marL="457200" marR="5080" lvl="0" indent="-355600" algn="just" rtl="0">
              <a:lnSpc>
                <a:spcPct val="118750"/>
              </a:lnSpc>
              <a:spcBef>
                <a:spcPts val="1050"/>
              </a:spcBef>
              <a:spcAft>
                <a:spcPts val="0"/>
              </a:spcAft>
              <a:buClr>
                <a:schemeClr val="dk1"/>
              </a:buClr>
              <a:buSzPts val="2000"/>
              <a:buFont typeface="Comfortaa"/>
              <a:buChar char="●"/>
            </a:pPr>
            <a:r>
              <a:rPr lang="en" sz="2000" b="1">
                <a:solidFill>
                  <a:schemeClr val="dk1"/>
                </a:solidFill>
                <a:latin typeface="Comfortaa"/>
                <a:ea typeface="Comfortaa"/>
                <a:cs typeface="Comfortaa"/>
                <a:sym typeface="Comfortaa"/>
              </a:rPr>
              <a:t>namespaced scoped resources</a:t>
            </a:r>
            <a:endParaRPr sz="2000" b="1">
              <a:solidFill>
                <a:schemeClr val="dk1"/>
              </a:solidFill>
              <a:latin typeface="Comfortaa"/>
              <a:ea typeface="Comfortaa"/>
              <a:cs typeface="Comfortaa"/>
              <a:sym typeface="Comfortaa"/>
            </a:endParaRPr>
          </a:p>
          <a:p>
            <a:pPr marL="457200" marR="5080" lvl="0" indent="-355600" algn="just" rtl="0">
              <a:lnSpc>
                <a:spcPct val="118750"/>
              </a:lnSpc>
              <a:spcBef>
                <a:spcPts val="0"/>
              </a:spcBef>
              <a:spcAft>
                <a:spcPts val="0"/>
              </a:spcAft>
              <a:buClr>
                <a:schemeClr val="dk1"/>
              </a:buClr>
              <a:buSzPts val="2000"/>
              <a:buFont typeface="Comfortaa"/>
              <a:buChar char="●"/>
            </a:pPr>
            <a:r>
              <a:rPr lang="en" sz="2000" b="1">
                <a:solidFill>
                  <a:schemeClr val="dk1"/>
                </a:solidFill>
                <a:latin typeface="Comfortaa"/>
                <a:ea typeface="Comfortaa"/>
                <a:cs typeface="Comfortaa"/>
                <a:sym typeface="Comfortaa"/>
              </a:rPr>
              <a:t>cluster level scoped resources </a:t>
            </a:r>
            <a:endParaRPr sz="2000" b="1">
              <a:solidFill>
                <a:schemeClr val="dk1"/>
              </a:solidFill>
              <a:latin typeface="Comfortaa"/>
              <a:ea typeface="Comfortaa"/>
              <a:cs typeface="Comfortaa"/>
              <a:sym typeface="Comfortaa"/>
            </a:endParaRPr>
          </a:p>
          <a:p>
            <a:pPr marL="457200" marR="5080" lvl="0" indent="-355600" algn="just" rtl="0">
              <a:lnSpc>
                <a:spcPct val="118750"/>
              </a:lnSpc>
              <a:spcBef>
                <a:spcPts val="0"/>
              </a:spcBef>
              <a:spcAft>
                <a:spcPts val="0"/>
              </a:spcAft>
              <a:buClr>
                <a:schemeClr val="dk1"/>
              </a:buClr>
              <a:buSzPts val="2000"/>
              <a:buFont typeface="Comfortaa"/>
              <a:buChar char="●"/>
            </a:pPr>
            <a:r>
              <a:rPr lang="en" sz="2000" b="1">
                <a:solidFill>
                  <a:schemeClr val="dk1"/>
                </a:solidFill>
                <a:latin typeface="Comfortaa"/>
                <a:ea typeface="Comfortaa"/>
                <a:cs typeface="Comfortaa"/>
                <a:sym typeface="Comfortaa"/>
              </a:rPr>
              <a:t>non resource URLs like /api and /healthz.</a:t>
            </a:r>
            <a:endParaRPr sz="20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100" b="1">
                <a:solidFill>
                  <a:srgbClr val="00FF00"/>
                </a:solidFill>
                <a:latin typeface="Comfortaa"/>
                <a:ea typeface="Comfortaa"/>
                <a:cs typeface="Comfortaa"/>
                <a:sym typeface="Comfortaa"/>
              </a:rPr>
              <a:t>clusterRoleBinding</a:t>
            </a:r>
            <a:r>
              <a:rPr lang="en" sz="2100" b="1">
                <a:solidFill>
                  <a:schemeClr val="dk1"/>
                </a:solidFill>
                <a:latin typeface="Comfortaa"/>
                <a:ea typeface="Comfortaa"/>
                <a:cs typeface="Comfortaa"/>
                <a:sym typeface="Comfortaa"/>
              </a:rPr>
              <a:t> links a user or group or service account to a cluster role to give them permissions to resource at cluster level.</a:t>
            </a: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000" b="1">
                <a:solidFill>
                  <a:schemeClr val="dk1"/>
                </a:solidFill>
                <a:latin typeface="Comfortaa"/>
                <a:ea typeface="Comfortaa"/>
                <a:cs typeface="Comfortaa"/>
                <a:sym typeface="Comfortaa"/>
              </a:rPr>
              <a:t>There are default clusterRoles and clusterRoleBindings:</a:t>
            </a:r>
            <a:endParaRPr sz="20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000" b="1">
                <a:solidFill>
                  <a:schemeClr val="dk1"/>
                </a:solidFill>
                <a:latin typeface="Comfortaa"/>
                <a:ea typeface="Comfortaa"/>
                <a:cs typeface="Comfortaa"/>
                <a:sym typeface="Comfortaa"/>
              </a:rPr>
              <a:t>  </a:t>
            </a:r>
            <a:r>
              <a:rPr lang="en" sz="2000" b="1">
                <a:solidFill>
                  <a:srgbClr val="FFFF00"/>
                </a:solidFill>
                <a:latin typeface="Comfortaa"/>
                <a:ea typeface="Comfortaa"/>
                <a:cs typeface="Comfortaa"/>
                <a:sym typeface="Comfortaa"/>
              </a:rPr>
              <a:t>$ kubectl get clusterroles     $kubectl get clusterrolebindings</a:t>
            </a:r>
            <a:endParaRPr sz="2000" b="1">
              <a:solidFill>
                <a:srgbClr val="FF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000" b="1">
                <a:solidFill>
                  <a:schemeClr val="dk1"/>
                </a:solidFill>
                <a:latin typeface="Comfortaa"/>
                <a:ea typeface="Comfortaa"/>
                <a:cs typeface="Comfortaa"/>
                <a:sym typeface="Comfortaa"/>
              </a:rPr>
              <a:t>## The clusterRole system:discovery used for non resource URLs</a:t>
            </a:r>
            <a:endParaRPr sz="20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3">
                                            <p:txEl>
                                              <p:pRg st="0" end="0"/>
                                            </p:txEl>
                                          </p:spTgt>
                                        </p:tgtEl>
                                        <p:attrNameLst>
                                          <p:attrName>style.visibility</p:attrName>
                                        </p:attrNameLst>
                                      </p:cBhvr>
                                      <p:to>
                                        <p:strVal val="visible"/>
                                      </p:to>
                                    </p:set>
                                    <p:animEffect transition="in" filter="fade">
                                      <p:cBhvr>
                                        <p:cTn id="7" dur="1000"/>
                                        <p:tgtEl>
                                          <p:spTgt spid="33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33">
                                            <p:txEl>
                                              <p:pRg st="1" end="1"/>
                                            </p:txEl>
                                          </p:spTgt>
                                        </p:tgtEl>
                                        <p:attrNameLst>
                                          <p:attrName>style.visibility</p:attrName>
                                        </p:attrNameLst>
                                      </p:cBhvr>
                                      <p:to>
                                        <p:strVal val="visible"/>
                                      </p:to>
                                    </p:set>
                                    <p:animEffect transition="in" filter="fade">
                                      <p:cBhvr>
                                        <p:cTn id="12" dur="1000"/>
                                        <p:tgtEl>
                                          <p:spTgt spid="33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33">
                                            <p:txEl>
                                              <p:pRg st="2" end="2"/>
                                            </p:txEl>
                                          </p:spTgt>
                                        </p:tgtEl>
                                        <p:attrNameLst>
                                          <p:attrName>style.visibility</p:attrName>
                                        </p:attrNameLst>
                                      </p:cBhvr>
                                      <p:to>
                                        <p:strVal val="visible"/>
                                      </p:to>
                                    </p:set>
                                    <p:animEffect transition="in" filter="fade">
                                      <p:cBhvr>
                                        <p:cTn id="17" dur="1000"/>
                                        <p:tgtEl>
                                          <p:spTgt spid="33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3">
                                            <p:txEl>
                                              <p:pRg st="3" end="3"/>
                                            </p:txEl>
                                          </p:spTgt>
                                        </p:tgtEl>
                                        <p:attrNameLst>
                                          <p:attrName>style.visibility</p:attrName>
                                        </p:attrNameLst>
                                      </p:cBhvr>
                                      <p:to>
                                        <p:strVal val="visible"/>
                                      </p:to>
                                    </p:set>
                                    <p:animEffect transition="in" filter="fade">
                                      <p:cBhvr>
                                        <p:cTn id="22" dur="1000"/>
                                        <p:tgtEl>
                                          <p:spTgt spid="33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33">
                                            <p:txEl>
                                              <p:pRg st="4" end="4"/>
                                            </p:txEl>
                                          </p:spTgt>
                                        </p:tgtEl>
                                        <p:attrNameLst>
                                          <p:attrName>style.visibility</p:attrName>
                                        </p:attrNameLst>
                                      </p:cBhvr>
                                      <p:to>
                                        <p:strVal val="visible"/>
                                      </p:to>
                                    </p:set>
                                    <p:animEffect transition="in" filter="fade">
                                      <p:cBhvr>
                                        <p:cTn id="27" dur="1000"/>
                                        <p:tgtEl>
                                          <p:spTgt spid="33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33">
                                            <p:txEl>
                                              <p:pRg st="5" end="5"/>
                                            </p:txEl>
                                          </p:spTgt>
                                        </p:tgtEl>
                                        <p:attrNameLst>
                                          <p:attrName>style.visibility</p:attrName>
                                        </p:attrNameLst>
                                      </p:cBhvr>
                                      <p:to>
                                        <p:strVal val="visible"/>
                                      </p:to>
                                    </p:set>
                                    <p:animEffect transition="in" filter="fade">
                                      <p:cBhvr>
                                        <p:cTn id="32" dur="1000"/>
                                        <p:tgtEl>
                                          <p:spTgt spid="33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33">
                                            <p:txEl>
                                              <p:pRg st="6" end="6"/>
                                            </p:txEl>
                                          </p:spTgt>
                                        </p:tgtEl>
                                        <p:attrNameLst>
                                          <p:attrName>style.visibility</p:attrName>
                                        </p:attrNameLst>
                                      </p:cBhvr>
                                      <p:to>
                                        <p:strVal val="visible"/>
                                      </p:to>
                                    </p:set>
                                    <p:animEffect transition="in" filter="fade">
                                      <p:cBhvr>
                                        <p:cTn id="37" dur="1000"/>
                                        <p:tgtEl>
                                          <p:spTgt spid="333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33">
                                            <p:txEl>
                                              <p:pRg st="7" end="7"/>
                                            </p:txEl>
                                          </p:spTgt>
                                        </p:tgtEl>
                                        <p:attrNameLst>
                                          <p:attrName>style.visibility</p:attrName>
                                        </p:attrNameLst>
                                      </p:cBhvr>
                                      <p:to>
                                        <p:strVal val="visible"/>
                                      </p:to>
                                    </p:set>
                                    <p:animEffect transition="in" filter="fade">
                                      <p:cBhvr>
                                        <p:cTn id="42" dur="1000"/>
                                        <p:tgtEl>
                                          <p:spTgt spid="333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398"/>
          <p:cNvSpPr txBox="1"/>
          <p:nvPr/>
        </p:nvSpPr>
        <p:spPr>
          <a:xfrm>
            <a:off x="94600" y="746200"/>
            <a:ext cx="4309200" cy="4242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2F2F2"/>
                </a:solidFill>
              </a:rPr>
              <a:t>apiVersion: rbac.authorization.k8s.io/v1</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kind: ClusterRole</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metadata:</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name: clusrole1</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rules:</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 apiGroups: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verbs: ["get","list"]</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resources: ["services", "configmaps"]</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 apiGroups: ["apps"]</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verbs: ["get","list"]</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resources: ["deployments"]</a:t>
            </a:r>
            <a:endParaRPr sz="1800">
              <a:solidFill>
                <a:srgbClr val="F2F2F2"/>
              </a:solidFill>
              <a:highlight>
                <a:srgbClr val="000000"/>
              </a:highlight>
            </a:endParaRPr>
          </a:p>
        </p:txBody>
      </p:sp>
      <p:sp>
        <p:nvSpPr>
          <p:cNvPr id="3339" name="Google Shape;3339;p398"/>
          <p:cNvSpPr txBox="1"/>
          <p:nvPr/>
        </p:nvSpPr>
        <p:spPr>
          <a:xfrm>
            <a:off x="4568100" y="588700"/>
            <a:ext cx="4575900" cy="433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00FF00"/>
                </a:solidFill>
                <a:latin typeface="Comfortaa"/>
                <a:ea typeface="Comfortaa"/>
                <a:cs typeface="Comfortaa"/>
                <a:sym typeface="Comfortaa"/>
              </a:rPr>
              <a:t>apiGroups:</a:t>
            </a:r>
            <a:r>
              <a:rPr lang="en" sz="2100" b="1">
                <a:solidFill>
                  <a:schemeClr val="dk1"/>
                </a:solidFill>
                <a:latin typeface="Comfortaa"/>
                <a:ea typeface="Comfortaa"/>
                <a:cs typeface="Comfortaa"/>
                <a:sym typeface="Comfortaa"/>
              </a:rPr>
              <a:t> name of api group. a rule per api group type.</a:t>
            </a:r>
            <a:endParaRPr sz="2100" b="1">
              <a:solidFill>
                <a:schemeClr val="dk1"/>
              </a:solidFill>
              <a:latin typeface="Comfortaa"/>
              <a:ea typeface="Comfortaa"/>
              <a:cs typeface="Comfortaa"/>
              <a:sym typeface="Comfortaa"/>
            </a:endParaRPr>
          </a:p>
          <a:p>
            <a:pPr marL="0" lvl="0" indent="0" algn="l" rtl="0">
              <a:spcBef>
                <a:spcPts val="0"/>
              </a:spcBef>
              <a:spcAft>
                <a:spcPts val="0"/>
              </a:spcAft>
              <a:buNone/>
            </a:pPr>
            <a:endParaRPr sz="2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100" b="1">
                <a:solidFill>
                  <a:srgbClr val="00FF00"/>
                </a:solidFill>
                <a:latin typeface="Comfortaa"/>
                <a:ea typeface="Comfortaa"/>
                <a:cs typeface="Comfortaa"/>
                <a:sym typeface="Comfortaa"/>
              </a:rPr>
              <a:t>verbs</a:t>
            </a:r>
            <a:r>
              <a:rPr lang="en" sz="2100" b="1">
                <a:solidFill>
                  <a:schemeClr val="dk1"/>
                </a:solidFill>
                <a:latin typeface="Comfortaa"/>
                <a:ea typeface="Comfortaa"/>
                <a:cs typeface="Comfortaa"/>
                <a:sym typeface="Comfortaa"/>
              </a:rPr>
              <a:t>: list of verbs defining actions allowed to be performed by client</a:t>
            </a:r>
            <a:endParaRPr sz="2100" b="1">
              <a:solidFill>
                <a:schemeClr val="dk1"/>
              </a:solidFill>
              <a:latin typeface="Comfortaa"/>
              <a:ea typeface="Comfortaa"/>
              <a:cs typeface="Comfortaa"/>
              <a:sym typeface="Comfortaa"/>
            </a:endParaRPr>
          </a:p>
          <a:p>
            <a:pPr marL="0" lvl="0" indent="0" algn="l" rtl="0">
              <a:spcBef>
                <a:spcPts val="0"/>
              </a:spcBef>
              <a:spcAft>
                <a:spcPts val="0"/>
              </a:spcAft>
              <a:buNone/>
            </a:pPr>
            <a:endParaRPr sz="21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100" b="1">
                <a:solidFill>
                  <a:srgbClr val="00FF00"/>
                </a:solidFill>
                <a:latin typeface="Comfortaa"/>
                <a:ea typeface="Comfortaa"/>
                <a:cs typeface="Comfortaa"/>
                <a:sym typeface="Comfortaa"/>
              </a:rPr>
              <a:t>resources</a:t>
            </a:r>
            <a:r>
              <a:rPr lang="en" sz="2100" b="1">
                <a:solidFill>
                  <a:schemeClr val="dk1"/>
                </a:solidFill>
                <a:latin typeface="Comfortaa"/>
                <a:ea typeface="Comfortaa"/>
                <a:cs typeface="Comfortaa"/>
                <a:sym typeface="Comfortaa"/>
              </a:rPr>
              <a:t>: resources the rule applies to. have to be plural</a:t>
            </a:r>
            <a:endParaRPr sz="2100" b="1">
              <a:solidFill>
                <a:schemeClr val="dk1"/>
              </a:solidFill>
              <a:latin typeface="Comfortaa"/>
              <a:ea typeface="Comfortaa"/>
              <a:cs typeface="Comfortaa"/>
              <a:sym typeface="Comfortaa"/>
            </a:endParaRPr>
          </a:p>
          <a:p>
            <a:pPr marL="457200" lvl="0" indent="0" algn="l" rtl="0">
              <a:spcBef>
                <a:spcPts val="0"/>
              </a:spcBef>
              <a:spcAft>
                <a:spcPts val="0"/>
              </a:spcAft>
              <a:buNone/>
            </a:pPr>
            <a:r>
              <a:rPr lang="en" sz="2100" b="1">
                <a:solidFill>
                  <a:srgbClr val="00FF00"/>
                </a:solidFill>
                <a:latin typeface="Comfortaa"/>
                <a:ea typeface="Comfortaa"/>
                <a:cs typeface="Comfortaa"/>
                <a:sym typeface="Comfortaa"/>
              </a:rPr>
              <a:t>resourceNames</a:t>
            </a:r>
            <a:r>
              <a:rPr lang="en" sz="2100" b="1">
                <a:solidFill>
                  <a:schemeClr val="dk1"/>
                </a:solidFill>
                <a:latin typeface="Comfortaa"/>
                <a:ea typeface="Comfortaa"/>
                <a:cs typeface="Comfortaa"/>
                <a:sym typeface="Comfortaa"/>
              </a:rPr>
              <a:t>: list of name of the specific resource instance that the rule applies to.</a:t>
            </a:r>
            <a:endParaRPr sz="2500" b="1">
              <a:solidFill>
                <a:schemeClr val="dk1"/>
              </a:solidFill>
              <a:highlight>
                <a:srgbClr val="000000"/>
              </a:highlight>
              <a:latin typeface="Comfortaa"/>
              <a:ea typeface="Comfortaa"/>
              <a:cs typeface="Comfortaa"/>
              <a:sym typeface="Comfortaa"/>
            </a:endParaRPr>
          </a:p>
          <a:p>
            <a:pPr marL="0" lvl="0" indent="0" algn="l" rtl="0">
              <a:spcBef>
                <a:spcPts val="0"/>
              </a:spcBef>
              <a:spcAft>
                <a:spcPts val="0"/>
              </a:spcAft>
              <a:buNone/>
            </a:pPr>
            <a:endParaRPr/>
          </a:p>
        </p:txBody>
      </p:sp>
      <p:sp>
        <p:nvSpPr>
          <p:cNvPr id="3340" name="Google Shape;3340;p398"/>
          <p:cNvSpPr txBox="1"/>
          <p:nvPr/>
        </p:nvSpPr>
        <p:spPr>
          <a:xfrm>
            <a:off x="197825" y="92200"/>
            <a:ext cx="4954200" cy="578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dk1"/>
                </a:solidFill>
                <a:latin typeface="Comfortaa"/>
                <a:ea typeface="Comfortaa"/>
                <a:cs typeface="Comfortaa"/>
                <a:sym typeface="Comfortaa"/>
              </a:rPr>
              <a:t>declarative approach</a:t>
            </a:r>
            <a:endParaRPr sz="2600" b="1">
              <a:solidFill>
                <a:schemeClr val="dk1"/>
              </a:solidFill>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p:nvPr/>
        </p:nvSpPr>
        <p:spPr>
          <a:xfrm>
            <a:off x="202950" y="0"/>
            <a:ext cx="8738100" cy="4660200"/>
          </a:xfrm>
          <a:prstGeom prst="rect">
            <a:avLst/>
          </a:prstGeom>
          <a:noFill/>
          <a:ln>
            <a:noFill/>
          </a:ln>
        </p:spPr>
        <p:txBody>
          <a:bodyPr spcFirstLastPara="1" wrap="square" lIns="0" tIns="142225" rIns="0" bIns="0" anchor="t" anchorCtr="0">
            <a:noAutofit/>
          </a:bodyPr>
          <a:lstStyle/>
          <a:p>
            <a:pPr marL="0" marR="5080" lvl="0" indent="0" algn="l" rtl="0">
              <a:lnSpc>
                <a:spcPct val="118750"/>
              </a:lnSpc>
              <a:spcBef>
                <a:spcPts val="1140"/>
              </a:spcBef>
              <a:spcAft>
                <a:spcPts val="0"/>
              </a:spcAft>
              <a:buNone/>
            </a:pPr>
            <a:r>
              <a:rPr lang="en" sz="2500" b="1">
                <a:solidFill>
                  <a:schemeClr val="dk1"/>
                </a:solidFill>
                <a:latin typeface="Comfortaa"/>
                <a:ea typeface="Comfortaa"/>
                <a:cs typeface="Comfortaa"/>
                <a:sym typeface="Comfortaa"/>
              </a:rPr>
              <a:t>How is data stored in etcd? </a:t>
            </a:r>
            <a:endParaRPr sz="25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All data stored under</a:t>
            </a:r>
            <a:r>
              <a:rPr lang="en" sz="2200" b="1">
                <a:solidFill>
                  <a:srgbClr val="00FF00"/>
                </a:solidFill>
                <a:latin typeface="Comfortaa"/>
                <a:ea typeface="Comfortaa"/>
                <a:cs typeface="Comfortaa"/>
                <a:sym typeface="Comfortaa"/>
              </a:rPr>
              <a:t> /registry</a:t>
            </a:r>
            <a:endParaRPr sz="22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ETCD has 2 versions: v2 and v3 with </a:t>
            </a:r>
            <a:r>
              <a:rPr lang="en" sz="2200" b="1">
                <a:solidFill>
                  <a:srgbClr val="00FF00"/>
                </a:solidFill>
                <a:latin typeface="Comfortaa"/>
                <a:ea typeface="Comfortaa"/>
                <a:cs typeface="Comfortaa"/>
                <a:sym typeface="Comfortaa"/>
              </a:rPr>
              <a:t>v3 the recommended version</a:t>
            </a:r>
            <a:r>
              <a:rPr lang="en" sz="2200" b="1">
                <a:solidFill>
                  <a:schemeClr val="dk1"/>
                </a:solidFill>
                <a:latin typeface="Comfortaa"/>
                <a:ea typeface="Comfortaa"/>
                <a:cs typeface="Comfortaa"/>
                <a:sym typeface="Comfortaa"/>
              </a:rPr>
              <a:t>..fast, massively scalable</a:t>
            </a:r>
            <a:endParaRPr sz="22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etcd uses </a:t>
            </a:r>
            <a:r>
              <a:rPr lang="en" sz="2200" b="1">
                <a:solidFill>
                  <a:srgbClr val="00FF00"/>
                </a:solidFill>
                <a:latin typeface="Comfortaa"/>
                <a:ea typeface="Comfortaa"/>
                <a:cs typeface="Comfortaa"/>
                <a:sym typeface="Comfortaa"/>
              </a:rPr>
              <a:t>key-value</a:t>
            </a:r>
            <a:r>
              <a:rPr lang="en" sz="2200" b="1">
                <a:solidFill>
                  <a:schemeClr val="dk1"/>
                </a:solidFill>
                <a:latin typeface="Comfortaa"/>
                <a:ea typeface="Comfortaa"/>
                <a:cs typeface="Comfortaa"/>
                <a:sym typeface="Comfortaa"/>
              </a:rPr>
              <a:t> pairs to store cluster data</a:t>
            </a:r>
            <a:endParaRPr sz="22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in v2 keys can be directories or files with an associated value..keys can be listed using the</a:t>
            </a:r>
            <a:r>
              <a:rPr lang="en" sz="2200" b="1">
                <a:solidFill>
                  <a:srgbClr val="00FF00"/>
                </a:solidFill>
                <a:latin typeface="Comfortaa"/>
                <a:ea typeface="Comfortaa"/>
                <a:cs typeface="Comfortaa"/>
                <a:sym typeface="Comfortaa"/>
              </a:rPr>
              <a:t> ls </a:t>
            </a:r>
            <a:r>
              <a:rPr lang="en" sz="2200" b="1">
                <a:solidFill>
                  <a:schemeClr val="dk1"/>
                </a:solidFill>
                <a:latin typeface="Comfortaa"/>
                <a:ea typeface="Comfortaa"/>
                <a:cs typeface="Comfortaa"/>
                <a:sym typeface="Comfortaa"/>
              </a:rPr>
              <a:t>command</a:t>
            </a:r>
            <a:endParaRPr sz="22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in v3 key using directories are not supported but still be seen as used as directories.. need to use the </a:t>
            </a:r>
            <a:r>
              <a:rPr lang="en" sz="2200" b="1">
                <a:solidFill>
                  <a:srgbClr val="00FF00"/>
                </a:solidFill>
                <a:latin typeface="Comfortaa"/>
                <a:ea typeface="Comfortaa"/>
                <a:cs typeface="Comfortaa"/>
                <a:sym typeface="Comfortaa"/>
              </a:rPr>
              <a:t>get </a:t>
            </a:r>
            <a:r>
              <a:rPr lang="en" sz="2200" b="1">
                <a:solidFill>
                  <a:schemeClr val="dk1"/>
                </a:solidFill>
                <a:latin typeface="Comfortaa"/>
                <a:ea typeface="Comfortaa"/>
                <a:cs typeface="Comfortaa"/>
                <a:sym typeface="Comfortaa"/>
              </a:rPr>
              <a:t>command with --prefix=true</a:t>
            </a:r>
            <a:endParaRPr sz="26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endParaRPr sz="21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endParaRPr sz="2400">
              <a:solidFill>
                <a:schemeClr val="dk1"/>
              </a:solidFill>
              <a:latin typeface="Comfortaa"/>
              <a:ea typeface="Comfortaa"/>
              <a:cs typeface="Comfortaa"/>
              <a:sym typeface="Comfortaa"/>
            </a:endParaRPr>
          </a:p>
          <a:p>
            <a:pPr marL="457200" marR="5080" lvl="0" indent="0" algn="l" rtl="0">
              <a:lnSpc>
                <a:spcPct val="118750"/>
              </a:lnSpc>
              <a:spcBef>
                <a:spcPts val="1140"/>
              </a:spcBef>
              <a:spcAft>
                <a:spcPts val="0"/>
              </a:spcAft>
              <a:buNone/>
            </a:pPr>
            <a:endParaRPr sz="28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Effect transition="in" filter="fade">
                                      <p:cBhvr>
                                        <p:cTn id="7" dur="1000"/>
                                        <p:tgtEl>
                                          <p:spTgt spid="3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7">
                                            <p:txEl>
                                              <p:pRg st="1" end="1"/>
                                            </p:txEl>
                                          </p:spTgt>
                                        </p:tgtEl>
                                        <p:attrNameLst>
                                          <p:attrName>style.visibility</p:attrName>
                                        </p:attrNameLst>
                                      </p:cBhvr>
                                      <p:to>
                                        <p:strVal val="visible"/>
                                      </p:to>
                                    </p:set>
                                    <p:animEffect transition="in" filter="fade">
                                      <p:cBhvr>
                                        <p:cTn id="12" dur="1000"/>
                                        <p:tgtEl>
                                          <p:spTgt spid="3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7">
                                            <p:txEl>
                                              <p:pRg st="2" end="2"/>
                                            </p:txEl>
                                          </p:spTgt>
                                        </p:tgtEl>
                                        <p:attrNameLst>
                                          <p:attrName>style.visibility</p:attrName>
                                        </p:attrNameLst>
                                      </p:cBhvr>
                                      <p:to>
                                        <p:strVal val="visible"/>
                                      </p:to>
                                    </p:set>
                                    <p:animEffect transition="in" filter="fade">
                                      <p:cBhvr>
                                        <p:cTn id="17" dur="1000"/>
                                        <p:tgtEl>
                                          <p:spTgt spid="3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7">
                                            <p:txEl>
                                              <p:pRg st="3" end="3"/>
                                            </p:txEl>
                                          </p:spTgt>
                                        </p:tgtEl>
                                        <p:attrNameLst>
                                          <p:attrName>style.visibility</p:attrName>
                                        </p:attrNameLst>
                                      </p:cBhvr>
                                      <p:to>
                                        <p:strVal val="visible"/>
                                      </p:to>
                                    </p:set>
                                    <p:animEffect transition="in" filter="fade">
                                      <p:cBhvr>
                                        <p:cTn id="22" dur="1000"/>
                                        <p:tgtEl>
                                          <p:spTgt spid="3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7">
                                            <p:txEl>
                                              <p:pRg st="4" end="4"/>
                                            </p:txEl>
                                          </p:spTgt>
                                        </p:tgtEl>
                                        <p:attrNameLst>
                                          <p:attrName>style.visibility</p:attrName>
                                        </p:attrNameLst>
                                      </p:cBhvr>
                                      <p:to>
                                        <p:strVal val="visible"/>
                                      </p:to>
                                    </p:set>
                                    <p:animEffect transition="in" filter="fade">
                                      <p:cBhvr>
                                        <p:cTn id="27" dur="1000"/>
                                        <p:tgtEl>
                                          <p:spTgt spid="37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7">
                                            <p:txEl>
                                              <p:pRg st="5" end="5"/>
                                            </p:txEl>
                                          </p:spTgt>
                                        </p:tgtEl>
                                        <p:attrNameLst>
                                          <p:attrName>style.visibility</p:attrName>
                                        </p:attrNameLst>
                                      </p:cBhvr>
                                      <p:to>
                                        <p:strVal val="visible"/>
                                      </p:to>
                                    </p:set>
                                    <p:animEffect transition="in" filter="fade">
                                      <p:cBhvr>
                                        <p:cTn id="32" dur="1000"/>
                                        <p:tgtEl>
                                          <p:spTgt spid="37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7">
                                            <p:txEl>
                                              <p:pRg st="6" end="6"/>
                                            </p:txEl>
                                          </p:spTgt>
                                        </p:tgtEl>
                                        <p:attrNameLst>
                                          <p:attrName>style.visibility</p:attrName>
                                        </p:attrNameLst>
                                      </p:cBhvr>
                                      <p:to>
                                        <p:strVal val="visible"/>
                                      </p:to>
                                    </p:set>
                                    <p:animEffect transition="in" filter="fade">
                                      <p:cBhvr>
                                        <p:cTn id="37" dur="1000"/>
                                        <p:tgtEl>
                                          <p:spTgt spid="37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7">
                                            <p:txEl>
                                              <p:pRg st="7" end="7"/>
                                            </p:txEl>
                                          </p:spTgt>
                                        </p:tgtEl>
                                        <p:attrNameLst>
                                          <p:attrName>style.visibility</p:attrName>
                                        </p:attrNameLst>
                                      </p:cBhvr>
                                      <p:to>
                                        <p:strVal val="visible"/>
                                      </p:to>
                                    </p:set>
                                    <p:animEffect transition="in" filter="fade">
                                      <p:cBhvr>
                                        <p:cTn id="42" dur="1000"/>
                                        <p:tgtEl>
                                          <p:spTgt spid="37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7">
                                            <p:txEl>
                                              <p:pRg st="8" end="8"/>
                                            </p:txEl>
                                          </p:spTgt>
                                        </p:tgtEl>
                                        <p:attrNameLst>
                                          <p:attrName>style.visibility</p:attrName>
                                        </p:attrNameLst>
                                      </p:cBhvr>
                                      <p:to>
                                        <p:strVal val="visible"/>
                                      </p:to>
                                    </p:set>
                                    <p:animEffect transition="in" filter="fade">
                                      <p:cBhvr>
                                        <p:cTn id="47" dur="1000"/>
                                        <p:tgtEl>
                                          <p:spTgt spid="37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3345" name="Google Shape;3345;p399"/>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346" name="Google Shape;3346;p399"/>
          <p:cNvSpPr txBox="1"/>
          <p:nvPr/>
        </p:nvSpPr>
        <p:spPr>
          <a:xfrm>
            <a:off x="128625" y="110250"/>
            <a:ext cx="8793300" cy="45240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457200" marR="5080" lvl="0" indent="-381000" algn="just" rtl="0">
              <a:lnSpc>
                <a:spcPct val="118750"/>
              </a:lnSpc>
              <a:spcBef>
                <a:spcPts val="105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a clusterRoleBinding can reference a cluster role to give permissions to users to perform actions on resources in all namespaces.</a:t>
            </a:r>
            <a:endParaRPr sz="2400" b="1">
              <a:solidFill>
                <a:schemeClr val="dk1"/>
              </a:solidFill>
              <a:latin typeface="Comfortaa"/>
              <a:ea typeface="Comfortaa"/>
              <a:cs typeface="Comfortaa"/>
              <a:sym typeface="Comfortaa"/>
            </a:endParaRPr>
          </a:p>
          <a:p>
            <a:pPr marL="457200" marR="5080" lvl="0" indent="-368300" algn="just" rtl="0">
              <a:lnSpc>
                <a:spcPct val="118750"/>
              </a:lnSpc>
              <a:spcBef>
                <a:spcPts val="0"/>
              </a:spcBef>
              <a:spcAft>
                <a:spcPts val="0"/>
              </a:spcAft>
              <a:buClr>
                <a:schemeClr val="dk1"/>
              </a:buClr>
              <a:buSzPts val="2200"/>
              <a:buFont typeface="Comfortaa"/>
              <a:buChar char="●"/>
            </a:pPr>
            <a:r>
              <a:rPr lang="en" sz="2400" b="1">
                <a:solidFill>
                  <a:schemeClr val="dk1"/>
                </a:solidFill>
                <a:latin typeface="Comfortaa"/>
                <a:ea typeface="Comfortaa"/>
                <a:cs typeface="Comfortaa"/>
                <a:sym typeface="Comfortaa"/>
              </a:rPr>
              <a:t>a RoleBinding can reference a cluster role</a:t>
            </a:r>
            <a:r>
              <a:rPr lang="en" sz="2400" b="1">
                <a:solidFill>
                  <a:srgbClr val="00FF00"/>
                </a:solidFill>
                <a:latin typeface="Comfortaa"/>
                <a:ea typeface="Comfortaa"/>
                <a:cs typeface="Comfortaa"/>
                <a:sym typeface="Comfortaa"/>
              </a:rPr>
              <a:t> </a:t>
            </a:r>
            <a:r>
              <a:rPr lang="en" sz="2400" b="1">
                <a:solidFill>
                  <a:schemeClr val="dk1"/>
                </a:solidFill>
                <a:latin typeface="Comfortaa"/>
                <a:ea typeface="Comfortaa"/>
                <a:cs typeface="Comfortaa"/>
                <a:sym typeface="Comfortaa"/>
              </a:rPr>
              <a:t>to give permissions to a user to perform actions on resources in the </a:t>
            </a:r>
            <a:r>
              <a:rPr lang="en" sz="2400" b="1">
                <a:solidFill>
                  <a:srgbClr val="00FF00"/>
                </a:solidFill>
                <a:latin typeface="Comfortaa"/>
                <a:ea typeface="Comfortaa"/>
                <a:cs typeface="Comfortaa"/>
                <a:sym typeface="Comfortaa"/>
              </a:rPr>
              <a:t>same namespace</a:t>
            </a:r>
            <a:r>
              <a:rPr lang="en" sz="2400" b="1">
                <a:solidFill>
                  <a:schemeClr val="dk1"/>
                </a:solidFill>
                <a:latin typeface="Comfortaa"/>
                <a:ea typeface="Comfortaa"/>
                <a:cs typeface="Comfortaa"/>
                <a:sym typeface="Comfortaa"/>
              </a:rPr>
              <a:t> as the rolebinding</a:t>
            </a:r>
            <a:r>
              <a:rPr lang="en" sz="2200" b="1">
                <a:solidFill>
                  <a:schemeClr val="dk1"/>
                </a:solidFill>
                <a:latin typeface="Comfortaa"/>
                <a:ea typeface="Comfortaa"/>
                <a:cs typeface="Comfortaa"/>
                <a:sym typeface="Comfortaa"/>
              </a:rPr>
              <a:t>. </a:t>
            </a:r>
            <a:endParaRPr sz="2200" b="1">
              <a:solidFill>
                <a:schemeClr val="dk1"/>
              </a:solidFill>
              <a:latin typeface="Comfortaa"/>
              <a:ea typeface="Comfortaa"/>
              <a:cs typeface="Comfortaa"/>
              <a:sym typeface="Comfortaa"/>
            </a:endParaRPr>
          </a:p>
          <a:p>
            <a:pPr marL="457200" marR="5080" lvl="0" indent="-368300" algn="just" rtl="0">
              <a:lnSpc>
                <a:spcPct val="118750"/>
              </a:lnSpc>
              <a:spcBef>
                <a:spcPts val="0"/>
              </a:spcBef>
              <a:spcAft>
                <a:spcPts val="0"/>
              </a:spcAft>
              <a:buClr>
                <a:schemeClr val="dk1"/>
              </a:buClr>
              <a:buSzPts val="2200"/>
              <a:buFont typeface="Comfortaa"/>
              <a:buChar char="●"/>
            </a:pPr>
            <a:r>
              <a:rPr lang="en" sz="2200" b="1">
                <a:solidFill>
                  <a:schemeClr val="dk1"/>
                </a:solidFill>
                <a:latin typeface="Comfortaa"/>
                <a:ea typeface="Comfortaa"/>
                <a:cs typeface="Comfortaa"/>
                <a:sym typeface="Comfortaa"/>
              </a:rPr>
              <a:t>a clusterRoleBinding cannot reference a role</a:t>
            </a:r>
            <a:endParaRPr sz="2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6">
                                            <p:txEl>
                                              <p:pRg st="0" end="0"/>
                                            </p:txEl>
                                          </p:spTgt>
                                        </p:tgtEl>
                                        <p:attrNameLst>
                                          <p:attrName>style.visibility</p:attrName>
                                        </p:attrNameLst>
                                      </p:cBhvr>
                                      <p:to>
                                        <p:strVal val="visible"/>
                                      </p:to>
                                    </p:set>
                                    <p:animEffect transition="in" filter="fade">
                                      <p:cBhvr>
                                        <p:cTn id="7" dur="1000"/>
                                        <p:tgtEl>
                                          <p:spTgt spid="33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6">
                                            <p:txEl>
                                              <p:pRg st="1" end="1"/>
                                            </p:txEl>
                                          </p:spTgt>
                                        </p:tgtEl>
                                        <p:attrNameLst>
                                          <p:attrName>style.visibility</p:attrName>
                                        </p:attrNameLst>
                                      </p:cBhvr>
                                      <p:to>
                                        <p:strVal val="visible"/>
                                      </p:to>
                                    </p:set>
                                    <p:animEffect transition="in" filter="fade">
                                      <p:cBhvr>
                                        <p:cTn id="12" dur="1000"/>
                                        <p:tgtEl>
                                          <p:spTgt spid="33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46">
                                            <p:txEl>
                                              <p:pRg st="2" end="2"/>
                                            </p:txEl>
                                          </p:spTgt>
                                        </p:tgtEl>
                                        <p:attrNameLst>
                                          <p:attrName>style.visibility</p:attrName>
                                        </p:attrNameLst>
                                      </p:cBhvr>
                                      <p:to>
                                        <p:strVal val="visible"/>
                                      </p:to>
                                    </p:set>
                                    <p:animEffect transition="in" filter="fade">
                                      <p:cBhvr>
                                        <p:cTn id="17" dur="1000"/>
                                        <p:tgtEl>
                                          <p:spTgt spid="33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46">
                                            <p:txEl>
                                              <p:pRg st="3" end="3"/>
                                            </p:txEl>
                                          </p:spTgt>
                                        </p:tgtEl>
                                        <p:attrNameLst>
                                          <p:attrName>style.visibility</p:attrName>
                                        </p:attrNameLst>
                                      </p:cBhvr>
                                      <p:to>
                                        <p:strVal val="visible"/>
                                      </p:to>
                                    </p:set>
                                    <p:animEffect transition="in" filter="fade">
                                      <p:cBhvr>
                                        <p:cTn id="22" dur="1000"/>
                                        <p:tgtEl>
                                          <p:spTgt spid="33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46">
                                            <p:txEl>
                                              <p:pRg st="4" end="4"/>
                                            </p:txEl>
                                          </p:spTgt>
                                        </p:tgtEl>
                                        <p:attrNameLst>
                                          <p:attrName>style.visibility</p:attrName>
                                        </p:attrNameLst>
                                      </p:cBhvr>
                                      <p:to>
                                        <p:strVal val="visible"/>
                                      </p:to>
                                    </p:set>
                                    <p:animEffect transition="in" filter="fade">
                                      <p:cBhvr>
                                        <p:cTn id="27" dur="1000"/>
                                        <p:tgtEl>
                                          <p:spTgt spid="33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3350"/>
        <p:cNvGrpSpPr/>
        <p:nvPr/>
      </p:nvGrpSpPr>
      <p:grpSpPr>
        <a:xfrm>
          <a:off x="0" y="0"/>
          <a:ext cx="0" cy="0"/>
          <a:chOff x="0" y="0"/>
          <a:chExt cx="0" cy="0"/>
        </a:xfrm>
      </p:grpSpPr>
      <p:sp>
        <p:nvSpPr>
          <p:cNvPr id="3351" name="Google Shape;3351;p400"/>
          <p:cNvSpPr txBox="1">
            <a:spLocks noGrp="1"/>
          </p:cNvSpPr>
          <p:nvPr>
            <p:ph type="title"/>
          </p:nvPr>
        </p:nvSpPr>
        <p:spPr>
          <a:xfrm>
            <a:off x="51600" y="206425"/>
            <a:ext cx="8893800" cy="47445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2000">
              <a:solidFill>
                <a:srgbClr val="F2F2F2"/>
              </a:solidFill>
            </a:endParaRPr>
          </a:p>
          <a:p>
            <a:pPr marL="0" lvl="0" indent="0" algn="l" rtl="0">
              <a:lnSpc>
                <a:spcPct val="115000"/>
              </a:lnSpc>
              <a:spcBef>
                <a:spcPts val="0"/>
              </a:spcBef>
              <a:spcAft>
                <a:spcPts val="0"/>
              </a:spcAft>
              <a:buNone/>
            </a:pPr>
            <a:r>
              <a:rPr lang="en" sz="2100" b="1">
                <a:solidFill>
                  <a:srgbClr val="F2F2F2"/>
                </a:solidFill>
                <a:latin typeface="Comfortaa"/>
                <a:ea typeface="Comfortaa"/>
                <a:cs typeface="Comfortaa"/>
                <a:sym typeface="Comfortaa"/>
              </a:rPr>
              <a:t>creating a </a:t>
            </a:r>
            <a:r>
              <a:rPr lang="en" sz="2100" b="1">
                <a:solidFill>
                  <a:srgbClr val="00FF00"/>
                </a:solidFill>
                <a:latin typeface="Comfortaa"/>
                <a:ea typeface="Comfortaa"/>
                <a:cs typeface="Comfortaa"/>
                <a:sym typeface="Comfortaa"/>
              </a:rPr>
              <a:t>clusterRole</a:t>
            </a:r>
            <a:r>
              <a:rPr lang="en" sz="2100" b="1">
                <a:solidFill>
                  <a:srgbClr val="F2F2F2"/>
                </a:solidFill>
                <a:latin typeface="Comfortaa"/>
                <a:ea typeface="Comfortaa"/>
                <a:cs typeface="Comfortaa"/>
                <a:sym typeface="Comfortaa"/>
              </a:rPr>
              <a:t>:</a:t>
            </a:r>
            <a:endParaRPr sz="2100" b="1">
              <a:solidFill>
                <a:srgbClr val="F2F2F2"/>
              </a:solidFill>
              <a:latin typeface="Comfortaa"/>
              <a:ea typeface="Comfortaa"/>
              <a:cs typeface="Comfortaa"/>
              <a:sym typeface="Comfortaa"/>
            </a:endParaRPr>
          </a:p>
          <a:p>
            <a:pPr marL="0" lvl="0" indent="0" algn="l" rtl="0">
              <a:lnSpc>
                <a:spcPct val="115000"/>
              </a:lnSpc>
              <a:spcBef>
                <a:spcPts val="0"/>
              </a:spcBef>
              <a:spcAft>
                <a:spcPts val="0"/>
              </a:spcAft>
              <a:buNone/>
            </a:pPr>
            <a:r>
              <a:rPr lang="en" sz="1700">
                <a:solidFill>
                  <a:srgbClr val="F2F2F2"/>
                </a:solidFill>
              </a:rPr>
              <a:t>$kubectl create clusterrole boss1 --verb=list --verb=get --resource=peristentvolumes --resource=services --resource=pods</a:t>
            </a:r>
            <a:endParaRPr sz="1700">
              <a:solidFill>
                <a:srgbClr val="F2F2F2"/>
              </a:solidFill>
            </a:endParaRPr>
          </a:p>
          <a:p>
            <a:pPr marL="0" lvl="0" indent="0" algn="l" rtl="0">
              <a:lnSpc>
                <a:spcPct val="115000"/>
              </a:lnSpc>
              <a:spcBef>
                <a:spcPts val="0"/>
              </a:spcBef>
              <a:spcAft>
                <a:spcPts val="0"/>
              </a:spcAft>
              <a:buNone/>
            </a:pPr>
            <a:r>
              <a:rPr lang="en" sz="1700">
                <a:solidFill>
                  <a:srgbClr val="F2F2F2"/>
                </a:solidFill>
              </a:rPr>
              <a:t>clusterrole.rbac.authorization.k8s.io/boss1 created</a:t>
            </a:r>
            <a:endParaRPr sz="1700">
              <a:solidFill>
                <a:srgbClr val="F2F2F2"/>
              </a:solidFill>
            </a:endParaRPr>
          </a:p>
          <a:p>
            <a:pPr marL="0" lvl="0" indent="0" algn="l" rtl="0">
              <a:lnSpc>
                <a:spcPct val="115000"/>
              </a:lnSpc>
              <a:spcBef>
                <a:spcPts val="0"/>
              </a:spcBef>
              <a:spcAft>
                <a:spcPts val="0"/>
              </a:spcAft>
              <a:buNone/>
            </a:pPr>
            <a:endParaRPr sz="1700">
              <a:solidFill>
                <a:srgbClr val="F2F2F2"/>
              </a:solidFill>
            </a:endParaRPr>
          </a:p>
          <a:p>
            <a:pPr marL="0" lvl="0" indent="0" algn="l" rtl="0">
              <a:lnSpc>
                <a:spcPct val="115000"/>
              </a:lnSpc>
              <a:spcBef>
                <a:spcPts val="0"/>
              </a:spcBef>
              <a:spcAft>
                <a:spcPts val="0"/>
              </a:spcAft>
              <a:buNone/>
            </a:pPr>
            <a:r>
              <a:rPr lang="en" sz="2100" b="1">
                <a:solidFill>
                  <a:srgbClr val="F2F2F2"/>
                </a:solidFill>
                <a:latin typeface="Comfortaa"/>
                <a:ea typeface="Comfortaa"/>
                <a:cs typeface="Comfortaa"/>
                <a:sym typeface="Comfortaa"/>
              </a:rPr>
              <a:t>binding a </a:t>
            </a:r>
            <a:r>
              <a:rPr lang="en" sz="2100" b="1">
                <a:solidFill>
                  <a:srgbClr val="00FF00"/>
                </a:solidFill>
                <a:latin typeface="Comfortaa"/>
                <a:ea typeface="Comfortaa"/>
                <a:cs typeface="Comfortaa"/>
                <a:sym typeface="Comfortaa"/>
              </a:rPr>
              <a:t>clusterRole</a:t>
            </a:r>
            <a:r>
              <a:rPr lang="en" sz="2100" b="1">
                <a:solidFill>
                  <a:srgbClr val="F2F2F2"/>
                </a:solidFill>
                <a:latin typeface="Comfortaa"/>
                <a:ea typeface="Comfortaa"/>
                <a:cs typeface="Comfortaa"/>
                <a:sym typeface="Comfortaa"/>
              </a:rPr>
              <a:t> with a service account using a </a:t>
            </a:r>
            <a:r>
              <a:rPr lang="en" sz="2100" b="1">
                <a:solidFill>
                  <a:srgbClr val="00FF00"/>
                </a:solidFill>
                <a:latin typeface="Comfortaa"/>
                <a:ea typeface="Comfortaa"/>
                <a:cs typeface="Comfortaa"/>
                <a:sym typeface="Comfortaa"/>
              </a:rPr>
              <a:t>roleBinding</a:t>
            </a:r>
            <a:r>
              <a:rPr lang="en" sz="2100" b="1">
                <a:solidFill>
                  <a:srgbClr val="F2F2F2"/>
                </a:solidFill>
                <a:latin typeface="Comfortaa"/>
                <a:ea typeface="Comfortaa"/>
                <a:cs typeface="Comfortaa"/>
                <a:sym typeface="Comfortaa"/>
              </a:rPr>
              <a:t>:</a:t>
            </a:r>
            <a:endParaRPr sz="2100" b="1">
              <a:solidFill>
                <a:srgbClr val="F2F2F2"/>
              </a:solidFill>
              <a:latin typeface="Comfortaa"/>
              <a:ea typeface="Comfortaa"/>
              <a:cs typeface="Comfortaa"/>
              <a:sym typeface="Comfortaa"/>
            </a:endParaRPr>
          </a:p>
          <a:p>
            <a:pPr marL="0" lvl="0" indent="0" algn="l" rtl="0">
              <a:lnSpc>
                <a:spcPct val="115000"/>
              </a:lnSpc>
              <a:spcBef>
                <a:spcPts val="0"/>
              </a:spcBef>
              <a:spcAft>
                <a:spcPts val="0"/>
              </a:spcAft>
              <a:buNone/>
            </a:pPr>
            <a:r>
              <a:rPr lang="en" sz="1700">
                <a:solidFill>
                  <a:srgbClr val="F2F2F2"/>
                </a:solidFill>
              </a:rPr>
              <a:t>$kubectl create rolebinding cbind1 --clusterrole=boss1 --serviceaccount=dev:default -n dev</a:t>
            </a:r>
            <a:endParaRPr sz="1700">
              <a:solidFill>
                <a:srgbClr val="F2F2F2"/>
              </a:solidFill>
            </a:endParaRPr>
          </a:p>
          <a:p>
            <a:pPr marL="0" lvl="0" indent="0" algn="l" rtl="0">
              <a:lnSpc>
                <a:spcPct val="115000"/>
              </a:lnSpc>
              <a:spcBef>
                <a:spcPts val="0"/>
              </a:spcBef>
              <a:spcAft>
                <a:spcPts val="0"/>
              </a:spcAft>
              <a:buNone/>
            </a:pPr>
            <a:r>
              <a:rPr lang="en" sz="1700">
                <a:solidFill>
                  <a:srgbClr val="F2F2F2"/>
                </a:solidFill>
              </a:rPr>
              <a:t>rolebinding.rbac.authorization.k8s.io/cbind1 created</a:t>
            </a:r>
            <a:endParaRPr sz="1700">
              <a:solidFill>
                <a:srgbClr val="F2F2F2"/>
              </a:solidFill>
            </a:endParaRPr>
          </a:p>
          <a:p>
            <a:pPr marL="0" lvl="0" indent="0" algn="l" rtl="0">
              <a:lnSpc>
                <a:spcPct val="115000"/>
              </a:lnSpc>
              <a:spcBef>
                <a:spcPts val="0"/>
              </a:spcBef>
              <a:spcAft>
                <a:spcPts val="0"/>
              </a:spcAft>
              <a:buNone/>
            </a:pPr>
            <a:endParaRPr sz="1900">
              <a:solidFill>
                <a:srgbClr val="F2F2F2"/>
              </a:solidFill>
            </a:endParaRPr>
          </a:p>
          <a:p>
            <a:pPr marL="0" lvl="0" indent="0" algn="l" rtl="0">
              <a:lnSpc>
                <a:spcPct val="115000"/>
              </a:lnSpc>
              <a:spcBef>
                <a:spcPts val="0"/>
              </a:spcBef>
              <a:spcAft>
                <a:spcPts val="0"/>
              </a:spcAft>
              <a:buNone/>
            </a:pPr>
            <a:r>
              <a:rPr lang="en" sz="2100" b="1">
                <a:solidFill>
                  <a:srgbClr val="F2F2F2"/>
                </a:solidFill>
                <a:latin typeface="Comfortaa"/>
                <a:ea typeface="Comfortaa"/>
                <a:cs typeface="Comfortaa"/>
                <a:sym typeface="Comfortaa"/>
              </a:rPr>
              <a:t>binding a </a:t>
            </a:r>
            <a:r>
              <a:rPr lang="en" sz="2100" b="1">
                <a:solidFill>
                  <a:srgbClr val="00FF00"/>
                </a:solidFill>
                <a:latin typeface="Comfortaa"/>
                <a:ea typeface="Comfortaa"/>
                <a:cs typeface="Comfortaa"/>
                <a:sym typeface="Comfortaa"/>
              </a:rPr>
              <a:t>clusterRole</a:t>
            </a:r>
            <a:r>
              <a:rPr lang="en" sz="2100" b="1">
                <a:solidFill>
                  <a:srgbClr val="F2F2F2"/>
                </a:solidFill>
                <a:latin typeface="Comfortaa"/>
                <a:ea typeface="Comfortaa"/>
                <a:cs typeface="Comfortaa"/>
                <a:sym typeface="Comfortaa"/>
              </a:rPr>
              <a:t> with a service account using a </a:t>
            </a:r>
            <a:r>
              <a:rPr lang="en" sz="2100" b="1">
                <a:solidFill>
                  <a:srgbClr val="00FF00"/>
                </a:solidFill>
                <a:latin typeface="Comfortaa"/>
                <a:ea typeface="Comfortaa"/>
                <a:cs typeface="Comfortaa"/>
                <a:sym typeface="Comfortaa"/>
              </a:rPr>
              <a:t>clusterRoleBinding</a:t>
            </a:r>
            <a:r>
              <a:rPr lang="en" sz="2100" b="1">
                <a:solidFill>
                  <a:srgbClr val="F2F2F2"/>
                </a:solidFill>
                <a:latin typeface="Comfortaa"/>
                <a:ea typeface="Comfortaa"/>
                <a:cs typeface="Comfortaa"/>
                <a:sym typeface="Comfortaa"/>
              </a:rPr>
              <a:t>:</a:t>
            </a:r>
            <a:endParaRPr sz="2100" b="1">
              <a:solidFill>
                <a:srgbClr val="F2F2F2"/>
              </a:solidFill>
              <a:latin typeface="Comfortaa"/>
              <a:ea typeface="Comfortaa"/>
              <a:cs typeface="Comfortaa"/>
              <a:sym typeface="Comfortaa"/>
            </a:endParaRPr>
          </a:p>
          <a:p>
            <a:pPr marL="0" lvl="0" indent="0" algn="l" rtl="0">
              <a:lnSpc>
                <a:spcPct val="115000"/>
              </a:lnSpc>
              <a:spcBef>
                <a:spcPts val="0"/>
              </a:spcBef>
              <a:spcAft>
                <a:spcPts val="0"/>
              </a:spcAft>
              <a:buNone/>
            </a:pPr>
            <a:r>
              <a:rPr lang="en" sz="1700">
                <a:solidFill>
                  <a:srgbClr val="F2F2F2"/>
                </a:solidFill>
              </a:rPr>
              <a:t>$kubectl create clusterrolebinding cbind1 --clusterrole=boss1 --serviceaccount=dev:default</a:t>
            </a:r>
            <a:endParaRPr sz="1700">
              <a:solidFill>
                <a:srgbClr val="F2F2F2"/>
              </a:solidFill>
            </a:endParaRPr>
          </a:p>
          <a:p>
            <a:pPr marL="0" lvl="0" indent="0" algn="l" rtl="0">
              <a:lnSpc>
                <a:spcPct val="115000"/>
              </a:lnSpc>
              <a:spcBef>
                <a:spcPts val="0"/>
              </a:spcBef>
              <a:spcAft>
                <a:spcPts val="0"/>
              </a:spcAft>
              <a:buNone/>
            </a:pPr>
            <a:r>
              <a:rPr lang="en" sz="1700">
                <a:solidFill>
                  <a:srgbClr val="F2F2F2"/>
                </a:solidFill>
              </a:rPr>
              <a:t>rolebinding.rbac.authorization.k8s.io/cbind1 created</a:t>
            </a:r>
            <a:endParaRPr sz="17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lnSpc>
                <a:spcPct val="115000"/>
              </a:lnSpc>
              <a:spcBef>
                <a:spcPts val="0"/>
              </a:spcBef>
              <a:spcAft>
                <a:spcPts val="0"/>
              </a:spcAft>
              <a:buNone/>
            </a:pPr>
            <a:endParaRPr sz="1800">
              <a:solidFill>
                <a:srgbClr val="F2F2F2"/>
              </a:solidFill>
            </a:endParaRPr>
          </a:p>
          <a:p>
            <a:pPr marL="0" lvl="0" indent="0" algn="l" rtl="0">
              <a:spcBef>
                <a:spcPts val="0"/>
              </a:spcBef>
              <a:spcAft>
                <a:spcPts val="0"/>
              </a:spcAft>
              <a:buNone/>
            </a:pP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1">
                                            <p:txEl>
                                              <p:pRg st="0" end="0"/>
                                            </p:txEl>
                                          </p:spTgt>
                                        </p:tgtEl>
                                        <p:attrNameLst>
                                          <p:attrName>style.visibility</p:attrName>
                                        </p:attrNameLst>
                                      </p:cBhvr>
                                      <p:to>
                                        <p:strVal val="visible"/>
                                      </p:to>
                                    </p:set>
                                    <p:animEffect transition="in" filter="fade">
                                      <p:cBhvr>
                                        <p:cTn id="7" dur="1000"/>
                                        <p:tgtEl>
                                          <p:spTgt spid="33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51">
                                            <p:txEl>
                                              <p:pRg st="1" end="1"/>
                                            </p:txEl>
                                          </p:spTgt>
                                        </p:tgtEl>
                                        <p:attrNameLst>
                                          <p:attrName>style.visibility</p:attrName>
                                        </p:attrNameLst>
                                      </p:cBhvr>
                                      <p:to>
                                        <p:strVal val="visible"/>
                                      </p:to>
                                    </p:set>
                                    <p:animEffect transition="in" filter="fade">
                                      <p:cBhvr>
                                        <p:cTn id="12" dur="1000"/>
                                        <p:tgtEl>
                                          <p:spTgt spid="33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51">
                                            <p:txEl>
                                              <p:pRg st="2" end="2"/>
                                            </p:txEl>
                                          </p:spTgt>
                                        </p:tgtEl>
                                        <p:attrNameLst>
                                          <p:attrName>style.visibility</p:attrName>
                                        </p:attrNameLst>
                                      </p:cBhvr>
                                      <p:to>
                                        <p:strVal val="visible"/>
                                      </p:to>
                                    </p:set>
                                    <p:animEffect transition="in" filter="fade">
                                      <p:cBhvr>
                                        <p:cTn id="17" dur="1000"/>
                                        <p:tgtEl>
                                          <p:spTgt spid="33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51">
                                            <p:txEl>
                                              <p:pRg st="3" end="3"/>
                                            </p:txEl>
                                          </p:spTgt>
                                        </p:tgtEl>
                                        <p:attrNameLst>
                                          <p:attrName>style.visibility</p:attrName>
                                        </p:attrNameLst>
                                      </p:cBhvr>
                                      <p:to>
                                        <p:strVal val="visible"/>
                                      </p:to>
                                    </p:set>
                                    <p:animEffect transition="in" filter="fade">
                                      <p:cBhvr>
                                        <p:cTn id="22" dur="1000"/>
                                        <p:tgtEl>
                                          <p:spTgt spid="33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51">
                                            <p:txEl>
                                              <p:pRg st="4" end="4"/>
                                            </p:txEl>
                                          </p:spTgt>
                                        </p:tgtEl>
                                        <p:attrNameLst>
                                          <p:attrName>style.visibility</p:attrName>
                                        </p:attrNameLst>
                                      </p:cBhvr>
                                      <p:to>
                                        <p:strVal val="visible"/>
                                      </p:to>
                                    </p:set>
                                    <p:animEffect transition="in" filter="fade">
                                      <p:cBhvr>
                                        <p:cTn id="27" dur="1000"/>
                                        <p:tgtEl>
                                          <p:spTgt spid="33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51">
                                            <p:txEl>
                                              <p:pRg st="5" end="5"/>
                                            </p:txEl>
                                          </p:spTgt>
                                        </p:tgtEl>
                                        <p:attrNameLst>
                                          <p:attrName>style.visibility</p:attrName>
                                        </p:attrNameLst>
                                      </p:cBhvr>
                                      <p:to>
                                        <p:strVal val="visible"/>
                                      </p:to>
                                    </p:set>
                                    <p:animEffect transition="in" filter="fade">
                                      <p:cBhvr>
                                        <p:cTn id="32" dur="1000"/>
                                        <p:tgtEl>
                                          <p:spTgt spid="33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51">
                                            <p:txEl>
                                              <p:pRg st="6" end="6"/>
                                            </p:txEl>
                                          </p:spTgt>
                                        </p:tgtEl>
                                        <p:attrNameLst>
                                          <p:attrName>style.visibility</p:attrName>
                                        </p:attrNameLst>
                                      </p:cBhvr>
                                      <p:to>
                                        <p:strVal val="visible"/>
                                      </p:to>
                                    </p:set>
                                    <p:animEffect transition="in" filter="fade">
                                      <p:cBhvr>
                                        <p:cTn id="37" dur="1000"/>
                                        <p:tgtEl>
                                          <p:spTgt spid="335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51">
                                            <p:txEl>
                                              <p:pRg st="7" end="7"/>
                                            </p:txEl>
                                          </p:spTgt>
                                        </p:tgtEl>
                                        <p:attrNameLst>
                                          <p:attrName>style.visibility</p:attrName>
                                        </p:attrNameLst>
                                      </p:cBhvr>
                                      <p:to>
                                        <p:strVal val="visible"/>
                                      </p:to>
                                    </p:set>
                                    <p:animEffect transition="in" filter="fade">
                                      <p:cBhvr>
                                        <p:cTn id="42" dur="1000"/>
                                        <p:tgtEl>
                                          <p:spTgt spid="335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51">
                                            <p:txEl>
                                              <p:pRg st="8" end="8"/>
                                            </p:txEl>
                                          </p:spTgt>
                                        </p:tgtEl>
                                        <p:attrNameLst>
                                          <p:attrName>style.visibility</p:attrName>
                                        </p:attrNameLst>
                                      </p:cBhvr>
                                      <p:to>
                                        <p:strVal val="visible"/>
                                      </p:to>
                                    </p:set>
                                    <p:animEffect transition="in" filter="fade">
                                      <p:cBhvr>
                                        <p:cTn id="47" dur="1000"/>
                                        <p:tgtEl>
                                          <p:spTgt spid="335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351">
                                            <p:txEl>
                                              <p:pRg st="9" end="9"/>
                                            </p:txEl>
                                          </p:spTgt>
                                        </p:tgtEl>
                                        <p:attrNameLst>
                                          <p:attrName>style.visibility</p:attrName>
                                        </p:attrNameLst>
                                      </p:cBhvr>
                                      <p:to>
                                        <p:strVal val="visible"/>
                                      </p:to>
                                    </p:set>
                                    <p:animEffect transition="in" filter="fade">
                                      <p:cBhvr>
                                        <p:cTn id="52" dur="1000"/>
                                        <p:tgtEl>
                                          <p:spTgt spid="335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351">
                                            <p:txEl>
                                              <p:pRg st="10" end="10"/>
                                            </p:txEl>
                                          </p:spTgt>
                                        </p:tgtEl>
                                        <p:attrNameLst>
                                          <p:attrName>style.visibility</p:attrName>
                                        </p:attrNameLst>
                                      </p:cBhvr>
                                      <p:to>
                                        <p:strVal val="visible"/>
                                      </p:to>
                                    </p:set>
                                    <p:animEffect transition="in" filter="fade">
                                      <p:cBhvr>
                                        <p:cTn id="57" dur="1000"/>
                                        <p:tgtEl>
                                          <p:spTgt spid="335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351">
                                            <p:txEl>
                                              <p:pRg st="11" end="11"/>
                                            </p:txEl>
                                          </p:spTgt>
                                        </p:tgtEl>
                                        <p:attrNameLst>
                                          <p:attrName>style.visibility</p:attrName>
                                        </p:attrNameLst>
                                      </p:cBhvr>
                                      <p:to>
                                        <p:strVal val="visible"/>
                                      </p:to>
                                    </p:set>
                                    <p:animEffect transition="in" filter="fade">
                                      <p:cBhvr>
                                        <p:cTn id="62" dur="1000"/>
                                        <p:tgtEl>
                                          <p:spTgt spid="3351">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351">
                                            <p:txEl>
                                              <p:pRg st="12" end="12"/>
                                            </p:txEl>
                                          </p:spTgt>
                                        </p:tgtEl>
                                        <p:attrNameLst>
                                          <p:attrName>style.visibility</p:attrName>
                                        </p:attrNameLst>
                                      </p:cBhvr>
                                      <p:to>
                                        <p:strVal val="visible"/>
                                      </p:to>
                                    </p:set>
                                    <p:animEffect transition="in" filter="fade">
                                      <p:cBhvr>
                                        <p:cTn id="67" dur="1000"/>
                                        <p:tgtEl>
                                          <p:spTgt spid="3351">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351">
                                            <p:txEl>
                                              <p:pRg st="13" end="13"/>
                                            </p:txEl>
                                          </p:spTgt>
                                        </p:tgtEl>
                                        <p:attrNameLst>
                                          <p:attrName>style.visibility</p:attrName>
                                        </p:attrNameLst>
                                      </p:cBhvr>
                                      <p:to>
                                        <p:strVal val="visible"/>
                                      </p:to>
                                    </p:set>
                                    <p:animEffect transition="in" filter="fade">
                                      <p:cBhvr>
                                        <p:cTn id="72" dur="1000"/>
                                        <p:tgtEl>
                                          <p:spTgt spid="3351">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51">
                                            <p:txEl>
                                              <p:pRg st="14" end="14"/>
                                            </p:txEl>
                                          </p:spTgt>
                                        </p:tgtEl>
                                        <p:attrNameLst>
                                          <p:attrName>style.visibility</p:attrName>
                                        </p:attrNameLst>
                                      </p:cBhvr>
                                      <p:to>
                                        <p:strVal val="visible"/>
                                      </p:to>
                                    </p:set>
                                    <p:animEffect transition="in" filter="fade">
                                      <p:cBhvr>
                                        <p:cTn id="77" dur="1000"/>
                                        <p:tgtEl>
                                          <p:spTgt spid="3351">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351">
                                            <p:txEl>
                                              <p:pRg st="15" end="15"/>
                                            </p:txEl>
                                          </p:spTgt>
                                        </p:tgtEl>
                                        <p:attrNameLst>
                                          <p:attrName>style.visibility</p:attrName>
                                        </p:attrNameLst>
                                      </p:cBhvr>
                                      <p:to>
                                        <p:strVal val="visible"/>
                                      </p:to>
                                    </p:set>
                                    <p:animEffect transition="in" filter="fade">
                                      <p:cBhvr>
                                        <p:cTn id="82" dur="1000"/>
                                        <p:tgtEl>
                                          <p:spTgt spid="3351">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351">
                                            <p:txEl>
                                              <p:pRg st="16" end="16"/>
                                            </p:txEl>
                                          </p:spTgt>
                                        </p:tgtEl>
                                        <p:attrNameLst>
                                          <p:attrName>style.visibility</p:attrName>
                                        </p:attrNameLst>
                                      </p:cBhvr>
                                      <p:to>
                                        <p:strVal val="visible"/>
                                      </p:to>
                                    </p:set>
                                    <p:animEffect transition="in" filter="fade">
                                      <p:cBhvr>
                                        <p:cTn id="87" dur="1000"/>
                                        <p:tgtEl>
                                          <p:spTgt spid="3351">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351">
                                            <p:txEl>
                                              <p:pRg st="17" end="17"/>
                                            </p:txEl>
                                          </p:spTgt>
                                        </p:tgtEl>
                                        <p:attrNameLst>
                                          <p:attrName>style.visibility</p:attrName>
                                        </p:attrNameLst>
                                      </p:cBhvr>
                                      <p:to>
                                        <p:strVal val="visible"/>
                                      </p:to>
                                    </p:set>
                                    <p:animEffect transition="in" filter="fade">
                                      <p:cBhvr>
                                        <p:cTn id="92" dur="1000"/>
                                        <p:tgtEl>
                                          <p:spTgt spid="3351">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351">
                                            <p:txEl>
                                              <p:pRg st="18" end="18"/>
                                            </p:txEl>
                                          </p:spTgt>
                                        </p:tgtEl>
                                        <p:attrNameLst>
                                          <p:attrName>style.visibility</p:attrName>
                                        </p:attrNameLst>
                                      </p:cBhvr>
                                      <p:to>
                                        <p:strVal val="visible"/>
                                      </p:to>
                                    </p:set>
                                    <p:animEffect transition="in" filter="fade">
                                      <p:cBhvr>
                                        <p:cTn id="97" dur="1000"/>
                                        <p:tgtEl>
                                          <p:spTgt spid="3351">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351">
                                            <p:txEl>
                                              <p:pRg st="19" end="19"/>
                                            </p:txEl>
                                          </p:spTgt>
                                        </p:tgtEl>
                                        <p:attrNameLst>
                                          <p:attrName>style.visibility</p:attrName>
                                        </p:attrNameLst>
                                      </p:cBhvr>
                                      <p:to>
                                        <p:strVal val="visible"/>
                                      </p:to>
                                    </p:set>
                                    <p:animEffect transition="in" filter="fade">
                                      <p:cBhvr>
                                        <p:cTn id="102" dur="1000"/>
                                        <p:tgtEl>
                                          <p:spTgt spid="3351">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351">
                                            <p:txEl>
                                              <p:pRg st="20" end="20"/>
                                            </p:txEl>
                                          </p:spTgt>
                                        </p:tgtEl>
                                        <p:attrNameLst>
                                          <p:attrName>style.visibility</p:attrName>
                                        </p:attrNameLst>
                                      </p:cBhvr>
                                      <p:to>
                                        <p:strVal val="visible"/>
                                      </p:to>
                                    </p:set>
                                    <p:animEffect transition="in" filter="fade">
                                      <p:cBhvr>
                                        <p:cTn id="107" dur="1000"/>
                                        <p:tgtEl>
                                          <p:spTgt spid="3351">
                                            <p:txEl>
                                              <p:pRg st="20" end="2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351">
                                            <p:txEl>
                                              <p:pRg st="21" end="21"/>
                                            </p:txEl>
                                          </p:spTgt>
                                        </p:tgtEl>
                                        <p:attrNameLst>
                                          <p:attrName>style.visibility</p:attrName>
                                        </p:attrNameLst>
                                      </p:cBhvr>
                                      <p:to>
                                        <p:strVal val="visible"/>
                                      </p:to>
                                    </p:set>
                                    <p:animEffect transition="in" filter="fade">
                                      <p:cBhvr>
                                        <p:cTn id="112" dur="1000"/>
                                        <p:tgtEl>
                                          <p:spTgt spid="3351">
                                            <p:txEl>
                                              <p:pRg st="21" end="2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351">
                                            <p:txEl>
                                              <p:pRg st="22" end="22"/>
                                            </p:txEl>
                                          </p:spTgt>
                                        </p:tgtEl>
                                        <p:attrNameLst>
                                          <p:attrName>style.visibility</p:attrName>
                                        </p:attrNameLst>
                                      </p:cBhvr>
                                      <p:to>
                                        <p:strVal val="visible"/>
                                      </p:to>
                                    </p:set>
                                    <p:animEffect transition="in" filter="fade">
                                      <p:cBhvr>
                                        <p:cTn id="117" dur="1000"/>
                                        <p:tgtEl>
                                          <p:spTgt spid="3351">
                                            <p:txEl>
                                              <p:pRg st="22" end="2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351">
                                            <p:txEl>
                                              <p:pRg st="23" end="23"/>
                                            </p:txEl>
                                          </p:spTgt>
                                        </p:tgtEl>
                                        <p:attrNameLst>
                                          <p:attrName>style.visibility</p:attrName>
                                        </p:attrNameLst>
                                      </p:cBhvr>
                                      <p:to>
                                        <p:strVal val="visible"/>
                                      </p:to>
                                    </p:set>
                                    <p:animEffect transition="in" filter="fade">
                                      <p:cBhvr>
                                        <p:cTn id="122" dur="1000"/>
                                        <p:tgtEl>
                                          <p:spTgt spid="3351">
                                            <p:txEl>
                                              <p:pRg st="23" end="2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351">
                                            <p:txEl>
                                              <p:pRg st="24" end="24"/>
                                            </p:txEl>
                                          </p:spTgt>
                                        </p:tgtEl>
                                        <p:attrNameLst>
                                          <p:attrName>style.visibility</p:attrName>
                                        </p:attrNameLst>
                                      </p:cBhvr>
                                      <p:to>
                                        <p:strVal val="visible"/>
                                      </p:to>
                                    </p:set>
                                    <p:animEffect transition="in" filter="fade">
                                      <p:cBhvr>
                                        <p:cTn id="127" dur="1000"/>
                                        <p:tgtEl>
                                          <p:spTgt spid="3351">
                                            <p:txEl>
                                              <p:pRg st="24" end="24"/>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3351">
                                            <p:txEl>
                                              <p:pRg st="25" end="25"/>
                                            </p:txEl>
                                          </p:spTgt>
                                        </p:tgtEl>
                                        <p:attrNameLst>
                                          <p:attrName>style.visibility</p:attrName>
                                        </p:attrNameLst>
                                      </p:cBhvr>
                                      <p:to>
                                        <p:strVal val="visible"/>
                                      </p:to>
                                    </p:set>
                                    <p:animEffect transition="in" filter="fade">
                                      <p:cBhvr>
                                        <p:cTn id="132" dur="1000"/>
                                        <p:tgtEl>
                                          <p:spTgt spid="3351">
                                            <p:txEl>
                                              <p:pRg st="25" end="2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351">
                                            <p:txEl>
                                              <p:pRg st="26" end="26"/>
                                            </p:txEl>
                                          </p:spTgt>
                                        </p:tgtEl>
                                        <p:attrNameLst>
                                          <p:attrName>style.visibility</p:attrName>
                                        </p:attrNameLst>
                                      </p:cBhvr>
                                      <p:to>
                                        <p:strVal val="visible"/>
                                      </p:to>
                                    </p:set>
                                    <p:animEffect transition="in" filter="fade">
                                      <p:cBhvr>
                                        <p:cTn id="137" dur="1000"/>
                                        <p:tgtEl>
                                          <p:spTgt spid="3351">
                                            <p:txEl>
                                              <p:pRg st="26" end="26"/>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351">
                                            <p:txEl>
                                              <p:pRg st="27" end="27"/>
                                            </p:txEl>
                                          </p:spTgt>
                                        </p:tgtEl>
                                        <p:attrNameLst>
                                          <p:attrName>style.visibility</p:attrName>
                                        </p:attrNameLst>
                                      </p:cBhvr>
                                      <p:to>
                                        <p:strVal val="visible"/>
                                      </p:to>
                                    </p:set>
                                    <p:animEffect transition="in" filter="fade">
                                      <p:cBhvr>
                                        <p:cTn id="142" dur="1000"/>
                                        <p:tgtEl>
                                          <p:spTgt spid="3351">
                                            <p:txEl>
                                              <p:pRg st="27" end="27"/>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3351">
                                            <p:txEl>
                                              <p:pRg st="28" end="28"/>
                                            </p:txEl>
                                          </p:spTgt>
                                        </p:tgtEl>
                                        <p:attrNameLst>
                                          <p:attrName>style.visibility</p:attrName>
                                        </p:attrNameLst>
                                      </p:cBhvr>
                                      <p:to>
                                        <p:strVal val="visible"/>
                                      </p:to>
                                    </p:set>
                                    <p:animEffect transition="in" filter="fade">
                                      <p:cBhvr>
                                        <p:cTn id="147" dur="1000"/>
                                        <p:tgtEl>
                                          <p:spTgt spid="3351">
                                            <p:txEl>
                                              <p:pRg st="28" end="28"/>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3351">
                                            <p:txEl>
                                              <p:pRg st="29" end="29"/>
                                            </p:txEl>
                                          </p:spTgt>
                                        </p:tgtEl>
                                        <p:attrNameLst>
                                          <p:attrName>style.visibility</p:attrName>
                                        </p:attrNameLst>
                                      </p:cBhvr>
                                      <p:to>
                                        <p:strVal val="visible"/>
                                      </p:to>
                                    </p:set>
                                    <p:animEffect transition="in" filter="fade">
                                      <p:cBhvr>
                                        <p:cTn id="152" dur="1000"/>
                                        <p:tgtEl>
                                          <p:spTgt spid="3351">
                                            <p:txEl>
                                              <p:pRg st="29" end="29"/>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351">
                                            <p:txEl>
                                              <p:pRg st="30" end="30"/>
                                            </p:txEl>
                                          </p:spTgt>
                                        </p:tgtEl>
                                        <p:attrNameLst>
                                          <p:attrName>style.visibility</p:attrName>
                                        </p:attrNameLst>
                                      </p:cBhvr>
                                      <p:to>
                                        <p:strVal val="visible"/>
                                      </p:to>
                                    </p:set>
                                    <p:animEffect transition="in" filter="fade">
                                      <p:cBhvr>
                                        <p:cTn id="157" dur="1000"/>
                                        <p:tgtEl>
                                          <p:spTgt spid="3351">
                                            <p:txEl>
                                              <p:pRg st="30" end="30"/>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3351">
                                            <p:txEl>
                                              <p:pRg st="31" end="31"/>
                                            </p:txEl>
                                          </p:spTgt>
                                        </p:tgtEl>
                                        <p:attrNameLst>
                                          <p:attrName>style.visibility</p:attrName>
                                        </p:attrNameLst>
                                      </p:cBhvr>
                                      <p:to>
                                        <p:strVal val="visible"/>
                                      </p:to>
                                    </p:set>
                                    <p:animEffect transition="in" filter="fade">
                                      <p:cBhvr>
                                        <p:cTn id="162" dur="1000"/>
                                        <p:tgtEl>
                                          <p:spTgt spid="3351">
                                            <p:txEl>
                                              <p:pRg st="31" end="31"/>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3351">
                                            <p:txEl>
                                              <p:pRg st="32" end="32"/>
                                            </p:txEl>
                                          </p:spTgt>
                                        </p:tgtEl>
                                        <p:attrNameLst>
                                          <p:attrName>style.visibility</p:attrName>
                                        </p:attrNameLst>
                                      </p:cBhvr>
                                      <p:to>
                                        <p:strVal val="visible"/>
                                      </p:to>
                                    </p:set>
                                    <p:animEffect transition="in" filter="fade">
                                      <p:cBhvr>
                                        <p:cTn id="167" dur="1000"/>
                                        <p:tgtEl>
                                          <p:spTgt spid="3351">
                                            <p:txEl>
                                              <p:pRg st="32" end="32"/>
                                            </p:tx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3351">
                                            <p:txEl>
                                              <p:pRg st="33" end="33"/>
                                            </p:txEl>
                                          </p:spTgt>
                                        </p:tgtEl>
                                        <p:attrNameLst>
                                          <p:attrName>style.visibility</p:attrName>
                                        </p:attrNameLst>
                                      </p:cBhvr>
                                      <p:to>
                                        <p:strVal val="visible"/>
                                      </p:to>
                                    </p:set>
                                    <p:animEffect transition="in" filter="fade">
                                      <p:cBhvr>
                                        <p:cTn id="172" dur="1000"/>
                                        <p:tgtEl>
                                          <p:spTgt spid="3351">
                                            <p:txEl>
                                              <p:pRg st="33" end="3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sp>
        <p:nvSpPr>
          <p:cNvPr id="3356" name="Google Shape;3356;p401"/>
          <p:cNvSpPr txBox="1"/>
          <p:nvPr/>
        </p:nvSpPr>
        <p:spPr>
          <a:xfrm>
            <a:off x="309650" y="172025"/>
            <a:ext cx="8480700" cy="166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00"/>
                </a:solidFill>
                <a:latin typeface="Comfortaa"/>
                <a:ea typeface="Comfortaa"/>
                <a:cs typeface="Comfortaa"/>
                <a:sym typeface="Comfortaa"/>
              </a:rPr>
              <a:t>Cluster-level</a:t>
            </a:r>
            <a:endParaRPr sz="1700">
              <a:solidFill>
                <a:srgbClr val="FFFF00"/>
              </a:solidFill>
              <a:latin typeface="Comfortaa"/>
              <a:ea typeface="Comfortaa"/>
              <a:cs typeface="Comfortaa"/>
              <a:sym typeface="Comfortaa"/>
            </a:endParaRPr>
          </a:p>
        </p:txBody>
      </p:sp>
      <p:sp>
        <p:nvSpPr>
          <p:cNvPr id="3357" name="Google Shape;3357;p401"/>
          <p:cNvSpPr txBox="1"/>
          <p:nvPr/>
        </p:nvSpPr>
        <p:spPr>
          <a:xfrm>
            <a:off x="135500" y="2184700"/>
            <a:ext cx="56811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00"/>
                </a:solidFill>
              </a:rPr>
              <a:t>DEV namespace</a:t>
            </a:r>
            <a:endParaRPr sz="1800">
              <a:solidFill>
                <a:srgbClr val="00FF00"/>
              </a:solidFill>
            </a:endParaRPr>
          </a:p>
        </p:txBody>
      </p:sp>
      <p:sp>
        <p:nvSpPr>
          <p:cNvPr id="3358" name="Google Shape;3358;p401"/>
          <p:cNvSpPr/>
          <p:nvPr/>
        </p:nvSpPr>
        <p:spPr>
          <a:xfrm>
            <a:off x="541775" y="2627300"/>
            <a:ext cx="10494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359" name="Google Shape;3359;p401"/>
          <p:cNvSpPr/>
          <p:nvPr/>
        </p:nvSpPr>
        <p:spPr>
          <a:xfrm>
            <a:off x="2238625" y="3693675"/>
            <a:ext cx="13590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roleBinding</a:t>
            </a:r>
            <a:endParaRPr/>
          </a:p>
        </p:txBody>
      </p:sp>
      <p:sp>
        <p:nvSpPr>
          <p:cNvPr id="3360" name="Google Shape;3360;p401"/>
          <p:cNvSpPr/>
          <p:nvPr/>
        </p:nvSpPr>
        <p:spPr>
          <a:xfrm>
            <a:off x="4446950" y="331887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sp>
        <p:nvSpPr>
          <p:cNvPr id="3361" name="Google Shape;3361;p401"/>
          <p:cNvSpPr/>
          <p:nvPr/>
        </p:nvSpPr>
        <p:spPr>
          <a:xfrm>
            <a:off x="1034675" y="593525"/>
            <a:ext cx="17913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clusterRoleBinding</a:t>
            </a:r>
            <a:endParaRPr/>
          </a:p>
        </p:txBody>
      </p:sp>
      <p:sp>
        <p:nvSpPr>
          <p:cNvPr id="3362" name="Google Shape;3362;p401"/>
          <p:cNvSpPr/>
          <p:nvPr/>
        </p:nvSpPr>
        <p:spPr>
          <a:xfrm>
            <a:off x="3955750" y="487925"/>
            <a:ext cx="1359000" cy="9312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ClusterRole</a:t>
            </a:r>
            <a:endParaRPr/>
          </a:p>
        </p:txBody>
      </p:sp>
      <p:sp>
        <p:nvSpPr>
          <p:cNvPr id="3363" name="Google Shape;3363;p401"/>
          <p:cNvSpPr txBox="1"/>
          <p:nvPr/>
        </p:nvSpPr>
        <p:spPr>
          <a:xfrm>
            <a:off x="6278850" y="2184700"/>
            <a:ext cx="27243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QA namespace</a:t>
            </a:r>
            <a:endParaRPr>
              <a:solidFill>
                <a:srgbClr val="00FF00"/>
              </a:solidFill>
            </a:endParaRPr>
          </a:p>
        </p:txBody>
      </p:sp>
      <p:sp>
        <p:nvSpPr>
          <p:cNvPr id="3364" name="Google Shape;3364;p401"/>
          <p:cNvSpPr/>
          <p:nvPr/>
        </p:nvSpPr>
        <p:spPr>
          <a:xfrm>
            <a:off x="7043250" y="272657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sp>
        <p:nvSpPr>
          <p:cNvPr id="3365" name="Google Shape;3365;p401"/>
          <p:cNvSpPr/>
          <p:nvPr/>
        </p:nvSpPr>
        <p:spPr>
          <a:xfrm>
            <a:off x="6868800" y="427625"/>
            <a:ext cx="1422600" cy="9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 scoped</a:t>
            </a:r>
            <a:endParaRPr/>
          </a:p>
          <a:p>
            <a:pPr marL="0" lvl="0" indent="0" algn="l" rtl="0">
              <a:spcBef>
                <a:spcPts val="0"/>
              </a:spcBef>
              <a:spcAft>
                <a:spcPts val="0"/>
              </a:spcAft>
              <a:buNone/>
            </a:pPr>
            <a:r>
              <a:rPr lang="en"/>
              <a:t>resources</a:t>
            </a:r>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3369"/>
        <p:cNvGrpSpPr/>
        <p:nvPr/>
      </p:nvGrpSpPr>
      <p:grpSpPr>
        <a:xfrm>
          <a:off x="0" y="0"/>
          <a:ext cx="0" cy="0"/>
          <a:chOff x="0" y="0"/>
          <a:chExt cx="0" cy="0"/>
        </a:xfrm>
      </p:grpSpPr>
      <p:sp>
        <p:nvSpPr>
          <p:cNvPr id="3370" name="Google Shape;3370;p402"/>
          <p:cNvSpPr txBox="1"/>
          <p:nvPr/>
        </p:nvSpPr>
        <p:spPr>
          <a:xfrm>
            <a:off x="309650" y="172025"/>
            <a:ext cx="8480700" cy="166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Cluster-level</a:t>
            </a:r>
            <a:endParaRPr>
              <a:solidFill>
                <a:srgbClr val="FFFF00"/>
              </a:solidFill>
            </a:endParaRPr>
          </a:p>
        </p:txBody>
      </p:sp>
      <p:sp>
        <p:nvSpPr>
          <p:cNvPr id="3371" name="Google Shape;3371;p402"/>
          <p:cNvSpPr txBox="1"/>
          <p:nvPr/>
        </p:nvSpPr>
        <p:spPr>
          <a:xfrm>
            <a:off x="135500" y="2184700"/>
            <a:ext cx="56811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DEV</a:t>
            </a:r>
            <a:endParaRPr>
              <a:solidFill>
                <a:srgbClr val="00FF00"/>
              </a:solidFill>
            </a:endParaRPr>
          </a:p>
        </p:txBody>
      </p:sp>
      <p:sp>
        <p:nvSpPr>
          <p:cNvPr id="3372" name="Google Shape;3372;p402"/>
          <p:cNvSpPr/>
          <p:nvPr/>
        </p:nvSpPr>
        <p:spPr>
          <a:xfrm>
            <a:off x="541775" y="2627300"/>
            <a:ext cx="10494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373" name="Google Shape;3373;p402"/>
          <p:cNvSpPr/>
          <p:nvPr/>
        </p:nvSpPr>
        <p:spPr>
          <a:xfrm>
            <a:off x="2238625" y="3693675"/>
            <a:ext cx="13590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roleBinding</a:t>
            </a:r>
            <a:endParaRPr/>
          </a:p>
        </p:txBody>
      </p:sp>
      <p:sp>
        <p:nvSpPr>
          <p:cNvPr id="3374" name="Google Shape;3374;p402"/>
          <p:cNvSpPr/>
          <p:nvPr/>
        </p:nvSpPr>
        <p:spPr>
          <a:xfrm>
            <a:off x="4446950" y="331887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sp>
        <p:nvSpPr>
          <p:cNvPr id="3375" name="Google Shape;3375;p402"/>
          <p:cNvSpPr/>
          <p:nvPr/>
        </p:nvSpPr>
        <p:spPr>
          <a:xfrm>
            <a:off x="1034675" y="593525"/>
            <a:ext cx="17913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clusterRoleBinding</a:t>
            </a:r>
            <a:endParaRPr/>
          </a:p>
        </p:txBody>
      </p:sp>
      <p:sp>
        <p:nvSpPr>
          <p:cNvPr id="3376" name="Google Shape;3376;p402"/>
          <p:cNvSpPr/>
          <p:nvPr/>
        </p:nvSpPr>
        <p:spPr>
          <a:xfrm>
            <a:off x="3721950" y="533300"/>
            <a:ext cx="1359000" cy="9312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ClusterRole</a:t>
            </a:r>
            <a:endParaRPr/>
          </a:p>
        </p:txBody>
      </p:sp>
      <p:sp>
        <p:nvSpPr>
          <p:cNvPr id="3377" name="Google Shape;3377;p402"/>
          <p:cNvSpPr txBox="1"/>
          <p:nvPr/>
        </p:nvSpPr>
        <p:spPr>
          <a:xfrm>
            <a:off x="6278850" y="2184700"/>
            <a:ext cx="27243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QA</a:t>
            </a:r>
            <a:endParaRPr>
              <a:solidFill>
                <a:srgbClr val="00FF00"/>
              </a:solidFill>
            </a:endParaRPr>
          </a:p>
        </p:txBody>
      </p:sp>
      <p:sp>
        <p:nvSpPr>
          <p:cNvPr id="3378" name="Google Shape;3378;p402"/>
          <p:cNvSpPr/>
          <p:nvPr/>
        </p:nvSpPr>
        <p:spPr>
          <a:xfrm>
            <a:off x="7043250" y="272657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cxnSp>
        <p:nvCxnSpPr>
          <p:cNvPr id="3379" name="Google Shape;3379;p402"/>
          <p:cNvCxnSpPr>
            <a:endCxn id="3376" idx="1"/>
          </p:cNvCxnSpPr>
          <p:nvPr/>
        </p:nvCxnSpPr>
        <p:spPr>
          <a:xfrm rot="10800000" flipH="1">
            <a:off x="2825851" y="888986"/>
            <a:ext cx="896100" cy="173100"/>
          </a:xfrm>
          <a:prstGeom prst="straightConnector1">
            <a:avLst/>
          </a:prstGeom>
          <a:noFill/>
          <a:ln w="28575" cap="flat" cmpd="sng">
            <a:solidFill>
              <a:srgbClr val="FFFF00"/>
            </a:solidFill>
            <a:prstDash val="solid"/>
            <a:round/>
            <a:headEnd type="none" w="med" len="med"/>
            <a:tailEnd type="triangle" w="med" len="med"/>
          </a:ln>
        </p:spPr>
      </p:cxnSp>
      <p:cxnSp>
        <p:nvCxnSpPr>
          <p:cNvPr id="3380" name="Google Shape;3380;p402"/>
          <p:cNvCxnSpPr>
            <a:stCxn id="3375" idx="2"/>
            <a:endCxn id="3372" idx="0"/>
          </p:cNvCxnSpPr>
          <p:nvPr/>
        </p:nvCxnSpPr>
        <p:spPr>
          <a:xfrm flipH="1">
            <a:off x="1066325" y="1419125"/>
            <a:ext cx="864000" cy="1208100"/>
          </a:xfrm>
          <a:prstGeom prst="straightConnector1">
            <a:avLst/>
          </a:prstGeom>
          <a:noFill/>
          <a:ln w="28575" cap="flat" cmpd="sng">
            <a:solidFill>
              <a:srgbClr val="FFFF00"/>
            </a:solidFill>
            <a:prstDash val="solid"/>
            <a:round/>
            <a:headEnd type="none" w="med" len="med"/>
            <a:tailEnd type="triangle" w="med" len="med"/>
          </a:ln>
        </p:spPr>
      </p:cxnSp>
      <p:sp>
        <p:nvSpPr>
          <p:cNvPr id="3381" name="Google Shape;3381;p402"/>
          <p:cNvSpPr/>
          <p:nvPr/>
        </p:nvSpPr>
        <p:spPr>
          <a:xfrm>
            <a:off x="6868800" y="427625"/>
            <a:ext cx="1422600" cy="9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 scoped</a:t>
            </a:r>
            <a:endParaRPr/>
          </a:p>
          <a:p>
            <a:pPr marL="0" lvl="0" indent="0" algn="l" rtl="0">
              <a:spcBef>
                <a:spcPts val="0"/>
              </a:spcBef>
              <a:spcAft>
                <a:spcPts val="0"/>
              </a:spcAft>
              <a:buNone/>
            </a:pPr>
            <a:r>
              <a:rPr lang="en"/>
              <a:t>resources</a:t>
            </a:r>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3385"/>
        <p:cNvGrpSpPr/>
        <p:nvPr/>
      </p:nvGrpSpPr>
      <p:grpSpPr>
        <a:xfrm>
          <a:off x="0" y="0"/>
          <a:ext cx="0" cy="0"/>
          <a:chOff x="0" y="0"/>
          <a:chExt cx="0" cy="0"/>
        </a:xfrm>
      </p:grpSpPr>
      <p:sp>
        <p:nvSpPr>
          <p:cNvPr id="3386" name="Google Shape;3386;p403"/>
          <p:cNvSpPr txBox="1"/>
          <p:nvPr/>
        </p:nvSpPr>
        <p:spPr>
          <a:xfrm>
            <a:off x="309650" y="172025"/>
            <a:ext cx="8480700" cy="166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Cluster-level</a:t>
            </a:r>
            <a:endParaRPr>
              <a:solidFill>
                <a:srgbClr val="FFFF00"/>
              </a:solidFill>
            </a:endParaRPr>
          </a:p>
        </p:txBody>
      </p:sp>
      <p:sp>
        <p:nvSpPr>
          <p:cNvPr id="3387" name="Google Shape;3387;p403"/>
          <p:cNvSpPr txBox="1"/>
          <p:nvPr/>
        </p:nvSpPr>
        <p:spPr>
          <a:xfrm>
            <a:off x="135500" y="2184700"/>
            <a:ext cx="56811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dev</a:t>
            </a:r>
            <a:endParaRPr>
              <a:solidFill>
                <a:srgbClr val="00FF00"/>
              </a:solidFill>
            </a:endParaRPr>
          </a:p>
        </p:txBody>
      </p:sp>
      <p:sp>
        <p:nvSpPr>
          <p:cNvPr id="3388" name="Google Shape;3388;p403"/>
          <p:cNvSpPr/>
          <p:nvPr/>
        </p:nvSpPr>
        <p:spPr>
          <a:xfrm>
            <a:off x="541775" y="2627300"/>
            <a:ext cx="1049400" cy="8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389" name="Google Shape;3389;p403"/>
          <p:cNvSpPr/>
          <p:nvPr/>
        </p:nvSpPr>
        <p:spPr>
          <a:xfrm>
            <a:off x="2238625" y="3693675"/>
            <a:ext cx="13590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roleBinding</a:t>
            </a:r>
            <a:endParaRPr/>
          </a:p>
        </p:txBody>
      </p:sp>
      <p:sp>
        <p:nvSpPr>
          <p:cNvPr id="3390" name="Google Shape;3390;p403"/>
          <p:cNvSpPr/>
          <p:nvPr/>
        </p:nvSpPr>
        <p:spPr>
          <a:xfrm>
            <a:off x="4446950" y="331887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sp>
        <p:nvSpPr>
          <p:cNvPr id="3391" name="Google Shape;3391;p403"/>
          <p:cNvSpPr/>
          <p:nvPr/>
        </p:nvSpPr>
        <p:spPr>
          <a:xfrm>
            <a:off x="1034675" y="593525"/>
            <a:ext cx="17913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clusterRoleBinding</a:t>
            </a:r>
            <a:endParaRPr/>
          </a:p>
        </p:txBody>
      </p:sp>
      <p:sp>
        <p:nvSpPr>
          <p:cNvPr id="3392" name="Google Shape;3392;p403"/>
          <p:cNvSpPr/>
          <p:nvPr/>
        </p:nvSpPr>
        <p:spPr>
          <a:xfrm>
            <a:off x="3721950" y="533300"/>
            <a:ext cx="1359000" cy="9312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ClusterRole</a:t>
            </a:r>
            <a:endParaRPr/>
          </a:p>
        </p:txBody>
      </p:sp>
      <p:sp>
        <p:nvSpPr>
          <p:cNvPr id="3393" name="Google Shape;3393;p403"/>
          <p:cNvSpPr txBox="1"/>
          <p:nvPr/>
        </p:nvSpPr>
        <p:spPr>
          <a:xfrm>
            <a:off x="6278850" y="2184700"/>
            <a:ext cx="27243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dev</a:t>
            </a:r>
            <a:endParaRPr>
              <a:solidFill>
                <a:srgbClr val="00FF00"/>
              </a:solidFill>
            </a:endParaRPr>
          </a:p>
        </p:txBody>
      </p:sp>
      <p:sp>
        <p:nvSpPr>
          <p:cNvPr id="3394" name="Google Shape;3394;p403"/>
          <p:cNvSpPr/>
          <p:nvPr/>
        </p:nvSpPr>
        <p:spPr>
          <a:xfrm>
            <a:off x="7043250" y="2571750"/>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cxnSp>
        <p:nvCxnSpPr>
          <p:cNvPr id="3395" name="Google Shape;3395;p403"/>
          <p:cNvCxnSpPr>
            <a:endCxn id="3392" idx="1"/>
          </p:cNvCxnSpPr>
          <p:nvPr/>
        </p:nvCxnSpPr>
        <p:spPr>
          <a:xfrm rot="10800000" flipH="1">
            <a:off x="2825851" y="888986"/>
            <a:ext cx="896100" cy="173100"/>
          </a:xfrm>
          <a:prstGeom prst="straightConnector1">
            <a:avLst/>
          </a:prstGeom>
          <a:noFill/>
          <a:ln w="28575" cap="flat" cmpd="sng">
            <a:solidFill>
              <a:srgbClr val="FFFF00"/>
            </a:solidFill>
            <a:prstDash val="solid"/>
            <a:round/>
            <a:headEnd type="none" w="med" len="med"/>
            <a:tailEnd type="triangle" w="med" len="med"/>
          </a:ln>
        </p:spPr>
      </p:cxnSp>
      <p:cxnSp>
        <p:nvCxnSpPr>
          <p:cNvPr id="3396" name="Google Shape;3396;p403"/>
          <p:cNvCxnSpPr>
            <a:stCxn id="3391" idx="2"/>
            <a:endCxn id="3388" idx="0"/>
          </p:cNvCxnSpPr>
          <p:nvPr/>
        </p:nvCxnSpPr>
        <p:spPr>
          <a:xfrm flipH="1">
            <a:off x="1066325" y="1419125"/>
            <a:ext cx="864000" cy="1208100"/>
          </a:xfrm>
          <a:prstGeom prst="straightConnector1">
            <a:avLst/>
          </a:prstGeom>
          <a:noFill/>
          <a:ln w="28575" cap="flat" cmpd="sng">
            <a:solidFill>
              <a:srgbClr val="FFFF00"/>
            </a:solidFill>
            <a:prstDash val="solid"/>
            <a:round/>
            <a:headEnd type="none" w="med" len="med"/>
            <a:tailEnd type="triangle" w="med" len="med"/>
          </a:ln>
        </p:spPr>
      </p:cxnSp>
      <p:sp>
        <p:nvSpPr>
          <p:cNvPr id="3397" name="Google Shape;3397;p403"/>
          <p:cNvSpPr/>
          <p:nvPr/>
        </p:nvSpPr>
        <p:spPr>
          <a:xfrm>
            <a:off x="6868800" y="427625"/>
            <a:ext cx="1422600" cy="9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 scoped</a:t>
            </a:r>
            <a:endParaRPr/>
          </a:p>
          <a:p>
            <a:pPr marL="0" lvl="0" indent="0" algn="l" rtl="0">
              <a:spcBef>
                <a:spcPts val="0"/>
              </a:spcBef>
              <a:spcAft>
                <a:spcPts val="0"/>
              </a:spcAft>
              <a:buNone/>
            </a:pPr>
            <a:r>
              <a:rPr lang="en"/>
              <a:t>resources</a:t>
            </a:r>
            <a:endParaRPr/>
          </a:p>
        </p:txBody>
      </p:sp>
      <p:cxnSp>
        <p:nvCxnSpPr>
          <p:cNvPr id="3398" name="Google Shape;3398;p403"/>
          <p:cNvCxnSpPr>
            <a:stCxn id="3388" idx="3"/>
            <a:endCxn id="3397" idx="1"/>
          </p:cNvCxnSpPr>
          <p:nvPr/>
        </p:nvCxnSpPr>
        <p:spPr>
          <a:xfrm rot="10800000" flipH="1">
            <a:off x="1591175" y="893300"/>
            <a:ext cx="5277600" cy="2146800"/>
          </a:xfrm>
          <a:prstGeom prst="straightConnector1">
            <a:avLst/>
          </a:prstGeom>
          <a:noFill/>
          <a:ln w="28575" cap="flat" cmpd="sng">
            <a:solidFill>
              <a:srgbClr val="00FFFF"/>
            </a:solidFill>
            <a:prstDash val="lgDash"/>
            <a:round/>
            <a:headEnd type="none" w="med" len="med"/>
            <a:tailEnd type="triangle" w="med" len="med"/>
          </a:ln>
        </p:spPr>
      </p:cxnSp>
      <p:cxnSp>
        <p:nvCxnSpPr>
          <p:cNvPr id="3399" name="Google Shape;3399;p403"/>
          <p:cNvCxnSpPr>
            <a:stCxn id="3388" idx="3"/>
            <a:endCxn id="3394" idx="1"/>
          </p:cNvCxnSpPr>
          <p:nvPr/>
        </p:nvCxnSpPr>
        <p:spPr>
          <a:xfrm rot="10800000" flipH="1">
            <a:off x="1591175" y="2984600"/>
            <a:ext cx="5452200" cy="55500"/>
          </a:xfrm>
          <a:prstGeom prst="straightConnector1">
            <a:avLst/>
          </a:prstGeom>
          <a:noFill/>
          <a:ln w="28575" cap="flat" cmpd="sng">
            <a:solidFill>
              <a:srgbClr val="00FFFF"/>
            </a:solidFill>
            <a:prstDash val="lgDash"/>
            <a:round/>
            <a:headEnd type="none" w="med" len="med"/>
            <a:tailEnd type="triangle" w="med" len="med"/>
          </a:ln>
        </p:spPr>
      </p:cxnSp>
      <p:cxnSp>
        <p:nvCxnSpPr>
          <p:cNvPr id="3400" name="Google Shape;3400;p403"/>
          <p:cNvCxnSpPr>
            <a:stCxn id="3388" idx="3"/>
            <a:endCxn id="3390" idx="1"/>
          </p:cNvCxnSpPr>
          <p:nvPr/>
        </p:nvCxnSpPr>
        <p:spPr>
          <a:xfrm>
            <a:off x="1591175" y="3040100"/>
            <a:ext cx="2855700" cy="691500"/>
          </a:xfrm>
          <a:prstGeom prst="straightConnector1">
            <a:avLst/>
          </a:prstGeom>
          <a:noFill/>
          <a:ln w="28575" cap="flat" cmpd="sng">
            <a:solidFill>
              <a:srgbClr val="00FFFF"/>
            </a:solidFill>
            <a:prstDash val="lgDash"/>
            <a:round/>
            <a:headEnd type="none" w="med" len="med"/>
            <a:tailEnd type="triangle" w="med" len="med"/>
          </a:ln>
        </p:spPr>
      </p:cxn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3404"/>
        <p:cNvGrpSpPr/>
        <p:nvPr/>
      </p:nvGrpSpPr>
      <p:grpSpPr>
        <a:xfrm>
          <a:off x="0" y="0"/>
          <a:ext cx="0" cy="0"/>
          <a:chOff x="0" y="0"/>
          <a:chExt cx="0" cy="0"/>
        </a:xfrm>
      </p:grpSpPr>
      <p:sp>
        <p:nvSpPr>
          <p:cNvPr id="3405" name="Google Shape;3405;p404"/>
          <p:cNvSpPr txBox="1"/>
          <p:nvPr/>
        </p:nvSpPr>
        <p:spPr>
          <a:xfrm>
            <a:off x="309650" y="172025"/>
            <a:ext cx="8472300" cy="166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Cluster-level</a:t>
            </a:r>
            <a:endParaRPr>
              <a:solidFill>
                <a:srgbClr val="FFFF00"/>
              </a:solidFill>
            </a:endParaRPr>
          </a:p>
        </p:txBody>
      </p:sp>
      <p:sp>
        <p:nvSpPr>
          <p:cNvPr id="3406" name="Google Shape;3406;p404"/>
          <p:cNvSpPr txBox="1"/>
          <p:nvPr/>
        </p:nvSpPr>
        <p:spPr>
          <a:xfrm>
            <a:off x="135500" y="2184700"/>
            <a:ext cx="56811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dev</a:t>
            </a:r>
            <a:endParaRPr>
              <a:solidFill>
                <a:srgbClr val="00FF00"/>
              </a:solidFill>
            </a:endParaRPr>
          </a:p>
        </p:txBody>
      </p:sp>
      <p:sp>
        <p:nvSpPr>
          <p:cNvPr id="3407" name="Google Shape;3407;p404"/>
          <p:cNvSpPr/>
          <p:nvPr/>
        </p:nvSpPr>
        <p:spPr>
          <a:xfrm>
            <a:off x="541775" y="2571750"/>
            <a:ext cx="1049400" cy="88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408" name="Google Shape;3408;p404"/>
          <p:cNvSpPr/>
          <p:nvPr/>
        </p:nvSpPr>
        <p:spPr>
          <a:xfrm>
            <a:off x="2238625" y="3693675"/>
            <a:ext cx="13590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roleBinding</a:t>
            </a:r>
            <a:endParaRPr/>
          </a:p>
        </p:txBody>
      </p:sp>
      <p:sp>
        <p:nvSpPr>
          <p:cNvPr id="3409" name="Google Shape;3409;p404"/>
          <p:cNvSpPr/>
          <p:nvPr/>
        </p:nvSpPr>
        <p:spPr>
          <a:xfrm>
            <a:off x="4446950" y="331887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sp>
        <p:nvSpPr>
          <p:cNvPr id="3410" name="Google Shape;3410;p404"/>
          <p:cNvSpPr/>
          <p:nvPr/>
        </p:nvSpPr>
        <p:spPr>
          <a:xfrm>
            <a:off x="1034675" y="593525"/>
            <a:ext cx="17913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clusterRoleBinding</a:t>
            </a:r>
            <a:endParaRPr/>
          </a:p>
        </p:txBody>
      </p:sp>
      <p:sp>
        <p:nvSpPr>
          <p:cNvPr id="3411" name="Google Shape;3411;p404"/>
          <p:cNvSpPr/>
          <p:nvPr/>
        </p:nvSpPr>
        <p:spPr>
          <a:xfrm>
            <a:off x="3721950" y="533300"/>
            <a:ext cx="1359000" cy="9312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ClusterRole</a:t>
            </a:r>
            <a:endParaRPr/>
          </a:p>
        </p:txBody>
      </p:sp>
      <p:sp>
        <p:nvSpPr>
          <p:cNvPr id="3412" name="Google Shape;3412;p404"/>
          <p:cNvSpPr txBox="1"/>
          <p:nvPr/>
        </p:nvSpPr>
        <p:spPr>
          <a:xfrm>
            <a:off x="6278850" y="2184700"/>
            <a:ext cx="27243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rPr>
              <a:t>qa</a:t>
            </a:r>
            <a:endParaRPr>
              <a:solidFill>
                <a:srgbClr val="00FF00"/>
              </a:solidFill>
            </a:endParaRPr>
          </a:p>
        </p:txBody>
      </p:sp>
      <p:sp>
        <p:nvSpPr>
          <p:cNvPr id="3413" name="Google Shape;3413;p404"/>
          <p:cNvSpPr/>
          <p:nvPr/>
        </p:nvSpPr>
        <p:spPr>
          <a:xfrm>
            <a:off x="7043250" y="2571750"/>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sp>
        <p:nvSpPr>
          <p:cNvPr id="3414" name="Google Shape;3414;p404"/>
          <p:cNvSpPr/>
          <p:nvPr/>
        </p:nvSpPr>
        <p:spPr>
          <a:xfrm>
            <a:off x="6868800" y="427625"/>
            <a:ext cx="1422600" cy="9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 scoped</a:t>
            </a:r>
            <a:endParaRPr/>
          </a:p>
          <a:p>
            <a:pPr marL="0" lvl="0" indent="0" algn="l" rtl="0">
              <a:spcBef>
                <a:spcPts val="0"/>
              </a:spcBef>
              <a:spcAft>
                <a:spcPts val="0"/>
              </a:spcAft>
              <a:buNone/>
            </a:pPr>
            <a:r>
              <a:rPr lang="en"/>
              <a:t>resources</a:t>
            </a:r>
            <a:endParaRPr/>
          </a:p>
        </p:txBody>
      </p:sp>
      <p:cxnSp>
        <p:nvCxnSpPr>
          <p:cNvPr id="3415" name="Google Shape;3415;p404"/>
          <p:cNvCxnSpPr>
            <a:endCxn id="3407" idx="2"/>
          </p:cNvCxnSpPr>
          <p:nvPr/>
        </p:nvCxnSpPr>
        <p:spPr>
          <a:xfrm rot="10800000">
            <a:off x="1066475" y="3452850"/>
            <a:ext cx="1172100" cy="636300"/>
          </a:xfrm>
          <a:prstGeom prst="straightConnector1">
            <a:avLst/>
          </a:prstGeom>
          <a:noFill/>
          <a:ln w="38100" cap="flat" cmpd="sng">
            <a:solidFill>
              <a:srgbClr val="FFFF00"/>
            </a:solidFill>
            <a:prstDash val="solid"/>
            <a:round/>
            <a:headEnd type="none" w="med" len="med"/>
            <a:tailEnd type="triangle" w="med" len="med"/>
          </a:ln>
        </p:spPr>
      </p:cxnSp>
      <p:cxnSp>
        <p:nvCxnSpPr>
          <p:cNvPr id="3416" name="Google Shape;3416;p404"/>
          <p:cNvCxnSpPr>
            <a:stCxn id="3408" idx="0"/>
            <a:endCxn id="3411" idx="3"/>
          </p:cNvCxnSpPr>
          <p:nvPr/>
        </p:nvCxnSpPr>
        <p:spPr>
          <a:xfrm rot="10800000" flipH="1">
            <a:off x="2918125" y="1464375"/>
            <a:ext cx="1483200" cy="2229300"/>
          </a:xfrm>
          <a:prstGeom prst="straightConnector1">
            <a:avLst/>
          </a:prstGeom>
          <a:noFill/>
          <a:ln w="38100" cap="flat" cmpd="sng">
            <a:solidFill>
              <a:srgbClr val="FFFF00"/>
            </a:solidFill>
            <a:prstDash val="solid"/>
            <a:round/>
            <a:headEnd type="none" w="med" len="med"/>
            <a:tailEnd type="triangle" w="med" len="med"/>
          </a:ln>
        </p:spPr>
      </p:cxn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3420"/>
        <p:cNvGrpSpPr/>
        <p:nvPr/>
      </p:nvGrpSpPr>
      <p:grpSpPr>
        <a:xfrm>
          <a:off x="0" y="0"/>
          <a:ext cx="0" cy="0"/>
          <a:chOff x="0" y="0"/>
          <a:chExt cx="0" cy="0"/>
        </a:xfrm>
      </p:grpSpPr>
      <p:sp>
        <p:nvSpPr>
          <p:cNvPr id="3421" name="Google Shape;3421;p405"/>
          <p:cNvSpPr txBox="1"/>
          <p:nvPr/>
        </p:nvSpPr>
        <p:spPr>
          <a:xfrm>
            <a:off x="197825" y="172025"/>
            <a:ext cx="8670000" cy="166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Cluster-level</a:t>
            </a:r>
            <a:endParaRPr>
              <a:solidFill>
                <a:srgbClr val="FFFF00"/>
              </a:solidFill>
            </a:endParaRPr>
          </a:p>
        </p:txBody>
      </p:sp>
      <p:sp>
        <p:nvSpPr>
          <p:cNvPr id="3422" name="Google Shape;3422;p405"/>
          <p:cNvSpPr txBox="1"/>
          <p:nvPr/>
        </p:nvSpPr>
        <p:spPr>
          <a:xfrm>
            <a:off x="135500" y="2184700"/>
            <a:ext cx="56811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namespace:dev</a:t>
            </a:r>
            <a:endParaRPr sz="1600">
              <a:solidFill>
                <a:schemeClr val="dk1"/>
              </a:solidFill>
            </a:endParaRPr>
          </a:p>
        </p:txBody>
      </p:sp>
      <p:sp>
        <p:nvSpPr>
          <p:cNvPr id="3423" name="Google Shape;3423;p405"/>
          <p:cNvSpPr/>
          <p:nvPr/>
        </p:nvSpPr>
        <p:spPr>
          <a:xfrm>
            <a:off x="541775" y="2571750"/>
            <a:ext cx="1049400" cy="88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424" name="Google Shape;3424;p405"/>
          <p:cNvSpPr/>
          <p:nvPr/>
        </p:nvSpPr>
        <p:spPr>
          <a:xfrm>
            <a:off x="1953425" y="3717150"/>
            <a:ext cx="13590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roleBinding</a:t>
            </a:r>
            <a:endParaRPr/>
          </a:p>
        </p:txBody>
      </p:sp>
      <p:sp>
        <p:nvSpPr>
          <p:cNvPr id="3425" name="Google Shape;3425;p405"/>
          <p:cNvSpPr/>
          <p:nvPr/>
        </p:nvSpPr>
        <p:spPr>
          <a:xfrm>
            <a:off x="4465025" y="3639400"/>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sp>
        <p:nvSpPr>
          <p:cNvPr id="3426" name="Google Shape;3426;p405"/>
          <p:cNvSpPr/>
          <p:nvPr/>
        </p:nvSpPr>
        <p:spPr>
          <a:xfrm>
            <a:off x="1034675" y="593525"/>
            <a:ext cx="17913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clusterRoleBinding</a:t>
            </a:r>
            <a:endParaRPr/>
          </a:p>
        </p:txBody>
      </p:sp>
      <p:sp>
        <p:nvSpPr>
          <p:cNvPr id="3427" name="Google Shape;3427;p405"/>
          <p:cNvSpPr/>
          <p:nvPr/>
        </p:nvSpPr>
        <p:spPr>
          <a:xfrm>
            <a:off x="3721950" y="533300"/>
            <a:ext cx="1359000" cy="9312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ClusterRole</a:t>
            </a:r>
            <a:endParaRPr/>
          </a:p>
        </p:txBody>
      </p:sp>
      <p:grpSp>
        <p:nvGrpSpPr>
          <p:cNvPr id="3428" name="Google Shape;3428;p405"/>
          <p:cNvGrpSpPr/>
          <p:nvPr/>
        </p:nvGrpSpPr>
        <p:grpSpPr>
          <a:xfrm>
            <a:off x="6217950" y="2184700"/>
            <a:ext cx="2724300" cy="2735100"/>
            <a:chOff x="6278850" y="1672550"/>
            <a:chExt cx="2724300" cy="2735100"/>
          </a:xfrm>
        </p:grpSpPr>
        <p:sp>
          <p:nvSpPr>
            <p:cNvPr id="3429" name="Google Shape;3429;p405"/>
            <p:cNvSpPr txBox="1"/>
            <p:nvPr/>
          </p:nvSpPr>
          <p:spPr>
            <a:xfrm>
              <a:off x="6278850" y="1672550"/>
              <a:ext cx="27243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                     namespace:qa</a:t>
              </a:r>
              <a:endParaRPr sz="1600">
                <a:solidFill>
                  <a:schemeClr val="dk1"/>
                </a:solidFill>
              </a:endParaRPr>
            </a:p>
          </p:txBody>
        </p:sp>
        <p:sp>
          <p:nvSpPr>
            <p:cNvPr id="3430" name="Google Shape;3430;p405"/>
            <p:cNvSpPr/>
            <p:nvPr/>
          </p:nvSpPr>
          <p:spPr>
            <a:xfrm>
              <a:off x="6758050" y="239852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grpSp>
      <p:cxnSp>
        <p:nvCxnSpPr>
          <p:cNvPr id="3431" name="Google Shape;3431;p405"/>
          <p:cNvCxnSpPr>
            <a:stCxn id="3424" idx="0"/>
            <a:endCxn id="3427" idx="3"/>
          </p:cNvCxnSpPr>
          <p:nvPr/>
        </p:nvCxnSpPr>
        <p:spPr>
          <a:xfrm rot="10800000" flipH="1">
            <a:off x="2632925" y="1464450"/>
            <a:ext cx="1768500" cy="2252700"/>
          </a:xfrm>
          <a:prstGeom prst="straightConnector1">
            <a:avLst/>
          </a:prstGeom>
          <a:noFill/>
          <a:ln w="38100" cap="flat" cmpd="sng">
            <a:solidFill>
              <a:srgbClr val="FFFF00"/>
            </a:solidFill>
            <a:prstDash val="solid"/>
            <a:round/>
            <a:headEnd type="none" w="med" len="med"/>
            <a:tailEnd type="triangle" w="med" len="med"/>
          </a:ln>
        </p:spPr>
      </p:cxnSp>
      <p:sp>
        <p:nvSpPr>
          <p:cNvPr id="3432" name="Google Shape;3432;p405"/>
          <p:cNvSpPr/>
          <p:nvPr/>
        </p:nvSpPr>
        <p:spPr>
          <a:xfrm>
            <a:off x="6868800" y="427625"/>
            <a:ext cx="1422600" cy="9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 scoped</a:t>
            </a:r>
            <a:endParaRPr/>
          </a:p>
          <a:p>
            <a:pPr marL="0" lvl="0" indent="0" algn="l" rtl="0">
              <a:spcBef>
                <a:spcPts val="0"/>
              </a:spcBef>
              <a:spcAft>
                <a:spcPts val="0"/>
              </a:spcAft>
              <a:buNone/>
            </a:pPr>
            <a:r>
              <a:rPr lang="en"/>
              <a:t>resources</a:t>
            </a:r>
            <a:endParaRPr/>
          </a:p>
        </p:txBody>
      </p:sp>
      <p:cxnSp>
        <p:nvCxnSpPr>
          <p:cNvPr id="3433" name="Google Shape;3433;p405"/>
          <p:cNvCxnSpPr>
            <a:stCxn id="3423" idx="3"/>
            <a:endCxn id="3425" idx="1"/>
          </p:cNvCxnSpPr>
          <p:nvPr/>
        </p:nvCxnSpPr>
        <p:spPr>
          <a:xfrm>
            <a:off x="1591175" y="3012300"/>
            <a:ext cx="2874000" cy="1039800"/>
          </a:xfrm>
          <a:prstGeom prst="straightConnector1">
            <a:avLst/>
          </a:prstGeom>
          <a:noFill/>
          <a:ln w="28575" cap="flat" cmpd="sng">
            <a:solidFill>
              <a:srgbClr val="00FFFF"/>
            </a:solidFill>
            <a:prstDash val="lgDash"/>
            <a:round/>
            <a:headEnd type="none" w="med" len="med"/>
            <a:tailEnd type="triangle" w="med" len="med"/>
          </a:ln>
        </p:spPr>
      </p:cxnSp>
      <p:cxnSp>
        <p:nvCxnSpPr>
          <p:cNvPr id="3434" name="Google Shape;3434;p405"/>
          <p:cNvCxnSpPr>
            <a:stCxn id="3424" idx="1"/>
            <a:endCxn id="3423" idx="2"/>
          </p:cNvCxnSpPr>
          <p:nvPr/>
        </p:nvCxnSpPr>
        <p:spPr>
          <a:xfrm rot="10800000">
            <a:off x="1066325" y="3452850"/>
            <a:ext cx="887100" cy="677100"/>
          </a:xfrm>
          <a:prstGeom prst="straightConnector1">
            <a:avLst/>
          </a:prstGeom>
          <a:noFill/>
          <a:ln w="38100" cap="flat" cmpd="sng">
            <a:solidFill>
              <a:srgbClr val="FFFF00"/>
            </a:solidFill>
            <a:prstDash val="solid"/>
            <a:round/>
            <a:headEnd type="none" w="med" len="med"/>
            <a:tailEnd type="triangle" w="med" len="med"/>
          </a:ln>
        </p:spPr>
      </p:cxn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3438"/>
        <p:cNvGrpSpPr/>
        <p:nvPr/>
      </p:nvGrpSpPr>
      <p:grpSpPr>
        <a:xfrm>
          <a:off x="0" y="0"/>
          <a:ext cx="0" cy="0"/>
          <a:chOff x="0" y="0"/>
          <a:chExt cx="0" cy="0"/>
        </a:xfrm>
      </p:grpSpPr>
      <p:sp>
        <p:nvSpPr>
          <p:cNvPr id="3439" name="Google Shape;3439;p406"/>
          <p:cNvSpPr txBox="1"/>
          <p:nvPr/>
        </p:nvSpPr>
        <p:spPr>
          <a:xfrm>
            <a:off x="237000" y="172000"/>
            <a:ext cx="8670000" cy="166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00"/>
                </a:solidFill>
              </a:rPr>
              <a:t>Cluster-level</a:t>
            </a:r>
            <a:endParaRPr>
              <a:solidFill>
                <a:srgbClr val="FFFF00"/>
              </a:solidFill>
            </a:endParaRPr>
          </a:p>
        </p:txBody>
      </p:sp>
      <p:sp>
        <p:nvSpPr>
          <p:cNvPr id="3440" name="Google Shape;3440;p406"/>
          <p:cNvSpPr txBox="1"/>
          <p:nvPr/>
        </p:nvSpPr>
        <p:spPr>
          <a:xfrm>
            <a:off x="135500" y="2184700"/>
            <a:ext cx="56811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namespace:dev</a:t>
            </a:r>
            <a:endParaRPr sz="1600">
              <a:solidFill>
                <a:schemeClr val="dk1"/>
              </a:solidFill>
            </a:endParaRPr>
          </a:p>
        </p:txBody>
      </p:sp>
      <p:sp>
        <p:nvSpPr>
          <p:cNvPr id="3441" name="Google Shape;3441;p406"/>
          <p:cNvSpPr/>
          <p:nvPr/>
        </p:nvSpPr>
        <p:spPr>
          <a:xfrm>
            <a:off x="541775" y="2571750"/>
            <a:ext cx="1049400" cy="88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service</a:t>
            </a:r>
            <a:endParaRPr/>
          </a:p>
          <a:p>
            <a:pPr marL="0" lvl="0" indent="0" algn="l" rtl="0">
              <a:spcBef>
                <a:spcPts val="0"/>
              </a:spcBef>
              <a:spcAft>
                <a:spcPts val="0"/>
              </a:spcAft>
              <a:buNone/>
            </a:pPr>
            <a:r>
              <a:rPr lang="en"/>
              <a:t>account</a:t>
            </a:r>
            <a:endParaRPr/>
          </a:p>
        </p:txBody>
      </p:sp>
      <p:sp>
        <p:nvSpPr>
          <p:cNvPr id="3442" name="Google Shape;3442;p406"/>
          <p:cNvSpPr/>
          <p:nvPr/>
        </p:nvSpPr>
        <p:spPr>
          <a:xfrm>
            <a:off x="1953425" y="3717150"/>
            <a:ext cx="13590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roleBinding</a:t>
            </a:r>
            <a:endParaRPr/>
          </a:p>
        </p:txBody>
      </p:sp>
      <p:sp>
        <p:nvSpPr>
          <p:cNvPr id="3443" name="Google Shape;3443;p406"/>
          <p:cNvSpPr/>
          <p:nvPr/>
        </p:nvSpPr>
        <p:spPr>
          <a:xfrm>
            <a:off x="4465025" y="3639400"/>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sp>
        <p:nvSpPr>
          <p:cNvPr id="3444" name="Google Shape;3444;p406"/>
          <p:cNvSpPr/>
          <p:nvPr/>
        </p:nvSpPr>
        <p:spPr>
          <a:xfrm>
            <a:off x="1034675" y="593525"/>
            <a:ext cx="1791300" cy="825600"/>
          </a:xfrm>
          <a:prstGeom prst="plus">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clusterRoleBinding</a:t>
            </a:r>
            <a:endParaRPr/>
          </a:p>
        </p:txBody>
      </p:sp>
      <p:sp>
        <p:nvSpPr>
          <p:cNvPr id="3445" name="Google Shape;3445;p406"/>
          <p:cNvSpPr/>
          <p:nvPr/>
        </p:nvSpPr>
        <p:spPr>
          <a:xfrm>
            <a:off x="3721950" y="533300"/>
            <a:ext cx="1359000" cy="9312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ClusterRole</a:t>
            </a:r>
            <a:endParaRPr/>
          </a:p>
        </p:txBody>
      </p:sp>
      <p:grpSp>
        <p:nvGrpSpPr>
          <p:cNvPr id="3446" name="Google Shape;3446;p406"/>
          <p:cNvGrpSpPr/>
          <p:nvPr/>
        </p:nvGrpSpPr>
        <p:grpSpPr>
          <a:xfrm>
            <a:off x="6217950" y="2184700"/>
            <a:ext cx="2724300" cy="2735100"/>
            <a:chOff x="6278850" y="1672550"/>
            <a:chExt cx="2724300" cy="2735100"/>
          </a:xfrm>
        </p:grpSpPr>
        <p:sp>
          <p:nvSpPr>
            <p:cNvPr id="3447" name="Google Shape;3447;p406"/>
            <p:cNvSpPr txBox="1"/>
            <p:nvPr/>
          </p:nvSpPr>
          <p:spPr>
            <a:xfrm>
              <a:off x="6278850" y="1672550"/>
              <a:ext cx="2724300" cy="273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                     namespace:qa</a:t>
              </a:r>
              <a:endParaRPr sz="1600">
                <a:solidFill>
                  <a:schemeClr val="dk1"/>
                </a:solidFill>
              </a:endParaRPr>
            </a:p>
          </p:txBody>
        </p:sp>
        <p:sp>
          <p:nvSpPr>
            <p:cNvPr id="3448" name="Google Shape;3448;p406"/>
            <p:cNvSpPr/>
            <p:nvPr/>
          </p:nvSpPr>
          <p:spPr>
            <a:xfrm>
              <a:off x="6758050" y="2398525"/>
              <a:ext cx="1195500" cy="82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resources</a:t>
              </a:r>
              <a:endParaRPr/>
            </a:p>
          </p:txBody>
        </p:sp>
      </p:grpSp>
      <p:cxnSp>
        <p:nvCxnSpPr>
          <p:cNvPr id="3449" name="Google Shape;3449;p406"/>
          <p:cNvCxnSpPr>
            <a:stCxn id="3444" idx="2"/>
            <a:endCxn id="3450" idx="1"/>
          </p:cNvCxnSpPr>
          <p:nvPr/>
        </p:nvCxnSpPr>
        <p:spPr>
          <a:xfrm>
            <a:off x="1930325" y="1419125"/>
            <a:ext cx="2061000" cy="1211100"/>
          </a:xfrm>
          <a:prstGeom prst="straightConnector1">
            <a:avLst/>
          </a:prstGeom>
          <a:noFill/>
          <a:ln w="38100" cap="flat" cmpd="sng">
            <a:solidFill>
              <a:srgbClr val="FFFF00"/>
            </a:solidFill>
            <a:prstDash val="solid"/>
            <a:round/>
            <a:headEnd type="none" w="med" len="med"/>
            <a:tailEnd type="triangle" w="med" len="med"/>
          </a:ln>
        </p:spPr>
      </p:cxnSp>
      <p:sp>
        <p:nvSpPr>
          <p:cNvPr id="3451" name="Google Shape;3451;p406"/>
          <p:cNvSpPr/>
          <p:nvPr/>
        </p:nvSpPr>
        <p:spPr>
          <a:xfrm>
            <a:off x="6389400" y="487925"/>
            <a:ext cx="1422600" cy="93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 scoped</a:t>
            </a:r>
            <a:endParaRPr/>
          </a:p>
          <a:p>
            <a:pPr marL="0" lvl="0" indent="0" algn="l" rtl="0">
              <a:spcBef>
                <a:spcPts val="0"/>
              </a:spcBef>
              <a:spcAft>
                <a:spcPts val="0"/>
              </a:spcAft>
              <a:buNone/>
            </a:pPr>
            <a:r>
              <a:rPr lang="en"/>
              <a:t>resources</a:t>
            </a:r>
            <a:endParaRPr/>
          </a:p>
        </p:txBody>
      </p:sp>
      <p:sp>
        <p:nvSpPr>
          <p:cNvPr id="3450" name="Google Shape;3450;p406"/>
          <p:cNvSpPr/>
          <p:nvPr/>
        </p:nvSpPr>
        <p:spPr>
          <a:xfrm>
            <a:off x="3991250" y="2274400"/>
            <a:ext cx="1359000" cy="931200"/>
          </a:xfrm>
          <a:prstGeom prst="pentagon">
            <a:avLst>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Role</a:t>
            </a:r>
            <a:endParaRPr/>
          </a:p>
        </p:txBody>
      </p:sp>
      <p:sp>
        <p:nvSpPr>
          <p:cNvPr id="3452" name="Google Shape;3452;p406"/>
          <p:cNvSpPr/>
          <p:nvPr/>
        </p:nvSpPr>
        <p:spPr>
          <a:xfrm>
            <a:off x="2436125" y="1532675"/>
            <a:ext cx="1049400" cy="9840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7" name="Google Shape;3457;p407"/>
          <p:cNvSpPr txBox="1">
            <a:spLocks noGrp="1"/>
          </p:cNvSpPr>
          <p:nvPr>
            <p:ph type="title"/>
          </p:nvPr>
        </p:nvSpPr>
        <p:spPr>
          <a:xfrm>
            <a:off x="187975" y="1290975"/>
            <a:ext cx="88518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b="1">
                <a:latin typeface="Comfortaa"/>
                <a:ea typeface="Comfortaa"/>
                <a:cs typeface="Comfortaa"/>
                <a:sym typeface="Comfortaa"/>
              </a:rPr>
              <a:t>ClusterRoles and ClusterRoleBindings Demo Lab</a:t>
            </a:r>
            <a:endParaRPr sz="33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408"/>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Security Contexts</a:t>
            </a: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8"/>
          <p:cNvSpPr txBox="1"/>
          <p:nvPr/>
        </p:nvSpPr>
        <p:spPr>
          <a:xfrm>
            <a:off x="202950" y="75625"/>
            <a:ext cx="8738100" cy="4967100"/>
          </a:xfrm>
          <a:prstGeom prst="rect">
            <a:avLst/>
          </a:prstGeom>
          <a:noFill/>
          <a:ln>
            <a:noFill/>
          </a:ln>
        </p:spPr>
        <p:txBody>
          <a:bodyPr spcFirstLastPara="1" wrap="square" lIns="0" tIns="142225" rIns="0" bIns="0" anchor="t" anchorCtr="0">
            <a:noAutofit/>
          </a:bodyPr>
          <a:lstStyle/>
          <a:p>
            <a:pPr marL="0" marR="5080" lvl="0" indent="0" algn="l" rtl="0">
              <a:lnSpc>
                <a:spcPct val="118750"/>
              </a:lnSpc>
              <a:spcBef>
                <a:spcPts val="1140"/>
              </a:spcBef>
              <a:spcAft>
                <a:spcPts val="0"/>
              </a:spcAft>
              <a:buNone/>
            </a:pPr>
            <a:r>
              <a:rPr lang="en" sz="1800" b="1" dirty="0">
                <a:solidFill>
                  <a:schemeClr val="dk1"/>
                </a:solidFill>
                <a:latin typeface="Comfortaa"/>
                <a:ea typeface="Comfortaa"/>
                <a:cs typeface="Comfortaa"/>
                <a:sym typeface="Comfortaa"/>
              </a:rPr>
              <a:t>The </a:t>
            </a:r>
            <a:r>
              <a:rPr lang="en" sz="1800" b="1" dirty="0">
                <a:solidFill>
                  <a:srgbClr val="00FF00"/>
                </a:solidFill>
                <a:latin typeface="Comfortaa"/>
                <a:ea typeface="Comfortaa"/>
                <a:cs typeface="Comfortaa"/>
                <a:sym typeface="Comfortaa"/>
              </a:rPr>
              <a:t>etcdctl </a:t>
            </a:r>
            <a:r>
              <a:rPr lang="en" sz="1800" b="1" dirty="0">
                <a:solidFill>
                  <a:schemeClr val="dk1"/>
                </a:solidFill>
                <a:latin typeface="Comfortaa"/>
                <a:ea typeface="Comfortaa"/>
                <a:cs typeface="Comfortaa"/>
                <a:sym typeface="Comfortaa"/>
              </a:rPr>
              <a:t>command is used to interact with an etcd server such as setting, updating or removing keys.</a:t>
            </a:r>
            <a:endParaRPr sz="1800" b="1" dirty="0">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1800" b="1" dirty="0">
                <a:solidFill>
                  <a:schemeClr val="dk1"/>
                </a:solidFill>
                <a:latin typeface="Comfortaa"/>
                <a:ea typeface="Comfortaa"/>
                <a:cs typeface="Comfortaa"/>
                <a:sym typeface="Comfortaa"/>
              </a:rPr>
              <a:t>Default is etcd is version 2 but can be set to version 3 by setting the environment variable </a:t>
            </a:r>
            <a:r>
              <a:rPr lang="en" sz="2000" b="1" dirty="0">
                <a:solidFill>
                  <a:schemeClr val="lt1"/>
                </a:solidFill>
                <a:highlight>
                  <a:srgbClr val="00FF00"/>
                </a:highlight>
                <a:latin typeface="Comfortaa"/>
                <a:ea typeface="Comfortaa"/>
                <a:cs typeface="Comfortaa"/>
                <a:sym typeface="Comfortaa"/>
              </a:rPr>
              <a:t>ETCDCTL_API</a:t>
            </a:r>
            <a:endParaRPr sz="2000" b="1" dirty="0">
              <a:solidFill>
                <a:schemeClr val="lt1"/>
              </a:solidFill>
              <a:highlight>
                <a:srgbClr val="00FF00"/>
              </a:highlight>
              <a:latin typeface="Comfortaa"/>
              <a:ea typeface="Comfortaa"/>
              <a:cs typeface="Comfortaa"/>
              <a:sym typeface="Comfortaa"/>
            </a:endParaRPr>
          </a:p>
          <a:p>
            <a:pPr marL="0" marR="5080" lvl="0" indent="0" algn="l" rtl="0">
              <a:lnSpc>
                <a:spcPct val="118750"/>
              </a:lnSpc>
              <a:spcBef>
                <a:spcPts val="1140"/>
              </a:spcBef>
              <a:spcAft>
                <a:spcPts val="0"/>
              </a:spcAft>
              <a:buNone/>
            </a:pPr>
            <a:r>
              <a:rPr lang="en" sz="2000" b="1" dirty="0">
                <a:highlight>
                  <a:srgbClr val="00FF00"/>
                </a:highlight>
                <a:latin typeface="Comfortaa"/>
                <a:ea typeface="Comfortaa"/>
                <a:cs typeface="Comfortaa"/>
                <a:sym typeface="Comfortaa"/>
              </a:rPr>
              <a:t>export ETCDCTL_API=3</a:t>
            </a:r>
            <a:endParaRPr sz="2000" b="1" dirty="0">
              <a:highlight>
                <a:srgbClr val="00FF00"/>
              </a:highlight>
              <a:latin typeface="Comfortaa"/>
              <a:ea typeface="Comfortaa"/>
              <a:cs typeface="Comfortaa"/>
              <a:sym typeface="Comfortaa"/>
            </a:endParaRPr>
          </a:p>
          <a:p>
            <a:pPr marL="0" marR="5080" lvl="0" indent="0" algn="l" rtl="0">
              <a:lnSpc>
                <a:spcPct val="118750"/>
              </a:lnSpc>
              <a:spcBef>
                <a:spcPts val="1140"/>
              </a:spcBef>
              <a:spcAft>
                <a:spcPts val="0"/>
              </a:spcAft>
              <a:buNone/>
            </a:pPr>
            <a:r>
              <a:rPr lang="en" sz="2000" b="1" dirty="0">
                <a:solidFill>
                  <a:schemeClr val="dk1"/>
                </a:solidFill>
                <a:latin typeface="Comfortaa"/>
                <a:ea typeface="Comfortaa"/>
                <a:cs typeface="Comfortaa"/>
                <a:sym typeface="Comfortaa"/>
              </a:rPr>
              <a:t>need to set CA certificate, etcd certificate key and server using the following environment variables:</a:t>
            </a:r>
            <a:endParaRPr sz="2000" b="1" dirty="0">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000" b="1" dirty="0">
                <a:highlight>
                  <a:srgbClr val="00FF00"/>
                </a:highlight>
                <a:latin typeface="Comfortaa"/>
                <a:ea typeface="Comfortaa"/>
                <a:cs typeface="Comfortaa"/>
                <a:sym typeface="Comfortaa"/>
              </a:rPr>
              <a:t>export ETCDCTL_CACERT=/etc/kubernetes/pki/etcd/ca.crt</a:t>
            </a:r>
            <a:endParaRPr sz="2000" b="1" dirty="0">
              <a:highlight>
                <a:srgbClr val="00FF00"/>
              </a:highlight>
              <a:latin typeface="Comfortaa"/>
              <a:ea typeface="Comfortaa"/>
              <a:cs typeface="Comfortaa"/>
              <a:sym typeface="Comfortaa"/>
            </a:endParaRPr>
          </a:p>
          <a:p>
            <a:pPr marL="0" marR="5080" lvl="0" indent="0" algn="l" rtl="0">
              <a:lnSpc>
                <a:spcPct val="118750"/>
              </a:lnSpc>
              <a:spcBef>
                <a:spcPts val="1140"/>
              </a:spcBef>
              <a:spcAft>
                <a:spcPts val="0"/>
              </a:spcAft>
              <a:buNone/>
            </a:pPr>
            <a:r>
              <a:rPr lang="en" sz="2000" b="1" dirty="0">
                <a:highlight>
                  <a:srgbClr val="00FF00"/>
                </a:highlight>
                <a:latin typeface="Comfortaa"/>
                <a:ea typeface="Comfortaa"/>
                <a:cs typeface="Comfortaa"/>
                <a:sym typeface="Comfortaa"/>
              </a:rPr>
              <a:t>export ETCDCTL_CERT=/etc/kubernetes/pki/etcd/server.crt</a:t>
            </a:r>
            <a:endParaRPr sz="2000" b="1" dirty="0">
              <a:highlight>
                <a:srgbClr val="00FF00"/>
              </a:highlight>
              <a:latin typeface="Comfortaa"/>
              <a:ea typeface="Comfortaa"/>
              <a:cs typeface="Comfortaa"/>
              <a:sym typeface="Comfortaa"/>
            </a:endParaRPr>
          </a:p>
          <a:p>
            <a:pPr marL="0" marR="5080" lvl="0" indent="0" algn="l" rtl="0">
              <a:lnSpc>
                <a:spcPct val="118750"/>
              </a:lnSpc>
              <a:spcBef>
                <a:spcPts val="1140"/>
              </a:spcBef>
              <a:spcAft>
                <a:spcPts val="0"/>
              </a:spcAft>
              <a:buNone/>
            </a:pPr>
            <a:r>
              <a:rPr lang="en" sz="2000" b="1" dirty="0">
                <a:highlight>
                  <a:srgbClr val="00FF00"/>
                </a:highlight>
                <a:latin typeface="Comfortaa"/>
                <a:ea typeface="Comfortaa"/>
                <a:cs typeface="Comfortaa"/>
                <a:sym typeface="Comfortaa"/>
              </a:rPr>
              <a:t>export ETCDCTL_KEY=/etc/kubernetes/pki/etcd/server.key</a:t>
            </a:r>
            <a:endParaRPr sz="2000" b="1" dirty="0">
              <a:highlight>
                <a:srgbClr val="00FF00"/>
              </a:highlight>
              <a:latin typeface="Comfortaa"/>
              <a:ea typeface="Comfortaa"/>
              <a:cs typeface="Comfortaa"/>
              <a:sym typeface="Comfortaa"/>
            </a:endParaRPr>
          </a:p>
          <a:p>
            <a:pPr marL="0" marR="5080" lvl="0" indent="0" algn="l" rtl="0">
              <a:lnSpc>
                <a:spcPct val="118750"/>
              </a:lnSpc>
              <a:spcBef>
                <a:spcPts val="1140"/>
              </a:spcBef>
              <a:spcAft>
                <a:spcPts val="0"/>
              </a:spcAft>
              <a:buNone/>
            </a:pPr>
            <a:endParaRPr sz="2000" b="1" dirty="0">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1200" dirty="0">
                <a:solidFill>
                  <a:srgbClr val="34485D"/>
                </a:solidFill>
                <a:highlight>
                  <a:srgbClr val="FFFFFF"/>
                </a:highlight>
                <a:latin typeface="Roboto"/>
                <a:ea typeface="Roboto"/>
                <a:cs typeface="Roboto"/>
                <a:sym typeface="Roboto"/>
              </a:rPr>
              <a:t>  </a:t>
            </a:r>
            <a:endParaRPr sz="1200" dirty="0">
              <a:solidFill>
                <a:srgbClr val="34485D"/>
              </a:solidFill>
              <a:highlight>
                <a:srgbClr val="FFFFFF"/>
              </a:highlight>
              <a:latin typeface="Roboto"/>
              <a:ea typeface="Roboto"/>
              <a:cs typeface="Roboto"/>
              <a:sym typeface="Roboto"/>
            </a:endParaRPr>
          </a:p>
          <a:p>
            <a:pPr marL="0" marR="5080" lvl="0" indent="0" algn="l" rtl="0">
              <a:lnSpc>
                <a:spcPct val="118750"/>
              </a:lnSpc>
              <a:spcBef>
                <a:spcPts val="1140"/>
              </a:spcBef>
              <a:spcAft>
                <a:spcPts val="0"/>
              </a:spcAft>
              <a:buNone/>
            </a:pPr>
            <a:endParaRPr sz="1200" dirty="0">
              <a:solidFill>
                <a:srgbClr val="34485D"/>
              </a:solidFill>
              <a:highlight>
                <a:srgbClr val="FFFFFF"/>
              </a:highlight>
              <a:latin typeface="Roboto"/>
              <a:ea typeface="Roboto"/>
              <a:cs typeface="Roboto"/>
              <a:sym typeface="Roboto"/>
            </a:endParaRPr>
          </a:p>
          <a:p>
            <a:pPr marL="0" marR="5080" lvl="0" indent="0" algn="l" rtl="0">
              <a:lnSpc>
                <a:spcPct val="118750"/>
              </a:lnSpc>
              <a:spcBef>
                <a:spcPts val="1140"/>
              </a:spcBef>
              <a:spcAft>
                <a:spcPts val="0"/>
              </a:spcAft>
              <a:buNone/>
            </a:pPr>
            <a:endParaRPr sz="2000" b="1" dirty="0">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endParaRPr sz="2000" dirty="0">
              <a:solidFill>
                <a:schemeClr val="dk1"/>
              </a:solidFill>
              <a:latin typeface="Comfortaa"/>
              <a:ea typeface="Comfortaa"/>
              <a:cs typeface="Comfortaa"/>
              <a:sym typeface="Comfortaa"/>
            </a:endParaRPr>
          </a:p>
          <a:p>
            <a:pPr marL="457200" marR="5080" lvl="0" indent="0" algn="l" rtl="0">
              <a:lnSpc>
                <a:spcPct val="118750"/>
              </a:lnSpc>
              <a:spcBef>
                <a:spcPts val="1140"/>
              </a:spcBef>
              <a:spcAft>
                <a:spcPts val="0"/>
              </a:spcAft>
              <a:buNone/>
            </a:pPr>
            <a:endParaRPr sz="2400" dirty="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xEl>
                                              <p:pRg st="0" end="0"/>
                                            </p:txEl>
                                          </p:spTgt>
                                        </p:tgtEl>
                                        <p:attrNameLst>
                                          <p:attrName>style.visibility</p:attrName>
                                        </p:attrNameLst>
                                      </p:cBhvr>
                                      <p:to>
                                        <p:strVal val="visible"/>
                                      </p:to>
                                    </p:set>
                                    <p:animEffect transition="in" filter="fade">
                                      <p:cBhvr>
                                        <p:cTn id="7" dur="1000"/>
                                        <p:tgtEl>
                                          <p:spTgt spid="3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2">
                                            <p:txEl>
                                              <p:pRg st="1" end="1"/>
                                            </p:txEl>
                                          </p:spTgt>
                                        </p:tgtEl>
                                        <p:attrNameLst>
                                          <p:attrName>style.visibility</p:attrName>
                                        </p:attrNameLst>
                                      </p:cBhvr>
                                      <p:to>
                                        <p:strVal val="visible"/>
                                      </p:to>
                                    </p:set>
                                    <p:animEffect transition="in" filter="fade">
                                      <p:cBhvr>
                                        <p:cTn id="12" dur="1000"/>
                                        <p:tgtEl>
                                          <p:spTgt spid="3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2">
                                            <p:txEl>
                                              <p:pRg st="2" end="2"/>
                                            </p:txEl>
                                          </p:spTgt>
                                        </p:tgtEl>
                                        <p:attrNameLst>
                                          <p:attrName>style.visibility</p:attrName>
                                        </p:attrNameLst>
                                      </p:cBhvr>
                                      <p:to>
                                        <p:strVal val="visible"/>
                                      </p:to>
                                    </p:set>
                                    <p:animEffect transition="in" filter="fade">
                                      <p:cBhvr>
                                        <p:cTn id="17" dur="1000"/>
                                        <p:tgtEl>
                                          <p:spTgt spid="3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2">
                                            <p:txEl>
                                              <p:pRg st="3" end="3"/>
                                            </p:txEl>
                                          </p:spTgt>
                                        </p:tgtEl>
                                        <p:attrNameLst>
                                          <p:attrName>style.visibility</p:attrName>
                                        </p:attrNameLst>
                                      </p:cBhvr>
                                      <p:to>
                                        <p:strVal val="visible"/>
                                      </p:to>
                                    </p:set>
                                    <p:animEffect transition="in" filter="fade">
                                      <p:cBhvr>
                                        <p:cTn id="22" dur="1000"/>
                                        <p:tgtEl>
                                          <p:spTgt spid="38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2">
                                            <p:txEl>
                                              <p:pRg st="4" end="4"/>
                                            </p:txEl>
                                          </p:spTgt>
                                        </p:tgtEl>
                                        <p:attrNameLst>
                                          <p:attrName>style.visibility</p:attrName>
                                        </p:attrNameLst>
                                      </p:cBhvr>
                                      <p:to>
                                        <p:strVal val="visible"/>
                                      </p:to>
                                    </p:set>
                                    <p:animEffect transition="in" filter="fade">
                                      <p:cBhvr>
                                        <p:cTn id="27" dur="1000"/>
                                        <p:tgtEl>
                                          <p:spTgt spid="38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2">
                                            <p:txEl>
                                              <p:pRg st="5" end="5"/>
                                            </p:txEl>
                                          </p:spTgt>
                                        </p:tgtEl>
                                        <p:attrNameLst>
                                          <p:attrName>style.visibility</p:attrName>
                                        </p:attrNameLst>
                                      </p:cBhvr>
                                      <p:to>
                                        <p:strVal val="visible"/>
                                      </p:to>
                                    </p:set>
                                    <p:animEffect transition="in" filter="fade">
                                      <p:cBhvr>
                                        <p:cTn id="32" dur="1000"/>
                                        <p:tgtEl>
                                          <p:spTgt spid="38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2">
                                            <p:txEl>
                                              <p:pRg st="6" end="6"/>
                                            </p:txEl>
                                          </p:spTgt>
                                        </p:tgtEl>
                                        <p:attrNameLst>
                                          <p:attrName>style.visibility</p:attrName>
                                        </p:attrNameLst>
                                      </p:cBhvr>
                                      <p:to>
                                        <p:strVal val="visible"/>
                                      </p:to>
                                    </p:set>
                                    <p:animEffect transition="in" filter="fade">
                                      <p:cBhvr>
                                        <p:cTn id="37" dur="1000"/>
                                        <p:tgtEl>
                                          <p:spTgt spid="38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2">
                                            <p:txEl>
                                              <p:pRg st="7" end="7"/>
                                            </p:txEl>
                                          </p:spTgt>
                                        </p:tgtEl>
                                        <p:attrNameLst>
                                          <p:attrName>style.visibility</p:attrName>
                                        </p:attrNameLst>
                                      </p:cBhvr>
                                      <p:to>
                                        <p:strVal val="visible"/>
                                      </p:to>
                                    </p:set>
                                    <p:animEffect transition="in" filter="fade">
                                      <p:cBhvr>
                                        <p:cTn id="42" dur="1000"/>
                                        <p:tgtEl>
                                          <p:spTgt spid="38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2">
                                            <p:txEl>
                                              <p:pRg st="8" end="8"/>
                                            </p:txEl>
                                          </p:spTgt>
                                        </p:tgtEl>
                                        <p:attrNameLst>
                                          <p:attrName>style.visibility</p:attrName>
                                        </p:attrNameLst>
                                      </p:cBhvr>
                                      <p:to>
                                        <p:strVal val="visible"/>
                                      </p:to>
                                    </p:set>
                                    <p:animEffect transition="in" filter="fade">
                                      <p:cBhvr>
                                        <p:cTn id="47" dur="1000"/>
                                        <p:tgtEl>
                                          <p:spTgt spid="38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2">
                                            <p:txEl>
                                              <p:pRg st="9" end="9"/>
                                            </p:txEl>
                                          </p:spTgt>
                                        </p:tgtEl>
                                        <p:attrNameLst>
                                          <p:attrName>style.visibility</p:attrName>
                                        </p:attrNameLst>
                                      </p:cBhvr>
                                      <p:to>
                                        <p:strVal val="visible"/>
                                      </p:to>
                                    </p:set>
                                    <p:animEffect transition="in" filter="fade">
                                      <p:cBhvr>
                                        <p:cTn id="52" dur="1000"/>
                                        <p:tgtEl>
                                          <p:spTgt spid="38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2">
                                            <p:txEl>
                                              <p:pRg st="10" end="10"/>
                                            </p:txEl>
                                          </p:spTgt>
                                        </p:tgtEl>
                                        <p:attrNameLst>
                                          <p:attrName>style.visibility</p:attrName>
                                        </p:attrNameLst>
                                      </p:cBhvr>
                                      <p:to>
                                        <p:strVal val="visible"/>
                                      </p:to>
                                    </p:set>
                                    <p:animEffect transition="in" filter="fade">
                                      <p:cBhvr>
                                        <p:cTn id="57" dur="1000"/>
                                        <p:tgtEl>
                                          <p:spTgt spid="38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82">
                                            <p:txEl>
                                              <p:pRg st="11" end="11"/>
                                            </p:txEl>
                                          </p:spTgt>
                                        </p:tgtEl>
                                        <p:attrNameLst>
                                          <p:attrName>style.visibility</p:attrName>
                                        </p:attrNameLst>
                                      </p:cBhvr>
                                      <p:to>
                                        <p:strVal val="visible"/>
                                      </p:to>
                                    </p:set>
                                    <p:animEffect transition="in" filter="fade">
                                      <p:cBhvr>
                                        <p:cTn id="62" dur="1000"/>
                                        <p:tgtEl>
                                          <p:spTgt spid="38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82">
                                            <p:txEl>
                                              <p:pRg st="12" end="12"/>
                                            </p:txEl>
                                          </p:spTgt>
                                        </p:tgtEl>
                                        <p:attrNameLst>
                                          <p:attrName>style.visibility</p:attrName>
                                        </p:attrNameLst>
                                      </p:cBhvr>
                                      <p:to>
                                        <p:strVal val="visible"/>
                                      </p:to>
                                    </p:set>
                                    <p:animEffect transition="in" filter="fade">
                                      <p:cBhvr>
                                        <p:cTn id="67" dur="1000"/>
                                        <p:tgtEl>
                                          <p:spTgt spid="38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3466"/>
        <p:cNvGrpSpPr/>
        <p:nvPr/>
      </p:nvGrpSpPr>
      <p:grpSpPr>
        <a:xfrm>
          <a:off x="0" y="0"/>
          <a:ext cx="0" cy="0"/>
          <a:chOff x="0" y="0"/>
          <a:chExt cx="0" cy="0"/>
        </a:xfrm>
      </p:grpSpPr>
      <p:sp>
        <p:nvSpPr>
          <p:cNvPr id="3467" name="Google Shape;3467;p409"/>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468" name="Google Shape;3468;p409"/>
          <p:cNvSpPr txBox="1"/>
          <p:nvPr/>
        </p:nvSpPr>
        <p:spPr>
          <a:xfrm>
            <a:off x="458600" y="206425"/>
            <a:ext cx="8371800" cy="46617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rgbClr val="00FF00"/>
                </a:solidFill>
                <a:latin typeface="Comfortaa"/>
                <a:ea typeface="Comfortaa"/>
                <a:cs typeface="Comfortaa"/>
                <a:sym typeface="Comfortaa"/>
              </a:rPr>
              <a:t>What are Security Contexts?</a:t>
            </a:r>
            <a:endParaRPr sz="24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in a nutshell…..Pod level security </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Manages access rights, privileges and permissions for processes and filesystems.</a:t>
            </a:r>
            <a:endParaRPr sz="3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rgbClr val="00FF00"/>
                </a:solidFill>
                <a:latin typeface="Comfortaa"/>
                <a:ea typeface="Comfortaa"/>
                <a:cs typeface="Comfortaa"/>
                <a:sym typeface="Comfortaa"/>
              </a:rPr>
              <a:t>Why?</a:t>
            </a:r>
            <a:endParaRPr sz="24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Pods and containers within them are the atomic level resource to host an application. Need to protect each applications from the many attack vectors.</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8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200" b="1">
                <a:solidFill>
                  <a:schemeClr val="dk1"/>
                </a:solidFill>
                <a:latin typeface="Comfortaa"/>
                <a:ea typeface="Comfortaa"/>
                <a:cs typeface="Comfortaa"/>
                <a:sym typeface="Comfortaa"/>
              </a:rPr>
              <a:t> </a:t>
            </a:r>
            <a:endParaRPr sz="2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68">
                                            <p:txEl>
                                              <p:pRg st="0" end="0"/>
                                            </p:txEl>
                                          </p:spTgt>
                                        </p:tgtEl>
                                        <p:attrNameLst>
                                          <p:attrName>style.visibility</p:attrName>
                                        </p:attrNameLst>
                                      </p:cBhvr>
                                      <p:to>
                                        <p:strVal val="visible"/>
                                      </p:to>
                                    </p:set>
                                    <p:animEffect transition="in" filter="fade">
                                      <p:cBhvr>
                                        <p:cTn id="7" dur="1000"/>
                                        <p:tgtEl>
                                          <p:spTgt spid="34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68">
                                            <p:txEl>
                                              <p:pRg st="1" end="1"/>
                                            </p:txEl>
                                          </p:spTgt>
                                        </p:tgtEl>
                                        <p:attrNameLst>
                                          <p:attrName>style.visibility</p:attrName>
                                        </p:attrNameLst>
                                      </p:cBhvr>
                                      <p:to>
                                        <p:strVal val="visible"/>
                                      </p:to>
                                    </p:set>
                                    <p:animEffect transition="in" filter="fade">
                                      <p:cBhvr>
                                        <p:cTn id="12" dur="1000"/>
                                        <p:tgtEl>
                                          <p:spTgt spid="34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68">
                                            <p:txEl>
                                              <p:pRg st="2" end="2"/>
                                            </p:txEl>
                                          </p:spTgt>
                                        </p:tgtEl>
                                        <p:attrNameLst>
                                          <p:attrName>style.visibility</p:attrName>
                                        </p:attrNameLst>
                                      </p:cBhvr>
                                      <p:to>
                                        <p:strVal val="visible"/>
                                      </p:to>
                                    </p:set>
                                    <p:animEffect transition="in" filter="fade">
                                      <p:cBhvr>
                                        <p:cTn id="17" dur="1000"/>
                                        <p:tgtEl>
                                          <p:spTgt spid="34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68">
                                            <p:txEl>
                                              <p:pRg st="3" end="3"/>
                                            </p:txEl>
                                          </p:spTgt>
                                        </p:tgtEl>
                                        <p:attrNameLst>
                                          <p:attrName>style.visibility</p:attrName>
                                        </p:attrNameLst>
                                      </p:cBhvr>
                                      <p:to>
                                        <p:strVal val="visible"/>
                                      </p:to>
                                    </p:set>
                                    <p:animEffect transition="in" filter="fade">
                                      <p:cBhvr>
                                        <p:cTn id="22" dur="1000"/>
                                        <p:tgtEl>
                                          <p:spTgt spid="34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68">
                                            <p:txEl>
                                              <p:pRg st="4" end="4"/>
                                            </p:txEl>
                                          </p:spTgt>
                                        </p:tgtEl>
                                        <p:attrNameLst>
                                          <p:attrName>style.visibility</p:attrName>
                                        </p:attrNameLst>
                                      </p:cBhvr>
                                      <p:to>
                                        <p:strVal val="visible"/>
                                      </p:to>
                                    </p:set>
                                    <p:animEffect transition="in" filter="fade">
                                      <p:cBhvr>
                                        <p:cTn id="27" dur="1000"/>
                                        <p:tgtEl>
                                          <p:spTgt spid="34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68">
                                            <p:txEl>
                                              <p:pRg st="5" end="5"/>
                                            </p:txEl>
                                          </p:spTgt>
                                        </p:tgtEl>
                                        <p:attrNameLst>
                                          <p:attrName>style.visibility</p:attrName>
                                        </p:attrNameLst>
                                      </p:cBhvr>
                                      <p:to>
                                        <p:strVal val="visible"/>
                                      </p:to>
                                    </p:set>
                                    <p:animEffect transition="in" filter="fade">
                                      <p:cBhvr>
                                        <p:cTn id="32" dur="1000"/>
                                        <p:tgtEl>
                                          <p:spTgt spid="346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68">
                                            <p:txEl>
                                              <p:pRg st="6" end="6"/>
                                            </p:txEl>
                                          </p:spTgt>
                                        </p:tgtEl>
                                        <p:attrNameLst>
                                          <p:attrName>style.visibility</p:attrName>
                                        </p:attrNameLst>
                                      </p:cBhvr>
                                      <p:to>
                                        <p:strVal val="visible"/>
                                      </p:to>
                                    </p:set>
                                    <p:animEffect transition="in" filter="fade">
                                      <p:cBhvr>
                                        <p:cTn id="37" dur="1000"/>
                                        <p:tgtEl>
                                          <p:spTgt spid="346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68">
                                            <p:txEl>
                                              <p:pRg st="7" end="7"/>
                                            </p:txEl>
                                          </p:spTgt>
                                        </p:tgtEl>
                                        <p:attrNameLst>
                                          <p:attrName>style.visibility</p:attrName>
                                        </p:attrNameLst>
                                      </p:cBhvr>
                                      <p:to>
                                        <p:strVal val="visible"/>
                                      </p:to>
                                    </p:set>
                                    <p:animEffect transition="in" filter="fade">
                                      <p:cBhvr>
                                        <p:cTn id="42" dur="1000"/>
                                        <p:tgtEl>
                                          <p:spTgt spid="346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68">
                                            <p:txEl>
                                              <p:pRg st="8" end="8"/>
                                            </p:txEl>
                                          </p:spTgt>
                                        </p:tgtEl>
                                        <p:attrNameLst>
                                          <p:attrName>style.visibility</p:attrName>
                                        </p:attrNameLst>
                                      </p:cBhvr>
                                      <p:to>
                                        <p:strVal val="visible"/>
                                      </p:to>
                                    </p:set>
                                    <p:animEffect transition="in" filter="fade">
                                      <p:cBhvr>
                                        <p:cTn id="47" dur="1000"/>
                                        <p:tgtEl>
                                          <p:spTgt spid="346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3472"/>
        <p:cNvGrpSpPr/>
        <p:nvPr/>
      </p:nvGrpSpPr>
      <p:grpSpPr>
        <a:xfrm>
          <a:off x="0" y="0"/>
          <a:ext cx="0" cy="0"/>
          <a:chOff x="0" y="0"/>
          <a:chExt cx="0" cy="0"/>
        </a:xfrm>
      </p:grpSpPr>
      <p:sp>
        <p:nvSpPr>
          <p:cNvPr id="3473" name="Google Shape;3473;p410"/>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474" name="Google Shape;3474;p410"/>
          <p:cNvSpPr txBox="1"/>
          <p:nvPr/>
        </p:nvSpPr>
        <p:spPr>
          <a:xfrm>
            <a:off x="458600" y="206425"/>
            <a:ext cx="7778100" cy="46617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800" b="1">
                <a:solidFill>
                  <a:schemeClr val="dk1"/>
                </a:solidFill>
                <a:latin typeface="Comfortaa"/>
                <a:ea typeface="Comfortaa"/>
                <a:cs typeface="Comfortaa"/>
                <a:sym typeface="Comfortaa"/>
              </a:rPr>
              <a:t>Two types of Security Contexts</a:t>
            </a:r>
            <a:endParaRPr sz="2800" b="1">
              <a:solidFill>
                <a:schemeClr val="dk1"/>
              </a:solidFill>
              <a:latin typeface="Comfortaa"/>
              <a:ea typeface="Comfortaa"/>
              <a:cs typeface="Comfortaa"/>
              <a:sym typeface="Comfortaa"/>
            </a:endParaRPr>
          </a:p>
          <a:p>
            <a:pPr marL="457200" marR="5080" lvl="0" indent="-406400" algn="just" rtl="0">
              <a:lnSpc>
                <a:spcPct val="118750"/>
              </a:lnSpc>
              <a:spcBef>
                <a:spcPts val="1050"/>
              </a:spcBef>
              <a:spcAft>
                <a:spcPts val="0"/>
              </a:spcAft>
              <a:buClr>
                <a:schemeClr val="dk1"/>
              </a:buClr>
              <a:buSzPts val="2800"/>
              <a:buFont typeface="Comfortaa"/>
              <a:buChar char="●"/>
            </a:pPr>
            <a:r>
              <a:rPr lang="en" sz="2800" b="1">
                <a:solidFill>
                  <a:schemeClr val="dk1"/>
                </a:solidFill>
                <a:latin typeface="Comfortaa"/>
                <a:ea typeface="Comfortaa"/>
                <a:cs typeface="Comfortaa"/>
                <a:sym typeface="Comfortaa"/>
              </a:rPr>
              <a:t>Pod level security context</a:t>
            </a:r>
            <a:endParaRPr sz="2800" b="1">
              <a:solidFill>
                <a:schemeClr val="dk1"/>
              </a:solidFill>
              <a:latin typeface="Comfortaa"/>
              <a:ea typeface="Comfortaa"/>
              <a:cs typeface="Comfortaa"/>
              <a:sym typeface="Comfortaa"/>
            </a:endParaRPr>
          </a:p>
          <a:p>
            <a:pPr marL="457200" marR="5080" lvl="0" indent="0" algn="just" rtl="0">
              <a:lnSpc>
                <a:spcPct val="118750"/>
              </a:lnSpc>
              <a:spcBef>
                <a:spcPts val="1050"/>
              </a:spcBef>
              <a:spcAft>
                <a:spcPts val="0"/>
              </a:spcAft>
              <a:buNone/>
            </a:pPr>
            <a:r>
              <a:rPr lang="en" sz="2300" b="1">
                <a:solidFill>
                  <a:schemeClr val="dk1"/>
                </a:solidFill>
                <a:latin typeface="Comfortaa"/>
                <a:ea typeface="Comfortaa"/>
                <a:cs typeface="Comfortaa"/>
                <a:sym typeface="Comfortaa"/>
              </a:rPr>
              <a:t> security constraints applied to all containers in the pod</a:t>
            </a:r>
            <a:endParaRPr sz="2300" b="1">
              <a:solidFill>
                <a:schemeClr val="dk1"/>
              </a:solidFill>
              <a:latin typeface="Comfortaa"/>
              <a:ea typeface="Comfortaa"/>
              <a:cs typeface="Comfortaa"/>
              <a:sym typeface="Comfortaa"/>
            </a:endParaRPr>
          </a:p>
          <a:p>
            <a:pPr marL="457200" marR="5080" lvl="0" indent="-406400" algn="just" rtl="0">
              <a:lnSpc>
                <a:spcPct val="118750"/>
              </a:lnSpc>
              <a:spcBef>
                <a:spcPts val="1050"/>
              </a:spcBef>
              <a:spcAft>
                <a:spcPts val="0"/>
              </a:spcAft>
              <a:buClr>
                <a:schemeClr val="dk1"/>
              </a:buClr>
              <a:buSzPts val="2800"/>
              <a:buFont typeface="Comfortaa"/>
              <a:buChar char="●"/>
            </a:pPr>
            <a:r>
              <a:rPr lang="en" sz="2800" b="1">
                <a:solidFill>
                  <a:schemeClr val="dk1"/>
                </a:solidFill>
                <a:latin typeface="Comfortaa"/>
                <a:ea typeface="Comfortaa"/>
                <a:cs typeface="Comfortaa"/>
                <a:sym typeface="Comfortaa"/>
              </a:rPr>
              <a:t>Container level security context</a:t>
            </a:r>
            <a:endParaRPr sz="28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800" b="1">
                <a:solidFill>
                  <a:schemeClr val="dk1"/>
                </a:solidFill>
                <a:latin typeface="Comfortaa"/>
                <a:ea typeface="Comfortaa"/>
                <a:cs typeface="Comfortaa"/>
                <a:sym typeface="Comfortaa"/>
              </a:rPr>
              <a:t>  </a:t>
            </a:r>
            <a:r>
              <a:rPr lang="en" sz="2300" b="1">
                <a:solidFill>
                  <a:schemeClr val="dk1"/>
                </a:solidFill>
                <a:latin typeface="Comfortaa"/>
                <a:ea typeface="Comfortaa"/>
                <a:cs typeface="Comfortaa"/>
                <a:sym typeface="Comfortaa"/>
              </a:rPr>
              <a:t> security constraints applied on a per container basis. Override Pod level security context.</a:t>
            </a:r>
            <a:endParaRPr sz="28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200" b="1">
                <a:solidFill>
                  <a:schemeClr val="dk1"/>
                </a:solidFill>
                <a:latin typeface="Comfortaa"/>
                <a:ea typeface="Comfortaa"/>
                <a:cs typeface="Comfortaa"/>
                <a:sym typeface="Comfortaa"/>
              </a:rPr>
              <a:t> </a:t>
            </a:r>
            <a:endParaRPr sz="2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74">
                                            <p:txEl>
                                              <p:pRg st="0" end="0"/>
                                            </p:txEl>
                                          </p:spTgt>
                                        </p:tgtEl>
                                        <p:attrNameLst>
                                          <p:attrName>style.visibility</p:attrName>
                                        </p:attrNameLst>
                                      </p:cBhvr>
                                      <p:to>
                                        <p:strVal val="visible"/>
                                      </p:to>
                                    </p:set>
                                    <p:animEffect transition="in" filter="fade">
                                      <p:cBhvr>
                                        <p:cTn id="7" dur="1000"/>
                                        <p:tgtEl>
                                          <p:spTgt spid="34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4">
                                            <p:txEl>
                                              <p:pRg st="1" end="1"/>
                                            </p:txEl>
                                          </p:spTgt>
                                        </p:tgtEl>
                                        <p:attrNameLst>
                                          <p:attrName>style.visibility</p:attrName>
                                        </p:attrNameLst>
                                      </p:cBhvr>
                                      <p:to>
                                        <p:strVal val="visible"/>
                                      </p:to>
                                    </p:set>
                                    <p:animEffect transition="in" filter="fade">
                                      <p:cBhvr>
                                        <p:cTn id="12" dur="1000"/>
                                        <p:tgtEl>
                                          <p:spTgt spid="34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74">
                                            <p:txEl>
                                              <p:pRg st="2" end="2"/>
                                            </p:txEl>
                                          </p:spTgt>
                                        </p:tgtEl>
                                        <p:attrNameLst>
                                          <p:attrName>style.visibility</p:attrName>
                                        </p:attrNameLst>
                                      </p:cBhvr>
                                      <p:to>
                                        <p:strVal val="visible"/>
                                      </p:to>
                                    </p:set>
                                    <p:animEffect transition="in" filter="fade">
                                      <p:cBhvr>
                                        <p:cTn id="17" dur="1000"/>
                                        <p:tgtEl>
                                          <p:spTgt spid="34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74">
                                            <p:txEl>
                                              <p:pRg st="3" end="3"/>
                                            </p:txEl>
                                          </p:spTgt>
                                        </p:tgtEl>
                                        <p:attrNameLst>
                                          <p:attrName>style.visibility</p:attrName>
                                        </p:attrNameLst>
                                      </p:cBhvr>
                                      <p:to>
                                        <p:strVal val="visible"/>
                                      </p:to>
                                    </p:set>
                                    <p:animEffect transition="in" filter="fade">
                                      <p:cBhvr>
                                        <p:cTn id="22" dur="1000"/>
                                        <p:tgtEl>
                                          <p:spTgt spid="34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74">
                                            <p:txEl>
                                              <p:pRg st="4" end="4"/>
                                            </p:txEl>
                                          </p:spTgt>
                                        </p:tgtEl>
                                        <p:attrNameLst>
                                          <p:attrName>style.visibility</p:attrName>
                                        </p:attrNameLst>
                                      </p:cBhvr>
                                      <p:to>
                                        <p:strVal val="visible"/>
                                      </p:to>
                                    </p:set>
                                    <p:animEffect transition="in" filter="fade">
                                      <p:cBhvr>
                                        <p:cTn id="27" dur="1000"/>
                                        <p:tgtEl>
                                          <p:spTgt spid="34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74">
                                            <p:txEl>
                                              <p:pRg st="5" end="5"/>
                                            </p:txEl>
                                          </p:spTgt>
                                        </p:tgtEl>
                                        <p:attrNameLst>
                                          <p:attrName>style.visibility</p:attrName>
                                        </p:attrNameLst>
                                      </p:cBhvr>
                                      <p:to>
                                        <p:strVal val="visible"/>
                                      </p:to>
                                    </p:set>
                                    <p:animEffect transition="in" filter="fade">
                                      <p:cBhvr>
                                        <p:cTn id="32" dur="1000"/>
                                        <p:tgtEl>
                                          <p:spTgt spid="34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74">
                                            <p:txEl>
                                              <p:pRg st="6" end="6"/>
                                            </p:txEl>
                                          </p:spTgt>
                                        </p:tgtEl>
                                        <p:attrNameLst>
                                          <p:attrName>style.visibility</p:attrName>
                                        </p:attrNameLst>
                                      </p:cBhvr>
                                      <p:to>
                                        <p:strVal val="visible"/>
                                      </p:to>
                                    </p:set>
                                    <p:animEffect transition="in" filter="fade">
                                      <p:cBhvr>
                                        <p:cTn id="37" dur="1000"/>
                                        <p:tgtEl>
                                          <p:spTgt spid="347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3478"/>
        <p:cNvGrpSpPr/>
        <p:nvPr/>
      </p:nvGrpSpPr>
      <p:grpSpPr>
        <a:xfrm>
          <a:off x="0" y="0"/>
          <a:ext cx="0" cy="0"/>
          <a:chOff x="0" y="0"/>
          <a:chExt cx="0" cy="0"/>
        </a:xfrm>
      </p:grpSpPr>
      <p:sp>
        <p:nvSpPr>
          <p:cNvPr id="3479" name="Google Shape;3479;p411"/>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480" name="Google Shape;3480;p411"/>
          <p:cNvSpPr txBox="1"/>
          <p:nvPr/>
        </p:nvSpPr>
        <p:spPr>
          <a:xfrm>
            <a:off x="164600" y="66000"/>
            <a:ext cx="8979300" cy="49746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By default containers run as root with uid = 0</a:t>
            </a:r>
            <a:endParaRPr sz="24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2200">
                <a:solidFill>
                  <a:srgbClr val="F2F2F2"/>
                </a:solidFill>
              </a:rPr>
              <a:t>  $ k exec appsec -- id</a:t>
            </a:r>
            <a:endParaRPr sz="2200">
              <a:solidFill>
                <a:srgbClr val="F2F2F2"/>
              </a:solidFill>
            </a:endParaRPr>
          </a:p>
          <a:p>
            <a:pPr marL="0" lvl="0" indent="0" algn="l" rtl="0">
              <a:lnSpc>
                <a:spcPct val="115000"/>
              </a:lnSpc>
              <a:spcBef>
                <a:spcPts val="0"/>
              </a:spcBef>
              <a:spcAft>
                <a:spcPts val="0"/>
              </a:spcAft>
              <a:buNone/>
            </a:pPr>
            <a:r>
              <a:rPr lang="en" sz="2200">
                <a:solidFill>
                  <a:srgbClr val="F2F2F2"/>
                </a:solidFill>
              </a:rPr>
              <a:t>   uid=0(</a:t>
            </a:r>
            <a:r>
              <a:rPr lang="en" sz="2200">
                <a:solidFill>
                  <a:srgbClr val="00FF00"/>
                </a:solidFill>
              </a:rPr>
              <a:t>root</a:t>
            </a:r>
            <a:r>
              <a:rPr lang="en" sz="2200">
                <a:solidFill>
                  <a:srgbClr val="F2F2F2"/>
                </a:solidFill>
              </a:rPr>
              <a:t>) gid=0(root) groups=0(root)</a:t>
            </a:r>
            <a:endParaRPr sz="2200">
              <a:solidFill>
                <a:srgbClr val="F2F2F2"/>
              </a:solidFill>
            </a:endParaRPr>
          </a:p>
          <a:p>
            <a:pPr marL="0" lvl="0" indent="0" algn="l" rtl="0">
              <a:lnSpc>
                <a:spcPct val="115000"/>
              </a:lnSpc>
              <a:spcBef>
                <a:spcPts val="0"/>
              </a:spcBef>
              <a:spcAft>
                <a:spcPts val="0"/>
              </a:spcAft>
              <a:buNone/>
            </a:pPr>
            <a:endParaRPr sz="2200">
              <a:solidFill>
                <a:srgbClr val="F2F2F2"/>
              </a:solidFill>
            </a:endParaRPr>
          </a:p>
          <a:p>
            <a:pPr marL="0" lvl="0" indent="0" algn="l" rtl="0">
              <a:lnSpc>
                <a:spcPct val="115000"/>
              </a:lnSpc>
              <a:spcBef>
                <a:spcPts val="0"/>
              </a:spcBef>
              <a:spcAft>
                <a:spcPts val="0"/>
              </a:spcAft>
              <a:buNone/>
            </a:pPr>
            <a:r>
              <a:rPr lang="en" sz="2400" b="1">
                <a:solidFill>
                  <a:srgbClr val="FF0000"/>
                </a:solidFill>
                <a:latin typeface="Comfortaa"/>
                <a:ea typeface="Comfortaa"/>
                <a:cs typeface="Comfortaa"/>
                <a:sym typeface="Comfortaa"/>
              </a:rPr>
              <a:t>RISK: </a:t>
            </a:r>
            <a:r>
              <a:rPr lang="en" sz="2400" b="1">
                <a:solidFill>
                  <a:srgbClr val="F2F2F2"/>
                </a:solidFill>
                <a:latin typeface="Comfortaa"/>
                <a:ea typeface="Comfortaa"/>
                <a:cs typeface="Comfortaa"/>
                <a:sym typeface="Comfortaa"/>
              </a:rPr>
              <a:t>if container image is malicious, it will be able to execute its malicious code in that image.</a:t>
            </a:r>
            <a:endParaRPr sz="2400" b="1">
              <a:solidFill>
                <a:srgbClr val="F2F2F2"/>
              </a:solidFill>
              <a:latin typeface="Comfortaa"/>
              <a:ea typeface="Comfortaa"/>
              <a:cs typeface="Comfortaa"/>
              <a:sym typeface="Comfortaa"/>
            </a:endParaRPr>
          </a:p>
          <a:p>
            <a:pPr marL="0" lvl="0" indent="0" algn="l" rtl="0">
              <a:lnSpc>
                <a:spcPct val="115000"/>
              </a:lnSpc>
              <a:spcBef>
                <a:spcPts val="0"/>
              </a:spcBef>
              <a:spcAft>
                <a:spcPts val="0"/>
              </a:spcAft>
              <a:buNone/>
            </a:pPr>
            <a:endParaRPr sz="2400" b="1">
              <a:solidFill>
                <a:srgbClr val="F2F2F2"/>
              </a:solidFill>
              <a:latin typeface="Comfortaa"/>
              <a:ea typeface="Comfortaa"/>
              <a:cs typeface="Comfortaa"/>
              <a:sym typeface="Comfortaa"/>
            </a:endParaRPr>
          </a:p>
          <a:p>
            <a:pPr marL="0" lvl="0" indent="0" algn="l" rtl="0">
              <a:lnSpc>
                <a:spcPct val="115000"/>
              </a:lnSpc>
              <a:spcBef>
                <a:spcPts val="0"/>
              </a:spcBef>
              <a:spcAft>
                <a:spcPts val="0"/>
              </a:spcAft>
              <a:buNone/>
            </a:pPr>
            <a:r>
              <a:rPr lang="en" sz="2400" b="1">
                <a:solidFill>
                  <a:srgbClr val="F2F2F2"/>
                </a:solidFill>
                <a:latin typeface="Comfortaa"/>
                <a:ea typeface="Comfortaa"/>
                <a:cs typeface="Comfortaa"/>
                <a:sym typeface="Comfortaa"/>
              </a:rPr>
              <a:t>Security contexts allow to set a pod or its  container(s) to a user ID other than 0.  UID is not a username. </a:t>
            </a:r>
            <a:r>
              <a:rPr lang="en" sz="2400" b="1">
                <a:solidFill>
                  <a:srgbClr val="00FF00"/>
                </a:solidFill>
                <a:latin typeface="Comfortaa"/>
                <a:ea typeface="Comfortaa"/>
                <a:cs typeface="Comfortaa"/>
                <a:sym typeface="Comfortaa"/>
              </a:rPr>
              <a:t>container set UID takes precedence over pod</a:t>
            </a:r>
            <a:endParaRPr sz="2300" b="1">
              <a:solidFill>
                <a:srgbClr val="00FF00"/>
              </a:solidFill>
              <a:latin typeface="Comfortaa"/>
              <a:ea typeface="Comfortaa"/>
              <a:cs typeface="Comfortaa"/>
              <a:sym typeface="Comfortaa"/>
            </a:endParaRPr>
          </a:p>
          <a:p>
            <a:pPr marL="0" lvl="0" indent="0" algn="l" rtl="0">
              <a:lnSpc>
                <a:spcPct val="115000"/>
              </a:lnSpc>
              <a:spcBef>
                <a:spcPts val="0"/>
              </a:spcBef>
              <a:spcAft>
                <a:spcPts val="0"/>
              </a:spcAft>
              <a:buNone/>
            </a:pPr>
            <a:endParaRPr sz="2200" b="1">
              <a:solidFill>
                <a:srgbClr val="F2F2F2"/>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0">
                                            <p:txEl>
                                              <p:pRg st="0" end="0"/>
                                            </p:txEl>
                                          </p:spTgt>
                                        </p:tgtEl>
                                        <p:attrNameLst>
                                          <p:attrName>style.visibility</p:attrName>
                                        </p:attrNameLst>
                                      </p:cBhvr>
                                      <p:to>
                                        <p:strVal val="visible"/>
                                      </p:to>
                                    </p:set>
                                    <p:animEffect transition="in" filter="fade">
                                      <p:cBhvr>
                                        <p:cTn id="7" dur="1000"/>
                                        <p:tgtEl>
                                          <p:spTgt spid="34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0">
                                            <p:txEl>
                                              <p:pRg st="1" end="1"/>
                                            </p:txEl>
                                          </p:spTgt>
                                        </p:tgtEl>
                                        <p:attrNameLst>
                                          <p:attrName>style.visibility</p:attrName>
                                        </p:attrNameLst>
                                      </p:cBhvr>
                                      <p:to>
                                        <p:strVal val="visible"/>
                                      </p:to>
                                    </p:set>
                                    <p:animEffect transition="in" filter="fade">
                                      <p:cBhvr>
                                        <p:cTn id="12" dur="1000"/>
                                        <p:tgtEl>
                                          <p:spTgt spid="34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80">
                                            <p:txEl>
                                              <p:pRg st="2" end="2"/>
                                            </p:txEl>
                                          </p:spTgt>
                                        </p:tgtEl>
                                        <p:attrNameLst>
                                          <p:attrName>style.visibility</p:attrName>
                                        </p:attrNameLst>
                                      </p:cBhvr>
                                      <p:to>
                                        <p:strVal val="visible"/>
                                      </p:to>
                                    </p:set>
                                    <p:animEffect transition="in" filter="fade">
                                      <p:cBhvr>
                                        <p:cTn id="17" dur="1000"/>
                                        <p:tgtEl>
                                          <p:spTgt spid="34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80">
                                            <p:txEl>
                                              <p:pRg st="3" end="3"/>
                                            </p:txEl>
                                          </p:spTgt>
                                        </p:tgtEl>
                                        <p:attrNameLst>
                                          <p:attrName>style.visibility</p:attrName>
                                        </p:attrNameLst>
                                      </p:cBhvr>
                                      <p:to>
                                        <p:strVal val="visible"/>
                                      </p:to>
                                    </p:set>
                                    <p:animEffect transition="in" filter="fade">
                                      <p:cBhvr>
                                        <p:cTn id="22" dur="1000"/>
                                        <p:tgtEl>
                                          <p:spTgt spid="34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80">
                                            <p:txEl>
                                              <p:pRg st="4" end="4"/>
                                            </p:txEl>
                                          </p:spTgt>
                                        </p:tgtEl>
                                        <p:attrNameLst>
                                          <p:attrName>style.visibility</p:attrName>
                                        </p:attrNameLst>
                                      </p:cBhvr>
                                      <p:to>
                                        <p:strVal val="visible"/>
                                      </p:to>
                                    </p:set>
                                    <p:animEffect transition="in" filter="fade">
                                      <p:cBhvr>
                                        <p:cTn id="27" dur="1000"/>
                                        <p:tgtEl>
                                          <p:spTgt spid="34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80">
                                            <p:txEl>
                                              <p:pRg st="5" end="5"/>
                                            </p:txEl>
                                          </p:spTgt>
                                        </p:tgtEl>
                                        <p:attrNameLst>
                                          <p:attrName>style.visibility</p:attrName>
                                        </p:attrNameLst>
                                      </p:cBhvr>
                                      <p:to>
                                        <p:strVal val="visible"/>
                                      </p:to>
                                    </p:set>
                                    <p:animEffect transition="in" filter="fade">
                                      <p:cBhvr>
                                        <p:cTn id="32" dur="1000"/>
                                        <p:tgtEl>
                                          <p:spTgt spid="348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80">
                                            <p:txEl>
                                              <p:pRg st="6" end="6"/>
                                            </p:txEl>
                                          </p:spTgt>
                                        </p:tgtEl>
                                        <p:attrNameLst>
                                          <p:attrName>style.visibility</p:attrName>
                                        </p:attrNameLst>
                                      </p:cBhvr>
                                      <p:to>
                                        <p:strVal val="visible"/>
                                      </p:to>
                                    </p:set>
                                    <p:animEffect transition="in" filter="fade">
                                      <p:cBhvr>
                                        <p:cTn id="37" dur="1000"/>
                                        <p:tgtEl>
                                          <p:spTgt spid="348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80">
                                            <p:txEl>
                                              <p:pRg st="7" end="7"/>
                                            </p:txEl>
                                          </p:spTgt>
                                        </p:tgtEl>
                                        <p:attrNameLst>
                                          <p:attrName>style.visibility</p:attrName>
                                        </p:attrNameLst>
                                      </p:cBhvr>
                                      <p:to>
                                        <p:strVal val="visible"/>
                                      </p:to>
                                    </p:set>
                                    <p:animEffect transition="in" filter="fade">
                                      <p:cBhvr>
                                        <p:cTn id="42" dur="1000"/>
                                        <p:tgtEl>
                                          <p:spTgt spid="348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80">
                                            <p:txEl>
                                              <p:pRg st="8" end="8"/>
                                            </p:txEl>
                                          </p:spTgt>
                                        </p:tgtEl>
                                        <p:attrNameLst>
                                          <p:attrName>style.visibility</p:attrName>
                                        </p:attrNameLst>
                                      </p:cBhvr>
                                      <p:to>
                                        <p:strVal val="visible"/>
                                      </p:to>
                                    </p:set>
                                    <p:animEffect transition="in" filter="fade">
                                      <p:cBhvr>
                                        <p:cTn id="47" dur="1000"/>
                                        <p:tgtEl>
                                          <p:spTgt spid="348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480">
                                            <p:txEl>
                                              <p:pRg st="9" end="9"/>
                                            </p:txEl>
                                          </p:spTgt>
                                        </p:tgtEl>
                                        <p:attrNameLst>
                                          <p:attrName>style.visibility</p:attrName>
                                        </p:attrNameLst>
                                      </p:cBhvr>
                                      <p:to>
                                        <p:strVal val="visible"/>
                                      </p:to>
                                    </p:set>
                                    <p:animEffect transition="in" filter="fade">
                                      <p:cBhvr>
                                        <p:cTn id="52" dur="1000"/>
                                        <p:tgtEl>
                                          <p:spTgt spid="348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480">
                                            <p:txEl>
                                              <p:pRg st="10" end="10"/>
                                            </p:txEl>
                                          </p:spTgt>
                                        </p:tgtEl>
                                        <p:attrNameLst>
                                          <p:attrName>style.visibility</p:attrName>
                                        </p:attrNameLst>
                                      </p:cBhvr>
                                      <p:to>
                                        <p:strVal val="visible"/>
                                      </p:to>
                                    </p:set>
                                    <p:animEffect transition="in" filter="fade">
                                      <p:cBhvr>
                                        <p:cTn id="57" dur="1000"/>
                                        <p:tgtEl>
                                          <p:spTgt spid="348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412"/>
          <p:cNvSpPr txBox="1"/>
          <p:nvPr/>
        </p:nvSpPr>
        <p:spPr>
          <a:xfrm>
            <a:off x="281875" y="755725"/>
            <a:ext cx="3612600" cy="4199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2F2F2"/>
                </a:solidFill>
              </a:rPr>
              <a:t>apiVersion: v1</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kind: Pod</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metadata:</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name: poscc3</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spec:</a:t>
            </a:r>
            <a:endParaRPr sz="1800">
              <a:solidFill>
                <a:srgbClr val="F2F2F2"/>
              </a:solidFill>
            </a:endParaRPr>
          </a:p>
          <a:p>
            <a:pPr marL="0" lvl="0" indent="0" algn="l" rtl="0">
              <a:lnSpc>
                <a:spcPct val="115000"/>
              </a:lnSpc>
              <a:spcBef>
                <a:spcPts val="0"/>
              </a:spcBef>
              <a:spcAft>
                <a:spcPts val="0"/>
              </a:spcAft>
              <a:buNone/>
            </a:pPr>
            <a:r>
              <a:rPr lang="en" sz="1800">
                <a:solidFill>
                  <a:srgbClr val="FF0000"/>
                </a:solidFill>
              </a:rPr>
              <a:t>  securityContext:</a:t>
            </a:r>
            <a:endParaRPr sz="1800">
              <a:solidFill>
                <a:srgbClr val="FF0000"/>
              </a:solidFill>
            </a:endParaRPr>
          </a:p>
          <a:p>
            <a:pPr marL="0" lvl="0" indent="0" algn="l" rtl="0">
              <a:lnSpc>
                <a:spcPct val="115000"/>
              </a:lnSpc>
              <a:spcBef>
                <a:spcPts val="0"/>
              </a:spcBef>
              <a:spcAft>
                <a:spcPts val="0"/>
              </a:spcAft>
              <a:buNone/>
            </a:pPr>
            <a:r>
              <a:rPr lang="en" sz="1800">
                <a:solidFill>
                  <a:srgbClr val="FF0000"/>
                </a:solidFill>
              </a:rPr>
              <a:t>      runAsUser: 100</a:t>
            </a:r>
            <a:endParaRPr sz="1800">
              <a:solidFill>
                <a:srgbClr val="FF0000"/>
              </a:solidFill>
            </a:endParaRPr>
          </a:p>
          <a:p>
            <a:pPr marL="0" lvl="0" indent="0" algn="l" rtl="0">
              <a:lnSpc>
                <a:spcPct val="115000"/>
              </a:lnSpc>
              <a:spcBef>
                <a:spcPts val="0"/>
              </a:spcBef>
              <a:spcAft>
                <a:spcPts val="0"/>
              </a:spcAft>
              <a:buNone/>
            </a:pPr>
            <a:r>
              <a:rPr lang="en" sz="1800">
                <a:solidFill>
                  <a:srgbClr val="F2F2F2"/>
                </a:solidFill>
              </a:rPr>
              <a:t>  containers:</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 name: scc1</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image: deanj08/secrets</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a:t>
            </a:r>
            <a:r>
              <a:rPr lang="en" sz="1800">
                <a:solidFill>
                  <a:schemeClr val="dk1"/>
                </a:solidFill>
              </a:rPr>
              <a:t>securityContext: </a:t>
            </a:r>
            <a:r>
              <a:rPr lang="en" sz="1800">
                <a:solidFill>
                  <a:srgbClr val="00FF00"/>
                </a:solidFill>
              </a:rPr>
              <a:t> </a:t>
            </a:r>
            <a:endParaRPr sz="1800">
              <a:solidFill>
                <a:srgbClr val="00FF00"/>
              </a:solidFill>
            </a:endParaRPr>
          </a:p>
          <a:p>
            <a:pPr marL="0" lvl="0" indent="0" algn="l" rtl="0">
              <a:lnSpc>
                <a:spcPct val="115000"/>
              </a:lnSpc>
              <a:spcBef>
                <a:spcPts val="0"/>
              </a:spcBef>
              <a:spcAft>
                <a:spcPts val="0"/>
              </a:spcAft>
              <a:buNone/>
            </a:pPr>
            <a:r>
              <a:rPr lang="en" sz="1800">
                <a:solidFill>
                  <a:srgbClr val="00FF00"/>
                </a:solidFill>
              </a:rPr>
              <a:t>       runAsUser: 1000</a:t>
            </a:r>
            <a:endParaRPr sz="1800">
              <a:solidFill>
                <a:srgbClr val="00FF00"/>
              </a:solidFill>
            </a:endParaRPr>
          </a:p>
        </p:txBody>
      </p:sp>
      <p:sp>
        <p:nvSpPr>
          <p:cNvPr id="3486" name="Google Shape;3486;p412"/>
          <p:cNvSpPr txBox="1"/>
          <p:nvPr/>
        </p:nvSpPr>
        <p:spPr>
          <a:xfrm>
            <a:off x="4087125" y="755675"/>
            <a:ext cx="4954200" cy="4199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a:solidFill>
                  <a:srgbClr val="00FF00"/>
                </a:solidFill>
                <a:latin typeface="Comfortaa"/>
                <a:ea typeface="Comfortaa"/>
                <a:cs typeface="Comfortaa"/>
                <a:sym typeface="Comfortaa"/>
              </a:rPr>
              <a:t>securityContext:</a:t>
            </a:r>
            <a:r>
              <a:rPr lang="en" sz="2200" b="1">
                <a:solidFill>
                  <a:srgbClr val="F2F2F2"/>
                </a:solidFill>
                <a:latin typeface="Comfortaa"/>
                <a:ea typeface="Comfortaa"/>
                <a:cs typeface="Comfortaa"/>
                <a:sym typeface="Comfortaa"/>
              </a:rPr>
              <a:t> specify a user ID - </a:t>
            </a:r>
            <a:r>
              <a:rPr lang="en" sz="2200" b="1">
                <a:solidFill>
                  <a:srgbClr val="00FF00"/>
                </a:solidFill>
                <a:latin typeface="Comfortaa"/>
                <a:ea typeface="Comfortaa"/>
                <a:cs typeface="Comfortaa"/>
                <a:sym typeface="Comfortaa"/>
              </a:rPr>
              <a:t>container UID takes precedence.</a:t>
            </a:r>
            <a:endParaRPr sz="2200" b="1">
              <a:solidFill>
                <a:srgbClr val="00FF00"/>
              </a:solidFill>
              <a:latin typeface="Comfortaa"/>
              <a:ea typeface="Comfortaa"/>
              <a:cs typeface="Comfortaa"/>
              <a:sym typeface="Comfortaa"/>
            </a:endParaRPr>
          </a:p>
          <a:p>
            <a:pPr marL="457200" lvl="0" indent="-368300" algn="l" rtl="0">
              <a:lnSpc>
                <a:spcPct val="115000"/>
              </a:lnSpc>
              <a:spcBef>
                <a:spcPts val="0"/>
              </a:spcBef>
              <a:spcAft>
                <a:spcPts val="0"/>
              </a:spcAft>
              <a:buSzPts val="2200"/>
              <a:buFont typeface="Comfortaa"/>
              <a:buChar char="●"/>
            </a:pPr>
            <a:r>
              <a:rPr lang="en" sz="2200" b="1">
                <a:solidFill>
                  <a:srgbClr val="00FF00"/>
                </a:solidFill>
                <a:latin typeface="Comfortaa"/>
                <a:ea typeface="Comfortaa"/>
                <a:cs typeface="Comfortaa"/>
                <a:sym typeface="Comfortaa"/>
              </a:rPr>
              <a:t>　　　</a:t>
            </a:r>
            <a:r>
              <a:rPr lang="en" sz="2200" b="1">
                <a:solidFill>
                  <a:srgbClr val="FFFF00"/>
                </a:solidFill>
                <a:latin typeface="Comfortaa"/>
                <a:ea typeface="Comfortaa"/>
                <a:cs typeface="Comfortaa"/>
                <a:sym typeface="Comfortaa"/>
              </a:rPr>
              <a:t>runAsNonRoot</a:t>
            </a:r>
            <a:r>
              <a:rPr lang="en" sz="2200" b="1">
                <a:solidFill>
                  <a:schemeClr val="dk1"/>
                </a:solidFill>
                <a:latin typeface="Comfortaa"/>
                <a:ea typeface="Comfortaa"/>
                <a:cs typeface="Comfortaa"/>
                <a:sym typeface="Comfortaa"/>
              </a:rPr>
              <a:t>: container run as non root user</a:t>
            </a:r>
            <a:endParaRPr sz="22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2300">
                <a:solidFill>
                  <a:srgbClr val="F2F2F2"/>
                </a:solidFill>
              </a:rPr>
              <a:t>$kubectl exec poscc3 -- id</a:t>
            </a:r>
            <a:endParaRPr sz="2300">
              <a:solidFill>
                <a:srgbClr val="F2F2F2"/>
              </a:solidFill>
            </a:endParaRPr>
          </a:p>
          <a:p>
            <a:pPr marL="0" lvl="0" indent="0" algn="l" rtl="0">
              <a:lnSpc>
                <a:spcPct val="115000"/>
              </a:lnSpc>
              <a:spcBef>
                <a:spcPts val="0"/>
              </a:spcBef>
              <a:spcAft>
                <a:spcPts val="0"/>
              </a:spcAft>
              <a:buNone/>
            </a:pPr>
            <a:r>
              <a:rPr lang="en" sz="2300">
                <a:solidFill>
                  <a:srgbClr val="00FF00"/>
                </a:solidFill>
              </a:rPr>
              <a:t>uid=1000</a:t>
            </a:r>
            <a:r>
              <a:rPr lang="en" sz="2300">
                <a:solidFill>
                  <a:srgbClr val="F2F2F2"/>
                </a:solidFill>
              </a:rPr>
              <a:t> gid=0(root) groups=0(root)</a:t>
            </a:r>
            <a:endParaRPr sz="2300">
              <a:solidFill>
                <a:srgbClr val="F2F2F2"/>
              </a:solidFill>
            </a:endParaRPr>
          </a:p>
          <a:p>
            <a:pPr marL="0" lvl="0" indent="0" algn="l" rtl="0">
              <a:lnSpc>
                <a:spcPct val="115000"/>
              </a:lnSpc>
              <a:spcBef>
                <a:spcPts val="0"/>
              </a:spcBef>
              <a:spcAft>
                <a:spcPts val="0"/>
              </a:spcAft>
              <a:buNone/>
            </a:pPr>
            <a:endParaRPr sz="2200" b="1">
              <a:solidFill>
                <a:srgbClr val="00FF00"/>
              </a:solidFill>
              <a:latin typeface="Comfortaa"/>
              <a:ea typeface="Comfortaa"/>
              <a:cs typeface="Comfortaa"/>
              <a:sym typeface="Comfortaa"/>
            </a:endParaRPr>
          </a:p>
          <a:p>
            <a:pPr marL="0" lvl="0" indent="0" algn="l" rtl="0">
              <a:lnSpc>
                <a:spcPct val="115000"/>
              </a:lnSpc>
              <a:spcBef>
                <a:spcPts val="0"/>
              </a:spcBef>
              <a:spcAft>
                <a:spcPts val="0"/>
              </a:spcAft>
              <a:buNone/>
            </a:pPr>
            <a:endParaRPr sz="2200" b="1">
              <a:solidFill>
                <a:srgbClr val="00FF00"/>
              </a:solidFill>
              <a:latin typeface="Comfortaa"/>
              <a:ea typeface="Comfortaa"/>
              <a:cs typeface="Comfortaa"/>
              <a:sym typeface="Comfortaa"/>
            </a:endParaRPr>
          </a:p>
        </p:txBody>
      </p:sp>
      <p:cxnSp>
        <p:nvCxnSpPr>
          <p:cNvPr id="3487" name="Google Shape;3487;p412"/>
          <p:cNvCxnSpPr/>
          <p:nvPr/>
        </p:nvCxnSpPr>
        <p:spPr>
          <a:xfrm flipH="1">
            <a:off x="2648100" y="4118400"/>
            <a:ext cx="1461300" cy="324600"/>
          </a:xfrm>
          <a:prstGeom prst="straightConnector1">
            <a:avLst/>
          </a:prstGeom>
          <a:noFill/>
          <a:ln w="28575" cap="flat" cmpd="sng">
            <a:solidFill>
              <a:srgbClr val="00FF00"/>
            </a:solidFill>
            <a:prstDash val="dash"/>
            <a:round/>
            <a:headEnd type="none" w="med" len="med"/>
            <a:tailEnd type="triangle" w="med" len="med"/>
          </a:ln>
        </p:spPr>
      </p:cxnSp>
      <p:sp>
        <p:nvSpPr>
          <p:cNvPr id="3488" name="Google Shape;3488;p412"/>
          <p:cNvSpPr txBox="1"/>
          <p:nvPr/>
        </p:nvSpPr>
        <p:spPr>
          <a:xfrm>
            <a:off x="281875" y="98900"/>
            <a:ext cx="8759400" cy="554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Security contexts are configured in a pod manifest</a:t>
            </a:r>
            <a:endParaRPr sz="2400" b="1">
              <a:solidFill>
                <a:schemeClr val="dk1"/>
              </a:solidFill>
              <a:latin typeface="Comfortaa"/>
              <a:ea typeface="Comfortaa"/>
              <a:cs typeface="Comfortaa"/>
              <a:sym typeface="Comfortaa"/>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sp>
        <p:nvSpPr>
          <p:cNvPr id="3493" name="Google Shape;3493;p413"/>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494" name="Google Shape;3494;p413"/>
          <p:cNvSpPr txBox="1"/>
          <p:nvPr/>
        </p:nvSpPr>
        <p:spPr>
          <a:xfrm>
            <a:off x="211200" y="40275"/>
            <a:ext cx="8721600" cy="4799400"/>
          </a:xfrm>
          <a:prstGeom prst="rect">
            <a:avLst/>
          </a:prstGeom>
          <a:noFill/>
          <a:ln>
            <a:noFill/>
          </a:ln>
        </p:spPr>
        <p:txBody>
          <a:bodyPr spcFirstLastPara="1" wrap="square" lIns="0" tIns="142225" rIns="0" bIns="0" anchor="t" anchorCtr="0">
            <a:noAutofit/>
          </a:bodyPr>
          <a:lstStyle/>
          <a:p>
            <a:pPr marL="457200" lvl="0" indent="-381000" algn="l" rtl="0">
              <a:lnSpc>
                <a:spcPct val="115000"/>
              </a:lnSpc>
              <a:spcBef>
                <a:spcPts val="0"/>
              </a:spcBef>
              <a:spcAft>
                <a:spcPts val="0"/>
              </a:spcAft>
              <a:buSzPts val="2400"/>
              <a:buFont typeface="Comfortaa"/>
              <a:buChar char="●"/>
            </a:pPr>
            <a:r>
              <a:rPr lang="en" sz="2400" b="1">
                <a:solidFill>
                  <a:srgbClr val="00FF00"/>
                </a:solidFill>
                <a:latin typeface="Comfortaa"/>
                <a:ea typeface="Comfortaa"/>
                <a:cs typeface="Comfortaa"/>
                <a:sym typeface="Comfortaa"/>
              </a:rPr>
              <a:t>fsgroup</a:t>
            </a:r>
            <a:r>
              <a:rPr lang="en" sz="2400" b="1">
                <a:solidFill>
                  <a:schemeClr val="dk1"/>
                </a:solidFill>
                <a:latin typeface="Comfortaa"/>
                <a:ea typeface="Comfortaa"/>
                <a:cs typeface="Comfortaa"/>
                <a:sym typeface="Comfortaa"/>
              </a:rPr>
              <a:t> controls access to shared volumes by containers in a pod. Allows to set the Group ID or GID. A container GID must match the shared storage group ID to have access to that volume.</a:t>
            </a:r>
            <a:endParaRPr sz="2400" b="1">
              <a:solidFill>
                <a:schemeClr val="dk1"/>
              </a:solidFill>
              <a:latin typeface="Comfortaa"/>
              <a:ea typeface="Comfortaa"/>
              <a:cs typeface="Comfortaa"/>
              <a:sym typeface="Comfortaa"/>
            </a:endParaRPr>
          </a:p>
          <a:p>
            <a:pPr marL="914400" lvl="0" indent="0" algn="l" rtl="0">
              <a:lnSpc>
                <a:spcPct val="115000"/>
              </a:lnSpc>
              <a:spcBef>
                <a:spcPts val="0"/>
              </a:spcBef>
              <a:spcAft>
                <a:spcPts val="0"/>
              </a:spcAft>
              <a:buNone/>
            </a:pPr>
            <a:endParaRPr sz="2400" b="1">
              <a:solidFill>
                <a:schemeClr val="dk1"/>
              </a:solidFill>
              <a:latin typeface="Comfortaa"/>
              <a:ea typeface="Comfortaa"/>
              <a:cs typeface="Comfortaa"/>
              <a:sym typeface="Comfortaa"/>
            </a:endParaRPr>
          </a:p>
          <a:p>
            <a:pPr marL="457200" lvl="0" indent="-381000" algn="l" rtl="0">
              <a:lnSpc>
                <a:spcPct val="115000"/>
              </a:lnSpc>
              <a:spcBef>
                <a:spcPts val="0"/>
              </a:spcBef>
              <a:spcAft>
                <a:spcPts val="0"/>
              </a:spcAft>
              <a:buSzPts val="2400"/>
              <a:buFont typeface="Comfortaa"/>
              <a:buChar char="●"/>
            </a:pPr>
            <a:r>
              <a:rPr lang="en" sz="2400" b="1">
                <a:solidFill>
                  <a:schemeClr val="dk1"/>
                </a:solidFill>
                <a:latin typeface="Comfortaa"/>
                <a:ea typeface="Comfortaa"/>
                <a:cs typeface="Comfortaa"/>
                <a:sym typeface="Comfortaa"/>
              </a:rPr>
              <a:t>Control each process privilege ..you can set a container to </a:t>
            </a:r>
            <a:r>
              <a:rPr lang="en" sz="2400" b="1">
                <a:solidFill>
                  <a:srgbClr val="00FF00"/>
                </a:solidFill>
                <a:latin typeface="Comfortaa"/>
                <a:ea typeface="Comfortaa"/>
                <a:cs typeface="Comfortaa"/>
                <a:sym typeface="Comfortaa"/>
              </a:rPr>
              <a:t>privileged mode</a:t>
            </a:r>
            <a:r>
              <a:rPr lang="en" sz="2400" b="1">
                <a:solidFill>
                  <a:schemeClr val="dk1"/>
                </a:solidFill>
                <a:latin typeface="Comfortaa"/>
                <a:ea typeface="Comfortaa"/>
                <a:cs typeface="Comfortaa"/>
                <a:sym typeface="Comfortaa"/>
              </a:rPr>
              <a:t> to have access to more kernel capabilities under </a:t>
            </a:r>
            <a:r>
              <a:rPr lang="en" sz="2400" b="1">
                <a:solidFill>
                  <a:srgbClr val="00FF00"/>
                </a:solidFill>
                <a:latin typeface="Comfortaa"/>
                <a:ea typeface="Comfortaa"/>
                <a:cs typeface="Comfortaa"/>
                <a:sym typeface="Comfortaa"/>
              </a:rPr>
              <a:t>/dev</a:t>
            </a:r>
            <a:r>
              <a:rPr lang="en" sz="2400" b="1">
                <a:solidFill>
                  <a:schemeClr val="dk1"/>
                </a:solidFill>
                <a:latin typeface="Comfortaa"/>
                <a:ea typeface="Comfortaa"/>
                <a:cs typeface="Comfortaa"/>
                <a:sym typeface="Comfortaa"/>
              </a:rPr>
              <a:t> (Privileged or kernel mode is the processing mode that allows code to have direct access to all hardware and memory in the system)</a:t>
            </a:r>
            <a:endParaRPr sz="2400" b="1">
              <a:solidFill>
                <a:schemeClr val="dk1"/>
              </a:solidFill>
              <a:latin typeface="Comfortaa"/>
              <a:ea typeface="Comfortaa"/>
              <a:cs typeface="Comfortaa"/>
              <a:sym typeface="Comfortaa"/>
            </a:endParaRPr>
          </a:p>
          <a:p>
            <a:pPr marL="914400" lvl="0" indent="0" algn="l" rtl="0">
              <a:lnSpc>
                <a:spcPct val="115000"/>
              </a:lnSpc>
              <a:spcBef>
                <a:spcPts val="0"/>
              </a:spcBef>
              <a:spcAft>
                <a:spcPts val="0"/>
              </a:spcAft>
              <a:buNone/>
            </a:pPr>
            <a:endParaRPr sz="21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endParaRPr sz="2200" b="1">
              <a:solidFill>
                <a:srgbClr val="F2F2F2"/>
              </a:solidFill>
              <a:latin typeface="Comfortaa"/>
              <a:ea typeface="Comfortaa"/>
              <a:cs typeface="Comfortaa"/>
              <a:sym typeface="Comfortaa"/>
            </a:endParaRPr>
          </a:p>
          <a:p>
            <a:pPr marL="0" lvl="0" indent="0" algn="l" rtl="0">
              <a:lnSpc>
                <a:spcPct val="115000"/>
              </a:lnSpc>
              <a:spcBef>
                <a:spcPts val="0"/>
              </a:spcBef>
              <a:spcAft>
                <a:spcPts val="0"/>
              </a:spcAft>
              <a:buNone/>
            </a:pPr>
            <a:endParaRPr sz="2200" b="1">
              <a:solidFill>
                <a:srgbClr val="F2F2F2"/>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3498"/>
        <p:cNvGrpSpPr/>
        <p:nvPr/>
      </p:nvGrpSpPr>
      <p:grpSpPr>
        <a:xfrm>
          <a:off x="0" y="0"/>
          <a:ext cx="0" cy="0"/>
          <a:chOff x="0" y="0"/>
          <a:chExt cx="0" cy="0"/>
        </a:xfrm>
      </p:grpSpPr>
      <p:sp>
        <p:nvSpPr>
          <p:cNvPr id="3499" name="Google Shape;3499;p414"/>
          <p:cNvSpPr txBox="1">
            <a:spLocks noGrp="1"/>
          </p:cNvSpPr>
          <p:nvPr>
            <p:ph type="title"/>
          </p:nvPr>
        </p:nvSpPr>
        <p:spPr>
          <a:xfrm>
            <a:off x="224725" y="450150"/>
            <a:ext cx="8672400" cy="4090800"/>
          </a:xfrm>
          <a:prstGeom prst="rect">
            <a:avLst/>
          </a:prstGeom>
        </p:spPr>
        <p:txBody>
          <a:bodyPr spcFirstLastPara="1" wrap="square" lIns="91425" tIns="91425" rIns="91425" bIns="91425" anchor="ctr" anchorCtr="0">
            <a:noAutofit/>
          </a:bodyPr>
          <a:lstStyle/>
          <a:p>
            <a:pPr marL="457200" lvl="0" indent="-381000" algn="l" rtl="0">
              <a:lnSpc>
                <a:spcPct val="115000"/>
              </a:lnSpc>
              <a:spcBef>
                <a:spcPts val="0"/>
              </a:spcBef>
              <a:spcAft>
                <a:spcPts val="0"/>
              </a:spcAft>
              <a:buClr>
                <a:srgbClr val="000000"/>
              </a:buClr>
              <a:buSzPts val="2400"/>
              <a:buFont typeface="Comfortaa"/>
              <a:buChar char="●"/>
            </a:pPr>
            <a:r>
              <a:rPr lang="en" sz="2400" b="1">
                <a:latin typeface="Comfortaa"/>
                <a:ea typeface="Comfortaa"/>
                <a:cs typeface="Comfortaa"/>
                <a:sym typeface="Comfortaa"/>
              </a:rPr>
              <a:t>Assigns permissions to containers..you can </a:t>
            </a:r>
            <a:r>
              <a:rPr lang="en" sz="2400" b="1">
                <a:solidFill>
                  <a:srgbClr val="00FF00"/>
                </a:solidFill>
                <a:latin typeface="Comfortaa"/>
                <a:ea typeface="Comfortaa"/>
                <a:cs typeface="Comfortaa"/>
                <a:sym typeface="Comfortaa"/>
              </a:rPr>
              <a:t>add or drop</a:t>
            </a:r>
            <a:r>
              <a:rPr lang="en" sz="2400" b="1">
                <a:latin typeface="Comfortaa"/>
                <a:ea typeface="Comfortaa"/>
                <a:cs typeface="Comfortaa"/>
                <a:sym typeface="Comfortaa"/>
              </a:rPr>
              <a:t> specific capabilities at the container level like configuring the date and time or allow a system to reboot.</a:t>
            </a:r>
            <a:endParaRPr sz="2400" b="1">
              <a:latin typeface="Comfortaa"/>
              <a:ea typeface="Comfortaa"/>
              <a:cs typeface="Comfortaa"/>
              <a:sym typeface="Comfortaa"/>
            </a:endParaRPr>
          </a:p>
          <a:p>
            <a:pPr marL="457200" lvl="0" indent="-381000" algn="l" rtl="0">
              <a:lnSpc>
                <a:spcPct val="115000"/>
              </a:lnSpc>
              <a:spcBef>
                <a:spcPts val="0"/>
              </a:spcBef>
              <a:spcAft>
                <a:spcPts val="0"/>
              </a:spcAft>
              <a:buClr>
                <a:srgbClr val="000000"/>
              </a:buClr>
              <a:buSzPts val="2400"/>
              <a:buFont typeface="Comfortaa"/>
              <a:buChar char="●"/>
            </a:pPr>
            <a:r>
              <a:rPr lang="en" sz="2300" b="1" u="sng">
                <a:solidFill>
                  <a:schemeClr val="hlink"/>
                </a:solidFill>
                <a:latin typeface="Comfortaa"/>
                <a:ea typeface="Comfortaa"/>
                <a:cs typeface="Comfortaa"/>
                <a:sym typeface="Comfortaa"/>
                <a:hlinkClick r:id="rId3"/>
              </a:rPr>
              <a:t>https://github.com/torvalds/linux/blob/master/include/uapi/linux/capability.h</a:t>
            </a:r>
            <a:r>
              <a:rPr lang="en" sz="2100" b="1">
                <a:latin typeface="Comfortaa"/>
                <a:ea typeface="Comfortaa"/>
                <a:cs typeface="Comfortaa"/>
                <a:sym typeface="Comfortaa"/>
              </a:rPr>
              <a:t> under "</a:t>
            </a:r>
            <a:r>
              <a:rPr lang="en" sz="1800"/>
              <a:t>/*** POSIX-draft defined capabilities"</a:t>
            </a:r>
            <a:endParaRPr sz="1800"/>
          </a:p>
          <a:p>
            <a:pPr marL="457200" lvl="0" indent="-381000" algn="l" rtl="0">
              <a:lnSpc>
                <a:spcPct val="115000"/>
              </a:lnSpc>
              <a:spcBef>
                <a:spcPts val="0"/>
              </a:spcBef>
              <a:spcAft>
                <a:spcPts val="0"/>
              </a:spcAft>
              <a:buClr>
                <a:srgbClr val="000000"/>
              </a:buClr>
              <a:buSzPts val="2400"/>
              <a:buFont typeface="Comfortaa"/>
              <a:buChar char="●"/>
            </a:pPr>
            <a:r>
              <a:rPr lang="en" sz="2400" b="1">
                <a:latin typeface="Comfortaa"/>
                <a:ea typeface="Comfortaa"/>
                <a:cs typeface="Comfortaa"/>
                <a:sym typeface="Comfortaa"/>
              </a:rPr>
              <a:t>Prevent a container from writing to the container filesystem… </a:t>
            </a:r>
            <a:r>
              <a:rPr lang="en" sz="2400" b="1">
                <a:solidFill>
                  <a:srgbClr val="00FF00"/>
                </a:solidFill>
                <a:latin typeface="Comfortaa"/>
                <a:ea typeface="Comfortaa"/>
                <a:cs typeface="Comfortaa"/>
                <a:sym typeface="Comfortaa"/>
              </a:rPr>
              <a:t>readOnlyFileSystem</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3503"/>
        <p:cNvGrpSpPr/>
        <p:nvPr/>
      </p:nvGrpSpPr>
      <p:grpSpPr>
        <a:xfrm>
          <a:off x="0" y="0"/>
          <a:ext cx="0" cy="0"/>
          <a:chOff x="0" y="0"/>
          <a:chExt cx="0" cy="0"/>
        </a:xfrm>
      </p:grpSpPr>
      <p:sp>
        <p:nvSpPr>
          <p:cNvPr id="3504" name="Google Shape;3504;p415"/>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Network Policies</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3508"/>
        <p:cNvGrpSpPr/>
        <p:nvPr/>
      </p:nvGrpSpPr>
      <p:grpSpPr>
        <a:xfrm>
          <a:off x="0" y="0"/>
          <a:ext cx="0" cy="0"/>
          <a:chOff x="0" y="0"/>
          <a:chExt cx="0" cy="0"/>
        </a:xfrm>
      </p:grpSpPr>
      <p:sp>
        <p:nvSpPr>
          <p:cNvPr id="3509" name="Google Shape;3509;p416"/>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510" name="Google Shape;3510;p416"/>
          <p:cNvSpPr txBox="1"/>
          <p:nvPr/>
        </p:nvSpPr>
        <p:spPr>
          <a:xfrm>
            <a:off x="137625" y="240900"/>
            <a:ext cx="8583900" cy="48006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NetworkPolicy is a </a:t>
            </a:r>
            <a:r>
              <a:rPr lang="en" sz="2400" b="1">
                <a:solidFill>
                  <a:srgbClr val="00FF00"/>
                </a:solidFill>
                <a:latin typeface="Comfortaa"/>
                <a:ea typeface="Comfortaa"/>
                <a:cs typeface="Comfortaa"/>
                <a:sym typeface="Comfortaa"/>
              </a:rPr>
              <a:t>Namespaced</a:t>
            </a:r>
            <a:r>
              <a:rPr lang="en" sz="2400" b="1">
                <a:solidFill>
                  <a:schemeClr val="dk1"/>
                </a:solidFill>
                <a:latin typeface="Comfortaa"/>
                <a:ea typeface="Comfortaa"/>
                <a:cs typeface="Comfortaa"/>
                <a:sym typeface="Comfortaa"/>
              </a:rPr>
              <a:t> Kubernetes resource </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            For all y'all network folks out there</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Network Policies == Kubernetes Network Access Lists</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All traffic is allowed between Pods by Default in a namespace</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Provides the Pod network with access control for inter POD traffic.</a:t>
            </a:r>
            <a:endParaRPr sz="2400" b="1">
              <a:solidFill>
                <a:schemeClr val="dk1"/>
              </a:solidFill>
              <a:latin typeface="Comfortaa"/>
              <a:ea typeface="Comfortaa"/>
              <a:cs typeface="Comfortaa"/>
              <a:sym typeface="Comfortaa"/>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3514"/>
        <p:cNvGrpSpPr/>
        <p:nvPr/>
      </p:nvGrpSpPr>
      <p:grpSpPr>
        <a:xfrm>
          <a:off x="0" y="0"/>
          <a:ext cx="0" cy="0"/>
          <a:chOff x="0" y="0"/>
          <a:chExt cx="0" cy="0"/>
        </a:xfrm>
      </p:grpSpPr>
      <p:sp>
        <p:nvSpPr>
          <p:cNvPr id="3515" name="Google Shape;3515;p417"/>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516" name="Google Shape;3516;p417"/>
          <p:cNvSpPr txBox="1"/>
          <p:nvPr/>
        </p:nvSpPr>
        <p:spPr>
          <a:xfrm>
            <a:off x="137625" y="206425"/>
            <a:ext cx="8583900" cy="46617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Application of network policies uses Selectors in combination with Labels</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rgbClr val="00FF00"/>
                </a:solidFill>
                <a:latin typeface="Comfortaa"/>
                <a:ea typeface="Comfortaa"/>
                <a:cs typeface="Comfortaa"/>
                <a:sym typeface="Comfortaa"/>
              </a:rPr>
              <a:t>CNI support needed for Network Policies to take effect</a:t>
            </a:r>
            <a:endParaRPr sz="24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Network access control to Pods configured with Ingress and Egress Rules</a:t>
            </a: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rgbClr val="00FF00"/>
                </a:solidFill>
                <a:latin typeface="Comfortaa"/>
                <a:ea typeface="Comfortaa"/>
                <a:cs typeface="Comfortaa"/>
                <a:sym typeface="Comfortaa"/>
              </a:rPr>
              <a:t>Rules are ORed and not ANDed.</a:t>
            </a:r>
            <a:endParaRPr sz="24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                   </a:t>
            </a:r>
            <a:r>
              <a:rPr lang="en" sz="2500" b="1">
                <a:solidFill>
                  <a:srgbClr val="FF0000"/>
                </a:solidFill>
                <a:latin typeface="Comfortaa"/>
                <a:ea typeface="Comfortaa"/>
                <a:cs typeface="Comfortaa"/>
                <a:sym typeface="Comfortaa"/>
              </a:rPr>
              <a:t>Ingress rule != Ingress service </a:t>
            </a:r>
            <a:endParaRPr sz="2500" b="1">
              <a:solidFill>
                <a:srgbClr val="FF00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500" b="1">
              <a:solidFill>
                <a:srgbClr val="FF00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200" b="1">
              <a:solidFill>
                <a:schemeClr val="dk1"/>
              </a:solidFill>
              <a:latin typeface="Comfortaa"/>
              <a:ea typeface="Comfortaa"/>
              <a:cs typeface="Comfortaa"/>
              <a:sym typeface="Comfortaa"/>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3520"/>
        <p:cNvGrpSpPr/>
        <p:nvPr/>
      </p:nvGrpSpPr>
      <p:grpSpPr>
        <a:xfrm>
          <a:off x="0" y="0"/>
          <a:ext cx="0" cy="0"/>
          <a:chOff x="0" y="0"/>
          <a:chExt cx="0" cy="0"/>
        </a:xfrm>
      </p:grpSpPr>
      <p:sp>
        <p:nvSpPr>
          <p:cNvPr id="3521" name="Google Shape;3521;p418"/>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522" name="Google Shape;3522;p418"/>
          <p:cNvSpPr txBox="1"/>
          <p:nvPr/>
        </p:nvSpPr>
        <p:spPr>
          <a:xfrm>
            <a:off x="83200" y="71300"/>
            <a:ext cx="8583900" cy="14871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All traffic is denied with selector is empty. All ingress or egress inter Pod traffic denied </a:t>
            </a:r>
            <a:r>
              <a:rPr lang="en" sz="2400" b="1">
                <a:solidFill>
                  <a:srgbClr val="00FF00"/>
                </a:solidFill>
                <a:latin typeface="Comfortaa"/>
                <a:ea typeface="Comfortaa"/>
                <a:cs typeface="Comfortaa"/>
                <a:sym typeface="Comfortaa"/>
              </a:rPr>
              <a:t>rules are empty</a:t>
            </a:r>
            <a:r>
              <a:rPr lang="en" sz="2400" b="1">
                <a:solidFill>
                  <a:schemeClr val="dk1"/>
                </a:solidFill>
                <a:latin typeface="Comfortaa"/>
                <a:ea typeface="Comfortaa"/>
                <a:cs typeface="Comfortaa"/>
                <a:sym typeface="Comfortaa"/>
              </a:rPr>
              <a:t>. Rules are only</a:t>
            </a:r>
            <a:r>
              <a:rPr lang="en" sz="2400" b="1">
                <a:solidFill>
                  <a:srgbClr val="FF0000"/>
                </a:solidFill>
                <a:latin typeface="Comfortaa"/>
                <a:ea typeface="Comfortaa"/>
                <a:cs typeface="Comfortaa"/>
                <a:sym typeface="Comfortaa"/>
              </a:rPr>
              <a:t> ALLOW</a:t>
            </a:r>
            <a:endParaRPr>
              <a:solidFill>
                <a:srgbClr val="FF0000"/>
              </a:solidFill>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p:txBody>
      </p:sp>
      <p:sp>
        <p:nvSpPr>
          <p:cNvPr id="3523" name="Google Shape;3523;p418"/>
          <p:cNvSpPr txBox="1"/>
          <p:nvPr/>
        </p:nvSpPr>
        <p:spPr>
          <a:xfrm>
            <a:off x="234275" y="1812925"/>
            <a:ext cx="4043400" cy="3075900"/>
          </a:xfrm>
          <a:prstGeom prst="rect">
            <a:avLst/>
          </a:prstGeom>
          <a:solidFill>
            <a:schemeClr val="dk1"/>
          </a:solid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apiVersion</a:t>
            </a:r>
            <a:r>
              <a:rPr lang="en" sz="1800" b="1">
                <a:solidFill>
                  <a:srgbClr val="080808"/>
                </a:solidFill>
                <a:highlight>
                  <a:srgbClr val="FFFFFF"/>
                </a:highlight>
                <a:latin typeface="Courier New"/>
                <a:ea typeface="Courier New"/>
                <a:cs typeface="Courier New"/>
                <a:sym typeface="Courier New"/>
              </a:rPr>
              <a:t>: networking.k8s.io/v1</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kind</a:t>
            </a:r>
            <a:r>
              <a:rPr lang="en" sz="1800" b="1">
                <a:solidFill>
                  <a:srgbClr val="080808"/>
                </a:solidFill>
                <a:highlight>
                  <a:srgbClr val="FFFFFF"/>
                </a:highlight>
                <a:latin typeface="Courier New"/>
                <a:ea typeface="Courier New"/>
                <a:cs typeface="Courier New"/>
                <a:sym typeface="Courier New"/>
              </a:rPr>
              <a:t>: NetworkPolicy</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metadata</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t>
            </a:r>
            <a:r>
              <a:rPr lang="en" sz="1800" b="1">
                <a:solidFill>
                  <a:srgbClr val="0033B3"/>
                </a:solidFill>
                <a:highlight>
                  <a:srgbClr val="FFFFFF"/>
                </a:highlight>
                <a:latin typeface="Courier New"/>
                <a:ea typeface="Courier New"/>
                <a:cs typeface="Courier New"/>
                <a:sym typeface="Courier New"/>
              </a:rPr>
              <a:t>name</a:t>
            </a:r>
            <a:r>
              <a:rPr lang="en" sz="1800" b="1">
                <a:solidFill>
                  <a:srgbClr val="080808"/>
                </a:solidFill>
                <a:highlight>
                  <a:srgbClr val="FFFFFF"/>
                </a:highlight>
                <a:latin typeface="Courier New"/>
                <a:ea typeface="Courier New"/>
                <a:cs typeface="Courier New"/>
                <a:sym typeface="Courier New"/>
              </a:rPr>
              <a:t>: netpol1</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spec</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podSelector:{}</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t>
            </a:r>
            <a:r>
              <a:rPr lang="en" sz="1800" b="1">
                <a:solidFill>
                  <a:srgbClr val="0033B3"/>
                </a:solidFill>
                <a:highlight>
                  <a:srgbClr val="FFFFFF"/>
                </a:highlight>
                <a:latin typeface="Courier New"/>
                <a:ea typeface="Courier New"/>
                <a:cs typeface="Courier New"/>
                <a:sym typeface="Courier New"/>
              </a:rPr>
              <a:t>ingress</a:t>
            </a:r>
            <a:r>
              <a:rPr lang="en" sz="1800" b="1">
                <a:solidFill>
                  <a:srgbClr val="080808"/>
                </a:solidFill>
                <a:highlight>
                  <a:srgbClr val="FFFFFF"/>
                </a:highlight>
                <a:latin typeface="Courier New"/>
                <a:ea typeface="Courier New"/>
                <a:cs typeface="Courier New"/>
                <a:sym typeface="Courier New"/>
              </a:rPr>
              <a:t>: []</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egress: []</a:t>
            </a:r>
            <a:endParaRPr sz="1800" b="1">
              <a:solidFill>
                <a:srgbClr val="080808"/>
              </a:solidFill>
              <a:highlight>
                <a:srgbClr val="FFFFFF"/>
              </a:highlight>
              <a:latin typeface="Courier New"/>
              <a:ea typeface="Courier New"/>
              <a:cs typeface="Courier New"/>
              <a:sym typeface="Courier New"/>
            </a:endParaRPr>
          </a:p>
        </p:txBody>
      </p:sp>
      <p:sp>
        <p:nvSpPr>
          <p:cNvPr id="3524" name="Google Shape;3524;p418"/>
          <p:cNvSpPr txBox="1"/>
          <p:nvPr/>
        </p:nvSpPr>
        <p:spPr>
          <a:xfrm>
            <a:off x="4572000" y="1731475"/>
            <a:ext cx="4289100" cy="323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podSelector</a:t>
            </a:r>
            <a:r>
              <a:rPr lang="en" sz="2400" b="1">
                <a:solidFill>
                  <a:schemeClr val="dk1"/>
                </a:solidFill>
                <a:latin typeface="Comfortaa"/>
                <a:ea typeface="Comfortaa"/>
                <a:cs typeface="Comfortaa"/>
                <a:sym typeface="Comfortaa"/>
              </a:rPr>
              <a:t>: selects pod  with matching labels to apply networkPolicy - {</a:t>
            </a:r>
            <a:r>
              <a:rPr lang="en" sz="2400" b="1">
                <a:solidFill>
                  <a:srgbClr val="00FF00"/>
                </a:solidFill>
                <a:latin typeface="Comfortaa"/>
                <a:ea typeface="Comfortaa"/>
                <a:cs typeface="Comfortaa"/>
                <a:sym typeface="Comfortaa"/>
              </a:rPr>
              <a:t>map}</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ingress/egress:</a:t>
            </a:r>
            <a:r>
              <a:rPr lang="en" sz="2400" b="1">
                <a:solidFill>
                  <a:schemeClr val="dk1"/>
                </a:solidFill>
                <a:latin typeface="Comfortaa"/>
                <a:ea typeface="Comfortaa"/>
                <a:cs typeface="Comfortaa"/>
                <a:sym typeface="Comfortaa"/>
              </a:rPr>
              <a:t> Allow connections to pod with matching selector label.</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[array]</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endParaRPr sz="2300">
              <a:solidFill>
                <a:schemeClr val="dk1"/>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Course Introduction</a:t>
            </a:r>
            <a:r>
              <a:rPr lang="en" b="1"/>
              <a:t> </a:t>
            </a:r>
            <a:endParaRPr b="1"/>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9"/>
          <p:cNvSpPr txBox="1"/>
          <p:nvPr/>
        </p:nvSpPr>
        <p:spPr>
          <a:xfrm>
            <a:off x="202950" y="75625"/>
            <a:ext cx="8738100" cy="4967100"/>
          </a:xfrm>
          <a:prstGeom prst="rect">
            <a:avLst/>
          </a:prstGeom>
          <a:noFill/>
          <a:ln>
            <a:noFill/>
          </a:ln>
        </p:spPr>
        <p:txBody>
          <a:bodyPr spcFirstLastPara="1" wrap="square" lIns="0" tIns="142225" rIns="0" bIns="0" anchor="t" anchorCtr="0">
            <a:noAutofit/>
          </a:bodyPr>
          <a:lstStyle/>
          <a:p>
            <a:pPr marL="0" marR="5080" lvl="0" indent="0" algn="l" rtl="0">
              <a:lnSpc>
                <a:spcPct val="118750"/>
              </a:lnSpc>
              <a:spcBef>
                <a:spcPts val="1140"/>
              </a:spcBef>
              <a:spcAft>
                <a:spcPts val="0"/>
              </a:spcAft>
              <a:buNone/>
            </a:pPr>
            <a:r>
              <a:rPr lang="en" sz="2000" b="1">
                <a:solidFill>
                  <a:schemeClr val="dk1"/>
                </a:solidFill>
                <a:latin typeface="Comfortaa"/>
                <a:ea typeface="Comfortaa"/>
                <a:cs typeface="Comfortaa"/>
                <a:sym typeface="Comfortaa"/>
              </a:rPr>
              <a:t>The </a:t>
            </a:r>
            <a:r>
              <a:rPr lang="en" sz="2000" b="1">
                <a:solidFill>
                  <a:srgbClr val="00FF00"/>
                </a:solidFill>
                <a:latin typeface="Comfortaa"/>
                <a:ea typeface="Comfortaa"/>
                <a:cs typeface="Comfortaa"/>
                <a:sym typeface="Comfortaa"/>
              </a:rPr>
              <a:t>etcdctl </a:t>
            </a:r>
            <a:r>
              <a:rPr lang="en" sz="2000" b="1">
                <a:solidFill>
                  <a:schemeClr val="dk1"/>
                </a:solidFill>
                <a:latin typeface="Comfortaa"/>
                <a:ea typeface="Comfortaa"/>
                <a:cs typeface="Comfortaa"/>
                <a:sym typeface="Comfortaa"/>
              </a:rPr>
              <a:t>command is used to interact with an etcd server such as setting, updating or removing keys.</a:t>
            </a:r>
            <a:endParaRPr sz="20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000" b="1">
                <a:solidFill>
                  <a:schemeClr val="dk1"/>
                </a:solidFill>
                <a:latin typeface="Comfortaa"/>
                <a:ea typeface="Comfortaa"/>
                <a:cs typeface="Comfortaa"/>
                <a:sym typeface="Comfortaa"/>
              </a:rPr>
              <a:t>Default is etcd is version 2 but can be set to version 3 by setting the environment variable </a:t>
            </a:r>
            <a:r>
              <a:rPr lang="en" sz="2200" b="1">
                <a:solidFill>
                  <a:schemeClr val="lt1"/>
                </a:solidFill>
                <a:highlight>
                  <a:srgbClr val="F2F5F5"/>
                </a:highlight>
                <a:latin typeface="Comfortaa"/>
                <a:ea typeface="Comfortaa"/>
                <a:cs typeface="Comfortaa"/>
                <a:sym typeface="Comfortaa"/>
              </a:rPr>
              <a:t>ETCDCTL_API</a:t>
            </a:r>
            <a:endParaRPr sz="2200" b="1">
              <a:solidFill>
                <a:schemeClr val="lt1"/>
              </a:solidFill>
              <a:highlight>
                <a:srgbClr val="F2F5F5"/>
              </a:highlight>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export ETCDCTL_API=3</a:t>
            </a:r>
            <a:endParaRPr sz="22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need to set CA certificate, etcd certificate key and server using the following environment variables:</a:t>
            </a:r>
            <a:endParaRPr sz="22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export ETCDCTL_CACERT=/etc/kubernetes/pki/etcd/ca.crt</a:t>
            </a:r>
            <a:endParaRPr sz="22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export ETCDCTL_CERT=/etc/kubernetes/pki/etcd/server.crt</a:t>
            </a:r>
            <a:endParaRPr sz="22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200" b="1">
                <a:solidFill>
                  <a:schemeClr val="dk1"/>
                </a:solidFill>
                <a:latin typeface="Comfortaa"/>
                <a:ea typeface="Comfortaa"/>
                <a:cs typeface="Comfortaa"/>
                <a:sym typeface="Comfortaa"/>
              </a:rPr>
              <a:t>export ETCDCTL_KEY=/etc/kubernetes/pki/etcd/server.key</a:t>
            </a:r>
            <a:endParaRPr sz="22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1350">
                <a:solidFill>
                  <a:srgbClr val="34485D"/>
                </a:solidFill>
                <a:highlight>
                  <a:srgbClr val="FFFFFF"/>
                </a:highlight>
                <a:latin typeface="Roboto"/>
                <a:ea typeface="Roboto"/>
                <a:cs typeface="Roboto"/>
                <a:sym typeface="Roboto"/>
              </a:rPr>
              <a:t>  </a:t>
            </a:r>
            <a:endParaRPr sz="1350">
              <a:solidFill>
                <a:srgbClr val="34485D"/>
              </a:solidFill>
              <a:highlight>
                <a:srgbClr val="FFFFFF"/>
              </a:highlight>
              <a:latin typeface="Roboto"/>
              <a:ea typeface="Roboto"/>
              <a:cs typeface="Roboto"/>
              <a:sym typeface="Roboto"/>
            </a:endParaRPr>
          </a:p>
          <a:p>
            <a:pPr marL="0" marR="5080" lvl="0" indent="0" algn="l" rtl="0">
              <a:lnSpc>
                <a:spcPct val="118750"/>
              </a:lnSpc>
              <a:spcBef>
                <a:spcPts val="1140"/>
              </a:spcBef>
              <a:spcAft>
                <a:spcPts val="0"/>
              </a:spcAft>
              <a:buNone/>
            </a:pPr>
            <a:endParaRPr sz="1350">
              <a:solidFill>
                <a:srgbClr val="34485D"/>
              </a:solidFill>
              <a:highlight>
                <a:srgbClr val="FFFFFF"/>
              </a:highlight>
              <a:latin typeface="Roboto"/>
              <a:ea typeface="Roboto"/>
              <a:cs typeface="Roboto"/>
              <a:sym typeface="Roboto"/>
            </a:endParaRPr>
          </a:p>
          <a:p>
            <a:pPr marL="0" marR="5080" lvl="0" indent="0" algn="l" rtl="0">
              <a:lnSpc>
                <a:spcPct val="118750"/>
              </a:lnSpc>
              <a:spcBef>
                <a:spcPts val="1140"/>
              </a:spcBef>
              <a:spcAft>
                <a:spcPts val="0"/>
              </a:spcAft>
              <a:buNone/>
            </a:pPr>
            <a:endParaRPr sz="21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endParaRPr sz="2400">
              <a:solidFill>
                <a:schemeClr val="dk1"/>
              </a:solidFill>
              <a:latin typeface="Comfortaa"/>
              <a:ea typeface="Comfortaa"/>
              <a:cs typeface="Comfortaa"/>
              <a:sym typeface="Comfortaa"/>
            </a:endParaRPr>
          </a:p>
          <a:p>
            <a:pPr marL="457200" marR="5080" lvl="0" indent="0" algn="l" rtl="0">
              <a:lnSpc>
                <a:spcPct val="118750"/>
              </a:lnSpc>
              <a:spcBef>
                <a:spcPts val="1140"/>
              </a:spcBef>
              <a:spcAft>
                <a:spcPts val="0"/>
              </a:spcAft>
              <a:buNone/>
            </a:pPr>
            <a:endParaRPr sz="28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animEffect transition="in" filter="fade">
                                      <p:cBhvr>
                                        <p:cTn id="7" dur="1000"/>
                                        <p:tgtEl>
                                          <p:spTgt spid="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7">
                                            <p:txEl>
                                              <p:pRg st="1" end="1"/>
                                            </p:txEl>
                                          </p:spTgt>
                                        </p:tgtEl>
                                        <p:attrNameLst>
                                          <p:attrName>style.visibility</p:attrName>
                                        </p:attrNameLst>
                                      </p:cBhvr>
                                      <p:to>
                                        <p:strVal val="visible"/>
                                      </p:to>
                                    </p:set>
                                    <p:animEffect transition="in" filter="fade">
                                      <p:cBhvr>
                                        <p:cTn id="12" dur="1000"/>
                                        <p:tgtEl>
                                          <p:spTgt spid="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7">
                                            <p:txEl>
                                              <p:pRg st="2" end="2"/>
                                            </p:txEl>
                                          </p:spTgt>
                                        </p:tgtEl>
                                        <p:attrNameLst>
                                          <p:attrName>style.visibility</p:attrName>
                                        </p:attrNameLst>
                                      </p:cBhvr>
                                      <p:to>
                                        <p:strVal val="visible"/>
                                      </p:to>
                                    </p:set>
                                    <p:animEffect transition="in" filter="fade">
                                      <p:cBhvr>
                                        <p:cTn id="17" dur="1000"/>
                                        <p:tgtEl>
                                          <p:spTgt spid="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7">
                                            <p:txEl>
                                              <p:pRg st="3" end="3"/>
                                            </p:txEl>
                                          </p:spTgt>
                                        </p:tgtEl>
                                        <p:attrNameLst>
                                          <p:attrName>style.visibility</p:attrName>
                                        </p:attrNameLst>
                                      </p:cBhvr>
                                      <p:to>
                                        <p:strVal val="visible"/>
                                      </p:to>
                                    </p:set>
                                    <p:animEffect transition="in" filter="fade">
                                      <p:cBhvr>
                                        <p:cTn id="22" dur="1000"/>
                                        <p:tgtEl>
                                          <p:spTgt spid="3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7">
                                            <p:txEl>
                                              <p:pRg st="4" end="4"/>
                                            </p:txEl>
                                          </p:spTgt>
                                        </p:tgtEl>
                                        <p:attrNameLst>
                                          <p:attrName>style.visibility</p:attrName>
                                        </p:attrNameLst>
                                      </p:cBhvr>
                                      <p:to>
                                        <p:strVal val="visible"/>
                                      </p:to>
                                    </p:set>
                                    <p:animEffect transition="in" filter="fade">
                                      <p:cBhvr>
                                        <p:cTn id="27" dur="1000"/>
                                        <p:tgtEl>
                                          <p:spTgt spid="3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7">
                                            <p:txEl>
                                              <p:pRg st="5" end="5"/>
                                            </p:txEl>
                                          </p:spTgt>
                                        </p:tgtEl>
                                        <p:attrNameLst>
                                          <p:attrName>style.visibility</p:attrName>
                                        </p:attrNameLst>
                                      </p:cBhvr>
                                      <p:to>
                                        <p:strVal val="visible"/>
                                      </p:to>
                                    </p:set>
                                    <p:animEffect transition="in" filter="fade">
                                      <p:cBhvr>
                                        <p:cTn id="32" dur="1000"/>
                                        <p:tgtEl>
                                          <p:spTgt spid="3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7">
                                            <p:txEl>
                                              <p:pRg st="6" end="6"/>
                                            </p:txEl>
                                          </p:spTgt>
                                        </p:tgtEl>
                                        <p:attrNameLst>
                                          <p:attrName>style.visibility</p:attrName>
                                        </p:attrNameLst>
                                      </p:cBhvr>
                                      <p:to>
                                        <p:strVal val="visible"/>
                                      </p:to>
                                    </p:set>
                                    <p:animEffect transition="in" filter="fade">
                                      <p:cBhvr>
                                        <p:cTn id="37" dur="1000"/>
                                        <p:tgtEl>
                                          <p:spTgt spid="38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7">
                                            <p:txEl>
                                              <p:pRg st="7" end="7"/>
                                            </p:txEl>
                                          </p:spTgt>
                                        </p:tgtEl>
                                        <p:attrNameLst>
                                          <p:attrName>style.visibility</p:attrName>
                                        </p:attrNameLst>
                                      </p:cBhvr>
                                      <p:to>
                                        <p:strVal val="visible"/>
                                      </p:to>
                                    </p:set>
                                    <p:animEffect transition="in" filter="fade">
                                      <p:cBhvr>
                                        <p:cTn id="42" dur="1000"/>
                                        <p:tgtEl>
                                          <p:spTgt spid="38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7">
                                            <p:txEl>
                                              <p:pRg st="8" end="8"/>
                                            </p:txEl>
                                          </p:spTgt>
                                        </p:tgtEl>
                                        <p:attrNameLst>
                                          <p:attrName>style.visibility</p:attrName>
                                        </p:attrNameLst>
                                      </p:cBhvr>
                                      <p:to>
                                        <p:strVal val="visible"/>
                                      </p:to>
                                    </p:set>
                                    <p:animEffect transition="in" filter="fade">
                                      <p:cBhvr>
                                        <p:cTn id="47" dur="1000"/>
                                        <p:tgtEl>
                                          <p:spTgt spid="38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7">
                                            <p:txEl>
                                              <p:pRg st="9" end="9"/>
                                            </p:txEl>
                                          </p:spTgt>
                                        </p:tgtEl>
                                        <p:attrNameLst>
                                          <p:attrName>style.visibility</p:attrName>
                                        </p:attrNameLst>
                                      </p:cBhvr>
                                      <p:to>
                                        <p:strVal val="visible"/>
                                      </p:to>
                                    </p:set>
                                    <p:animEffect transition="in" filter="fade">
                                      <p:cBhvr>
                                        <p:cTn id="52" dur="1000"/>
                                        <p:tgtEl>
                                          <p:spTgt spid="38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7">
                                            <p:txEl>
                                              <p:pRg st="10" end="10"/>
                                            </p:txEl>
                                          </p:spTgt>
                                        </p:tgtEl>
                                        <p:attrNameLst>
                                          <p:attrName>style.visibility</p:attrName>
                                        </p:attrNameLst>
                                      </p:cBhvr>
                                      <p:to>
                                        <p:strVal val="visible"/>
                                      </p:to>
                                    </p:set>
                                    <p:animEffect transition="in" filter="fade">
                                      <p:cBhvr>
                                        <p:cTn id="57" dur="1000"/>
                                        <p:tgtEl>
                                          <p:spTgt spid="38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87">
                                            <p:txEl>
                                              <p:pRg st="11" end="11"/>
                                            </p:txEl>
                                          </p:spTgt>
                                        </p:tgtEl>
                                        <p:attrNameLst>
                                          <p:attrName>style.visibility</p:attrName>
                                        </p:attrNameLst>
                                      </p:cBhvr>
                                      <p:to>
                                        <p:strVal val="visible"/>
                                      </p:to>
                                    </p:set>
                                    <p:animEffect transition="in" filter="fade">
                                      <p:cBhvr>
                                        <p:cTn id="62" dur="1000"/>
                                        <p:tgtEl>
                                          <p:spTgt spid="38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87">
                                            <p:txEl>
                                              <p:pRg st="12" end="12"/>
                                            </p:txEl>
                                          </p:spTgt>
                                        </p:tgtEl>
                                        <p:attrNameLst>
                                          <p:attrName>style.visibility</p:attrName>
                                        </p:attrNameLst>
                                      </p:cBhvr>
                                      <p:to>
                                        <p:strVal val="visible"/>
                                      </p:to>
                                    </p:set>
                                    <p:animEffect transition="in" filter="fade">
                                      <p:cBhvr>
                                        <p:cTn id="67" dur="1000"/>
                                        <p:tgtEl>
                                          <p:spTgt spid="38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3528"/>
        <p:cNvGrpSpPr/>
        <p:nvPr/>
      </p:nvGrpSpPr>
      <p:grpSpPr>
        <a:xfrm>
          <a:off x="0" y="0"/>
          <a:ext cx="0" cy="0"/>
          <a:chOff x="0" y="0"/>
          <a:chExt cx="0" cy="0"/>
        </a:xfrm>
      </p:grpSpPr>
      <p:sp>
        <p:nvSpPr>
          <p:cNvPr id="3529" name="Google Shape;3529;p419"/>
          <p:cNvSpPr txBox="1">
            <a:spLocks noGrp="1"/>
          </p:cNvSpPr>
          <p:nvPr>
            <p:ph type="title"/>
          </p:nvPr>
        </p:nvSpPr>
        <p:spPr>
          <a:xfrm>
            <a:off x="132400" y="1049075"/>
            <a:ext cx="8830500" cy="3165900"/>
          </a:xfrm>
          <a:prstGeom prst="rect">
            <a:avLst/>
          </a:prstGeom>
        </p:spPr>
        <p:txBody>
          <a:bodyPr spcFirstLastPara="1" wrap="square" lIns="91425" tIns="91425" rIns="91425" bIns="91425" anchor="ctr" anchorCtr="0">
            <a:noAutofit/>
          </a:bodyPr>
          <a:lstStyle/>
          <a:p>
            <a:pPr marL="0" marR="5080" lvl="0" indent="0" algn="just" rtl="0">
              <a:lnSpc>
                <a:spcPct val="118750"/>
              </a:lnSpc>
              <a:spcBef>
                <a:spcPts val="1050"/>
              </a:spcBef>
              <a:spcAft>
                <a:spcPts val="0"/>
              </a:spcAft>
              <a:buNone/>
            </a:pPr>
            <a:r>
              <a:rPr lang="en" sz="2400" b="1">
                <a:latin typeface="Comfortaa"/>
                <a:ea typeface="Comfortaa"/>
                <a:cs typeface="Comfortaa"/>
                <a:sym typeface="Comfortaa"/>
              </a:rPr>
              <a:t>Three levels of network isolation with ingress rules :</a:t>
            </a:r>
            <a:endParaRPr sz="2400" b="1">
              <a:latin typeface="Comfortaa"/>
              <a:ea typeface="Comfortaa"/>
              <a:cs typeface="Comfortaa"/>
              <a:sym typeface="Comfortaa"/>
            </a:endParaRPr>
          </a:p>
          <a:p>
            <a:pPr marL="457200" marR="5080" lvl="0" indent="-381000" algn="just" rtl="0">
              <a:lnSpc>
                <a:spcPct val="118750"/>
              </a:lnSpc>
              <a:spcBef>
                <a:spcPts val="1050"/>
              </a:spcBef>
              <a:spcAft>
                <a:spcPts val="0"/>
              </a:spcAft>
              <a:buClr>
                <a:schemeClr val="dk1"/>
              </a:buClr>
              <a:buSzPts val="2400"/>
              <a:buFont typeface="Comfortaa"/>
              <a:buChar char="●"/>
            </a:pPr>
            <a:r>
              <a:rPr lang="en" sz="2400" b="1">
                <a:latin typeface="Comfortaa"/>
                <a:ea typeface="Comfortaa"/>
                <a:cs typeface="Comfortaa"/>
                <a:sym typeface="Comfortaa"/>
              </a:rPr>
              <a:t>between Pods</a:t>
            </a:r>
            <a:endParaRPr sz="2400" b="1">
              <a:latin typeface="Comfortaa"/>
              <a:ea typeface="Comfortaa"/>
              <a:cs typeface="Comfortaa"/>
              <a:sym typeface="Comfortaa"/>
            </a:endParaRPr>
          </a:p>
          <a:p>
            <a:pPr marL="457200" marR="5080" lvl="0" indent="-381000" algn="just" rtl="0">
              <a:lnSpc>
                <a:spcPct val="118750"/>
              </a:lnSpc>
              <a:spcBef>
                <a:spcPts val="0"/>
              </a:spcBef>
              <a:spcAft>
                <a:spcPts val="0"/>
              </a:spcAft>
              <a:buClr>
                <a:schemeClr val="dk1"/>
              </a:buClr>
              <a:buSzPts val="2400"/>
              <a:buFont typeface="Comfortaa"/>
              <a:buChar char="●"/>
            </a:pPr>
            <a:r>
              <a:rPr lang="en" sz="2400" b="1">
                <a:latin typeface="Comfortaa"/>
                <a:ea typeface="Comfortaa"/>
                <a:cs typeface="Comfortaa"/>
                <a:sym typeface="Comfortaa"/>
              </a:rPr>
              <a:t>between Namespaces</a:t>
            </a:r>
            <a:endParaRPr sz="2400" b="1">
              <a:latin typeface="Comfortaa"/>
              <a:ea typeface="Comfortaa"/>
              <a:cs typeface="Comfortaa"/>
              <a:sym typeface="Comfortaa"/>
            </a:endParaRPr>
          </a:p>
          <a:p>
            <a:pPr marL="457200" marR="5080" lvl="0" indent="-381000" algn="just" rtl="0">
              <a:lnSpc>
                <a:spcPct val="118750"/>
              </a:lnSpc>
              <a:spcBef>
                <a:spcPts val="0"/>
              </a:spcBef>
              <a:spcAft>
                <a:spcPts val="0"/>
              </a:spcAft>
              <a:buClr>
                <a:schemeClr val="dk1"/>
              </a:buClr>
              <a:buSzPts val="2400"/>
              <a:buFont typeface="Comfortaa"/>
              <a:buChar char="●"/>
            </a:pPr>
            <a:r>
              <a:rPr lang="en" sz="2400" b="1">
                <a:latin typeface="Comfortaa"/>
                <a:ea typeface="Comfortaa"/>
                <a:cs typeface="Comfortaa"/>
                <a:sym typeface="Comfortaa"/>
              </a:rPr>
              <a:t>between IP blocks using CIDR notation</a:t>
            </a: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p:txBody>
      </p:sp>
      <p:sp>
        <p:nvSpPr>
          <p:cNvPr id="3530" name="Google Shape;3530;p419"/>
          <p:cNvSpPr txBox="1"/>
          <p:nvPr/>
        </p:nvSpPr>
        <p:spPr>
          <a:xfrm>
            <a:off x="682400" y="458325"/>
            <a:ext cx="5866500" cy="6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b="1">
                <a:solidFill>
                  <a:srgbClr val="00FF00"/>
                </a:solidFill>
                <a:latin typeface="Comfortaa"/>
                <a:ea typeface="Comfortaa"/>
                <a:cs typeface="Comfortaa"/>
                <a:sym typeface="Comfortaa"/>
              </a:rPr>
              <a:t>INGRESS rules</a:t>
            </a:r>
            <a:endParaRPr sz="3100" b="1">
              <a:solidFill>
                <a:srgbClr val="00FF00"/>
              </a:solidFill>
              <a:latin typeface="Comfortaa"/>
              <a:ea typeface="Comfortaa"/>
              <a:cs typeface="Comfortaa"/>
              <a:sym typeface="Comfortaa"/>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3534"/>
        <p:cNvGrpSpPr/>
        <p:nvPr/>
      </p:nvGrpSpPr>
      <p:grpSpPr>
        <a:xfrm>
          <a:off x="0" y="0"/>
          <a:ext cx="0" cy="0"/>
          <a:chOff x="0" y="0"/>
          <a:chExt cx="0" cy="0"/>
        </a:xfrm>
      </p:grpSpPr>
      <p:sp>
        <p:nvSpPr>
          <p:cNvPr id="3535" name="Google Shape;3535;p420"/>
          <p:cNvSpPr txBox="1"/>
          <p:nvPr/>
        </p:nvSpPr>
        <p:spPr>
          <a:xfrm>
            <a:off x="325925" y="570375"/>
            <a:ext cx="8423100" cy="447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2000" b="1">
                <a:solidFill>
                  <a:schemeClr val="dk1"/>
                </a:solidFill>
                <a:latin typeface="Comfortaa"/>
                <a:ea typeface="Comfortaa"/>
                <a:cs typeface="Comfortaa"/>
                <a:sym typeface="Comfortaa"/>
              </a:rPr>
              <a:t>namespace=PROD</a:t>
            </a:r>
            <a:endParaRPr sz="2000" b="1">
              <a:solidFill>
                <a:schemeClr val="dk1"/>
              </a:solidFill>
              <a:latin typeface="Comfortaa"/>
              <a:ea typeface="Comfortaa"/>
              <a:cs typeface="Comfortaa"/>
              <a:sym typeface="Comfortaa"/>
            </a:endParaRPr>
          </a:p>
        </p:txBody>
      </p:sp>
      <p:sp>
        <p:nvSpPr>
          <p:cNvPr id="3536" name="Google Shape;3536;p420"/>
          <p:cNvSpPr/>
          <p:nvPr/>
        </p:nvSpPr>
        <p:spPr>
          <a:xfrm>
            <a:off x="662025" y="931950"/>
            <a:ext cx="2373600" cy="1639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Comfortaa"/>
                <a:ea typeface="Comfortaa"/>
                <a:cs typeface="Comfortaa"/>
                <a:sym typeface="Comfortaa"/>
              </a:rPr>
              <a:t>pod frontend</a:t>
            </a: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   app=frontend</a:t>
            </a:r>
            <a:endParaRPr sz="2000" b="1">
              <a:latin typeface="Comfortaa"/>
              <a:ea typeface="Comfortaa"/>
              <a:cs typeface="Comfortaa"/>
              <a:sym typeface="Comfortaa"/>
            </a:endParaRPr>
          </a:p>
          <a:p>
            <a:pPr marL="0" lvl="0" indent="0" algn="l" rtl="0">
              <a:spcBef>
                <a:spcPts val="0"/>
              </a:spcBef>
              <a:spcAft>
                <a:spcPts val="0"/>
              </a:spcAft>
              <a:buNone/>
            </a:pPr>
            <a:endParaRPr/>
          </a:p>
        </p:txBody>
      </p:sp>
      <p:sp>
        <p:nvSpPr>
          <p:cNvPr id="3537" name="Google Shape;3537;p420"/>
          <p:cNvSpPr/>
          <p:nvPr/>
        </p:nvSpPr>
        <p:spPr>
          <a:xfrm>
            <a:off x="662025" y="3111175"/>
            <a:ext cx="2373600" cy="16398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Comfortaa"/>
                <a:ea typeface="Comfortaa"/>
                <a:cs typeface="Comfortaa"/>
                <a:sym typeface="Comfortaa"/>
              </a:rPr>
              <a:t>pod webapp</a:t>
            </a:r>
            <a:endParaRPr sz="2000">
              <a:latin typeface="Comfortaa"/>
              <a:ea typeface="Comfortaa"/>
              <a:cs typeface="Comfortaa"/>
              <a:sym typeface="Comfortaa"/>
            </a:endParaRPr>
          </a:p>
          <a:p>
            <a:pPr marL="0" lvl="0" indent="0" algn="l" rtl="0">
              <a:spcBef>
                <a:spcPts val="0"/>
              </a:spcBef>
              <a:spcAft>
                <a:spcPts val="0"/>
              </a:spcAft>
              <a:buNone/>
            </a:pPr>
            <a:r>
              <a:rPr lang="en" sz="2000">
                <a:latin typeface="Comfortaa"/>
                <a:ea typeface="Comfortaa"/>
                <a:cs typeface="Comfortaa"/>
                <a:sym typeface="Comfortaa"/>
              </a:rPr>
              <a:t> </a:t>
            </a:r>
            <a:endParaRPr sz="2000">
              <a:latin typeface="Comfortaa"/>
              <a:ea typeface="Comfortaa"/>
              <a:cs typeface="Comfortaa"/>
              <a:sym typeface="Comfortaa"/>
            </a:endParaRPr>
          </a:p>
          <a:p>
            <a:pPr marL="0" lvl="0" indent="0" algn="l" rtl="0">
              <a:spcBef>
                <a:spcPts val="0"/>
              </a:spcBef>
              <a:spcAft>
                <a:spcPts val="0"/>
              </a:spcAft>
              <a:buNone/>
            </a:pPr>
            <a:r>
              <a:rPr lang="en" sz="2000">
                <a:latin typeface="Comfortaa"/>
                <a:ea typeface="Comfortaa"/>
                <a:cs typeface="Comfortaa"/>
                <a:sym typeface="Comfortaa"/>
              </a:rPr>
              <a:t>     app=nginx</a:t>
            </a:r>
            <a:endParaRPr sz="2000">
              <a:latin typeface="Comfortaa"/>
              <a:ea typeface="Comfortaa"/>
              <a:cs typeface="Comfortaa"/>
              <a:sym typeface="Comfortaa"/>
            </a:endParaRPr>
          </a:p>
          <a:p>
            <a:pPr marL="0" lvl="0" indent="0" algn="l" rtl="0">
              <a:spcBef>
                <a:spcPts val="0"/>
              </a:spcBef>
              <a:spcAft>
                <a:spcPts val="0"/>
              </a:spcAft>
              <a:buNone/>
            </a:pPr>
            <a:r>
              <a:rPr lang="en"/>
              <a:t> </a:t>
            </a:r>
            <a:endParaRPr/>
          </a:p>
        </p:txBody>
      </p:sp>
      <p:sp>
        <p:nvSpPr>
          <p:cNvPr id="3538" name="Google Shape;3538;p420"/>
          <p:cNvSpPr/>
          <p:nvPr/>
        </p:nvSpPr>
        <p:spPr>
          <a:xfrm>
            <a:off x="5265325" y="1919525"/>
            <a:ext cx="2628300" cy="16398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Comfortaa"/>
                <a:ea typeface="Comfortaa"/>
                <a:cs typeface="Comfortaa"/>
                <a:sym typeface="Comfortaa"/>
              </a:rPr>
              <a:t>pod backend</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 </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app=backend</a:t>
            </a:r>
            <a:endParaRPr sz="2000" b="1">
              <a:latin typeface="Comfortaa"/>
              <a:ea typeface="Comfortaa"/>
              <a:cs typeface="Comfortaa"/>
              <a:sym typeface="Comfortaa"/>
            </a:endParaRPr>
          </a:p>
        </p:txBody>
      </p:sp>
      <p:cxnSp>
        <p:nvCxnSpPr>
          <p:cNvPr id="3539" name="Google Shape;3539;p420"/>
          <p:cNvCxnSpPr>
            <a:stCxn id="3536" idx="3"/>
            <a:endCxn id="3538" idx="1"/>
          </p:cNvCxnSpPr>
          <p:nvPr/>
        </p:nvCxnSpPr>
        <p:spPr>
          <a:xfrm>
            <a:off x="3035625" y="1751850"/>
            <a:ext cx="2229600" cy="987600"/>
          </a:xfrm>
          <a:prstGeom prst="straightConnector1">
            <a:avLst/>
          </a:prstGeom>
          <a:noFill/>
          <a:ln w="28575" cap="flat" cmpd="sng">
            <a:solidFill>
              <a:schemeClr val="dk1"/>
            </a:solidFill>
            <a:prstDash val="solid"/>
            <a:round/>
            <a:headEnd type="none" w="med" len="med"/>
            <a:tailEnd type="triangle" w="med" len="med"/>
          </a:ln>
        </p:spPr>
      </p:cxnSp>
      <p:cxnSp>
        <p:nvCxnSpPr>
          <p:cNvPr id="3540" name="Google Shape;3540;p420"/>
          <p:cNvCxnSpPr>
            <a:endCxn id="3538" idx="1"/>
          </p:cNvCxnSpPr>
          <p:nvPr/>
        </p:nvCxnSpPr>
        <p:spPr>
          <a:xfrm rot="10800000" flipH="1">
            <a:off x="3035725" y="2739425"/>
            <a:ext cx="2229600" cy="1273200"/>
          </a:xfrm>
          <a:prstGeom prst="straightConnector1">
            <a:avLst/>
          </a:prstGeom>
          <a:noFill/>
          <a:ln w="28575" cap="flat" cmpd="sng">
            <a:solidFill>
              <a:schemeClr val="dk1"/>
            </a:solidFill>
            <a:prstDash val="solid"/>
            <a:round/>
            <a:headEnd type="none" w="med" len="med"/>
            <a:tailEnd type="triangle" w="med" len="med"/>
          </a:ln>
        </p:spPr>
      </p:cxnSp>
      <p:sp>
        <p:nvSpPr>
          <p:cNvPr id="3541" name="Google Shape;3541;p420"/>
          <p:cNvSpPr txBox="1"/>
          <p:nvPr/>
        </p:nvSpPr>
        <p:spPr>
          <a:xfrm>
            <a:off x="3692075" y="2963875"/>
            <a:ext cx="916800" cy="6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0000"/>
                </a:solidFill>
              </a:rPr>
              <a:t>x</a:t>
            </a:r>
            <a:endParaRPr sz="4800" b="1">
              <a:solidFill>
                <a:srgbClr val="FF0000"/>
              </a:solidFill>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3545"/>
        <p:cNvGrpSpPr/>
        <p:nvPr/>
      </p:nvGrpSpPr>
      <p:grpSpPr>
        <a:xfrm>
          <a:off x="0" y="0"/>
          <a:ext cx="0" cy="0"/>
          <a:chOff x="0" y="0"/>
          <a:chExt cx="0" cy="0"/>
        </a:xfrm>
      </p:grpSpPr>
      <p:sp>
        <p:nvSpPr>
          <p:cNvPr id="3546" name="Google Shape;3546;p421"/>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547" name="Google Shape;3547;p421"/>
          <p:cNvSpPr txBox="1"/>
          <p:nvPr/>
        </p:nvSpPr>
        <p:spPr>
          <a:xfrm>
            <a:off x="236050" y="475950"/>
            <a:ext cx="4296000" cy="44607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Allowing only Pod traffic from frontend pod to backend pod </a:t>
            </a:r>
            <a:endParaRPr sz="24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p:txBody>
      </p:sp>
      <p:sp>
        <p:nvSpPr>
          <p:cNvPr id="3548" name="Google Shape;3548;p421"/>
          <p:cNvSpPr txBox="1"/>
          <p:nvPr/>
        </p:nvSpPr>
        <p:spPr>
          <a:xfrm>
            <a:off x="4821425" y="835100"/>
            <a:ext cx="4043400" cy="3982500"/>
          </a:xfrm>
          <a:prstGeom prst="rect">
            <a:avLst/>
          </a:prstGeom>
          <a:solidFill>
            <a:schemeClr val="dk1"/>
          </a:solid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apiVersion</a:t>
            </a:r>
            <a:r>
              <a:rPr lang="en" sz="1800" b="1">
                <a:solidFill>
                  <a:srgbClr val="080808"/>
                </a:solidFill>
                <a:highlight>
                  <a:srgbClr val="FFFFFF"/>
                </a:highlight>
                <a:latin typeface="Courier New"/>
                <a:ea typeface="Courier New"/>
                <a:cs typeface="Courier New"/>
                <a:sym typeface="Courier New"/>
              </a:rPr>
              <a:t>: networking.k8s.io/v1</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kind</a:t>
            </a:r>
            <a:r>
              <a:rPr lang="en" sz="1800" b="1">
                <a:solidFill>
                  <a:srgbClr val="080808"/>
                </a:solidFill>
                <a:highlight>
                  <a:srgbClr val="FFFFFF"/>
                </a:highlight>
                <a:latin typeface="Courier New"/>
                <a:ea typeface="Courier New"/>
                <a:cs typeface="Courier New"/>
                <a:sym typeface="Courier New"/>
              </a:rPr>
              <a:t>: NetworkPolicy</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metadata</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t>
            </a:r>
            <a:r>
              <a:rPr lang="en" sz="1800" b="1">
                <a:solidFill>
                  <a:srgbClr val="0033B3"/>
                </a:solidFill>
                <a:highlight>
                  <a:srgbClr val="FFFFFF"/>
                </a:highlight>
                <a:latin typeface="Courier New"/>
                <a:ea typeface="Courier New"/>
                <a:cs typeface="Courier New"/>
                <a:sym typeface="Courier New"/>
              </a:rPr>
              <a:t>name</a:t>
            </a:r>
            <a:r>
              <a:rPr lang="en" sz="1800" b="1">
                <a:solidFill>
                  <a:srgbClr val="080808"/>
                </a:solidFill>
                <a:highlight>
                  <a:srgbClr val="FFFFFF"/>
                </a:highlight>
                <a:latin typeface="Courier New"/>
                <a:ea typeface="Courier New"/>
                <a:cs typeface="Courier New"/>
                <a:sym typeface="Courier New"/>
              </a:rPr>
              <a:t>: netpol1</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spec</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podSelector:</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matchLabels:</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app: backend</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t>
            </a:r>
            <a:r>
              <a:rPr lang="en" sz="1800" b="1">
                <a:solidFill>
                  <a:srgbClr val="0033B3"/>
                </a:solidFill>
                <a:highlight>
                  <a:srgbClr val="FFFFFF"/>
                </a:highlight>
                <a:latin typeface="Courier New"/>
                <a:ea typeface="Courier New"/>
                <a:cs typeface="Courier New"/>
                <a:sym typeface="Courier New"/>
              </a:rPr>
              <a:t>ingress</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 from:</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 podSelector:</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matchLabels:</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app: frontend </a:t>
            </a:r>
            <a:endParaRPr sz="1800" b="1">
              <a:solidFill>
                <a:srgbClr val="080808"/>
              </a:solidFill>
              <a:highlight>
                <a:srgbClr val="FFFFFF"/>
              </a:highlight>
              <a:latin typeface="Courier New"/>
              <a:ea typeface="Courier New"/>
              <a:cs typeface="Courier New"/>
              <a:sym typeface="Courier New"/>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3552"/>
        <p:cNvGrpSpPr/>
        <p:nvPr/>
      </p:nvGrpSpPr>
      <p:grpSpPr>
        <a:xfrm>
          <a:off x="0" y="0"/>
          <a:ext cx="0" cy="0"/>
          <a:chOff x="0" y="0"/>
          <a:chExt cx="0" cy="0"/>
        </a:xfrm>
      </p:grpSpPr>
      <p:sp>
        <p:nvSpPr>
          <p:cNvPr id="3553" name="Google Shape;3553;p422"/>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554" name="Google Shape;3554;p422"/>
          <p:cNvSpPr txBox="1"/>
          <p:nvPr/>
        </p:nvSpPr>
        <p:spPr>
          <a:xfrm>
            <a:off x="83200" y="-101850"/>
            <a:ext cx="9060900" cy="7638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Restricting the allowed traffic at the </a:t>
            </a:r>
            <a:r>
              <a:rPr lang="en" sz="2400" b="1">
                <a:solidFill>
                  <a:srgbClr val="00FF00"/>
                </a:solidFill>
                <a:latin typeface="Comfortaa"/>
                <a:ea typeface="Comfortaa"/>
                <a:cs typeface="Comfortaa"/>
                <a:sym typeface="Comfortaa"/>
              </a:rPr>
              <a:t>containerPort</a:t>
            </a:r>
            <a:r>
              <a:rPr lang="en" sz="2400" b="1">
                <a:solidFill>
                  <a:schemeClr val="dk1"/>
                </a:solidFill>
                <a:latin typeface="Comfortaa"/>
                <a:ea typeface="Comfortaa"/>
                <a:cs typeface="Comfortaa"/>
                <a:sym typeface="Comfortaa"/>
              </a:rPr>
              <a:t> level:</a:t>
            </a:r>
            <a:endParaRPr sz="24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p:txBody>
      </p:sp>
      <p:sp>
        <p:nvSpPr>
          <p:cNvPr id="3555" name="Google Shape;3555;p422"/>
          <p:cNvSpPr txBox="1"/>
          <p:nvPr/>
        </p:nvSpPr>
        <p:spPr>
          <a:xfrm>
            <a:off x="4623700" y="814075"/>
            <a:ext cx="4043400" cy="41253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5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500" b="1">
                <a:solidFill>
                  <a:srgbClr val="00FF00"/>
                </a:solidFill>
                <a:latin typeface="Comfortaa"/>
                <a:ea typeface="Comfortaa"/>
                <a:cs typeface="Comfortaa"/>
                <a:sym typeface="Comfortaa"/>
              </a:rPr>
              <a:t>ports:</a:t>
            </a:r>
            <a:r>
              <a:rPr lang="en" sz="2500" b="1">
                <a:solidFill>
                  <a:schemeClr val="dk1"/>
                </a:solidFill>
                <a:latin typeface="Comfortaa"/>
                <a:ea typeface="Comfortaa"/>
                <a:cs typeface="Comfortaa"/>
                <a:sym typeface="Comfortaa"/>
              </a:rPr>
              <a:t> allow traffic to </a:t>
            </a:r>
            <a:r>
              <a:rPr lang="en" sz="2500" b="1">
                <a:solidFill>
                  <a:srgbClr val="FF0000"/>
                </a:solidFill>
                <a:latin typeface="Comfortaa"/>
                <a:ea typeface="Comfortaa"/>
                <a:cs typeface="Comfortaa"/>
                <a:sym typeface="Comfortaa"/>
              </a:rPr>
              <a:t>containerPort</a:t>
            </a:r>
            <a:r>
              <a:rPr lang="en" sz="2500" b="1">
                <a:solidFill>
                  <a:schemeClr val="dk1"/>
                </a:solidFill>
                <a:latin typeface="Comfortaa"/>
                <a:ea typeface="Comfortaa"/>
                <a:cs typeface="Comfortaa"/>
                <a:sym typeface="Comfortaa"/>
              </a:rPr>
              <a:t> equal to 3090</a:t>
            </a:r>
            <a:endParaRPr sz="25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500" b="1">
                <a:solidFill>
                  <a:schemeClr val="dk1"/>
                </a:solidFill>
                <a:latin typeface="Comfortaa"/>
                <a:ea typeface="Comfortaa"/>
                <a:cs typeface="Comfortaa"/>
                <a:sym typeface="Comfortaa"/>
              </a:rPr>
              <a:t>even when using a service, it will use the container port and not the service port.</a:t>
            </a:r>
            <a:endParaRPr sz="2500" b="1">
              <a:solidFill>
                <a:schemeClr val="dk1"/>
              </a:solidFill>
              <a:latin typeface="Comfortaa"/>
              <a:ea typeface="Comfortaa"/>
              <a:cs typeface="Comfortaa"/>
              <a:sym typeface="Comfortaa"/>
            </a:endParaRPr>
          </a:p>
        </p:txBody>
      </p:sp>
      <p:sp>
        <p:nvSpPr>
          <p:cNvPr id="3556" name="Google Shape;3556;p422"/>
          <p:cNvSpPr txBox="1"/>
          <p:nvPr/>
        </p:nvSpPr>
        <p:spPr>
          <a:xfrm>
            <a:off x="244450" y="814075"/>
            <a:ext cx="4043400" cy="4054500"/>
          </a:xfrm>
          <a:prstGeom prst="rect">
            <a:avLst/>
          </a:prstGeom>
          <a:solidFill>
            <a:schemeClr val="dk1"/>
          </a:solid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apiVersion</a:t>
            </a:r>
            <a:r>
              <a:rPr lang="en" sz="1800" b="1">
                <a:solidFill>
                  <a:srgbClr val="080808"/>
                </a:solidFill>
                <a:highlight>
                  <a:srgbClr val="FFFFFF"/>
                </a:highlight>
                <a:latin typeface="Courier New"/>
                <a:ea typeface="Courier New"/>
                <a:cs typeface="Courier New"/>
                <a:sym typeface="Courier New"/>
              </a:rPr>
              <a:t>: networking.k8s.io/v1</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spec</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podSelector:</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matchLabels:</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app: backend</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t>
            </a:r>
            <a:r>
              <a:rPr lang="en" sz="1800" b="1">
                <a:solidFill>
                  <a:srgbClr val="0033B3"/>
                </a:solidFill>
                <a:highlight>
                  <a:srgbClr val="FFFFFF"/>
                </a:highlight>
                <a:latin typeface="Courier New"/>
                <a:ea typeface="Courier New"/>
                <a:cs typeface="Courier New"/>
                <a:sym typeface="Courier New"/>
              </a:rPr>
              <a:t>ingress</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 from:</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 podSelector:</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matchLabels:</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app: frontend </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FF0000"/>
                </a:solidFill>
                <a:highlight>
                  <a:srgbClr val="FFFFFF"/>
                </a:highlight>
                <a:latin typeface="Courier New"/>
                <a:ea typeface="Courier New"/>
                <a:cs typeface="Courier New"/>
                <a:sym typeface="Courier New"/>
              </a:rPr>
              <a:t>   ports:</a:t>
            </a:r>
            <a:endParaRPr sz="1800" b="1">
              <a:solidFill>
                <a:srgbClr val="FF0000"/>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FF0000"/>
                </a:solidFill>
                <a:highlight>
                  <a:srgbClr val="FFFFFF"/>
                </a:highlight>
                <a:latin typeface="Courier New"/>
                <a:ea typeface="Courier New"/>
                <a:cs typeface="Courier New"/>
                <a:sym typeface="Courier New"/>
              </a:rPr>
              <a:t>   - port: 3090</a:t>
            </a:r>
            <a:endParaRPr sz="1800" b="1">
              <a:solidFill>
                <a:srgbClr val="FF0000"/>
              </a:solidFill>
              <a:highlight>
                <a:srgbClr val="FFFFFF"/>
              </a:highlight>
              <a:latin typeface="Courier New"/>
              <a:ea typeface="Courier New"/>
              <a:cs typeface="Courier New"/>
              <a:sym typeface="Courier New"/>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3560"/>
        <p:cNvGrpSpPr/>
        <p:nvPr/>
      </p:nvGrpSpPr>
      <p:grpSpPr>
        <a:xfrm>
          <a:off x="0" y="0"/>
          <a:ext cx="0" cy="0"/>
          <a:chOff x="0" y="0"/>
          <a:chExt cx="0" cy="0"/>
        </a:xfrm>
      </p:grpSpPr>
      <p:sp>
        <p:nvSpPr>
          <p:cNvPr id="3561" name="Google Shape;3561;p423"/>
          <p:cNvSpPr txBox="1"/>
          <p:nvPr/>
        </p:nvSpPr>
        <p:spPr>
          <a:xfrm>
            <a:off x="234250" y="203700"/>
            <a:ext cx="8677800" cy="4807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2000" b="1">
                <a:solidFill>
                  <a:schemeClr val="dk1"/>
                </a:solidFill>
                <a:latin typeface="Comfortaa"/>
                <a:ea typeface="Comfortaa"/>
                <a:cs typeface="Comfortaa"/>
                <a:sym typeface="Comfortaa"/>
              </a:rPr>
              <a:t>namespace=PROD</a:t>
            </a:r>
            <a:endParaRPr sz="2000" b="1">
              <a:solidFill>
                <a:schemeClr val="dk1"/>
              </a:solidFill>
              <a:latin typeface="Comfortaa"/>
              <a:ea typeface="Comfortaa"/>
              <a:cs typeface="Comfortaa"/>
              <a:sym typeface="Comfortaa"/>
            </a:endParaRPr>
          </a:p>
        </p:txBody>
      </p:sp>
      <p:sp>
        <p:nvSpPr>
          <p:cNvPr id="3562" name="Google Shape;3562;p423"/>
          <p:cNvSpPr/>
          <p:nvPr/>
        </p:nvSpPr>
        <p:spPr>
          <a:xfrm>
            <a:off x="458325" y="931950"/>
            <a:ext cx="2047200" cy="1639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Comfortaa"/>
                <a:ea typeface="Comfortaa"/>
                <a:cs typeface="Comfortaa"/>
                <a:sym typeface="Comfortaa"/>
              </a:rPr>
              <a:t>pod testapp</a:t>
            </a: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app=frontend</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connect to port=3090</a:t>
            </a:r>
            <a:endParaRPr sz="2000" b="1">
              <a:latin typeface="Comfortaa"/>
              <a:ea typeface="Comfortaa"/>
              <a:cs typeface="Comfortaa"/>
              <a:sym typeface="Comfortaa"/>
            </a:endParaRPr>
          </a:p>
          <a:p>
            <a:pPr marL="0" lvl="0" indent="0" algn="l" rtl="0">
              <a:spcBef>
                <a:spcPts val="0"/>
              </a:spcBef>
              <a:spcAft>
                <a:spcPts val="0"/>
              </a:spcAft>
              <a:buNone/>
            </a:pPr>
            <a:endParaRPr/>
          </a:p>
        </p:txBody>
      </p:sp>
      <p:sp>
        <p:nvSpPr>
          <p:cNvPr id="3563" name="Google Shape;3563;p423"/>
          <p:cNvSpPr/>
          <p:nvPr/>
        </p:nvSpPr>
        <p:spPr>
          <a:xfrm>
            <a:off x="458325" y="3111175"/>
            <a:ext cx="2047200" cy="16398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Comfortaa"/>
                <a:ea typeface="Comfortaa"/>
                <a:cs typeface="Comfortaa"/>
                <a:sym typeface="Comfortaa"/>
              </a:rPr>
              <a:t>pod webapp</a:t>
            </a: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app=nginx</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**connect to port=3090</a:t>
            </a:r>
            <a:endParaRPr sz="2000" b="1">
              <a:latin typeface="Comfortaa"/>
              <a:ea typeface="Comfortaa"/>
              <a:cs typeface="Comfortaa"/>
              <a:sym typeface="Comfortaa"/>
            </a:endParaRPr>
          </a:p>
          <a:p>
            <a:pPr marL="0" lvl="0" indent="0" algn="l" rtl="0">
              <a:spcBef>
                <a:spcPts val="0"/>
              </a:spcBef>
              <a:spcAft>
                <a:spcPts val="0"/>
              </a:spcAft>
              <a:buNone/>
            </a:pPr>
            <a:r>
              <a:rPr lang="en"/>
              <a:t> </a:t>
            </a:r>
            <a:endParaRPr/>
          </a:p>
        </p:txBody>
      </p:sp>
      <p:sp>
        <p:nvSpPr>
          <p:cNvPr id="3564" name="Google Shape;3564;p423"/>
          <p:cNvSpPr/>
          <p:nvPr/>
        </p:nvSpPr>
        <p:spPr>
          <a:xfrm>
            <a:off x="4318125" y="2548675"/>
            <a:ext cx="2108700" cy="16398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Comfortaa"/>
                <a:ea typeface="Comfortaa"/>
                <a:cs typeface="Comfortaa"/>
                <a:sym typeface="Comfortaa"/>
              </a:rPr>
              <a:t>pod orderapp</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 </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app=backend</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port=3090</a:t>
            </a:r>
            <a:endParaRPr sz="2000" b="1">
              <a:latin typeface="Comfortaa"/>
              <a:ea typeface="Comfortaa"/>
              <a:cs typeface="Comfortaa"/>
              <a:sym typeface="Comfortaa"/>
            </a:endParaRPr>
          </a:p>
        </p:txBody>
      </p:sp>
      <p:cxnSp>
        <p:nvCxnSpPr>
          <p:cNvPr id="3565" name="Google Shape;3565;p423"/>
          <p:cNvCxnSpPr>
            <a:stCxn id="3562" idx="3"/>
            <a:endCxn id="3564" idx="1"/>
          </p:cNvCxnSpPr>
          <p:nvPr/>
        </p:nvCxnSpPr>
        <p:spPr>
          <a:xfrm>
            <a:off x="2505525" y="1751850"/>
            <a:ext cx="1812600" cy="1616700"/>
          </a:xfrm>
          <a:prstGeom prst="straightConnector1">
            <a:avLst/>
          </a:prstGeom>
          <a:noFill/>
          <a:ln w="38100" cap="flat" cmpd="sng">
            <a:solidFill>
              <a:schemeClr val="dk1"/>
            </a:solidFill>
            <a:prstDash val="solid"/>
            <a:round/>
            <a:headEnd type="none" w="med" len="med"/>
            <a:tailEnd type="triangle" w="med" len="med"/>
          </a:ln>
        </p:spPr>
      </p:cxnSp>
      <p:cxnSp>
        <p:nvCxnSpPr>
          <p:cNvPr id="3566" name="Google Shape;3566;p423"/>
          <p:cNvCxnSpPr>
            <a:stCxn id="3563" idx="3"/>
            <a:endCxn id="3564" idx="1"/>
          </p:cNvCxnSpPr>
          <p:nvPr/>
        </p:nvCxnSpPr>
        <p:spPr>
          <a:xfrm rot="10800000" flipH="1">
            <a:off x="2505525" y="3368575"/>
            <a:ext cx="1812600" cy="562500"/>
          </a:xfrm>
          <a:prstGeom prst="straightConnector1">
            <a:avLst/>
          </a:prstGeom>
          <a:noFill/>
          <a:ln w="38100" cap="flat" cmpd="sng">
            <a:solidFill>
              <a:schemeClr val="dk1"/>
            </a:solidFill>
            <a:prstDash val="solid"/>
            <a:round/>
            <a:headEnd type="none" w="med" len="med"/>
            <a:tailEnd type="triangle" w="med" len="med"/>
          </a:ln>
        </p:spPr>
      </p:cxnSp>
      <p:sp>
        <p:nvSpPr>
          <p:cNvPr id="3567" name="Google Shape;3567;p423"/>
          <p:cNvSpPr txBox="1"/>
          <p:nvPr/>
        </p:nvSpPr>
        <p:spPr>
          <a:xfrm>
            <a:off x="3032325" y="3201100"/>
            <a:ext cx="759000" cy="6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0000"/>
                </a:solidFill>
              </a:rPr>
              <a:t>x</a:t>
            </a:r>
            <a:endParaRPr sz="4800" b="1">
              <a:solidFill>
                <a:srgbClr val="FF0000"/>
              </a:solidFill>
            </a:endParaRPr>
          </a:p>
        </p:txBody>
      </p:sp>
      <p:sp>
        <p:nvSpPr>
          <p:cNvPr id="3568" name="Google Shape;3568;p423"/>
          <p:cNvSpPr/>
          <p:nvPr/>
        </p:nvSpPr>
        <p:spPr>
          <a:xfrm>
            <a:off x="6691650" y="642150"/>
            <a:ext cx="2169300" cy="1929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Comfortaa"/>
                <a:ea typeface="Comfortaa"/>
                <a:cs typeface="Comfortaa"/>
                <a:sym typeface="Comfortaa"/>
              </a:rPr>
              <a:t>pod orderapp</a:t>
            </a: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app=frontend</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**connect to port=3200</a:t>
            </a:r>
            <a:endParaRPr sz="2000" b="1">
              <a:latin typeface="Comfortaa"/>
              <a:ea typeface="Comfortaa"/>
              <a:cs typeface="Comfortaa"/>
              <a:sym typeface="Comfortaa"/>
            </a:endParaRPr>
          </a:p>
          <a:p>
            <a:pPr marL="0" lvl="0" indent="0" algn="l" rtl="0">
              <a:spcBef>
                <a:spcPts val="0"/>
              </a:spcBef>
              <a:spcAft>
                <a:spcPts val="0"/>
              </a:spcAft>
              <a:buNone/>
            </a:pPr>
            <a:endParaRPr/>
          </a:p>
        </p:txBody>
      </p:sp>
      <p:cxnSp>
        <p:nvCxnSpPr>
          <p:cNvPr id="3569" name="Google Shape;3569;p423"/>
          <p:cNvCxnSpPr>
            <a:stCxn id="3568" idx="2"/>
            <a:endCxn id="3564" idx="3"/>
          </p:cNvCxnSpPr>
          <p:nvPr/>
        </p:nvCxnSpPr>
        <p:spPr>
          <a:xfrm flipH="1">
            <a:off x="6426900" y="2571750"/>
            <a:ext cx="1349400" cy="796800"/>
          </a:xfrm>
          <a:prstGeom prst="straightConnector1">
            <a:avLst/>
          </a:prstGeom>
          <a:noFill/>
          <a:ln w="38100" cap="flat" cmpd="sng">
            <a:solidFill>
              <a:schemeClr val="dk1"/>
            </a:solidFill>
            <a:prstDash val="solid"/>
            <a:round/>
            <a:headEnd type="none" w="med" len="med"/>
            <a:tailEnd type="triangle" w="med" len="med"/>
          </a:ln>
        </p:spPr>
      </p:cxnSp>
      <p:sp>
        <p:nvSpPr>
          <p:cNvPr id="3570" name="Google Shape;3570;p423"/>
          <p:cNvSpPr txBox="1"/>
          <p:nvPr/>
        </p:nvSpPr>
        <p:spPr>
          <a:xfrm>
            <a:off x="6758850" y="2548675"/>
            <a:ext cx="6855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0000"/>
                </a:solidFill>
              </a:rPr>
              <a:t>x</a:t>
            </a:r>
            <a:endParaRPr sz="4800" b="1">
              <a:solidFill>
                <a:srgbClr val="FF0000"/>
              </a:solidFill>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3574"/>
        <p:cNvGrpSpPr/>
        <p:nvPr/>
      </p:nvGrpSpPr>
      <p:grpSpPr>
        <a:xfrm>
          <a:off x="0" y="0"/>
          <a:ext cx="0" cy="0"/>
          <a:chOff x="0" y="0"/>
          <a:chExt cx="0" cy="0"/>
        </a:xfrm>
      </p:grpSpPr>
      <p:sp>
        <p:nvSpPr>
          <p:cNvPr id="3575" name="Google Shape;3575;p424"/>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576" name="Google Shape;3576;p424"/>
          <p:cNvSpPr txBox="1"/>
          <p:nvPr/>
        </p:nvSpPr>
        <p:spPr>
          <a:xfrm>
            <a:off x="83100" y="43100"/>
            <a:ext cx="9060900" cy="6672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Allowing traffic from other namespaces</a:t>
            </a:r>
            <a:endParaRPr sz="24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p:txBody>
      </p:sp>
      <p:sp>
        <p:nvSpPr>
          <p:cNvPr id="3577" name="Google Shape;3577;p424"/>
          <p:cNvSpPr txBox="1"/>
          <p:nvPr/>
        </p:nvSpPr>
        <p:spPr>
          <a:xfrm>
            <a:off x="4623700" y="809300"/>
            <a:ext cx="4043400" cy="42354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00FF00"/>
                </a:solidFill>
                <a:latin typeface="Comfortaa"/>
                <a:ea typeface="Comfortaa"/>
                <a:cs typeface="Comfortaa"/>
                <a:sym typeface="Comfortaa"/>
              </a:rPr>
              <a:t>podSelector: </a:t>
            </a:r>
            <a:r>
              <a:rPr lang="en" sz="2500" b="1">
                <a:solidFill>
                  <a:schemeClr val="dk1"/>
                </a:solidFill>
                <a:latin typeface="Comfortaa"/>
                <a:ea typeface="Comfortaa"/>
                <a:cs typeface="Comfortaa"/>
                <a:sym typeface="Comfortaa"/>
              </a:rPr>
              <a:t>selects pods in current namespace labelled as app=backend</a:t>
            </a:r>
            <a:endParaRPr sz="2500" b="1">
              <a:solidFill>
                <a:schemeClr val="dk1"/>
              </a:solidFill>
              <a:latin typeface="Comfortaa"/>
              <a:ea typeface="Comfortaa"/>
              <a:cs typeface="Comfortaa"/>
              <a:sym typeface="Comfortaa"/>
            </a:endParaRPr>
          </a:p>
          <a:p>
            <a:pPr marL="0" lvl="0" indent="0" algn="l" rtl="0">
              <a:spcBef>
                <a:spcPts val="0"/>
              </a:spcBef>
              <a:spcAft>
                <a:spcPts val="0"/>
              </a:spcAft>
              <a:buNone/>
            </a:pPr>
            <a:endParaRPr sz="25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500" b="1">
                <a:solidFill>
                  <a:srgbClr val="00FF00"/>
                </a:solidFill>
                <a:latin typeface="Comfortaa"/>
                <a:ea typeface="Comfortaa"/>
                <a:cs typeface="Comfortaa"/>
                <a:sym typeface="Comfortaa"/>
              </a:rPr>
              <a:t>namespaceSelector: </a:t>
            </a:r>
            <a:r>
              <a:rPr lang="en" sz="2500" b="1">
                <a:solidFill>
                  <a:schemeClr val="dk1"/>
                </a:solidFill>
                <a:latin typeface="Comfortaa"/>
                <a:ea typeface="Comfortaa"/>
                <a:cs typeface="Comfortaa"/>
                <a:sym typeface="Comfortaa"/>
              </a:rPr>
              <a:t>allows traffic from </a:t>
            </a:r>
            <a:endParaRPr sz="25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500" b="1">
                <a:solidFill>
                  <a:schemeClr val="dk1"/>
                </a:solidFill>
                <a:latin typeface="Comfortaa"/>
                <a:ea typeface="Comfortaa"/>
                <a:cs typeface="Comfortaa"/>
                <a:sym typeface="Comfortaa"/>
              </a:rPr>
              <a:t>pods of namespaces labelled tenant: web</a:t>
            </a:r>
            <a:endParaRPr sz="2500" b="1">
              <a:solidFill>
                <a:srgbClr val="FF0000"/>
              </a:solidFill>
              <a:latin typeface="Comfortaa"/>
              <a:ea typeface="Comfortaa"/>
              <a:cs typeface="Comfortaa"/>
              <a:sym typeface="Comfortaa"/>
            </a:endParaRPr>
          </a:p>
        </p:txBody>
      </p:sp>
      <p:sp>
        <p:nvSpPr>
          <p:cNvPr id="3578" name="Google Shape;3578;p424"/>
          <p:cNvSpPr txBox="1"/>
          <p:nvPr/>
        </p:nvSpPr>
        <p:spPr>
          <a:xfrm>
            <a:off x="244450" y="764325"/>
            <a:ext cx="4043400" cy="4280400"/>
          </a:xfrm>
          <a:prstGeom prst="rect">
            <a:avLst/>
          </a:prstGeom>
          <a:solidFill>
            <a:schemeClr val="dk1"/>
          </a:solid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apiVersion</a:t>
            </a:r>
            <a:r>
              <a:rPr lang="en" sz="1800" b="1">
                <a:solidFill>
                  <a:srgbClr val="080808"/>
                </a:solidFill>
                <a:highlight>
                  <a:srgbClr val="FFFFFF"/>
                </a:highlight>
                <a:latin typeface="Courier New"/>
                <a:ea typeface="Courier New"/>
                <a:cs typeface="Courier New"/>
                <a:sym typeface="Courier New"/>
              </a:rPr>
              <a:t>: networking.k8s.io/v1</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spec</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podSelector:</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matchLabels:</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app: backend</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t>
            </a:r>
            <a:r>
              <a:rPr lang="en" sz="1800" b="1">
                <a:solidFill>
                  <a:srgbClr val="0033B3"/>
                </a:solidFill>
                <a:highlight>
                  <a:srgbClr val="FFFFFF"/>
                </a:highlight>
                <a:latin typeface="Courier New"/>
                <a:ea typeface="Courier New"/>
                <a:cs typeface="Courier New"/>
                <a:sym typeface="Courier New"/>
              </a:rPr>
              <a:t>ingress</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 from:</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 namespaceSelector:</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matchLabels:</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tenant: web </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t>
            </a:r>
            <a:r>
              <a:rPr lang="en" sz="1800" b="1">
                <a:solidFill>
                  <a:srgbClr val="080808"/>
                </a:solidFill>
                <a:highlight>
                  <a:schemeClr val="dk1"/>
                </a:highlight>
                <a:latin typeface="Courier New"/>
                <a:ea typeface="Courier New"/>
                <a:cs typeface="Courier New"/>
                <a:sym typeface="Courier New"/>
              </a:rPr>
              <a:t>- namespaceSelector:</a:t>
            </a:r>
            <a:endParaRPr sz="1800" b="1">
              <a:solidFill>
                <a:srgbClr val="080808"/>
              </a:solidFill>
              <a:highlight>
                <a:schemeClr val="dk1"/>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chemeClr val="dk1"/>
                </a:highlight>
                <a:latin typeface="Courier New"/>
                <a:ea typeface="Courier New"/>
                <a:cs typeface="Courier New"/>
                <a:sym typeface="Courier New"/>
              </a:rPr>
              <a:t>       matchLabels:</a:t>
            </a:r>
            <a:endParaRPr sz="1800" b="1">
              <a:solidFill>
                <a:srgbClr val="080808"/>
              </a:solidFill>
              <a:highlight>
                <a:schemeClr val="dk1"/>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chemeClr val="dk1"/>
                </a:highlight>
                <a:latin typeface="Courier New"/>
                <a:ea typeface="Courier New"/>
                <a:cs typeface="Courier New"/>
                <a:sym typeface="Courier New"/>
              </a:rPr>
              <a:t>         tenant: dev</a:t>
            </a:r>
            <a:endParaRPr sz="1800" b="1">
              <a:solidFill>
                <a:srgbClr val="080808"/>
              </a:solidFill>
              <a:highlight>
                <a:schemeClr val="dk1"/>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chemeClr val="dk1"/>
                </a:highlight>
                <a:latin typeface="Courier New"/>
                <a:ea typeface="Courier New"/>
                <a:cs typeface="Courier New"/>
                <a:sym typeface="Courier New"/>
              </a:rPr>
              <a:t>         </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800" b="1">
              <a:solidFill>
                <a:srgbClr val="FF0000"/>
              </a:solidFill>
              <a:highlight>
                <a:srgbClr val="FFFFFF"/>
              </a:highlight>
              <a:latin typeface="Courier New"/>
              <a:ea typeface="Courier New"/>
              <a:cs typeface="Courier New"/>
              <a:sym typeface="Courier New"/>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3582"/>
        <p:cNvGrpSpPr/>
        <p:nvPr/>
      </p:nvGrpSpPr>
      <p:grpSpPr>
        <a:xfrm>
          <a:off x="0" y="0"/>
          <a:ext cx="0" cy="0"/>
          <a:chOff x="0" y="0"/>
          <a:chExt cx="0" cy="0"/>
        </a:xfrm>
      </p:grpSpPr>
      <p:sp>
        <p:nvSpPr>
          <p:cNvPr id="3583" name="Google Shape;3583;p425"/>
          <p:cNvSpPr txBox="1"/>
          <p:nvPr/>
        </p:nvSpPr>
        <p:spPr>
          <a:xfrm>
            <a:off x="81475" y="239000"/>
            <a:ext cx="2409900" cy="3055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namespace:web</a:t>
            </a:r>
            <a:endParaRPr sz="20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000" b="1">
                <a:solidFill>
                  <a:srgbClr val="00FF00"/>
                </a:solidFill>
                <a:latin typeface="Comfortaa"/>
                <a:ea typeface="Comfortaa"/>
                <a:cs typeface="Comfortaa"/>
                <a:sym typeface="Comfortaa"/>
              </a:rPr>
              <a:t>tier=prod</a:t>
            </a:r>
            <a:endParaRPr/>
          </a:p>
        </p:txBody>
      </p:sp>
      <p:sp>
        <p:nvSpPr>
          <p:cNvPr id="3584" name="Google Shape;3584;p425"/>
          <p:cNvSpPr txBox="1"/>
          <p:nvPr/>
        </p:nvSpPr>
        <p:spPr>
          <a:xfrm>
            <a:off x="2648150" y="239000"/>
            <a:ext cx="3218400" cy="3055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2000" b="1">
                <a:solidFill>
                  <a:schemeClr val="dk1"/>
                </a:solidFill>
                <a:latin typeface="Comfortaa"/>
                <a:ea typeface="Comfortaa"/>
                <a:cs typeface="Comfortaa"/>
                <a:sym typeface="Comfortaa"/>
              </a:rPr>
              <a:t>namespace=prod</a:t>
            </a:r>
            <a:endParaRPr sz="20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networkPolicy selector:</a:t>
            </a:r>
            <a:r>
              <a:rPr lang="en" sz="2000" b="1">
                <a:solidFill>
                  <a:srgbClr val="00FF00"/>
                </a:solidFill>
                <a:latin typeface="Comfortaa"/>
                <a:ea typeface="Comfortaa"/>
                <a:cs typeface="Comfortaa"/>
                <a:sym typeface="Comfortaa"/>
              </a:rPr>
              <a:t> </a:t>
            </a:r>
            <a:endParaRPr sz="20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000" b="1">
                <a:solidFill>
                  <a:srgbClr val="00FF00"/>
                </a:solidFill>
                <a:latin typeface="Comfortaa"/>
                <a:ea typeface="Comfortaa"/>
                <a:cs typeface="Comfortaa"/>
                <a:sym typeface="Comfortaa"/>
              </a:rPr>
              <a:t>app=backend</a:t>
            </a:r>
            <a:endParaRPr sz="20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                                 </a:t>
            </a:r>
            <a:endParaRPr sz="2000" b="1">
              <a:solidFill>
                <a:srgbClr val="00FF00"/>
              </a:solidFill>
              <a:latin typeface="Comfortaa"/>
              <a:ea typeface="Comfortaa"/>
              <a:cs typeface="Comfortaa"/>
              <a:sym typeface="Comfortaa"/>
            </a:endParaRPr>
          </a:p>
        </p:txBody>
      </p:sp>
      <p:sp>
        <p:nvSpPr>
          <p:cNvPr id="3585" name="Google Shape;3585;p425"/>
          <p:cNvSpPr/>
          <p:nvPr/>
        </p:nvSpPr>
        <p:spPr>
          <a:xfrm>
            <a:off x="973000" y="1789425"/>
            <a:ext cx="1217100" cy="107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Comfortaa"/>
                <a:ea typeface="Comfortaa"/>
                <a:cs typeface="Comfortaa"/>
                <a:sym typeface="Comfortaa"/>
              </a:rPr>
              <a:t>pods</a:t>
            </a: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endParaRPr/>
          </a:p>
        </p:txBody>
      </p:sp>
      <p:sp>
        <p:nvSpPr>
          <p:cNvPr id="3586" name="Google Shape;3586;p425"/>
          <p:cNvSpPr/>
          <p:nvPr/>
        </p:nvSpPr>
        <p:spPr>
          <a:xfrm>
            <a:off x="3497325" y="1640325"/>
            <a:ext cx="2073900" cy="13998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pod orderapp</a:t>
            </a: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app=backend</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 </a:t>
            </a: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p:txBody>
      </p:sp>
      <p:cxnSp>
        <p:nvCxnSpPr>
          <p:cNvPr id="3587" name="Google Shape;3587;p425"/>
          <p:cNvCxnSpPr>
            <a:stCxn id="3585" idx="3"/>
            <a:endCxn id="3586" idx="1"/>
          </p:cNvCxnSpPr>
          <p:nvPr/>
        </p:nvCxnSpPr>
        <p:spPr>
          <a:xfrm>
            <a:off x="2190100" y="2329275"/>
            <a:ext cx="1307100" cy="11100"/>
          </a:xfrm>
          <a:prstGeom prst="straightConnector1">
            <a:avLst/>
          </a:prstGeom>
          <a:noFill/>
          <a:ln w="28575" cap="flat" cmpd="sng">
            <a:solidFill>
              <a:schemeClr val="dk1"/>
            </a:solidFill>
            <a:prstDash val="solid"/>
            <a:round/>
            <a:headEnd type="none" w="med" len="med"/>
            <a:tailEnd type="triangle" w="med" len="med"/>
          </a:ln>
        </p:spPr>
      </p:cxnSp>
      <p:cxnSp>
        <p:nvCxnSpPr>
          <p:cNvPr id="3588" name="Google Shape;3588;p425"/>
          <p:cNvCxnSpPr>
            <a:stCxn id="3589" idx="0"/>
            <a:endCxn id="3586" idx="1"/>
          </p:cNvCxnSpPr>
          <p:nvPr/>
        </p:nvCxnSpPr>
        <p:spPr>
          <a:xfrm rot="10800000" flipH="1">
            <a:off x="2322275" y="2340200"/>
            <a:ext cx="1175100" cy="1685700"/>
          </a:xfrm>
          <a:prstGeom prst="straightConnector1">
            <a:avLst/>
          </a:prstGeom>
          <a:noFill/>
          <a:ln w="28575" cap="flat" cmpd="sng">
            <a:solidFill>
              <a:schemeClr val="dk1"/>
            </a:solidFill>
            <a:prstDash val="solid"/>
            <a:round/>
            <a:headEnd type="none" w="med" len="med"/>
            <a:tailEnd type="triangle" w="med" len="med"/>
          </a:ln>
        </p:spPr>
      </p:cxnSp>
      <p:sp>
        <p:nvSpPr>
          <p:cNvPr id="3590" name="Google Shape;3590;p425"/>
          <p:cNvSpPr txBox="1"/>
          <p:nvPr/>
        </p:nvSpPr>
        <p:spPr>
          <a:xfrm>
            <a:off x="2580450" y="2808450"/>
            <a:ext cx="916800" cy="6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800" b="1">
              <a:solidFill>
                <a:srgbClr val="FF0000"/>
              </a:solidFill>
            </a:endParaRPr>
          </a:p>
        </p:txBody>
      </p:sp>
      <p:sp>
        <p:nvSpPr>
          <p:cNvPr id="3591" name="Google Shape;3591;p425"/>
          <p:cNvSpPr txBox="1"/>
          <p:nvPr/>
        </p:nvSpPr>
        <p:spPr>
          <a:xfrm>
            <a:off x="5978700" y="239000"/>
            <a:ext cx="2943600" cy="4471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2000" b="1">
                <a:solidFill>
                  <a:schemeClr val="dk1"/>
                </a:solidFill>
                <a:latin typeface="Comfortaa"/>
                <a:ea typeface="Comfortaa"/>
                <a:cs typeface="Comfortaa"/>
                <a:sym typeface="Comfortaa"/>
              </a:rPr>
              <a:t>namespace=dev</a:t>
            </a:r>
            <a:endParaRPr sz="20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000" b="1">
                <a:solidFill>
                  <a:srgbClr val="00FF00"/>
                </a:solidFill>
                <a:latin typeface="Comfortaa"/>
                <a:ea typeface="Comfortaa"/>
                <a:cs typeface="Comfortaa"/>
                <a:sym typeface="Comfortaa"/>
              </a:rPr>
              <a:t>tier=prod</a:t>
            </a:r>
            <a:endParaRPr sz="2000" b="1">
              <a:solidFill>
                <a:srgbClr val="00FF00"/>
              </a:solidFill>
              <a:latin typeface="Comfortaa"/>
              <a:ea typeface="Comfortaa"/>
              <a:cs typeface="Comfortaa"/>
              <a:sym typeface="Comfortaa"/>
            </a:endParaRPr>
          </a:p>
        </p:txBody>
      </p:sp>
      <p:sp>
        <p:nvSpPr>
          <p:cNvPr id="3592" name="Google Shape;3592;p425"/>
          <p:cNvSpPr/>
          <p:nvPr/>
        </p:nvSpPr>
        <p:spPr>
          <a:xfrm>
            <a:off x="6788400" y="2340200"/>
            <a:ext cx="1307100" cy="95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pods</a:t>
            </a: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endParaRPr/>
          </a:p>
        </p:txBody>
      </p:sp>
      <p:cxnSp>
        <p:nvCxnSpPr>
          <p:cNvPr id="3593" name="Google Shape;3593;p425"/>
          <p:cNvCxnSpPr>
            <a:stCxn id="3592" idx="1"/>
            <a:endCxn id="3586" idx="3"/>
          </p:cNvCxnSpPr>
          <p:nvPr/>
        </p:nvCxnSpPr>
        <p:spPr>
          <a:xfrm rot="10800000">
            <a:off x="5571300" y="2340200"/>
            <a:ext cx="1217100" cy="477000"/>
          </a:xfrm>
          <a:prstGeom prst="straightConnector1">
            <a:avLst/>
          </a:prstGeom>
          <a:noFill/>
          <a:ln w="28575" cap="flat" cmpd="sng">
            <a:solidFill>
              <a:schemeClr val="dk1"/>
            </a:solidFill>
            <a:prstDash val="solid"/>
            <a:round/>
            <a:headEnd type="none" w="med" len="med"/>
            <a:tailEnd type="triangle" w="med" len="med"/>
          </a:ln>
        </p:spPr>
      </p:cxnSp>
      <p:sp>
        <p:nvSpPr>
          <p:cNvPr id="3589" name="Google Shape;3589;p425"/>
          <p:cNvSpPr txBox="1"/>
          <p:nvPr/>
        </p:nvSpPr>
        <p:spPr>
          <a:xfrm>
            <a:off x="539825" y="4025900"/>
            <a:ext cx="3564900" cy="6843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other namespaces</a:t>
            </a:r>
            <a:endParaRPr sz="2100" b="1">
              <a:solidFill>
                <a:schemeClr val="dk1"/>
              </a:solidFill>
              <a:latin typeface="Comfortaa"/>
              <a:ea typeface="Comfortaa"/>
              <a:cs typeface="Comfortaa"/>
              <a:sym typeface="Comfortaa"/>
            </a:endParaRPr>
          </a:p>
        </p:txBody>
      </p:sp>
      <p:sp>
        <p:nvSpPr>
          <p:cNvPr id="3594" name="Google Shape;3594;p425"/>
          <p:cNvSpPr txBox="1"/>
          <p:nvPr/>
        </p:nvSpPr>
        <p:spPr>
          <a:xfrm>
            <a:off x="2322275" y="3137025"/>
            <a:ext cx="916800" cy="6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rgbClr val="FF0000"/>
                </a:solidFill>
              </a:rPr>
              <a:t>x</a:t>
            </a:r>
            <a:endParaRPr sz="4800" b="1">
              <a:solidFill>
                <a:srgbClr val="FF0000"/>
              </a:solidFill>
            </a:endParaRPr>
          </a:p>
        </p:txBody>
      </p:sp>
      <p:sp>
        <p:nvSpPr>
          <p:cNvPr id="3595" name="Google Shape;3595;p425"/>
          <p:cNvSpPr txBox="1"/>
          <p:nvPr/>
        </p:nvSpPr>
        <p:spPr>
          <a:xfrm>
            <a:off x="682400" y="631475"/>
            <a:ext cx="10200" cy="408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6" name="Google Shape;3596;p425"/>
          <p:cNvSpPr/>
          <p:nvPr/>
        </p:nvSpPr>
        <p:spPr>
          <a:xfrm>
            <a:off x="765725" y="1640325"/>
            <a:ext cx="1217100" cy="107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Comfortaa"/>
                <a:ea typeface="Comfortaa"/>
                <a:cs typeface="Comfortaa"/>
                <a:sym typeface="Comfortaa"/>
              </a:rPr>
              <a:t>pods</a:t>
            </a: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endParaRPr/>
          </a:p>
        </p:txBody>
      </p:sp>
      <p:sp>
        <p:nvSpPr>
          <p:cNvPr id="3597" name="Google Shape;3597;p425"/>
          <p:cNvSpPr/>
          <p:nvPr/>
        </p:nvSpPr>
        <p:spPr>
          <a:xfrm>
            <a:off x="6878450" y="2231825"/>
            <a:ext cx="1307100" cy="95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 pods</a:t>
            </a: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endParaRPr/>
          </a:p>
        </p:txBody>
      </p:sp>
      <p:sp>
        <p:nvSpPr>
          <p:cNvPr id="3598" name="Google Shape;3598;p425"/>
          <p:cNvSpPr/>
          <p:nvPr/>
        </p:nvSpPr>
        <p:spPr>
          <a:xfrm>
            <a:off x="7003875" y="2094750"/>
            <a:ext cx="1307100" cy="95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 pods</a:t>
            </a: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endParaRPr sz="2000" b="1">
              <a:latin typeface="Comfortaa"/>
              <a:ea typeface="Comfortaa"/>
              <a:cs typeface="Comfortaa"/>
              <a:sym typeface="Comfortaa"/>
            </a:endParaRPr>
          </a:p>
          <a:p>
            <a:pPr marL="0" lvl="0" indent="0" algn="l" rtl="0">
              <a:spcBef>
                <a:spcPts val="0"/>
              </a:spcBef>
              <a:spcAft>
                <a:spcPts val="0"/>
              </a:spcAft>
              <a:buNone/>
            </a:pPr>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3602"/>
        <p:cNvGrpSpPr/>
        <p:nvPr/>
      </p:nvGrpSpPr>
      <p:grpSpPr>
        <a:xfrm>
          <a:off x="0" y="0"/>
          <a:ext cx="0" cy="0"/>
          <a:chOff x="0" y="0"/>
          <a:chExt cx="0" cy="0"/>
        </a:xfrm>
      </p:grpSpPr>
      <p:sp>
        <p:nvSpPr>
          <p:cNvPr id="3603" name="Google Shape;3603;p426"/>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604" name="Google Shape;3604;p426"/>
          <p:cNvSpPr txBox="1"/>
          <p:nvPr/>
        </p:nvSpPr>
        <p:spPr>
          <a:xfrm>
            <a:off x="83200" y="-101850"/>
            <a:ext cx="9060900" cy="7638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Allowing traffic from IP blocks using CIDR</a:t>
            </a:r>
            <a:endParaRPr sz="24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p:txBody>
      </p:sp>
      <p:sp>
        <p:nvSpPr>
          <p:cNvPr id="3605" name="Google Shape;3605;p426"/>
          <p:cNvSpPr txBox="1"/>
          <p:nvPr/>
        </p:nvSpPr>
        <p:spPr>
          <a:xfrm>
            <a:off x="4623700" y="814075"/>
            <a:ext cx="4043400" cy="41253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00FF00"/>
                </a:solidFill>
                <a:latin typeface="Comfortaa"/>
                <a:ea typeface="Comfortaa"/>
                <a:cs typeface="Comfortaa"/>
                <a:sym typeface="Comfortaa"/>
              </a:rPr>
              <a:t>ipBlock: </a:t>
            </a:r>
            <a:r>
              <a:rPr lang="en" sz="2500" b="1">
                <a:solidFill>
                  <a:schemeClr val="dk1"/>
                </a:solidFill>
                <a:latin typeface="Comfortaa"/>
                <a:ea typeface="Comfortaa"/>
                <a:cs typeface="Comfortaa"/>
                <a:sym typeface="Comfortaa"/>
              </a:rPr>
              <a:t>allow traffic from pods in subnet of 172.20.1.0/24 ip block.</a:t>
            </a:r>
            <a:endParaRPr sz="2500" b="1">
              <a:solidFill>
                <a:schemeClr val="dk1"/>
              </a:solidFill>
              <a:latin typeface="Comfortaa"/>
              <a:ea typeface="Comfortaa"/>
              <a:cs typeface="Comfortaa"/>
              <a:sym typeface="Comfortaa"/>
            </a:endParaRPr>
          </a:p>
          <a:p>
            <a:pPr marL="0" lvl="0" indent="0" algn="l" rtl="0">
              <a:spcBef>
                <a:spcPts val="0"/>
              </a:spcBef>
              <a:spcAft>
                <a:spcPts val="0"/>
              </a:spcAft>
              <a:buNone/>
            </a:pPr>
            <a:endParaRPr sz="2500" b="1">
              <a:solidFill>
                <a:srgbClr val="00FF00"/>
              </a:solidFill>
              <a:latin typeface="Comfortaa"/>
              <a:ea typeface="Comfortaa"/>
              <a:cs typeface="Comfortaa"/>
              <a:sym typeface="Comfortaa"/>
            </a:endParaRPr>
          </a:p>
          <a:p>
            <a:pPr marL="0" lvl="0" indent="0" algn="l" rtl="0">
              <a:spcBef>
                <a:spcPts val="0"/>
              </a:spcBef>
              <a:spcAft>
                <a:spcPts val="0"/>
              </a:spcAft>
              <a:buNone/>
            </a:pPr>
            <a:endParaRPr sz="2500" b="1">
              <a:solidFill>
                <a:srgbClr val="FF0000"/>
              </a:solidFill>
              <a:latin typeface="Comfortaa"/>
              <a:ea typeface="Comfortaa"/>
              <a:cs typeface="Comfortaa"/>
              <a:sym typeface="Comfortaa"/>
            </a:endParaRPr>
          </a:p>
        </p:txBody>
      </p:sp>
      <p:sp>
        <p:nvSpPr>
          <p:cNvPr id="3606" name="Google Shape;3606;p426"/>
          <p:cNvSpPr txBox="1"/>
          <p:nvPr/>
        </p:nvSpPr>
        <p:spPr>
          <a:xfrm>
            <a:off x="244450" y="814075"/>
            <a:ext cx="4043400" cy="4054500"/>
          </a:xfrm>
          <a:prstGeom prst="rect">
            <a:avLst/>
          </a:prstGeom>
          <a:solidFill>
            <a:schemeClr val="dk1"/>
          </a:solid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apiVersion</a:t>
            </a:r>
            <a:r>
              <a:rPr lang="en" sz="1800" b="1">
                <a:solidFill>
                  <a:srgbClr val="080808"/>
                </a:solidFill>
                <a:highlight>
                  <a:srgbClr val="FFFFFF"/>
                </a:highlight>
                <a:latin typeface="Courier New"/>
                <a:ea typeface="Courier New"/>
                <a:cs typeface="Courier New"/>
                <a:sym typeface="Courier New"/>
              </a:rPr>
              <a:t>: networking.k8s.io/v1</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spec</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podSelector:</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matchLabels:</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app: backend</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t>
            </a:r>
            <a:r>
              <a:rPr lang="en" sz="1800" b="1">
                <a:solidFill>
                  <a:srgbClr val="0033B3"/>
                </a:solidFill>
                <a:highlight>
                  <a:srgbClr val="FFFFFF"/>
                </a:highlight>
                <a:latin typeface="Courier New"/>
                <a:ea typeface="Courier New"/>
                <a:cs typeface="Courier New"/>
                <a:sym typeface="Courier New"/>
              </a:rPr>
              <a:t>ingress</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 from:</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 Selector:</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ipBlock:</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cidr: 172.20.1.0/24</a:t>
            </a:r>
            <a:endParaRPr sz="1800" b="1">
              <a:solidFill>
                <a:srgbClr val="FF0000"/>
              </a:solidFill>
              <a:highlight>
                <a:srgbClr val="FFFFFF"/>
              </a:highlight>
              <a:latin typeface="Courier New"/>
              <a:ea typeface="Courier New"/>
              <a:cs typeface="Courier New"/>
              <a:sym typeface="Courier New"/>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427"/>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3612" name="Google Shape;3612;p427"/>
          <p:cNvSpPr txBox="1"/>
          <p:nvPr/>
        </p:nvSpPr>
        <p:spPr>
          <a:xfrm>
            <a:off x="83200" y="-101850"/>
            <a:ext cx="9060900" cy="7638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400" b="1">
                <a:solidFill>
                  <a:schemeClr val="dk1"/>
                </a:solidFill>
                <a:latin typeface="Comfortaa"/>
                <a:ea typeface="Comfortaa"/>
                <a:cs typeface="Comfortaa"/>
                <a:sym typeface="Comfortaa"/>
              </a:rPr>
              <a:t>Restrict egress traffic to certain pods</a:t>
            </a:r>
            <a:endParaRPr sz="24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p:txBody>
      </p:sp>
      <p:sp>
        <p:nvSpPr>
          <p:cNvPr id="3613" name="Google Shape;3613;p427"/>
          <p:cNvSpPr txBox="1"/>
          <p:nvPr/>
        </p:nvSpPr>
        <p:spPr>
          <a:xfrm>
            <a:off x="4623700" y="814075"/>
            <a:ext cx="4043400" cy="41253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00FF00"/>
                </a:solidFill>
                <a:latin typeface="Comfortaa"/>
                <a:ea typeface="Comfortaa"/>
                <a:cs typeface="Comfortaa"/>
                <a:sym typeface="Comfortaa"/>
              </a:rPr>
              <a:t>egress: </a:t>
            </a:r>
            <a:r>
              <a:rPr lang="en" sz="2500" b="1">
                <a:solidFill>
                  <a:schemeClr val="dk1"/>
                </a:solidFill>
                <a:latin typeface="Comfortaa"/>
                <a:ea typeface="Comfortaa"/>
                <a:cs typeface="Comfortaa"/>
                <a:sym typeface="Comfortaa"/>
              </a:rPr>
              <a:t>allow </a:t>
            </a:r>
            <a:r>
              <a:rPr lang="en" sz="2500" b="1">
                <a:solidFill>
                  <a:srgbClr val="FF0000"/>
                </a:solidFill>
                <a:latin typeface="Comfortaa"/>
                <a:ea typeface="Comfortaa"/>
                <a:cs typeface="Comfortaa"/>
                <a:sym typeface="Comfortaa"/>
              </a:rPr>
              <a:t>outbound</a:t>
            </a:r>
            <a:r>
              <a:rPr lang="en" sz="2500" b="1">
                <a:solidFill>
                  <a:schemeClr val="dk1"/>
                </a:solidFill>
                <a:latin typeface="Comfortaa"/>
                <a:ea typeface="Comfortaa"/>
                <a:cs typeface="Comfortaa"/>
                <a:sym typeface="Comfortaa"/>
              </a:rPr>
              <a:t> traffic only to pods with label app:webapp</a:t>
            </a:r>
            <a:endParaRPr sz="2500" b="1">
              <a:solidFill>
                <a:schemeClr val="dk1"/>
              </a:solidFill>
              <a:latin typeface="Comfortaa"/>
              <a:ea typeface="Comfortaa"/>
              <a:cs typeface="Comfortaa"/>
              <a:sym typeface="Comfortaa"/>
            </a:endParaRPr>
          </a:p>
          <a:p>
            <a:pPr marL="0" lvl="0" indent="0" algn="l" rtl="0">
              <a:spcBef>
                <a:spcPts val="0"/>
              </a:spcBef>
              <a:spcAft>
                <a:spcPts val="0"/>
              </a:spcAft>
              <a:buNone/>
            </a:pPr>
            <a:endParaRPr sz="2500" b="1">
              <a:solidFill>
                <a:srgbClr val="00FF00"/>
              </a:solidFill>
              <a:latin typeface="Comfortaa"/>
              <a:ea typeface="Comfortaa"/>
              <a:cs typeface="Comfortaa"/>
              <a:sym typeface="Comfortaa"/>
            </a:endParaRPr>
          </a:p>
          <a:p>
            <a:pPr marL="0" lvl="0" indent="0" algn="l" rtl="0">
              <a:spcBef>
                <a:spcPts val="0"/>
              </a:spcBef>
              <a:spcAft>
                <a:spcPts val="0"/>
              </a:spcAft>
              <a:buNone/>
            </a:pPr>
            <a:endParaRPr sz="2500" b="1">
              <a:solidFill>
                <a:srgbClr val="FF0000"/>
              </a:solidFill>
              <a:latin typeface="Comfortaa"/>
              <a:ea typeface="Comfortaa"/>
              <a:cs typeface="Comfortaa"/>
              <a:sym typeface="Comfortaa"/>
            </a:endParaRPr>
          </a:p>
        </p:txBody>
      </p:sp>
      <p:sp>
        <p:nvSpPr>
          <p:cNvPr id="3614" name="Google Shape;3614;p427"/>
          <p:cNvSpPr txBox="1"/>
          <p:nvPr/>
        </p:nvSpPr>
        <p:spPr>
          <a:xfrm>
            <a:off x="244450" y="814075"/>
            <a:ext cx="4043400" cy="4054500"/>
          </a:xfrm>
          <a:prstGeom prst="rect">
            <a:avLst/>
          </a:prstGeom>
          <a:solidFill>
            <a:schemeClr val="dk1"/>
          </a:solid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apiVersion</a:t>
            </a:r>
            <a:r>
              <a:rPr lang="en" sz="1800" b="1">
                <a:solidFill>
                  <a:srgbClr val="080808"/>
                </a:solidFill>
                <a:highlight>
                  <a:srgbClr val="FFFFFF"/>
                </a:highlight>
                <a:latin typeface="Courier New"/>
                <a:ea typeface="Courier New"/>
                <a:cs typeface="Courier New"/>
                <a:sym typeface="Courier New"/>
              </a:rPr>
              <a:t>: networking.k8s.io/v1</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033B3"/>
                </a:solidFill>
                <a:highlight>
                  <a:srgbClr val="FFFFFF"/>
                </a:highlight>
                <a:latin typeface="Courier New"/>
                <a:ea typeface="Courier New"/>
                <a:cs typeface="Courier New"/>
                <a:sym typeface="Courier New"/>
              </a:rPr>
              <a:t>spec</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podSelector:</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matchLabels:</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app: backend</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t>
            </a:r>
            <a:r>
              <a:rPr lang="en" sz="1800" b="1">
                <a:solidFill>
                  <a:srgbClr val="0033B3"/>
                </a:solidFill>
                <a:highlight>
                  <a:srgbClr val="FFFFFF"/>
                </a:highlight>
                <a:latin typeface="Courier New"/>
                <a:ea typeface="Courier New"/>
                <a:cs typeface="Courier New"/>
                <a:sym typeface="Courier New"/>
              </a:rPr>
              <a:t>egress</a:t>
            </a:r>
            <a:r>
              <a:rPr lang="en" sz="1800" b="1">
                <a:solidFill>
                  <a:srgbClr val="080808"/>
                </a:solidFill>
                <a:highlight>
                  <a:srgbClr val="FFFFFF"/>
                </a:highlight>
                <a:latin typeface="Courier New"/>
                <a:ea typeface="Courier New"/>
                <a:cs typeface="Courier New"/>
                <a:sym typeface="Courier New"/>
              </a:rPr>
              <a:t>:</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 to:</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 podSelector:</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matchLabels:</a:t>
            </a:r>
            <a:endParaRPr sz="1800" b="1">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800" b="1">
                <a:solidFill>
                  <a:srgbClr val="080808"/>
                </a:solidFill>
                <a:highlight>
                  <a:srgbClr val="FFFFFF"/>
                </a:highlight>
                <a:latin typeface="Courier New"/>
                <a:ea typeface="Courier New"/>
                <a:cs typeface="Courier New"/>
                <a:sym typeface="Courier New"/>
              </a:rPr>
              <a:t>         app: webapp</a:t>
            </a:r>
            <a:endParaRPr sz="1800" b="1">
              <a:solidFill>
                <a:srgbClr val="080808"/>
              </a:solidFill>
              <a:highlight>
                <a:srgbClr val="FFFFFF"/>
              </a:highlight>
              <a:latin typeface="Courier New"/>
              <a:ea typeface="Courier New"/>
              <a:cs typeface="Courier New"/>
              <a:sym typeface="Courier New"/>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3618"/>
        <p:cNvGrpSpPr/>
        <p:nvPr/>
      </p:nvGrpSpPr>
      <p:grpSpPr>
        <a:xfrm>
          <a:off x="0" y="0"/>
          <a:ext cx="0" cy="0"/>
          <a:chOff x="0" y="0"/>
          <a:chExt cx="0" cy="0"/>
        </a:xfrm>
      </p:grpSpPr>
      <p:sp>
        <p:nvSpPr>
          <p:cNvPr id="3619" name="Google Shape;3619;p428"/>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Network Policies Demo Lab</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0"/>
          <p:cNvSpPr txBox="1"/>
          <p:nvPr/>
        </p:nvSpPr>
        <p:spPr>
          <a:xfrm>
            <a:off x="53450" y="56250"/>
            <a:ext cx="6465900" cy="503100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rgbClr val="F2F2F2"/>
                </a:solidFill>
              </a:rPr>
              <a:t>  </a:t>
            </a:r>
            <a:r>
              <a:rPr lang="en" b="1" dirty="0"/>
              <a:t>containers:</a:t>
            </a:r>
            <a:endParaRPr b="1" dirty="0"/>
          </a:p>
          <a:p>
            <a:pPr marL="0" lvl="0" indent="0" algn="l" rtl="0">
              <a:lnSpc>
                <a:spcPct val="115000"/>
              </a:lnSpc>
              <a:spcBef>
                <a:spcPts val="0"/>
              </a:spcBef>
              <a:spcAft>
                <a:spcPts val="0"/>
              </a:spcAft>
              <a:buNone/>
            </a:pPr>
            <a:r>
              <a:rPr lang="en" b="1" dirty="0"/>
              <a:t>  - command:</a:t>
            </a:r>
            <a:endParaRPr b="1" dirty="0"/>
          </a:p>
          <a:p>
            <a:pPr marL="0" lvl="0" indent="0" algn="l" rtl="0">
              <a:lnSpc>
                <a:spcPct val="115000"/>
              </a:lnSpc>
              <a:spcBef>
                <a:spcPts val="0"/>
              </a:spcBef>
              <a:spcAft>
                <a:spcPts val="0"/>
              </a:spcAft>
              <a:buNone/>
            </a:pPr>
            <a:r>
              <a:rPr lang="en" b="1" dirty="0"/>
              <a:t>    - etcd</a:t>
            </a:r>
            <a:endParaRPr b="1" dirty="0"/>
          </a:p>
          <a:p>
            <a:pPr marL="0" lvl="0" indent="0" algn="l" rtl="0">
              <a:lnSpc>
                <a:spcPct val="115000"/>
              </a:lnSpc>
              <a:spcBef>
                <a:spcPts val="0"/>
              </a:spcBef>
              <a:spcAft>
                <a:spcPts val="0"/>
              </a:spcAft>
              <a:buNone/>
            </a:pPr>
            <a:r>
              <a:rPr lang="en" b="1" dirty="0"/>
              <a:t>    - --advertise-client-urls=https://192.168.50.101:2379</a:t>
            </a:r>
            <a:endParaRPr b="1" dirty="0"/>
          </a:p>
          <a:p>
            <a:pPr marL="0" lvl="0" indent="0" algn="l" rtl="0">
              <a:lnSpc>
                <a:spcPct val="115000"/>
              </a:lnSpc>
              <a:spcBef>
                <a:spcPts val="0"/>
              </a:spcBef>
              <a:spcAft>
                <a:spcPts val="0"/>
              </a:spcAft>
              <a:buNone/>
            </a:pPr>
            <a:r>
              <a:rPr lang="en" b="1" dirty="0"/>
              <a:t>    - --cert-file=/etc/kubernetes/pki/etcd/server.crt</a:t>
            </a:r>
            <a:endParaRPr b="1" dirty="0"/>
          </a:p>
          <a:p>
            <a:pPr marL="0" lvl="0" indent="0" algn="l" rtl="0">
              <a:lnSpc>
                <a:spcPct val="115000"/>
              </a:lnSpc>
              <a:spcBef>
                <a:spcPts val="0"/>
              </a:spcBef>
              <a:spcAft>
                <a:spcPts val="0"/>
              </a:spcAft>
              <a:buNone/>
            </a:pPr>
            <a:r>
              <a:rPr lang="en" b="1" dirty="0"/>
              <a:t>    - --client-cert-auth=true</a:t>
            </a:r>
            <a:endParaRPr b="1" dirty="0"/>
          </a:p>
          <a:p>
            <a:pPr marL="0" lvl="0" indent="0" algn="l" rtl="0">
              <a:lnSpc>
                <a:spcPct val="115000"/>
              </a:lnSpc>
              <a:spcBef>
                <a:spcPts val="0"/>
              </a:spcBef>
              <a:spcAft>
                <a:spcPts val="0"/>
              </a:spcAft>
              <a:buNone/>
            </a:pPr>
            <a:r>
              <a:rPr lang="en" b="1" dirty="0"/>
              <a:t>    - --data-dir=/var/lib/etcd</a:t>
            </a:r>
            <a:endParaRPr b="1" dirty="0"/>
          </a:p>
          <a:p>
            <a:pPr marL="0" lvl="0" indent="0" algn="l" rtl="0">
              <a:lnSpc>
                <a:spcPct val="115000"/>
              </a:lnSpc>
              <a:spcBef>
                <a:spcPts val="0"/>
              </a:spcBef>
              <a:spcAft>
                <a:spcPts val="0"/>
              </a:spcAft>
              <a:buNone/>
            </a:pPr>
            <a:r>
              <a:rPr lang="en" b="1" dirty="0"/>
              <a:t>    - --initial-advertise-peer-urls=https://192.168.50.101:2380</a:t>
            </a:r>
            <a:endParaRPr b="1" dirty="0"/>
          </a:p>
          <a:p>
            <a:pPr marL="0" lvl="0" indent="0" algn="l" rtl="0">
              <a:lnSpc>
                <a:spcPct val="115000"/>
              </a:lnSpc>
              <a:spcBef>
                <a:spcPts val="0"/>
              </a:spcBef>
              <a:spcAft>
                <a:spcPts val="0"/>
              </a:spcAft>
              <a:buNone/>
            </a:pPr>
            <a:r>
              <a:rPr lang="en" b="1" dirty="0"/>
              <a:t>    - --initial-cluster=master-1=https://192.168.50.101:2380</a:t>
            </a:r>
            <a:endParaRPr b="1" dirty="0"/>
          </a:p>
          <a:p>
            <a:pPr marL="0" lvl="0" indent="0" algn="l" rtl="0">
              <a:lnSpc>
                <a:spcPct val="115000"/>
              </a:lnSpc>
              <a:spcBef>
                <a:spcPts val="0"/>
              </a:spcBef>
              <a:spcAft>
                <a:spcPts val="0"/>
              </a:spcAft>
              <a:buNone/>
            </a:pPr>
            <a:r>
              <a:rPr lang="en" b="1" dirty="0"/>
              <a:t>    - --key-file=/etc/kubernetes/pki/etcd/server.key</a:t>
            </a:r>
            <a:endParaRPr b="1" dirty="0"/>
          </a:p>
          <a:p>
            <a:pPr marL="0" lvl="0" indent="0" algn="l" rtl="0">
              <a:lnSpc>
                <a:spcPct val="115000"/>
              </a:lnSpc>
              <a:spcBef>
                <a:spcPts val="0"/>
              </a:spcBef>
              <a:spcAft>
                <a:spcPts val="0"/>
              </a:spcAft>
              <a:buNone/>
            </a:pPr>
            <a:r>
              <a:rPr lang="en" b="1" dirty="0"/>
              <a:t>    - --listen-client-urls=https://127.0.0.1:2379,https://192.168.50.101:2379</a:t>
            </a:r>
            <a:endParaRPr b="1" dirty="0"/>
          </a:p>
          <a:p>
            <a:pPr marL="0" lvl="0" indent="0" algn="l" rtl="0">
              <a:lnSpc>
                <a:spcPct val="115000"/>
              </a:lnSpc>
              <a:spcBef>
                <a:spcPts val="0"/>
              </a:spcBef>
              <a:spcAft>
                <a:spcPts val="0"/>
              </a:spcAft>
              <a:buNone/>
            </a:pPr>
            <a:r>
              <a:rPr lang="en" b="1" dirty="0"/>
              <a:t>    - --listen-metrics-urls=http://127.0.0.1:2381</a:t>
            </a:r>
            <a:endParaRPr b="1" dirty="0"/>
          </a:p>
          <a:p>
            <a:pPr marL="0" lvl="0" indent="0" algn="l" rtl="0">
              <a:lnSpc>
                <a:spcPct val="115000"/>
              </a:lnSpc>
              <a:spcBef>
                <a:spcPts val="0"/>
              </a:spcBef>
              <a:spcAft>
                <a:spcPts val="0"/>
              </a:spcAft>
              <a:buNone/>
            </a:pPr>
            <a:r>
              <a:rPr lang="en" b="1" dirty="0"/>
              <a:t>    - --listen-peer-urls=https://192.168.50.101:2380</a:t>
            </a:r>
            <a:endParaRPr b="1" dirty="0"/>
          </a:p>
          <a:p>
            <a:pPr marL="0" lvl="0" indent="0" algn="l" rtl="0">
              <a:lnSpc>
                <a:spcPct val="115000"/>
              </a:lnSpc>
              <a:spcBef>
                <a:spcPts val="0"/>
              </a:spcBef>
              <a:spcAft>
                <a:spcPts val="0"/>
              </a:spcAft>
              <a:buNone/>
            </a:pPr>
            <a:r>
              <a:rPr lang="en" b="1" dirty="0"/>
              <a:t>    - --name=master-1</a:t>
            </a:r>
            <a:endParaRPr b="1" dirty="0"/>
          </a:p>
          <a:p>
            <a:pPr marL="0" lvl="0" indent="0" algn="l" rtl="0">
              <a:lnSpc>
                <a:spcPct val="115000"/>
              </a:lnSpc>
              <a:spcBef>
                <a:spcPts val="0"/>
              </a:spcBef>
              <a:spcAft>
                <a:spcPts val="0"/>
              </a:spcAft>
              <a:buNone/>
            </a:pPr>
            <a:r>
              <a:rPr lang="en" b="1" dirty="0"/>
              <a:t>    - --peer-cert-file=/etc/kubernetes/pki/etcd/peer.crt</a:t>
            </a:r>
            <a:endParaRPr b="1" dirty="0"/>
          </a:p>
          <a:p>
            <a:pPr marL="0" lvl="0" indent="0" algn="l" rtl="0">
              <a:lnSpc>
                <a:spcPct val="115000"/>
              </a:lnSpc>
              <a:spcBef>
                <a:spcPts val="0"/>
              </a:spcBef>
              <a:spcAft>
                <a:spcPts val="0"/>
              </a:spcAft>
              <a:buNone/>
            </a:pPr>
            <a:r>
              <a:rPr lang="en" b="1" dirty="0"/>
              <a:t>    - --peer-client-cert-auth=true</a:t>
            </a:r>
            <a:endParaRPr b="1" dirty="0"/>
          </a:p>
          <a:p>
            <a:pPr marL="0" lvl="0" indent="0" algn="l" rtl="0">
              <a:lnSpc>
                <a:spcPct val="115000"/>
              </a:lnSpc>
              <a:spcBef>
                <a:spcPts val="0"/>
              </a:spcBef>
              <a:spcAft>
                <a:spcPts val="0"/>
              </a:spcAft>
              <a:buNone/>
            </a:pPr>
            <a:r>
              <a:rPr lang="en" b="1" dirty="0"/>
              <a:t>    - --peer-key-file=/etc/kubernetes/pki/etcd/peer.key</a:t>
            </a:r>
            <a:endParaRPr b="1" dirty="0"/>
          </a:p>
          <a:p>
            <a:pPr marL="0" lvl="0" indent="0" algn="l" rtl="0">
              <a:lnSpc>
                <a:spcPct val="115000"/>
              </a:lnSpc>
              <a:spcBef>
                <a:spcPts val="0"/>
              </a:spcBef>
              <a:spcAft>
                <a:spcPts val="0"/>
              </a:spcAft>
              <a:buNone/>
            </a:pPr>
            <a:r>
              <a:rPr lang="en" b="1" dirty="0"/>
              <a:t>    - --peer-trusted-ca-file=/etc/kubernetes/pki/etcd/ca.crt</a:t>
            </a:r>
            <a:endParaRPr b="1" dirty="0"/>
          </a:p>
          <a:p>
            <a:pPr marL="0" lvl="0" indent="0" algn="l" rtl="0">
              <a:lnSpc>
                <a:spcPct val="115000"/>
              </a:lnSpc>
              <a:spcBef>
                <a:spcPts val="0"/>
              </a:spcBef>
              <a:spcAft>
                <a:spcPts val="0"/>
              </a:spcAft>
              <a:buNone/>
            </a:pPr>
            <a:r>
              <a:rPr lang="en" b="1" dirty="0"/>
              <a:t>    - --snapshot-count=10000</a:t>
            </a:r>
            <a:endParaRPr b="1" dirty="0"/>
          </a:p>
          <a:p>
            <a:pPr marL="0" lvl="0" indent="0" algn="l" rtl="0">
              <a:lnSpc>
                <a:spcPct val="115000"/>
              </a:lnSpc>
              <a:spcBef>
                <a:spcPts val="0"/>
              </a:spcBef>
              <a:spcAft>
                <a:spcPts val="0"/>
              </a:spcAft>
              <a:buNone/>
            </a:pPr>
            <a:r>
              <a:rPr lang="en" dirty="0"/>
              <a:t> </a:t>
            </a:r>
            <a:r>
              <a:rPr lang="en" b="1" dirty="0"/>
              <a:t>   - --trusted-ca-file=/etc/kubernetes/pki/etcd/ca.crt</a:t>
            </a:r>
            <a:endParaRPr b="1" dirty="0"/>
          </a:p>
        </p:txBody>
      </p:sp>
      <p:sp>
        <p:nvSpPr>
          <p:cNvPr id="393" name="Google Shape;393;p60"/>
          <p:cNvSpPr txBox="1"/>
          <p:nvPr/>
        </p:nvSpPr>
        <p:spPr>
          <a:xfrm>
            <a:off x="6591225" y="161850"/>
            <a:ext cx="2463600" cy="47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900">
              <a:solidFill>
                <a:schemeClr val="dk1"/>
              </a:solidFill>
              <a:latin typeface="Comfortaa"/>
              <a:ea typeface="Comfortaa"/>
              <a:cs typeface="Comfortaa"/>
              <a:sym typeface="Comfortaa"/>
            </a:endParaRPr>
          </a:p>
          <a:p>
            <a:pPr marL="0" lvl="0" indent="0" algn="l" rtl="0">
              <a:spcBef>
                <a:spcPts val="0"/>
              </a:spcBef>
              <a:spcAft>
                <a:spcPts val="0"/>
              </a:spcAft>
              <a:buNone/>
            </a:pPr>
            <a:endParaRPr sz="2900">
              <a:solidFill>
                <a:schemeClr val="dk1"/>
              </a:solidFill>
              <a:latin typeface="Comfortaa"/>
              <a:ea typeface="Comfortaa"/>
              <a:cs typeface="Comfortaa"/>
              <a:sym typeface="Comfortaa"/>
            </a:endParaRPr>
          </a:p>
          <a:p>
            <a:pPr marL="0" lvl="0" indent="0" algn="l" rtl="0">
              <a:spcBef>
                <a:spcPts val="0"/>
              </a:spcBef>
              <a:spcAft>
                <a:spcPts val="0"/>
              </a:spcAft>
              <a:buNone/>
            </a:pPr>
            <a:endParaRPr sz="2900">
              <a:solidFill>
                <a:schemeClr val="dk1"/>
              </a:solidFill>
              <a:latin typeface="Comfortaa"/>
              <a:ea typeface="Comfortaa"/>
              <a:cs typeface="Comfortaa"/>
              <a:sym typeface="Comfortaa"/>
            </a:endParaRPr>
          </a:p>
          <a:p>
            <a:pPr marL="0" lvl="0" indent="0" algn="l" rtl="0">
              <a:spcBef>
                <a:spcPts val="0"/>
              </a:spcBef>
              <a:spcAft>
                <a:spcPts val="0"/>
              </a:spcAft>
              <a:buNone/>
            </a:pPr>
            <a:r>
              <a:rPr lang="en" sz="2400">
                <a:solidFill>
                  <a:schemeClr val="dk1"/>
                </a:solidFill>
                <a:latin typeface="Comfortaa"/>
                <a:ea typeface="Comfortaa"/>
                <a:cs typeface="Comfortaa"/>
                <a:sym typeface="Comfortaa"/>
              </a:rPr>
              <a:t>Static pod manifest of the etcd in kubeadm</a:t>
            </a:r>
            <a:endParaRPr sz="2400">
              <a:solidFill>
                <a:schemeClr val="dk1"/>
              </a:solidFill>
              <a:latin typeface="Comfortaa"/>
              <a:ea typeface="Comfortaa"/>
              <a:cs typeface="Comfortaa"/>
              <a:sym typeface="Comfortaa"/>
            </a:endParaRPr>
          </a:p>
          <a:p>
            <a:pPr marL="0" lvl="0" indent="0" algn="l" rtl="0">
              <a:spcBef>
                <a:spcPts val="0"/>
              </a:spcBef>
              <a:spcAft>
                <a:spcPts val="0"/>
              </a:spcAft>
              <a:buNone/>
            </a:pPr>
            <a:endParaRPr sz="2200">
              <a:solidFill>
                <a:schemeClr val="dk1"/>
              </a:solidFill>
              <a:latin typeface="Comfortaa"/>
              <a:ea typeface="Comfortaa"/>
              <a:cs typeface="Comfortaa"/>
              <a:sym typeface="Comfortaa"/>
            </a:endParaRPr>
          </a:p>
          <a:p>
            <a:pPr marL="0" lvl="0" indent="0" algn="l" rtl="0">
              <a:spcBef>
                <a:spcPts val="0"/>
              </a:spcBef>
              <a:spcAft>
                <a:spcPts val="0"/>
              </a:spcAft>
              <a:buNone/>
            </a:pPr>
            <a:endParaRPr sz="2200">
              <a:solidFill>
                <a:schemeClr val="dk1"/>
              </a:solidFill>
              <a:latin typeface="Comfortaa"/>
              <a:ea typeface="Comfortaa"/>
              <a:cs typeface="Comfortaa"/>
              <a:sym typeface="Comfortaa"/>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3623"/>
        <p:cNvGrpSpPr/>
        <p:nvPr/>
      </p:nvGrpSpPr>
      <p:grpSpPr>
        <a:xfrm>
          <a:off x="0" y="0"/>
          <a:ext cx="0" cy="0"/>
          <a:chOff x="0" y="0"/>
          <a:chExt cx="0" cy="0"/>
        </a:xfrm>
      </p:grpSpPr>
      <p:sp>
        <p:nvSpPr>
          <p:cNvPr id="3624" name="Google Shape;3624;p429"/>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The KUBECONFIG file</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3628"/>
        <p:cNvGrpSpPr/>
        <p:nvPr/>
      </p:nvGrpSpPr>
      <p:grpSpPr>
        <a:xfrm>
          <a:off x="0" y="0"/>
          <a:ext cx="0" cy="0"/>
          <a:chOff x="0" y="0"/>
          <a:chExt cx="0" cy="0"/>
        </a:xfrm>
      </p:grpSpPr>
      <p:sp>
        <p:nvSpPr>
          <p:cNvPr id="3629" name="Google Shape;3629;p430"/>
          <p:cNvSpPr txBox="1"/>
          <p:nvPr/>
        </p:nvSpPr>
        <p:spPr>
          <a:xfrm>
            <a:off x="206875" y="1532700"/>
            <a:ext cx="5970900" cy="3354000"/>
          </a:xfrm>
          <a:prstGeom prst="rect">
            <a:avLst/>
          </a:prstGeom>
          <a:noFill/>
          <a:ln>
            <a:noFill/>
          </a:ln>
        </p:spPr>
        <p:txBody>
          <a:bodyPr spcFirstLastPara="1" wrap="square" lIns="0" tIns="27925" rIns="0" bIns="0"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Need to add following to the kubectl command every time:</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 central authority certificate </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 client certificate</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 client key</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 server  (api server address:port) </a:t>
            </a:r>
            <a:endParaRPr sz="2400" b="1">
              <a:solidFill>
                <a:srgbClr val="00FF00"/>
              </a:solidFill>
              <a:latin typeface="Comfortaa"/>
              <a:ea typeface="Comfortaa"/>
              <a:cs typeface="Comfortaa"/>
              <a:sym typeface="Comfortaa"/>
            </a:endParaRPr>
          </a:p>
        </p:txBody>
      </p:sp>
      <p:sp>
        <p:nvSpPr>
          <p:cNvPr id="3630" name="Google Shape;3630;p430"/>
          <p:cNvSpPr txBox="1"/>
          <p:nvPr/>
        </p:nvSpPr>
        <p:spPr>
          <a:xfrm>
            <a:off x="206875" y="131650"/>
            <a:ext cx="86979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1"/>
                </a:solidFill>
                <a:latin typeface="Comfortaa"/>
                <a:ea typeface="Comfortaa"/>
                <a:cs typeface="Comfortaa"/>
                <a:sym typeface="Comfortaa"/>
              </a:rPr>
              <a:t>The kubectl command is used to manage the cluster and needs to be authenticated with the API Server</a:t>
            </a:r>
            <a:endParaRPr sz="1500"/>
          </a:p>
        </p:txBody>
      </p:sp>
      <p:pic>
        <p:nvPicPr>
          <p:cNvPr id="3631" name="Google Shape;3631;p430"/>
          <p:cNvPicPr preferRelativeResize="0"/>
          <p:nvPr/>
        </p:nvPicPr>
        <p:blipFill>
          <a:blip r:embed="rId3">
            <a:alphaModFix/>
          </a:blip>
          <a:stretch>
            <a:fillRect/>
          </a:stretch>
        </p:blipFill>
        <p:spPr>
          <a:xfrm>
            <a:off x="223050" y="131650"/>
            <a:ext cx="8697900" cy="4682750"/>
          </a:xfrm>
          <a:prstGeom prst="rect">
            <a:avLst/>
          </a:prstGeom>
          <a:noFill/>
          <a:ln w="38100"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0">
                                            <p:txEl>
                                              <p:pRg st="0" end="0"/>
                                            </p:txEl>
                                          </p:spTgt>
                                        </p:tgtEl>
                                        <p:attrNameLst>
                                          <p:attrName>style.visibility</p:attrName>
                                        </p:attrNameLst>
                                      </p:cBhvr>
                                      <p:to>
                                        <p:strVal val="visible"/>
                                      </p:to>
                                    </p:set>
                                    <p:animEffect transition="in" filter="fade">
                                      <p:cBhvr>
                                        <p:cTn id="7" dur="1000"/>
                                        <p:tgtEl>
                                          <p:spTgt spid="36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29">
                                            <p:txEl>
                                              <p:pRg st="0" end="0"/>
                                            </p:txEl>
                                          </p:spTgt>
                                        </p:tgtEl>
                                        <p:attrNameLst>
                                          <p:attrName>style.visibility</p:attrName>
                                        </p:attrNameLst>
                                      </p:cBhvr>
                                      <p:to>
                                        <p:strVal val="visible"/>
                                      </p:to>
                                    </p:set>
                                    <p:animEffect transition="in" filter="fade">
                                      <p:cBhvr>
                                        <p:cTn id="12" dur="1000"/>
                                        <p:tgtEl>
                                          <p:spTgt spid="36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29">
                                            <p:txEl>
                                              <p:pRg st="1" end="1"/>
                                            </p:txEl>
                                          </p:spTgt>
                                        </p:tgtEl>
                                        <p:attrNameLst>
                                          <p:attrName>style.visibility</p:attrName>
                                        </p:attrNameLst>
                                      </p:cBhvr>
                                      <p:to>
                                        <p:strVal val="visible"/>
                                      </p:to>
                                    </p:set>
                                    <p:animEffect transition="in" filter="fade">
                                      <p:cBhvr>
                                        <p:cTn id="17" dur="1000"/>
                                        <p:tgtEl>
                                          <p:spTgt spid="362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29">
                                            <p:txEl>
                                              <p:pRg st="2" end="2"/>
                                            </p:txEl>
                                          </p:spTgt>
                                        </p:tgtEl>
                                        <p:attrNameLst>
                                          <p:attrName>style.visibility</p:attrName>
                                        </p:attrNameLst>
                                      </p:cBhvr>
                                      <p:to>
                                        <p:strVal val="visible"/>
                                      </p:to>
                                    </p:set>
                                    <p:animEffect transition="in" filter="fade">
                                      <p:cBhvr>
                                        <p:cTn id="22" dur="1000"/>
                                        <p:tgtEl>
                                          <p:spTgt spid="362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29">
                                            <p:txEl>
                                              <p:pRg st="3" end="3"/>
                                            </p:txEl>
                                          </p:spTgt>
                                        </p:tgtEl>
                                        <p:attrNameLst>
                                          <p:attrName>style.visibility</p:attrName>
                                        </p:attrNameLst>
                                      </p:cBhvr>
                                      <p:to>
                                        <p:strVal val="visible"/>
                                      </p:to>
                                    </p:set>
                                    <p:animEffect transition="in" filter="fade">
                                      <p:cBhvr>
                                        <p:cTn id="27" dur="1000"/>
                                        <p:tgtEl>
                                          <p:spTgt spid="362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29">
                                            <p:txEl>
                                              <p:pRg st="4" end="4"/>
                                            </p:txEl>
                                          </p:spTgt>
                                        </p:tgtEl>
                                        <p:attrNameLst>
                                          <p:attrName>style.visibility</p:attrName>
                                        </p:attrNameLst>
                                      </p:cBhvr>
                                      <p:to>
                                        <p:strVal val="visible"/>
                                      </p:to>
                                    </p:set>
                                    <p:animEffect transition="in" filter="fade">
                                      <p:cBhvr>
                                        <p:cTn id="32" dur="1000"/>
                                        <p:tgtEl>
                                          <p:spTgt spid="362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29">
                                            <p:txEl>
                                              <p:pRg st="5" end="5"/>
                                            </p:txEl>
                                          </p:spTgt>
                                        </p:tgtEl>
                                        <p:attrNameLst>
                                          <p:attrName>style.visibility</p:attrName>
                                        </p:attrNameLst>
                                      </p:cBhvr>
                                      <p:to>
                                        <p:strVal val="visible"/>
                                      </p:to>
                                    </p:set>
                                    <p:animEffect transition="in" filter="fade">
                                      <p:cBhvr>
                                        <p:cTn id="37" dur="1000"/>
                                        <p:tgtEl>
                                          <p:spTgt spid="362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31"/>
                                        </p:tgtEl>
                                        <p:attrNameLst>
                                          <p:attrName>style.visibility</p:attrName>
                                        </p:attrNameLst>
                                      </p:cBhvr>
                                      <p:to>
                                        <p:strVal val="visible"/>
                                      </p:to>
                                    </p:set>
                                    <p:animEffect transition="in" filter="fade">
                                      <p:cBhvr>
                                        <p:cTn id="42" dur="1000"/>
                                        <p:tgtEl>
                                          <p:spTgt spid="3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3635"/>
        <p:cNvGrpSpPr/>
        <p:nvPr/>
      </p:nvGrpSpPr>
      <p:grpSpPr>
        <a:xfrm>
          <a:off x="0" y="0"/>
          <a:ext cx="0" cy="0"/>
          <a:chOff x="0" y="0"/>
          <a:chExt cx="0" cy="0"/>
        </a:xfrm>
      </p:grpSpPr>
      <p:sp>
        <p:nvSpPr>
          <p:cNvPr id="3636" name="Google Shape;3636;p431"/>
          <p:cNvSpPr txBox="1"/>
          <p:nvPr/>
        </p:nvSpPr>
        <p:spPr>
          <a:xfrm>
            <a:off x="103450" y="1532700"/>
            <a:ext cx="4607400" cy="2886900"/>
          </a:xfrm>
          <a:prstGeom prst="rect">
            <a:avLst/>
          </a:prstGeom>
          <a:noFill/>
          <a:ln w="28575" cap="flat" cmpd="sng">
            <a:solidFill>
              <a:schemeClr val="dk1"/>
            </a:solidFill>
            <a:prstDash val="dash"/>
            <a:round/>
            <a:headEnd type="none" w="sm" len="sm"/>
            <a:tailEnd type="none" w="sm" len="sm"/>
          </a:ln>
        </p:spPr>
        <p:txBody>
          <a:bodyPr spcFirstLastPara="1" wrap="square" lIns="0" tIns="27925" rIns="0" bIns="0" anchor="t" anchorCtr="0">
            <a:noAutofit/>
          </a:bodyPr>
          <a:lstStyle/>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 central authority certificate of the cluster</a:t>
            </a:r>
            <a:endParaRPr sz="20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 client certificate</a:t>
            </a:r>
            <a:endParaRPr sz="20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 client key</a:t>
            </a:r>
            <a:endParaRPr sz="20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 server  (cluster API-server IP address and port)</a:t>
            </a:r>
            <a:endParaRPr sz="20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 </a:t>
            </a:r>
            <a:endParaRPr sz="2400" b="1">
              <a:solidFill>
                <a:srgbClr val="00FF00"/>
              </a:solidFill>
              <a:latin typeface="Comfortaa"/>
              <a:ea typeface="Comfortaa"/>
              <a:cs typeface="Comfortaa"/>
              <a:sym typeface="Comfortaa"/>
            </a:endParaRPr>
          </a:p>
        </p:txBody>
      </p:sp>
      <p:sp>
        <p:nvSpPr>
          <p:cNvPr id="3637" name="Google Shape;3637;p431"/>
          <p:cNvSpPr txBox="1"/>
          <p:nvPr/>
        </p:nvSpPr>
        <p:spPr>
          <a:xfrm>
            <a:off x="0" y="131650"/>
            <a:ext cx="8697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dk1"/>
                </a:solidFill>
                <a:latin typeface="Comfortaa"/>
                <a:ea typeface="Comfortaa"/>
                <a:cs typeface="Comfortaa"/>
                <a:sym typeface="Comfortaa"/>
              </a:rPr>
              <a:t>Solution...</a:t>
            </a:r>
            <a:endParaRPr sz="2200"/>
          </a:p>
        </p:txBody>
      </p:sp>
      <p:grpSp>
        <p:nvGrpSpPr>
          <p:cNvPr id="3638" name="Google Shape;3638;p431"/>
          <p:cNvGrpSpPr/>
          <p:nvPr/>
        </p:nvGrpSpPr>
        <p:grpSpPr>
          <a:xfrm>
            <a:off x="4946025" y="1040100"/>
            <a:ext cx="4103500" cy="3244775"/>
            <a:chOff x="4946025" y="1040100"/>
            <a:chExt cx="4103500" cy="3244775"/>
          </a:xfrm>
        </p:grpSpPr>
        <p:sp>
          <p:nvSpPr>
            <p:cNvPr id="3639" name="Google Shape;3639;p431"/>
            <p:cNvSpPr/>
            <p:nvPr/>
          </p:nvSpPr>
          <p:spPr>
            <a:xfrm>
              <a:off x="4946025" y="2750550"/>
              <a:ext cx="1380000" cy="4512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431"/>
            <p:cNvGrpSpPr/>
            <p:nvPr/>
          </p:nvGrpSpPr>
          <p:grpSpPr>
            <a:xfrm>
              <a:off x="6257425" y="1040100"/>
              <a:ext cx="2792100" cy="3244775"/>
              <a:chOff x="6257425" y="1040100"/>
              <a:chExt cx="2792100" cy="3244775"/>
            </a:xfrm>
          </p:grpSpPr>
          <p:pic>
            <p:nvPicPr>
              <p:cNvPr id="3641" name="Google Shape;3641;p431"/>
              <p:cNvPicPr preferRelativeResize="0"/>
              <p:nvPr/>
            </p:nvPicPr>
            <p:blipFill>
              <a:blip r:embed="rId3">
                <a:alphaModFix/>
              </a:blip>
              <a:stretch>
                <a:fillRect/>
              </a:stretch>
            </p:blipFill>
            <p:spPr>
              <a:xfrm>
                <a:off x="6525950" y="1532700"/>
                <a:ext cx="2008050" cy="2752175"/>
              </a:xfrm>
              <a:prstGeom prst="rect">
                <a:avLst/>
              </a:prstGeom>
              <a:noFill/>
              <a:ln>
                <a:noFill/>
              </a:ln>
            </p:spPr>
          </p:pic>
          <p:sp>
            <p:nvSpPr>
              <p:cNvPr id="3642" name="Google Shape;3642;p431"/>
              <p:cNvSpPr txBox="1"/>
              <p:nvPr/>
            </p:nvSpPr>
            <p:spPr>
              <a:xfrm>
                <a:off x="6257425" y="1040100"/>
                <a:ext cx="2792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KUBECONFIG file</a:t>
                </a:r>
                <a:endParaRPr sz="2000" b="1">
                  <a:solidFill>
                    <a:schemeClr val="dk1"/>
                  </a:solidFill>
                  <a:latin typeface="Comfortaa"/>
                  <a:ea typeface="Comfortaa"/>
                  <a:cs typeface="Comfortaa"/>
                  <a:sym typeface="Comforta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7">
                                            <p:txEl>
                                              <p:pRg st="0" end="0"/>
                                            </p:txEl>
                                          </p:spTgt>
                                        </p:tgtEl>
                                        <p:attrNameLst>
                                          <p:attrName>style.visibility</p:attrName>
                                        </p:attrNameLst>
                                      </p:cBhvr>
                                      <p:to>
                                        <p:strVal val="visible"/>
                                      </p:to>
                                    </p:set>
                                    <p:animEffect transition="in" filter="fade">
                                      <p:cBhvr>
                                        <p:cTn id="7" dur="1000"/>
                                        <p:tgtEl>
                                          <p:spTgt spid="36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38"/>
                                        </p:tgtEl>
                                        <p:attrNameLst>
                                          <p:attrName>style.visibility</p:attrName>
                                        </p:attrNameLst>
                                      </p:cBhvr>
                                      <p:to>
                                        <p:strVal val="visible"/>
                                      </p:to>
                                    </p:set>
                                    <p:animEffect transition="in" filter="fade">
                                      <p:cBhvr>
                                        <p:cTn id="16" dur="1000"/>
                                        <p:tgtEl>
                                          <p:spTgt spid="3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3646"/>
        <p:cNvGrpSpPr/>
        <p:nvPr/>
      </p:nvGrpSpPr>
      <p:grpSpPr>
        <a:xfrm>
          <a:off x="0" y="0"/>
          <a:ext cx="0" cy="0"/>
          <a:chOff x="0" y="0"/>
          <a:chExt cx="0" cy="0"/>
        </a:xfrm>
      </p:grpSpPr>
      <p:sp>
        <p:nvSpPr>
          <p:cNvPr id="3647" name="Google Shape;3647;p432"/>
          <p:cNvSpPr txBox="1"/>
          <p:nvPr/>
        </p:nvSpPr>
        <p:spPr>
          <a:xfrm>
            <a:off x="553750" y="206875"/>
            <a:ext cx="8148300" cy="4506300"/>
          </a:xfrm>
          <a:prstGeom prst="rect">
            <a:avLst/>
          </a:prstGeom>
          <a:noFill/>
          <a:ln>
            <a:noFill/>
          </a:ln>
        </p:spPr>
        <p:txBody>
          <a:bodyPr spcFirstLastPara="1" wrap="square" lIns="0" tIns="27925" rIns="0" bIns="0" anchor="t" anchorCtr="0">
            <a:noAutofit/>
          </a:bodyPr>
          <a:lstStyle/>
          <a:p>
            <a:pPr marL="0" marR="573405" lvl="0" indent="0" algn="l"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The KUBECONFIG contains the following information about:</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105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users (Human, Serviceaccount, Group)</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clusters </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contexts (context of the user authentication request)</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namespaces</a:t>
            </a:r>
            <a:endParaRPr sz="2400" b="1">
              <a:solidFill>
                <a:schemeClr val="dk1"/>
              </a:solidFill>
              <a:latin typeface="Comfortaa"/>
              <a:ea typeface="Comfortaa"/>
              <a:cs typeface="Comfortaa"/>
              <a:sym typeface="Comfortaa"/>
            </a:endParaRPr>
          </a:p>
          <a:p>
            <a:pPr marL="457200" marR="573405" lvl="0" indent="0" algn="l"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457200" marR="573405" lvl="0" indent="0" algn="l"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7">
                                            <p:txEl>
                                              <p:pRg st="0" end="0"/>
                                            </p:txEl>
                                          </p:spTgt>
                                        </p:tgtEl>
                                        <p:attrNameLst>
                                          <p:attrName>style.visibility</p:attrName>
                                        </p:attrNameLst>
                                      </p:cBhvr>
                                      <p:to>
                                        <p:strVal val="visible"/>
                                      </p:to>
                                    </p:set>
                                    <p:animEffect transition="in" filter="fade">
                                      <p:cBhvr>
                                        <p:cTn id="7" dur="1000"/>
                                        <p:tgtEl>
                                          <p:spTgt spid="36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7">
                                            <p:txEl>
                                              <p:pRg st="1" end="1"/>
                                            </p:txEl>
                                          </p:spTgt>
                                        </p:tgtEl>
                                        <p:attrNameLst>
                                          <p:attrName>style.visibility</p:attrName>
                                        </p:attrNameLst>
                                      </p:cBhvr>
                                      <p:to>
                                        <p:strVal val="visible"/>
                                      </p:to>
                                    </p:set>
                                    <p:animEffect transition="in" filter="fade">
                                      <p:cBhvr>
                                        <p:cTn id="12" dur="1000"/>
                                        <p:tgtEl>
                                          <p:spTgt spid="36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47">
                                            <p:txEl>
                                              <p:pRg st="2" end="2"/>
                                            </p:txEl>
                                          </p:spTgt>
                                        </p:tgtEl>
                                        <p:attrNameLst>
                                          <p:attrName>style.visibility</p:attrName>
                                        </p:attrNameLst>
                                      </p:cBhvr>
                                      <p:to>
                                        <p:strVal val="visible"/>
                                      </p:to>
                                    </p:set>
                                    <p:animEffect transition="in" filter="fade">
                                      <p:cBhvr>
                                        <p:cTn id="17" dur="1000"/>
                                        <p:tgtEl>
                                          <p:spTgt spid="36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47">
                                            <p:txEl>
                                              <p:pRg st="3" end="3"/>
                                            </p:txEl>
                                          </p:spTgt>
                                        </p:tgtEl>
                                        <p:attrNameLst>
                                          <p:attrName>style.visibility</p:attrName>
                                        </p:attrNameLst>
                                      </p:cBhvr>
                                      <p:to>
                                        <p:strVal val="visible"/>
                                      </p:to>
                                    </p:set>
                                    <p:animEffect transition="in" filter="fade">
                                      <p:cBhvr>
                                        <p:cTn id="22" dur="1000"/>
                                        <p:tgtEl>
                                          <p:spTgt spid="36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47">
                                            <p:txEl>
                                              <p:pRg st="4" end="4"/>
                                            </p:txEl>
                                          </p:spTgt>
                                        </p:tgtEl>
                                        <p:attrNameLst>
                                          <p:attrName>style.visibility</p:attrName>
                                        </p:attrNameLst>
                                      </p:cBhvr>
                                      <p:to>
                                        <p:strVal val="visible"/>
                                      </p:to>
                                    </p:set>
                                    <p:animEffect transition="in" filter="fade">
                                      <p:cBhvr>
                                        <p:cTn id="27" dur="1000"/>
                                        <p:tgtEl>
                                          <p:spTgt spid="36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47">
                                            <p:txEl>
                                              <p:pRg st="5" end="5"/>
                                            </p:txEl>
                                          </p:spTgt>
                                        </p:tgtEl>
                                        <p:attrNameLst>
                                          <p:attrName>style.visibility</p:attrName>
                                        </p:attrNameLst>
                                      </p:cBhvr>
                                      <p:to>
                                        <p:strVal val="visible"/>
                                      </p:to>
                                    </p:set>
                                    <p:animEffect transition="in" filter="fade">
                                      <p:cBhvr>
                                        <p:cTn id="32" dur="1000"/>
                                        <p:tgtEl>
                                          <p:spTgt spid="36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47">
                                            <p:txEl>
                                              <p:pRg st="6" end="6"/>
                                            </p:txEl>
                                          </p:spTgt>
                                        </p:tgtEl>
                                        <p:attrNameLst>
                                          <p:attrName>style.visibility</p:attrName>
                                        </p:attrNameLst>
                                      </p:cBhvr>
                                      <p:to>
                                        <p:strVal val="visible"/>
                                      </p:to>
                                    </p:set>
                                    <p:animEffect transition="in" filter="fade">
                                      <p:cBhvr>
                                        <p:cTn id="37" dur="1000"/>
                                        <p:tgtEl>
                                          <p:spTgt spid="36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47">
                                            <p:txEl>
                                              <p:pRg st="7" end="7"/>
                                            </p:txEl>
                                          </p:spTgt>
                                        </p:tgtEl>
                                        <p:attrNameLst>
                                          <p:attrName>style.visibility</p:attrName>
                                        </p:attrNameLst>
                                      </p:cBhvr>
                                      <p:to>
                                        <p:strVal val="visible"/>
                                      </p:to>
                                    </p:set>
                                    <p:animEffect transition="in" filter="fade">
                                      <p:cBhvr>
                                        <p:cTn id="42" dur="1000"/>
                                        <p:tgtEl>
                                          <p:spTgt spid="36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3651"/>
        <p:cNvGrpSpPr/>
        <p:nvPr/>
      </p:nvGrpSpPr>
      <p:grpSpPr>
        <a:xfrm>
          <a:off x="0" y="0"/>
          <a:ext cx="0" cy="0"/>
          <a:chOff x="0" y="0"/>
          <a:chExt cx="0" cy="0"/>
        </a:xfrm>
      </p:grpSpPr>
      <p:sp>
        <p:nvSpPr>
          <p:cNvPr id="3652" name="Google Shape;3652;p433"/>
          <p:cNvSpPr/>
          <p:nvPr/>
        </p:nvSpPr>
        <p:spPr>
          <a:xfrm>
            <a:off x="831275" y="2022300"/>
            <a:ext cx="1278525" cy="108282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400" b="1">
                <a:latin typeface="Comfortaa"/>
                <a:ea typeface="Comfortaa"/>
                <a:cs typeface="Comfortaa"/>
                <a:sym typeface="Comfortaa"/>
              </a:rPr>
              <a:t>USER</a:t>
            </a:r>
            <a:endParaRPr sz="2400" b="1">
              <a:latin typeface="Comfortaa"/>
              <a:ea typeface="Comfortaa"/>
              <a:cs typeface="Comfortaa"/>
              <a:sym typeface="Comfortaa"/>
            </a:endParaRPr>
          </a:p>
        </p:txBody>
      </p:sp>
      <p:pic>
        <p:nvPicPr>
          <p:cNvPr id="3653" name="Google Shape;3653;p433"/>
          <p:cNvPicPr preferRelativeResize="0"/>
          <p:nvPr/>
        </p:nvPicPr>
        <p:blipFill>
          <a:blip r:embed="rId3">
            <a:alphaModFix/>
          </a:blip>
          <a:stretch>
            <a:fillRect/>
          </a:stretch>
        </p:blipFill>
        <p:spPr>
          <a:xfrm>
            <a:off x="3812538" y="1414450"/>
            <a:ext cx="2381250" cy="2314575"/>
          </a:xfrm>
          <a:prstGeom prst="rect">
            <a:avLst/>
          </a:prstGeom>
          <a:noFill/>
          <a:ln>
            <a:noFill/>
          </a:ln>
        </p:spPr>
      </p:pic>
      <p:sp>
        <p:nvSpPr>
          <p:cNvPr id="3654" name="Google Shape;3654;p433"/>
          <p:cNvSpPr/>
          <p:nvPr/>
        </p:nvSpPr>
        <p:spPr>
          <a:xfrm>
            <a:off x="6193800" y="2280458"/>
            <a:ext cx="703800" cy="5826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33"/>
          <p:cNvSpPr txBox="1"/>
          <p:nvPr/>
        </p:nvSpPr>
        <p:spPr>
          <a:xfrm>
            <a:off x="6973500" y="2294325"/>
            <a:ext cx="19926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dk1"/>
                </a:solidFill>
                <a:latin typeface="Comfortaa"/>
                <a:ea typeface="Comfortaa"/>
                <a:cs typeface="Comfortaa"/>
                <a:sym typeface="Comfortaa"/>
              </a:rPr>
              <a:t>namespace</a:t>
            </a:r>
            <a:endParaRPr sz="2300" b="1">
              <a:solidFill>
                <a:schemeClr val="dk1"/>
              </a:solidFill>
              <a:latin typeface="Comfortaa"/>
              <a:ea typeface="Comfortaa"/>
              <a:cs typeface="Comfortaa"/>
              <a:sym typeface="Comfortaa"/>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3659"/>
        <p:cNvGrpSpPr/>
        <p:nvPr/>
      </p:nvGrpSpPr>
      <p:grpSpPr>
        <a:xfrm>
          <a:off x="0" y="0"/>
          <a:ext cx="0" cy="0"/>
          <a:chOff x="0" y="0"/>
          <a:chExt cx="0" cy="0"/>
        </a:xfrm>
      </p:grpSpPr>
      <p:sp>
        <p:nvSpPr>
          <p:cNvPr id="3660" name="Google Shape;3660;p434"/>
          <p:cNvSpPr txBox="1"/>
          <p:nvPr/>
        </p:nvSpPr>
        <p:spPr>
          <a:xfrm>
            <a:off x="268375" y="811925"/>
            <a:ext cx="8745300" cy="3995700"/>
          </a:xfrm>
          <a:prstGeom prst="rect">
            <a:avLst/>
          </a:prstGeom>
          <a:noFill/>
          <a:ln w="76200" cap="flat" cmpd="sng">
            <a:solidFill>
              <a:srgbClr val="00FF00"/>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FF00"/>
                </a:solidFill>
                <a:latin typeface="Comfortaa"/>
                <a:ea typeface="Comfortaa"/>
                <a:cs typeface="Comfortaa"/>
                <a:sym typeface="Comfortaa"/>
              </a:rPr>
              <a:t>context</a:t>
            </a:r>
            <a:endParaRPr sz="3000" b="1">
              <a:solidFill>
                <a:srgbClr val="00FF00"/>
              </a:solidFill>
              <a:latin typeface="Comfortaa"/>
              <a:ea typeface="Comfortaa"/>
              <a:cs typeface="Comfortaa"/>
              <a:sym typeface="Comfortaa"/>
            </a:endParaRPr>
          </a:p>
        </p:txBody>
      </p:sp>
      <p:sp>
        <p:nvSpPr>
          <p:cNvPr id="3661" name="Google Shape;3661;p434"/>
          <p:cNvSpPr/>
          <p:nvPr/>
        </p:nvSpPr>
        <p:spPr>
          <a:xfrm>
            <a:off x="441100" y="2197075"/>
            <a:ext cx="1660375" cy="108282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400" b="1">
                <a:latin typeface="Comfortaa"/>
                <a:ea typeface="Comfortaa"/>
                <a:cs typeface="Comfortaa"/>
                <a:sym typeface="Comfortaa"/>
              </a:rPr>
              <a:t>USER X</a:t>
            </a:r>
            <a:endParaRPr sz="2400" b="1">
              <a:latin typeface="Comfortaa"/>
              <a:ea typeface="Comfortaa"/>
              <a:cs typeface="Comfortaa"/>
              <a:sym typeface="Comfortaa"/>
            </a:endParaRPr>
          </a:p>
        </p:txBody>
      </p:sp>
      <p:pic>
        <p:nvPicPr>
          <p:cNvPr id="3662" name="Google Shape;3662;p434"/>
          <p:cNvPicPr preferRelativeResize="0"/>
          <p:nvPr/>
        </p:nvPicPr>
        <p:blipFill>
          <a:blip r:embed="rId3">
            <a:alphaModFix/>
          </a:blip>
          <a:stretch>
            <a:fillRect/>
          </a:stretch>
        </p:blipFill>
        <p:spPr>
          <a:xfrm>
            <a:off x="3812538" y="1414450"/>
            <a:ext cx="2381250" cy="2314575"/>
          </a:xfrm>
          <a:prstGeom prst="rect">
            <a:avLst/>
          </a:prstGeom>
          <a:noFill/>
          <a:ln>
            <a:noFill/>
          </a:ln>
        </p:spPr>
      </p:pic>
      <p:sp>
        <p:nvSpPr>
          <p:cNvPr id="3663" name="Google Shape;3663;p434"/>
          <p:cNvSpPr txBox="1"/>
          <p:nvPr/>
        </p:nvSpPr>
        <p:spPr>
          <a:xfrm>
            <a:off x="6450175" y="2371700"/>
            <a:ext cx="2293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dk1"/>
                </a:solidFill>
                <a:latin typeface="Comfortaa"/>
                <a:ea typeface="Comfortaa"/>
                <a:cs typeface="Comfortaa"/>
                <a:sym typeface="Comfortaa"/>
              </a:rPr>
              <a:t>(namespace)</a:t>
            </a:r>
            <a:endParaRPr sz="2300" b="1">
              <a:solidFill>
                <a:schemeClr val="dk1"/>
              </a:solidFill>
              <a:latin typeface="Comfortaa"/>
              <a:ea typeface="Comfortaa"/>
              <a:cs typeface="Comfortaa"/>
              <a:sym typeface="Comfortaa"/>
            </a:endParaRPr>
          </a:p>
        </p:txBody>
      </p:sp>
      <p:sp>
        <p:nvSpPr>
          <p:cNvPr id="3664" name="Google Shape;3664;p434"/>
          <p:cNvSpPr/>
          <p:nvPr/>
        </p:nvSpPr>
        <p:spPr>
          <a:xfrm>
            <a:off x="2398900" y="2390600"/>
            <a:ext cx="1039500" cy="5199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34"/>
          <p:cNvSpPr txBox="1"/>
          <p:nvPr/>
        </p:nvSpPr>
        <p:spPr>
          <a:xfrm>
            <a:off x="268375" y="99850"/>
            <a:ext cx="8073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chemeClr val="dk1"/>
                </a:solidFill>
                <a:latin typeface="Comfortaa"/>
                <a:ea typeface="Comfortaa"/>
                <a:cs typeface="Comfortaa"/>
                <a:sym typeface="Comfortaa"/>
              </a:rPr>
              <a:t>Kubectl Authentication Context</a:t>
            </a:r>
            <a:endParaRPr sz="2700" b="1">
              <a:solidFill>
                <a:schemeClr val="dk1"/>
              </a:solidFill>
              <a:latin typeface="Comfortaa"/>
              <a:ea typeface="Comfortaa"/>
              <a:cs typeface="Comfortaa"/>
              <a:sym typeface="Comfortaa"/>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3669"/>
        <p:cNvGrpSpPr/>
        <p:nvPr/>
      </p:nvGrpSpPr>
      <p:grpSpPr>
        <a:xfrm>
          <a:off x="0" y="0"/>
          <a:ext cx="0" cy="0"/>
          <a:chOff x="0" y="0"/>
          <a:chExt cx="0" cy="0"/>
        </a:xfrm>
      </p:grpSpPr>
      <p:grpSp>
        <p:nvGrpSpPr>
          <p:cNvPr id="3670" name="Google Shape;3670;p435"/>
          <p:cNvGrpSpPr/>
          <p:nvPr/>
        </p:nvGrpSpPr>
        <p:grpSpPr>
          <a:xfrm>
            <a:off x="77800" y="183152"/>
            <a:ext cx="8738700" cy="2147432"/>
            <a:chOff x="227400" y="44741"/>
            <a:chExt cx="8738700" cy="4209000"/>
          </a:xfrm>
        </p:grpSpPr>
        <p:sp>
          <p:nvSpPr>
            <p:cNvPr id="3671" name="Google Shape;3671;p435"/>
            <p:cNvSpPr txBox="1"/>
            <p:nvPr/>
          </p:nvSpPr>
          <p:spPr>
            <a:xfrm>
              <a:off x="227400" y="44741"/>
              <a:ext cx="8738700" cy="4209000"/>
            </a:xfrm>
            <a:prstGeom prst="rect">
              <a:avLst/>
            </a:prstGeom>
            <a:noFill/>
            <a:ln w="76200" cap="flat" cmpd="sng">
              <a:solidFill>
                <a:srgbClr val="00FF00"/>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FF00"/>
                  </a:solidFill>
                  <a:latin typeface="Comfortaa"/>
                  <a:ea typeface="Comfortaa"/>
                  <a:cs typeface="Comfortaa"/>
                  <a:sym typeface="Comfortaa"/>
                </a:rPr>
                <a:t>context A</a:t>
              </a:r>
              <a:endParaRPr sz="3000" b="1">
                <a:solidFill>
                  <a:srgbClr val="00FF00"/>
                </a:solidFill>
                <a:latin typeface="Comfortaa"/>
                <a:ea typeface="Comfortaa"/>
                <a:cs typeface="Comfortaa"/>
                <a:sym typeface="Comfortaa"/>
              </a:endParaRPr>
            </a:p>
          </p:txBody>
        </p:sp>
        <p:pic>
          <p:nvPicPr>
            <p:cNvPr id="3672" name="Google Shape;3672;p435"/>
            <p:cNvPicPr preferRelativeResize="0"/>
            <p:nvPr/>
          </p:nvPicPr>
          <p:blipFill>
            <a:blip r:embed="rId3">
              <a:alphaModFix/>
            </a:blip>
            <a:stretch>
              <a:fillRect/>
            </a:stretch>
          </p:blipFill>
          <p:spPr>
            <a:xfrm>
              <a:off x="3812550" y="719276"/>
              <a:ext cx="2381250" cy="3009735"/>
            </a:xfrm>
            <a:prstGeom prst="rect">
              <a:avLst/>
            </a:prstGeom>
            <a:noFill/>
            <a:ln>
              <a:noFill/>
            </a:ln>
          </p:spPr>
        </p:pic>
        <p:sp>
          <p:nvSpPr>
            <p:cNvPr id="3673" name="Google Shape;3673;p435"/>
            <p:cNvSpPr txBox="1"/>
            <p:nvPr/>
          </p:nvSpPr>
          <p:spPr>
            <a:xfrm>
              <a:off x="6474950" y="1898354"/>
              <a:ext cx="2224800" cy="105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dk1"/>
                  </a:solidFill>
                  <a:latin typeface="Comfortaa"/>
                  <a:ea typeface="Comfortaa"/>
                  <a:cs typeface="Comfortaa"/>
                  <a:sym typeface="Comfortaa"/>
                </a:rPr>
                <a:t>(namespace)</a:t>
              </a:r>
              <a:endParaRPr sz="2300" b="1">
                <a:solidFill>
                  <a:schemeClr val="dk1"/>
                </a:solidFill>
                <a:latin typeface="Comfortaa"/>
                <a:ea typeface="Comfortaa"/>
                <a:cs typeface="Comfortaa"/>
                <a:sym typeface="Comfortaa"/>
              </a:endParaRPr>
            </a:p>
          </p:txBody>
        </p:sp>
        <p:sp>
          <p:nvSpPr>
            <p:cNvPr id="3674" name="Google Shape;3674;p435"/>
            <p:cNvSpPr/>
            <p:nvPr/>
          </p:nvSpPr>
          <p:spPr>
            <a:xfrm>
              <a:off x="2628400" y="1964181"/>
              <a:ext cx="1039500" cy="5199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35"/>
            <p:cNvSpPr/>
            <p:nvPr/>
          </p:nvSpPr>
          <p:spPr>
            <a:xfrm>
              <a:off x="732200" y="1682674"/>
              <a:ext cx="1491000" cy="108286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400" b="1">
                  <a:latin typeface="Comfortaa"/>
                  <a:ea typeface="Comfortaa"/>
                  <a:cs typeface="Comfortaa"/>
                  <a:sym typeface="Comfortaa"/>
                </a:rPr>
                <a:t>USER A</a:t>
              </a:r>
              <a:endParaRPr sz="2400" b="1">
                <a:latin typeface="Comfortaa"/>
                <a:ea typeface="Comfortaa"/>
                <a:cs typeface="Comfortaa"/>
                <a:sym typeface="Comfortaa"/>
              </a:endParaRPr>
            </a:p>
          </p:txBody>
        </p:sp>
      </p:grpSp>
      <p:grpSp>
        <p:nvGrpSpPr>
          <p:cNvPr id="3676" name="Google Shape;3676;p435"/>
          <p:cNvGrpSpPr/>
          <p:nvPr/>
        </p:nvGrpSpPr>
        <p:grpSpPr>
          <a:xfrm>
            <a:off x="77800" y="2571750"/>
            <a:ext cx="8738700" cy="2230500"/>
            <a:chOff x="77800" y="2571750"/>
            <a:chExt cx="8738700" cy="2230500"/>
          </a:xfrm>
        </p:grpSpPr>
        <p:sp>
          <p:nvSpPr>
            <p:cNvPr id="3677" name="Google Shape;3677;p435"/>
            <p:cNvSpPr txBox="1"/>
            <p:nvPr/>
          </p:nvSpPr>
          <p:spPr>
            <a:xfrm>
              <a:off x="77800" y="2571750"/>
              <a:ext cx="8738700" cy="2230500"/>
            </a:xfrm>
            <a:prstGeom prst="rect">
              <a:avLst/>
            </a:prstGeom>
            <a:noFill/>
            <a:ln w="76200" cap="flat" cmpd="sng">
              <a:solidFill>
                <a:srgbClr val="00FF00"/>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FF00"/>
                  </a:solidFill>
                  <a:latin typeface="Comfortaa"/>
                  <a:ea typeface="Comfortaa"/>
                  <a:cs typeface="Comfortaa"/>
                  <a:sym typeface="Comfortaa"/>
                </a:rPr>
                <a:t>context B</a:t>
              </a:r>
              <a:endParaRPr sz="3000" b="1">
                <a:solidFill>
                  <a:srgbClr val="00FF00"/>
                </a:solidFill>
                <a:latin typeface="Comfortaa"/>
                <a:ea typeface="Comfortaa"/>
                <a:cs typeface="Comfortaa"/>
                <a:sym typeface="Comfortaa"/>
              </a:endParaRPr>
            </a:p>
          </p:txBody>
        </p:sp>
        <p:grpSp>
          <p:nvGrpSpPr>
            <p:cNvPr id="3678" name="Google Shape;3678;p435"/>
            <p:cNvGrpSpPr/>
            <p:nvPr/>
          </p:nvGrpSpPr>
          <p:grpSpPr>
            <a:xfrm>
              <a:off x="543575" y="3060024"/>
              <a:ext cx="8100700" cy="1535567"/>
              <a:chOff x="540775" y="5384750"/>
              <a:chExt cx="8100700" cy="3009735"/>
            </a:xfrm>
          </p:grpSpPr>
          <p:pic>
            <p:nvPicPr>
              <p:cNvPr id="3679" name="Google Shape;3679;p435"/>
              <p:cNvPicPr preferRelativeResize="0"/>
              <p:nvPr/>
            </p:nvPicPr>
            <p:blipFill>
              <a:blip r:embed="rId3">
                <a:alphaModFix/>
              </a:blip>
              <a:stretch>
                <a:fillRect/>
              </a:stretch>
            </p:blipFill>
            <p:spPr>
              <a:xfrm>
                <a:off x="3754275" y="5384750"/>
                <a:ext cx="2381250" cy="3009735"/>
              </a:xfrm>
              <a:prstGeom prst="rect">
                <a:avLst/>
              </a:prstGeom>
              <a:noFill/>
              <a:ln>
                <a:noFill/>
              </a:ln>
            </p:spPr>
          </p:pic>
          <p:sp>
            <p:nvSpPr>
              <p:cNvPr id="3680" name="Google Shape;3680;p435"/>
              <p:cNvSpPr txBox="1"/>
              <p:nvPr/>
            </p:nvSpPr>
            <p:spPr>
              <a:xfrm>
                <a:off x="6416675" y="6361628"/>
                <a:ext cx="2224800" cy="105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dk1"/>
                    </a:solidFill>
                    <a:latin typeface="Comfortaa"/>
                    <a:ea typeface="Comfortaa"/>
                    <a:cs typeface="Comfortaa"/>
                    <a:sym typeface="Comfortaa"/>
                  </a:rPr>
                  <a:t>(namespace)</a:t>
                </a:r>
                <a:endParaRPr sz="2300" b="1">
                  <a:solidFill>
                    <a:schemeClr val="dk1"/>
                  </a:solidFill>
                  <a:latin typeface="Comfortaa"/>
                  <a:ea typeface="Comfortaa"/>
                  <a:cs typeface="Comfortaa"/>
                  <a:sym typeface="Comfortaa"/>
                </a:endParaRPr>
              </a:p>
            </p:txBody>
          </p:sp>
          <p:sp>
            <p:nvSpPr>
              <p:cNvPr id="3681" name="Google Shape;3681;p435"/>
              <p:cNvSpPr/>
              <p:nvPr/>
            </p:nvSpPr>
            <p:spPr>
              <a:xfrm>
                <a:off x="2511875" y="6825387"/>
                <a:ext cx="1039500" cy="5199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35"/>
              <p:cNvSpPr/>
              <p:nvPr/>
            </p:nvSpPr>
            <p:spPr>
              <a:xfrm>
                <a:off x="540775" y="6543905"/>
                <a:ext cx="1491000" cy="108286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400" b="1">
                    <a:latin typeface="Comfortaa"/>
                    <a:ea typeface="Comfortaa"/>
                    <a:cs typeface="Comfortaa"/>
                    <a:sym typeface="Comfortaa"/>
                  </a:rPr>
                  <a:t>USER B</a:t>
                </a:r>
                <a:endParaRPr sz="2400" b="1">
                  <a:latin typeface="Comfortaa"/>
                  <a:ea typeface="Comfortaa"/>
                  <a:cs typeface="Comfortaa"/>
                  <a:sym typeface="Comfortaa"/>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0"/>
                                        </p:tgtEl>
                                        <p:attrNameLst>
                                          <p:attrName>style.visibility</p:attrName>
                                        </p:attrNameLst>
                                      </p:cBhvr>
                                      <p:to>
                                        <p:strVal val="visible"/>
                                      </p:to>
                                    </p:set>
                                    <p:animEffect transition="in" filter="fade">
                                      <p:cBhvr>
                                        <p:cTn id="7" dur="1000"/>
                                        <p:tgtEl>
                                          <p:spTgt spid="36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76"/>
                                        </p:tgtEl>
                                        <p:attrNameLst>
                                          <p:attrName>style.visibility</p:attrName>
                                        </p:attrNameLst>
                                      </p:cBhvr>
                                      <p:to>
                                        <p:strVal val="visible"/>
                                      </p:to>
                                    </p:set>
                                    <p:animEffect transition="in" filter="fade">
                                      <p:cBhvr>
                                        <p:cTn id="12" dur="1000"/>
                                        <p:tgtEl>
                                          <p:spTgt spid="3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7" name="Google Shape;3687;p436"/>
          <p:cNvSpPr txBox="1"/>
          <p:nvPr/>
        </p:nvSpPr>
        <p:spPr>
          <a:xfrm>
            <a:off x="319700" y="211750"/>
            <a:ext cx="8824200" cy="4757700"/>
          </a:xfrm>
          <a:prstGeom prst="rect">
            <a:avLst/>
          </a:prstGeom>
          <a:noFill/>
          <a:ln>
            <a:noFill/>
          </a:ln>
        </p:spPr>
        <p:txBody>
          <a:bodyPr spcFirstLastPara="1" wrap="square" lIns="0" tIns="27925" rIns="0" bIns="0" anchor="t" anchorCtr="0">
            <a:noAutofit/>
          </a:bodyPr>
          <a:lstStyle/>
          <a:p>
            <a:pPr marL="0" marR="573405" lvl="0" indent="0" algn="l"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kubectl looks for the the KUBECONFIG file as follow:</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By default, the "config" file in the $HOME/.kube directory</a:t>
            </a: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the --kubeconfig flag</a:t>
            </a:r>
            <a:endParaRPr sz="2400" b="1">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set a KUBECONFIG environment variable</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Note: The </a:t>
            </a:r>
            <a:r>
              <a:rPr lang="en" sz="2400" b="1">
                <a:solidFill>
                  <a:srgbClr val="00FF00"/>
                </a:solidFill>
                <a:latin typeface="Comfortaa"/>
                <a:ea typeface="Comfortaa"/>
                <a:cs typeface="Comfortaa"/>
                <a:sym typeface="Comfortaa"/>
              </a:rPr>
              <a:t>current context</a:t>
            </a:r>
            <a:r>
              <a:rPr lang="en" sz="2400" b="1">
                <a:solidFill>
                  <a:schemeClr val="dk1"/>
                </a:solidFill>
                <a:latin typeface="Comfortaa"/>
                <a:ea typeface="Comfortaa"/>
                <a:cs typeface="Comfortaa"/>
                <a:sym typeface="Comfortaa"/>
              </a:rPr>
              <a:t> being the context used is set by the $</a:t>
            </a:r>
            <a:r>
              <a:rPr lang="en" sz="2400" b="1">
                <a:solidFill>
                  <a:srgbClr val="FFFF00"/>
                </a:solidFill>
                <a:latin typeface="Comfortaa"/>
                <a:ea typeface="Comfortaa"/>
                <a:cs typeface="Comfortaa"/>
                <a:sym typeface="Comfortaa"/>
              </a:rPr>
              <a:t>kubectl config use-context</a:t>
            </a:r>
            <a:r>
              <a:rPr lang="en" sz="2400" b="1">
                <a:solidFill>
                  <a:schemeClr val="dk1"/>
                </a:solidFill>
                <a:latin typeface="Comfortaa"/>
                <a:ea typeface="Comfortaa"/>
                <a:cs typeface="Comfortaa"/>
                <a:sym typeface="Comfortaa"/>
              </a:rPr>
              <a:t> command</a:t>
            </a:r>
            <a:endParaRPr sz="24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 </a:t>
            </a:r>
            <a:endParaRPr sz="24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7">
                                            <p:txEl>
                                              <p:pRg st="0" end="0"/>
                                            </p:txEl>
                                          </p:spTgt>
                                        </p:tgtEl>
                                        <p:attrNameLst>
                                          <p:attrName>style.visibility</p:attrName>
                                        </p:attrNameLst>
                                      </p:cBhvr>
                                      <p:to>
                                        <p:strVal val="visible"/>
                                      </p:to>
                                    </p:set>
                                    <p:animEffect transition="in" filter="fade">
                                      <p:cBhvr>
                                        <p:cTn id="7" dur="1000"/>
                                        <p:tgtEl>
                                          <p:spTgt spid="36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7">
                                            <p:txEl>
                                              <p:pRg st="1" end="1"/>
                                            </p:txEl>
                                          </p:spTgt>
                                        </p:tgtEl>
                                        <p:attrNameLst>
                                          <p:attrName>style.visibility</p:attrName>
                                        </p:attrNameLst>
                                      </p:cBhvr>
                                      <p:to>
                                        <p:strVal val="visible"/>
                                      </p:to>
                                    </p:set>
                                    <p:animEffect transition="in" filter="fade">
                                      <p:cBhvr>
                                        <p:cTn id="12" dur="1000"/>
                                        <p:tgtEl>
                                          <p:spTgt spid="36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7">
                                            <p:txEl>
                                              <p:pRg st="2" end="2"/>
                                            </p:txEl>
                                          </p:spTgt>
                                        </p:tgtEl>
                                        <p:attrNameLst>
                                          <p:attrName>style.visibility</p:attrName>
                                        </p:attrNameLst>
                                      </p:cBhvr>
                                      <p:to>
                                        <p:strVal val="visible"/>
                                      </p:to>
                                    </p:set>
                                    <p:animEffect transition="in" filter="fade">
                                      <p:cBhvr>
                                        <p:cTn id="17" dur="1000"/>
                                        <p:tgtEl>
                                          <p:spTgt spid="36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87">
                                            <p:txEl>
                                              <p:pRg st="3" end="3"/>
                                            </p:txEl>
                                          </p:spTgt>
                                        </p:tgtEl>
                                        <p:attrNameLst>
                                          <p:attrName>style.visibility</p:attrName>
                                        </p:attrNameLst>
                                      </p:cBhvr>
                                      <p:to>
                                        <p:strVal val="visible"/>
                                      </p:to>
                                    </p:set>
                                    <p:animEffect transition="in" filter="fade">
                                      <p:cBhvr>
                                        <p:cTn id="22" dur="1000"/>
                                        <p:tgtEl>
                                          <p:spTgt spid="36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87">
                                            <p:txEl>
                                              <p:pRg st="4" end="4"/>
                                            </p:txEl>
                                          </p:spTgt>
                                        </p:tgtEl>
                                        <p:attrNameLst>
                                          <p:attrName>style.visibility</p:attrName>
                                        </p:attrNameLst>
                                      </p:cBhvr>
                                      <p:to>
                                        <p:strVal val="visible"/>
                                      </p:to>
                                    </p:set>
                                    <p:animEffect transition="in" filter="fade">
                                      <p:cBhvr>
                                        <p:cTn id="27" dur="1000"/>
                                        <p:tgtEl>
                                          <p:spTgt spid="36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87">
                                            <p:txEl>
                                              <p:pRg st="5" end="5"/>
                                            </p:txEl>
                                          </p:spTgt>
                                        </p:tgtEl>
                                        <p:attrNameLst>
                                          <p:attrName>style.visibility</p:attrName>
                                        </p:attrNameLst>
                                      </p:cBhvr>
                                      <p:to>
                                        <p:strVal val="visible"/>
                                      </p:to>
                                    </p:set>
                                    <p:animEffect transition="in" filter="fade">
                                      <p:cBhvr>
                                        <p:cTn id="32" dur="1000"/>
                                        <p:tgtEl>
                                          <p:spTgt spid="36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87">
                                            <p:txEl>
                                              <p:pRg st="6" end="6"/>
                                            </p:txEl>
                                          </p:spTgt>
                                        </p:tgtEl>
                                        <p:attrNameLst>
                                          <p:attrName>style.visibility</p:attrName>
                                        </p:attrNameLst>
                                      </p:cBhvr>
                                      <p:to>
                                        <p:strVal val="visible"/>
                                      </p:to>
                                    </p:set>
                                    <p:animEffect transition="in" filter="fade">
                                      <p:cBhvr>
                                        <p:cTn id="37" dur="1000"/>
                                        <p:tgtEl>
                                          <p:spTgt spid="368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87">
                                            <p:txEl>
                                              <p:pRg st="7" end="7"/>
                                            </p:txEl>
                                          </p:spTgt>
                                        </p:tgtEl>
                                        <p:attrNameLst>
                                          <p:attrName>style.visibility</p:attrName>
                                        </p:attrNameLst>
                                      </p:cBhvr>
                                      <p:to>
                                        <p:strVal val="visible"/>
                                      </p:to>
                                    </p:set>
                                    <p:animEffect transition="in" filter="fade">
                                      <p:cBhvr>
                                        <p:cTn id="42" dur="1000"/>
                                        <p:tgtEl>
                                          <p:spTgt spid="368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87">
                                            <p:txEl>
                                              <p:pRg st="8" end="8"/>
                                            </p:txEl>
                                          </p:spTgt>
                                        </p:tgtEl>
                                        <p:attrNameLst>
                                          <p:attrName>style.visibility</p:attrName>
                                        </p:attrNameLst>
                                      </p:cBhvr>
                                      <p:to>
                                        <p:strVal val="visible"/>
                                      </p:to>
                                    </p:set>
                                    <p:animEffect transition="in" filter="fade">
                                      <p:cBhvr>
                                        <p:cTn id="47" dur="1000"/>
                                        <p:tgtEl>
                                          <p:spTgt spid="36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3691"/>
        <p:cNvGrpSpPr/>
        <p:nvPr/>
      </p:nvGrpSpPr>
      <p:grpSpPr>
        <a:xfrm>
          <a:off x="0" y="0"/>
          <a:ext cx="0" cy="0"/>
          <a:chOff x="0" y="0"/>
          <a:chExt cx="0" cy="0"/>
        </a:xfrm>
      </p:grpSpPr>
      <p:sp>
        <p:nvSpPr>
          <p:cNvPr id="3692" name="Google Shape;3692;p437"/>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Creating a KUBECONFIG file from scratch and mastering the kubectl config command. </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3696"/>
        <p:cNvGrpSpPr/>
        <p:nvPr/>
      </p:nvGrpSpPr>
      <p:grpSpPr>
        <a:xfrm>
          <a:off x="0" y="0"/>
          <a:ext cx="0" cy="0"/>
          <a:chOff x="0" y="0"/>
          <a:chExt cx="0" cy="0"/>
        </a:xfrm>
      </p:grpSpPr>
      <p:sp>
        <p:nvSpPr>
          <p:cNvPr id="3697" name="Google Shape;3697;p438"/>
          <p:cNvSpPr txBox="1"/>
          <p:nvPr/>
        </p:nvSpPr>
        <p:spPr>
          <a:xfrm>
            <a:off x="158125" y="316500"/>
            <a:ext cx="8772300" cy="4510500"/>
          </a:xfrm>
          <a:prstGeom prst="rect">
            <a:avLst/>
          </a:prstGeom>
          <a:noFill/>
          <a:ln>
            <a:noFill/>
          </a:ln>
        </p:spPr>
        <p:txBody>
          <a:bodyPr spcFirstLastPara="1" wrap="square" lIns="0" tIns="27925" rIns="0" bIns="0" anchor="t" anchorCtr="0">
            <a:noAutofit/>
          </a:bodyPr>
          <a:lstStyle/>
          <a:p>
            <a:pPr marL="457200" lvl="0" indent="-412750" algn="l" rtl="0">
              <a:spcBef>
                <a:spcPts val="0"/>
              </a:spcBef>
              <a:spcAft>
                <a:spcPts val="0"/>
              </a:spcAft>
              <a:buClr>
                <a:schemeClr val="dk1"/>
              </a:buClr>
              <a:buSzPts val="2900"/>
              <a:buFont typeface="Comfortaa"/>
              <a:buAutoNum type="romanUcPeriod"/>
            </a:pPr>
            <a:r>
              <a:rPr lang="en" sz="2900" b="1">
                <a:solidFill>
                  <a:schemeClr val="dk1"/>
                </a:solidFill>
                <a:latin typeface="Comfortaa"/>
                <a:ea typeface="Comfortaa"/>
                <a:cs typeface="Comfortaa"/>
                <a:sym typeface="Comfortaa"/>
              </a:rPr>
              <a:t>create service account</a:t>
            </a:r>
            <a:endParaRPr sz="2900" b="1">
              <a:solidFill>
                <a:schemeClr val="dk1"/>
              </a:solidFill>
              <a:latin typeface="Comfortaa"/>
              <a:ea typeface="Comfortaa"/>
              <a:cs typeface="Comfortaa"/>
              <a:sym typeface="Comfortaa"/>
            </a:endParaRPr>
          </a:p>
          <a:p>
            <a:pPr marL="457200" lvl="0" indent="-412750" algn="l" rtl="0">
              <a:spcBef>
                <a:spcPts val="0"/>
              </a:spcBef>
              <a:spcAft>
                <a:spcPts val="0"/>
              </a:spcAft>
              <a:buClr>
                <a:schemeClr val="dk1"/>
              </a:buClr>
              <a:buSzPts val="2900"/>
              <a:buFont typeface="Comfortaa"/>
              <a:buAutoNum type="romanUcPeriod"/>
            </a:pPr>
            <a:r>
              <a:rPr lang="en" sz="2900" b="1">
                <a:solidFill>
                  <a:schemeClr val="dk1"/>
                </a:solidFill>
                <a:latin typeface="Comfortaa"/>
                <a:ea typeface="Comfortaa"/>
                <a:cs typeface="Comfortaa"/>
                <a:sym typeface="Comfortaa"/>
              </a:rPr>
              <a:t>get token of service account</a:t>
            </a:r>
            <a:endParaRPr sz="2900" b="1">
              <a:solidFill>
                <a:schemeClr val="dk1"/>
              </a:solidFill>
              <a:latin typeface="Comfortaa"/>
              <a:ea typeface="Comfortaa"/>
              <a:cs typeface="Comfortaa"/>
              <a:sym typeface="Comfortaa"/>
            </a:endParaRPr>
          </a:p>
          <a:p>
            <a:pPr marL="457200" lvl="0" indent="-412750" algn="l" rtl="0">
              <a:spcBef>
                <a:spcPts val="0"/>
              </a:spcBef>
              <a:spcAft>
                <a:spcPts val="0"/>
              </a:spcAft>
              <a:buClr>
                <a:schemeClr val="dk1"/>
              </a:buClr>
              <a:buSzPts val="2900"/>
              <a:buFont typeface="Comfortaa"/>
              <a:buAutoNum type="romanUcPeriod"/>
            </a:pPr>
            <a:r>
              <a:rPr lang="en" sz="2900" b="1">
                <a:solidFill>
                  <a:schemeClr val="dk1"/>
                </a:solidFill>
                <a:latin typeface="Comfortaa"/>
                <a:ea typeface="Comfortaa"/>
                <a:cs typeface="Comfortaa"/>
                <a:sym typeface="Comfortaa"/>
              </a:rPr>
              <a:t>Create role and link role to service account</a:t>
            </a:r>
            <a:endParaRPr sz="2900" b="1">
              <a:solidFill>
                <a:schemeClr val="dk1"/>
              </a:solidFill>
              <a:latin typeface="Comfortaa"/>
              <a:ea typeface="Comfortaa"/>
              <a:cs typeface="Comfortaa"/>
              <a:sym typeface="Comfortaa"/>
            </a:endParaRPr>
          </a:p>
          <a:p>
            <a:pPr marL="457200" lvl="0" indent="-412750" algn="l" rtl="0">
              <a:spcBef>
                <a:spcPts val="0"/>
              </a:spcBef>
              <a:spcAft>
                <a:spcPts val="0"/>
              </a:spcAft>
              <a:buClr>
                <a:schemeClr val="dk1"/>
              </a:buClr>
              <a:buSzPts val="2900"/>
              <a:buFont typeface="Comfortaa"/>
              <a:buAutoNum type="romanUcPeriod"/>
            </a:pPr>
            <a:r>
              <a:rPr lang="en" sz="2900" b="1">
                <a:solidFill>
                  <a:schemeClr val="dk1"/>
                </a:solidFill>
                <a:latin typeface="Comfortaa"/>
                <a:ea typeface="Comfortaa"/>
                <a:cs typeface="Comfortaa"/>
                <a:sym typeface="Comfortaa"/>
              </a:rPr>
              <a:t>get certificate authority data and server address from kubeconfig file</a:t>
            </a:r>
            <a:endParaRPr sz="2900" b="1">
              <a:solidFill>
                <a:schemeClr val="dk1"/>
              </a:solidFill>
              <a:latin typeface="Comfortaa"/>
              <a:ea typeface="Comfortaa"/>
              <a:cs typeface="Comfortaa"/>
              <a:sym typeface="Comfortaa"/>
            </a:endParaRPr>
          </a:p>
          <a:p>
            <a:pPr marL="457200" lvl="0" indent="-412750" algn="l" rtl="0">
              <a:spcBef>
                <a:spcPts val="0"/>
              </a:spcBef>
              <a:spcAft>
                <a:spcPts val="0"/>
              </a:spcAft>
              <a:buClr>
                <a:schemeClr val="dk1"/>
              </a:buClr>
              <a:buSzPts val="2900"/>
              <a:buFont typeface="Comfortaa"/>
              <a:buAutoNum type="romanUcPeriod"/>
            </a:pPr>
            <a:r>
              <a:rPr lang="en" sz="2900" b="1">
                <a:solidFill>
                  <a:schemeClr val="dk1"/>
                </a:solidFill>
                <a:latin typeface="Comfortaa"/>
                <a:ea typeface="Comfortaa"/>
                <a:cs typeface="Comfortaa"/>
                <a:sym typeface="Comfortaa"/>
              </a:rPr>
              <a:t>create new kubeconfig file using kubectl config command at $HOME/.kube directory</a:t>
            </a:r>
            <a:endParaRPr sz="2900" b="1">
              <a:solidFill>
                <a:schemeClr val="dk1"/>
              </a:solidFill>
              <a:latin typeface="Comfortaa"/>
              <a:ea typeface="Comfortaa"/>
              <a:cs typeface="Comfortaa"/>
              <a:sym typeface="Comfortaa"/>
            </a:endParaRPr>
          </a:p>
          <a:p>
            <a:pPr marL="457200" lvl="0" indent="-412750" algn="l" rtl="0">
              <a:spcBef>
                <a:spcPts val="0"/>
              </a:spcBef>
              <a:spcAft>
                <a:spcPts val="0"/>
              </a:spcAft>
              <a:buClr>
                <a:schemeClr val="dk1"/>
              </a:buClr>
              <a:buSzPts val="2900"/>
              <a:buFont typeface="Comfortaa"/>
              <a:buAutoNum type="romanUcPeriod"/>
            </a:pPr>
            <a:r>
              <a:rPr lang="en" sz="2900" b="1">
                <a:solidFill>
                  <a:schemeClr val="dk1"/>
                </a:solidFill>
                <a:latin typeface="Comfortaa"/>
                <a:ea typeface="Comfortaa"/>
                <a:cs typeface="Comfortaa"/>
                <a:sym typeface="Comfortaa"/>
              </a:rPr>
              <a:t>use the context for this user for the cluster.</a:t>
            </a:r>
            <a:endParaRPr sz="2900" b="1">
              <a:solidFill>
                <a:schemeClr val="dk1"/>
              </a:solidFill>
              <a:latin typeface="Comfortaa"/>
              <a:ea typeface="Comfortaa"/>
              <a:cs typeface="Comfortaa"/>
              <a:sym typeface="Comfortaa"/>
            </a:endParaRPr>
          </a:p>
          <a:p>
            <a:pPr marL="457200" marR="573405"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 </a:t>
            </a:r>
            <a:endParaRPr sz="2400" b="1">
              <a:solidFill>
                <a:srgbClr val="00FF00"/>
              </a:solidFill>
              <a:latin typeface="Comfortaa"/>
              <a:ea typeface="Comfortaa"/>
              <a:cs typeface="Comfortaa"/>
              <a:sym typeface="Comfortaa"/>
            </a:endParaRPr>
          </a:p>
        </p:txBody>
      </p:sp>
    </p:spTree>
  </p:cSld>
  <p:clrMapOvr>
    <a:masterClrMapping/>
  </p:clrMapOvr>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7">
                                            <p:txEl>
                                              <p:pRg st="0" end="0"/>
                                            </p:txEl>
                                          </p:spTgt>
                                        </p:tgtEl>
                                        <p:attrNameLst>
                                          <p:attrName>style.visibility</p:attrName>
                                        </p:attrNameLst>
                                      </p:cBhvr>
                                      <p:to>
                                        <p:strVal val="visible"/>
                                      </p:to>
                                    </p:set>
                                    <p:animEffect transition="in" filter="fade">
                                      <p:cBhvr>
                                        <p:cTn id="7" dur="1000"/>
                                        <p:tgtEl>
                                          <p:spTgt spid="36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97">
                                            <p:txEl>
                                              <p:pRg st="1" end="1"/>
                                            </p:txEl>
                                          </p:spTgt>
                                        </p:tgtEl>
                                        <p:attrNameLst>
                                          <p:attrName>style.visibility</p:attrName>
                                        </p:attrNameLst>
                                      </p:cBhvr>
                                      <p:to>
                                        <p:strVal val="visible"/>
                                      </p:to>
                                    </p:set>
                                    <p:animEffect transition="in" filter="fade">
                                      <p:cBhvr>
                                        <p:cTn id="12" dur="1000"/>
                                        <p:tgtEl>
                                          <p:spTgt spid="36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97">
                                            <p:txEl>
                                              <p:pRg st="2" end="2"/>
                                            </p:txEl>
                                          </p:spTgt>
                                        </p:tgtEl>
                                        <p:attrNameLst>
                                          <p:attrName>style.visibility</p:attrName>
                                        </p:attrNameLst>
                                      </p:cBhvr>
                                      <p:to>
                                        <p:strVal val="visible"/>
                                      </p:to>
                                    </p:set>
                                    <p:animEffect transition="in" filter="fade">
                                      <p:cBhvr>
                                        <p:cTn id="17" dur="1000"/>
                                        <p:tgtEl>
                                          <p:spTgt spid="36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97">
                                            <p:txEl>
                                              <p:pRg st="3" end="3"/>
                                            </p:txEl>
                                          </p:spTgt>
                                        </p:tgtEl>
                                        <p:attrNameLst>
                                          <p:attrName>style.visibility</p:attrName>
                                        </p:attrNameLst>
                                      </p:cBhvr>
                                      <p:to>
                                        <p:strVal val="visible"/>
                                      </p:to>
                                    </p:set>
                                    <p:animEffect transition="in" filter="fade">
                                      <p:cBhvr>
                                        <p:cTn id="22" dur="1000"/>
                                        <p:tgtEl>
                                          <p:spTgt spid="36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97">
                                            <p:txEl>
                                              <p:pRg st="4" end="4"/>
                                            </p:txEl>
                                          </p:spTgt>
                                        </p:tgtEl>
                                        <p:attrNameLst>
                                          <p:attrName>style.visibility</p:attrName>
                                        </p:attrNameLst>
                                      </p:cBhvr>
                                      <p:to>
                                        <p:strVal val="visible"/>
                                      </p:to>
                                    </p:set>
                                    <p:animEffect transition="in" filter="fade">
                                      <p:cBhvr>
                                        <p:cTn id="27" dur="1000"/>
                                        <p:tgtEl>
                                          <p:spTgt spid="36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97">
                                            <p:txEl>
                                              <p:pRg st="5" end="5"/>
                                            </p:txEl>
                                          </p:spTgt>
                                        </p:tgtEl>
                                        <p:attrNameLst>
                                          <p:attrName>style.visibility</p:attrName>
                                        </p:attrNameLst>
                                      </p:cBhvr>
                                      <p:to>
                                        <p:strVal val="visible"/>
                                      </p:to>
                                    </p:set>
                                    <p:animEffect transition="in" filter="fade">
                                      <p:cBhvr>
                                        <p:cTn id="32" dur="1000"/>
                                        <p:tgtEl>
                                          <p:spTgt spid="36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97">
                                            <p:txEl>
                                              <p:pRg st="6" end="6"/>
                                            </p:txEl>
                                          </p:spTgt>
                                        </p:tgtEl>
                                        <p:attrNameLst>
                                          <p:attrName>style.visibility</p:attrName>
                                        </p:attrNameLst>
                                      </p:cBhvr>
                                      <p:to>
                                        <p:strVal val="visible"/>
                                      </p:to>
                                    </p:set>
                                    <p:animEffect transition="in" filter="fade">
                                      <p:cBhvr>
                                        <p:cTn id="37" dur="1000"/>
                                        <p:tgtEl>
                                          <p:spTgt spid="369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1"/>
          <p:cNvSpPr txBox="1"/>
          <p:nvPr/>
        </p:nvSpPr>
        <p:spPr>
          <a:xfrm>
            <a:off x="188250" y="926200"/>
            <a:ext cx="8767500" cy="350700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t>root@master-1:~# etcdctl get / --keys-only --prefix --limit=5</a:t>
            </a:r>
            <a:endParaRPr sz="1800" b="1"/>
          </a:p>
          <a:p>
            <a:pPr marL="0" lvl="0" indent="0" algn="l" rtl="0">
              <a:lnSpc>
                <a:spcPct val="115000"/>
              </a:lnSpc>
              <a:spcBef>
                <a:spcPts val="0"/>
              </a:spcBef>
              <a:spcAft>
                <a:spcPts val="0"/>
              </a:spcAft>
              <a:buNone/>
            </a:pPr>
            <a:r>
              <a:rPr lang="en" sz="1800" b="1"/>
              <a:t>/registry/apiregistration.k8s.io/apiservices/v1.</a:t>
            </a:r>
            <a:endParaRPr sz="1800" b="1"/>
          </a:p>
          <a:p>
            <a:pPr marL="0" lvl="0" indent="0" algn="l" rtl="0">
              <a:lnSpc>
                <a:spcPct val="115000"/>
              </a:lnSpc>
              <a:spcBef>
                <a:spcPts val="0"/>
              </a:spcBef>
              <a:spcAft>
                <a:spcPts val="0"/>
              </a:spcAft>
              <a:buNone/>
            </a:pPr>
            <a:endParaRPr sz="1800" b="1"/>
          </a:p>
          <a:p>
            <a:pPr marL="0" lvl="0" indent="0" algn="l" rtl="0">
              <a:lnSpc>
                <a:spcPct val="115000"/>
              </a:lnSpc>
              <a:spcBef>
                <a:spcPts val="0"/>
              </a:spcBef>
              <a:spcAft>
                <a:spcPts val="0"/>
              </a:spcAft>
              <a:buNone/>
            </a:pPr>
            <a:r>
              <a:rPr lang="en" sz="1800" b="1"/>
              <a:t>/registry/apiregistration.k8s.io/apiservices/v1.admissionregistration.k8s.io</a:t>
            </a:r>
            <a:endParaRPr sz="1800" b="1"/>
          </a:p>
          <a:p>
            <a:pPr marL="0" lvl="0" indent="0" algn="l" rtl="0">
              <a:lnSpc>
                <a:spcPct val="115000"/>
              </a:lnSpc>
              <a:spcBef>
                <a:spcPts val="0"/>
              </a:spcBef>
              <a:spcAft>
                <a:spcPts val="0"/>
              </a:spcAft>
              <a:buNone/>
            </a:pPr>
            <a:endParaRPr sz="1800" b="1"/>
          </a:p>
          <a:p>
            <a:pPr marL="0" lvl="0" indent="0" algn="l" rtl="0">
              <a:lnSpc>
                <a:spcPct val="115000"/>
              </a:lnSpc>
              <a:spcBef>
                <a:spcPts val="0"/>
              </a:spcBef>
              <a:spcAft>
                <a:spcPts val="0"/>
              </a:spcAft>
              <a:buNone/>
            </a:pPr>
            <a:r>
              <a:rPr lang="en" sz="1800" b="1"/>
              <a:t>/registry/apiregistration.k8s.io/apiservices/v1.apiextensions.k8s.io</a:t>
            </a:r>
            <a:endParaRPr sz="1800" b="1"/>
          </a:p>
          <a:p>
            <a:pPr marL="0" lvl="0" indent="0" algn="l" rtl="0">
              <a:lnSpc>
                <a:spcPct val="115000"/>
              </a:lnSpc>
              <a:spcBef>
                <a:spcPts val="0"/>
              </a:spcBef>
              <a:spcAft>
                <a:spcPts val="0"/>
              </a:spcAft>
              <a:buNone/>
            </a:pPr>
            <a:endParaRPr sz="1800" b="1"/>
          </a:p>
          <a:p>
            <a:pPr marL="0" lvl="0" indent="0" algn="l" rtl="0">
              <a:lnSpc>
                <a:spcPct val="115000"/>
              </a:lnSpc>
              <a:spcBef>
                <a:spcPts val="0"/>
              </a:spcBef>
              <a:spcAft>
                <a:spcPts val="0"/>
              </a:spcAft>
              <a:buNone/>
            </a:pPr>
            <a:r>
              <a:rPr lang="en" sz="1800" b="1"/>
              <a:t>/registry/apiregistration.k8s.io/apiservices/v1.apps</a:t>
            </a:r>
            <a:endParaRPr sz="1800" b="1"/>
          </a:p>
          <a:p>
            <a:pPr marL="0" lvl="0" indent="0" algn="l" rtl="0">
              <a:lnSpc>
                <a:spcPct val="115000"/>
              </a:lnSpc>
              <a:spcBef>
                <a:spcPts val="0"/>
              </a:spcBef>
              <a:spcAft>
                <a:spcPts val="0"/>
              </a:spcAft>
              <a:buNone/>
            </a:pPr>
            <a:endParaRPr sz="1800" b="1"/>
          </a:p>
          <a:p>
            <a:pPr marL="0" lvl="0" indent="0" algn="l" rtl="0">
              <a:lnSpc>
                <a:spcPct val="115000"/>
              </a:lnSpc>
              <a:spcBef>
                <a:spcPts val="0"/>
              </a:spcBef>
              <a:spcAft>
                <a:spcPts val="0"/>
              </a:spcAft>
              <a:buNone/>
            </a:pPr>
            <a:r>
              <a:rPr lang="en" sz="1800" b="1"/>
              <a:t>/registry/apiregistration.k8s.io/apiservices/v1.authentication.k8s.io</a:t>
            </a:r>
            <a:endParaRPr sz="1800" b="1"/>
          </a:p>
          <a:p>
            <a:pPr marL="0" lvl="0" indent="0" algn="l" rtl="0">
              <a:lnSpc>
                <a:spcPct val="115000"/>
              </a:lnSpc>
              <a:spcBef>
                <a:spcPts val="0"/>
              </a:spcBef>
              <a:spcAft>
                <a:spcPts val="0"/>
              </a:spcAft>
              <a:buNone/>
            </a:pPr>
            <a:endParaRPr sz="1800">
              <a:highlight>
                <a:srgbClr val="000000"/>
              </a:highlight>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3701"/>
        <p:cNvGrpSpPr/>
        <p:nvPr/>
      </p:nvGrpSpPr>
      <p:grpSpPr>
        <a:xfrm>
          <a:off x="0" y="0"/>
          <a:ext cx="0" cy="0"/>
          <a:chOff x="0" y="0"/>
          <a:chExt cx="0" cy="0"/>
        </a:xfrm>
      </p:grpSpPr>
      <p:sp>
        <p:nvSpPr>
          <p:cNvPr id="3702" name="Google Shape;3702;p439"/>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Certificate Signing Requests Demo Lab </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3706"/>
        <p:cNvGrpSpPr/>
        <p:nvPr/>
      </p:nvGrpSpPr>
      <p:grpSpPr>
        <a:xfrm>
          <a:off x="0" y="0"/>
          <a:ext cx="0" cy="0"/>
          <a:chOff x="0" y="0"/>
          <a:chExt cx="0" cy="0"/>
        </a:xfrm>
      </p:grpSpPr>
      <p:sp>
        <p:nvSpPr>
          <p:cNvPr id="3707" name="Google Shape;3707;p440"/>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Kubernetes </a:t>
            </a:r>
            <a:r>
              <a:rPr lang="en" sz="3800" b="1">
                <a:solidFill>
                  <a:srgbClr val="00FF00"/>
                </a:solidFill>
                <a:latin typeface="Comfortaa"/>
                <a:ea typeface="Comfortaa"/>
                <a:cs typeface="Comfortaa"/>
                <a:sym typeface="Comfortaa"/>
              </a:rPr>
              <a:t>Networking </a:t>
            </a:r>
            <a:endParaRPr sz="38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3711"/>
        <p:cNvGrpSpPr/>
        <p:nvPr/>
      </p:nvGrpSpPr>
      <p:grpSpPr>
        <a:xfrm>
          <a:off x="0" y="0"/>
          <a:ext cx="0" cy="0"/>
          <a:chOff x="0" y="0"/>
          <a:chExt cx="0" cy="0"/>
        </a:xfrm>
      </p:grpSpPr>
      <p:sp>
        <p:nvSpPr>
          <p:cNvPr id="3712" name="Google Shape;3712;p441"/>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Kubernetes Networking Fundamentals</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3716"/>
        <p:cNvGrpSpPr/>
        <p:nvPr/>
      </p:nvGrpSpPr>
      <p:grpSpPr>
        <a:xfrm>
          <a:off x="0" y="0"/>
          <a:ext cx="0" cy="0"/>
          <a:chOff x="0" y="0"/>
          <a:chExt cx="0" cy="0"/>
        </a:xfrm>
      </p:grpSpPr>
      <p:sp>
        <p:nvSpPr>
          <p:cNvPr id="3717" name="Google Shape;3717;p442"/>
          <p:cNvSpPr txBox="1">
            <a:spLocks noGrp="1"/>
          </p:cNvSpPr>
          <p:nvPr>
            <p:ph type="title"/>
          </p:nvPr>
        </p:nvSpPr>
        <p:spPr>
          <a:xfrm>
            <a:off x="528800" y="155575"/>
            <a:ext cx="83313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Fundamental Networking Rules</a:t>
            </a:r>
            <a:endParaRPr sz="3600">
              <a:solidFill>
                <a:schemeClr val="dk1"/>
              </a:solidFill>
              <a:latin typeface="Comfortaa"/>
              <a:ea typeface="Comfortaa"/>
              <a:cs typeface="Comfortaa"/>
              <a:sym typeface="Comfortaa"/>
            </a:endParaRPr>
          </a:p>
        </p:txBody>
      </p:sp>
      <p:sp>
        <p:nvSpPr>
          <p:cNvPr id="3718" name="Google Shape;3718;p442"/>
          <p:cNvSpPr txBox="1"/>
          <p:nvPr/>
        </p:nvSpPr>
        <p:spPr>
          <a:xfrm>
            <a:off x="574725" y="840649"/>
            <a:ext cx="7819500" cy="3881700"/>
          </a:xfrm>
          <a:prstGeom prst="rect">
            <a:avLst/>
          </a:prstGeom>
          <a:noFill/>
          <a:ln>
            <a:noFill/>
          </a:ln>
        </p:spPr>
        <p:txBody>
          <a:bodyPr spcFirstLastPara="1" wrap="square" lIns="0" tIns="27925" rIns="0" bIns="0" anchor="t" anchorCtr="0">
            <a:noAutofit/>
          </a:bodyPr>
          <a:lstStyle/>
          <a:p>
            <a:pPr marL="0" marR="573405"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A Node is an Kubernetes API object that has one network interface and an address pool called podCIDR. It is the Host or Root Linux network namespace</a:t>
            </a:r>
            <a:endParaRPr sz="24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A Pod is an Kubernetes API object that has one network interface eth0 with a single IP. It has its own Linux network namespace</a:t>
            </a: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8">
                                            <p:txEl>
                                              <p:pRg st="0" end="0"/>
                                            </p:txEl>
                                          </p:spTgt>
                                        </p:tgtEl>
                                        <p:attrNameLst>
                                          <p:attrName>style.visibility</p:attrName>
                                        </p:attrNameLst>
                                      </p:cBhvr>
                                      <p:to>
                                        <p:strVal val="visible"/>
                                      </p:to>
                                    </p:set>
                                    <p:animEffect transition="in" filter="fade">
                                      <p:cBhvr>
                                        <p:cTn id="7" dur="1000"/>
                                        <p:tgtEl>
                                          <p:spTgt spid="37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8">
                                            <p:txEl>
                                              <p:pRg st="1" end="1"/>
                                            </p:txEl>
                                          </p:spTgt>
                                        </p:tgtEl>
                                        <p:attrNameLst>
                                          <p:attrName>style.visibility</p:attrName>
                                        </p:attrNameLst>
                                      </p:cBhvr>
                                      <p:to>
                                        <p:strVal val="visible"/>
                                      </p:to>
                                    </p:set>
                                    <p:animEffect transition="in" filter="fade">
                                      <p:cBhvr>
                                        <p:cTn id="12" dur="1000"/>
                                        <p:tgtEl>
                                          <p:spTgt spid="37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18">
                                            <p:txEl>
                                              <p:pRg st="2" end="2"/>
                                            </p:txEl>
                                          </p:spTgt>
                                        </p:tgtEl>
                                        <p:attrNameLst>
                                          <p:attrName>style.visibility</p:attrName>
                                        </p:attrNameLst>
                                      </p:cBhvr>
                                      <p:to>
                                        <p:strVal val="visible"/>
                                      </p:to>
                                    </p:set>
                                    <p:animEffect transition="in" filter="fade">
                                      <p:cBhvr>
                                        <p:cTn id="17" dur="1000"/>
                                        <p:tgtEl>
                                          <p:spTgt spid="37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3722"/>
        <p:cNvGrpSpPr/>
        <p:nvPr/>
      </p:nvGrpSpPr>
      <p:grpSpPr>
        <a:xfrm>
          <a:off x="0" y="0"/>
          <a:ext cx="0" cy="0"/>
          <a:chOff x="0" y="0"/>
          <a:chExt cx="0" cy="0"/>
        </a:xfrm>
      </p:grpSpPr>
      <p:sp>
        <p:nvSpPr>
          <p:cNvPr id="3723" name="Google Shape;3723;p443"/>
          <p:cNvSpPr txBox="1">
            <a:spLocks noGrp="1"/>
          </p:cNvSpPr>
          <p:nvPr>
            <p:ph type="title"/>
          </p:nvPr>
        </p:nvSpPr>
        <p:spPr>
          <a:xfrm>
            <a:off x="520175" y="172800"/>
            <a:ext cx="83313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Fundamental Networking Rules</a:t>
            </a:r>
            <a:endParaRPr sz="3600">
              <a:solidFill>
                <a:schemeClr val="dk1"/>
              </a:solidFill>
              <a:latin typeface="Comfortaa"/>
              <a:ea typeface="Comfortaa"/>
              <a:cs typeface="Comfortaa"/>
              <a:sym typeface="Comfortaa"/>
            </a:endParaRPr>
          </a:p>
        </p:txBody>
      </p:sp>
      <p:sp>
        <p:nvSpPr>
          <p:cNvPr id="3724" name="Google Shape;3724;p443"/>
          <p:cNvSpPr txBox="1"/>
          <p:nvPr/>
        </p:nvSpPr>
        <p:spPr>
          <a:xfrm>
            <a:off x="387700" y="1005000"/>
            <a:ext cx="8006400" cy="39921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All containers within a pod can communicate with each other unimpeded.</a:t>
            </a:r>
            <a:endParaRPr sz="2400" b="1">
              <a:solidFill>
                <a:schemeClr val="dk1"/>
              </a:solidFill>
              <a:latin typeface="Comfortaa"/>
              <a:ea typeface="Comfortaa"/>
              <a:cs typeface="Comfortaa"/>
              <a:sym typeface="Comfortaa"/>
            </a:endParaRPr>
          </a:p>
          <a:p>
            <a:pPr marL="0" marR="179070"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All Pods can communicate with all other Pods without  NAT.</a:t>
            </a:r>
            <a:endParaRPr sz="2400" b="1">
              <a:solidFill>
                <a:schemeClr val="dk1"/>
              </a:solidFill>
              <a:latin typeface="Comfortaa"/>
              <a:ea typeface="Comfortaa"/>
              <a:cs typeface="Comfortaa"/>
              <a:sym typeface="Comfortaa"/>
            </a:endParaRPr>
          </a:p>
          <a:p>
            <a:pPr marL="0" marR="1175385"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All nodes can communicate with all Pods (and  vice-versa) without NAT.</a:t>
            </a:r>
            <a:endParaRPr sz="24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The IP that a Pod sees itself as is the same IP that others see it as</a:t>
            </a:r>
            <a:r>
              <a:rPr lang="en" sz="2400">
                <a:solidFill>
                  <a:schemeClr val="dk1"/>
                </a:solidFill>
                <a:latin typeface="Comfortaa"/>
                <a:ea typeface="Comfortaa"/>
                <a:cs typeface="Comfortaa"/>
                <a:sym typeface="Comfortaa"/>
              </a:rPr>
              <a:t>.</a:t>
            </a:r>
            <a:endParaRPr sz="24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4">
                                            <p:txEl>
                                              <p:pRg st="0" end="0"/>
                                            </p:txEl>
                                          </p:spTgt>
                                        </p:tgtEl>
                                        <p:attrNameLst>
                                          <p:attrName>style.visibility</p:attrName>
                                        </p:attrNameLst>
                                      </p:cBhvr>
                                      <p:to>
                                        <p:strVal val="visible"/>
                                      </p:to>
                                    </p:set>
                                    <p:animEffect transition="in" filter="fade">
                                      <p:cBhvr>
                                        <p:cTn id="7" dur="1000"/>
                                        <p:tgtEl>
                                          <p:spTgt spid="37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4">
                                            <p:txEl>
                                              <p:pRg st="1" end="1"/>
                                            </p:txEl>
                                          </p:spTgt>
                                        </p:tgtEl>
                                        <p:attrNameLst>
                                          <p:attrName>style.visibility</p:attrName>
                                        </p:attrNameLst>
                                      </p:cBhvr>
                                      <p:to>
                                        <p:strVal val="visible"/>
                                      </p:to>
                                    </p:set>
                                    <p:animEffect transition="in" filter="fade">
                                      <p:cBhvr>
                                        <p:cTn id="12" dur="1000"/>
                                        <p:tgtEl>
                                          <p:spTgt spid="37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24">
                                            <p:txEl>
                                              <p:pRg st="2" end="2"/>
                                            </p:txEl>
                                          </p:spTgt>
                                        </p:tgtEl>
                                        <p:attrNameLst>
                                          <p:attrName>style.visibility</p:attrName>
                                        </p:attrNameLst>
                                      </p:cBhvr>
                                      <p:to>
                                        <p:strVal val="visible"/>
                                      </p:to>
                                    </p:set>
                                    <p:animEffect transition="in" filter="fade">
                                      <p:cBhvr>
                                        <p:cTn id="17" dur="1000"/>
                                        <p:tgtEl>
                                          <p:spTgt spid="37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24">
                                            <p:txEl>
                                              <p:pRg st="3" end="3"/>
                                            </p:txEl>
                                          </p:spTgt>
                                        </p:tgtEl>
                                        <p:attrNameLst>
                                          <p:attrName>style.visibility</p:attrName>
                                        </p:attrNameLst>
                                      </p:cBhvr>
                                      <p:to>
                                        <p:strVal val="visible"/>
                                      </p:to>
                                    </p:set>
                                    <p:animEffect transition="in" filter="fade">
                                      <p:cBhvr>
                                        <p:cTn id="22" dur="1000"/>
                                        <p:tgtEl>
                                          <p:spTgt spid="37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3728"/>
        <p:cNvGrpSpPr/>
        <p:nvPr/>
      </p:nvGrpSpPr>
      <p:grpSpPr>
        <a:xfrm>
          <a:off x="0" y="0"/>
          <a:ext cx="0" cy="0"/>
          <a:chOff x="0" y="0"/>
          <a:chExt cx="0" cy="0"/>
        </a:xfrm>
      </p:grpSpPr>
      <p:sp>
        <p:nvSpPr>
          <p:cNvPr id="3729" name="Google Shape;3729;p444"/>
          <p:cNvSpPr txBox="1"/>
          <p:nvPr/>
        </p:nvSpPr>
        <p:spPr>
          <a:xfrm>
            <a:off x="538200" y="466350"/>
            <a:ext cx="8067600" cy="4122000"/>
          </a:xfrm>
          <a:prstGeom prst="rect">
            <a:avLst/>
          </a:prstGeom>
          <a:noFill/>
          <a:ln>
            <a:noFill/>
          </a:ln>
        </p:spPr>
        <p:txBody>
          <a:bodyPr spcFirstLastPara="1" wrap="square" lIns="0" tIns="92700" rIns="0" bIns="0" anchor="t" anchorCtr="0">
            <a:noAutofit/>
          </a:bodyPr>
          <a:lstStyle/>
          <a:p>
            <a:pPr marL="0" marR="0" lvl="0" indent="0" algn="l" rtl="0">
              <a:lnSpc>
                <a:spcPct val="100000"/>
              </a:lnSpc>
              <a:spcBef>
                <a:spcPts val="0"/>
              </a:spcBef>
              <a:spcAft>
                <a:spcPts val="0"/>
              </a:spcAft>
              <a:buNone/>
            </a:pPr>
            <a:r>
              <a:rPr lang="en" sz="2900" b="1">
                <a:solidFill>
                  <a:srgbClr val="00FF00"/>
                </a:solidFill>
                <a:latin typeface="Comfortaa"/>
                <a:ea typeface="Comfortaa"/>
                <a:cs typeface="Comfortaa"/>
                <a:sym typeface="Comfortaa"/>
              </a:rPr>
              <a:t>Container-to-Container</a:t>
            </a:r>
            <a:endParaRPr sz="2900" b="1">
              <a:solidFill>
                <a:srgbClr val="00FF00"/>
              </a:solidFill>
              <a:latin typeface="Comfortaa"/>
              <a:ea typeface="Comfortaa"/>
              <a:cs typeface="Comfortaa"/>
              <a:sym typeface="Comfortaa"/>
            </a:endParaRPr>
          </a:p>
          <a:p>
            <a:pPr marL="457200" marR="997585" lvl="0" indent="0" algn="l" rtl="0">
              <a:lnSpc>
                <a:spcPct val="100499"/>
              </a:lnSpc>
              <a:spcBef>
                <a:spcPts val="489"/>
              </a:spcBef>
              <a:spcAft>
                <a:spcPts val="0"/>
              </a:spcAft>
              <a:buNone/>
            </a:pPr>
            <a:r>
              <a:rPr lang="en" sz="2300" b="1" i="0" u="none" strike="noStrike" cap="none">
                <a:solidFill>
                  <a:schemeClr val="dk1"/>
                </a:solidFill>
                <a:latin typeface="Comfortaa"/>
                <a:ea typeface="Comfortaa"/>
                <a:cs typeface="Comfortaa"/>
                <a:sym typeface="Comfortaa"/>
              </a:rPr>
              <a:t>Containers within a pod exist within the same network namespace and share an IP.</a:t>
            </a:r>
            <a:endParaRPr sz="2300" b="1" i="0" u="none" strike="noStrike" cap="none">
              <a:solidFill>
                <a:schemeClr val="dk1"/>
              </a:solidFill>
              <a:latin typeface="Comfortaa"/>
              <a:ea typeface="Comfortaa"/>
              <a:cs typeface="Comfortaa"/>
              <a:sym typeface="Comfortaa"/>
            </a:endParaRPr>
          </a:p>
          <a:p>
            <a:pPr marL="457200" marR="0" lvl="0" indent="0" algn="l" rtl="0">
              <a:lnSpc>
                <a:spcPct val="100000"/>
              </a:lnSpc>
              <a:spcBef>
                <a:spcPts val="450"/>
              </a:spcBef>
              <a:spcAft>
                <a:spcPts val="0"/>
              </a:spcAft>
              <a:buNone/>
            </a:pPr>
            <a:r>
              <a:rPr lang="en" sz="2300" b="1" i="0" u="none" strike="noStrike" cap="none">
                <a:solidFill>
                  <a:schemeClr val="dk1"/>
                </a:solidFill>
                <a:latin typeface="Comfortaa"/>
                <a:ea typeface="Comfortaa"/>
                <a:cs typeface="Comfortaa"/>
                <a:sym typeface="Comfortaa"/>
              </a:rPr>
              <a:t>Enables intrapod communication over </a:t>
            </a:r>
            <a:r>
              <a:rPr lang="en" sz="2300" b="1" i="1" u="none" strike="noStrike" cap="none">
                <a:solidFill>
                  <a:schemeClr val="dk1"/>
                </a:solidFill>
                <a:latin typeface="Comfortaa"/>
                <a:ea typeface="Comfortaa"/>
                <a:cs typeface="Comfortaa"/>
                <a:sym typeface="Comfortaa"/>
              </a:rPr>
              <a:t>localhost</a:t>
            </a:r>
            <a:r>
              <a:rPr lang="en" sz="2300" b="1" i="0" u="none" strike="noStrike" cap="none">
                <a:solidFill>
                  <a:schemeClr val="dk1"/>
                </a:solidFill>
                <a:latin typeface="Comfortaa"/>
                <a:ea typeface="Comfortaa"/>
                <a:cs typeface="Comfortaa"/>
                <a:sym typeface="Comfortaa"/>
              </a:rPr>
              <a:t>.</a:t>
            </a:r>
            <a:endParaRPr sz="2300" b="1" i="0" u="none" strike="noStrike" cap="none">
              <a:solidFill>
                <a:schemeClr val="dk1"/>
              </a:solidFill>
              <a:latin typeface="Comfortaa"/>
              <a:ea typeface="Comfortaa"/>
              <a:cs typeface="Comfortaa"/>
              <a:sym typeface="Comfortaa"/>
            </a:endParaRPr>
          </a:p>
          <a:p>
            <a:pPr marL="0" marR="0" lvl="0" indent="0" algn="l" rtl="0">
              <a:lnSpc>
                <a:spcPct val="100000"/>
              </a:lnSpc>
              <a:spcBef>
                <a:spcPts val="965"/>
              </a:spcBef>
              <a:spcAft>
                <a:spcPts val="0"/>
              </a:spcAft>
              <a:buNone/>
            </a:pPr>
            <a:endParaRPr sz="2900" b="1">
              <a:solidFill>
                <a:schemeClr val="dk1"/>
              </a:solidFill>
              <a:latin typeface="Comfortaa"/>
              <a:ea typeface="Comfortaa"/>
              <a:cs typeface="Comfortaa"/>
              <a:sym typeface="Comfortaa"/>
            </a:endParaRPr>
          </a:p>
          <a:p>
            <a:pPr marL="0" marR="0" lvl="0" indent="0" algn="l" rtl="0">
              <a:lnSpc>
                <a:spcPct val="100000"/>
              </a:lnSpc>
              <a:spcBef>
                <a:spcPts val="965"/>
              </a:spcBef>
              <a:spcAft>
                <a:spcPts val="0"/>
              </a:spcAft>
              <a:buNone/>
            </a:pPr>
            <a:r>
              <a:rPr lang="en" sz="2900" b="1">
                <a:solidFill>
                  <a:srgbClr val="00FF00"/>
                </a:solidFill>
                <a:latin typeface="Comfortaa"/>
                <a:ea typeface="Comfortaa"/>
                <a:cs typeface="Comfortaa"/>
                <a:sym typeface="Comfortaa"/>
              </a:rPr>
              <a:t>Pod-to-Pod</a:t>
            </a:r>
            <a:endParaRPr sz="2900" b="1">
              <a:solidFill>
                <a:srgbClr val="00FF00"/>
              </a:solidFill>
              <a:latin typeface="Comfortaa"/>
              <a:ea typeface="Comfortaa"/>
              <a:cs typeface="Comfortaa"/>
              <a:sym typeface="Comfortaa"/>
            </a:endParaRPr>
          </a:p>
          <a:p>
            <a:pPr marL="457200" marR="5080" lvl="0" indent="0" algn="l" rtl="0">
              <a:lnSpc>
                <a:spcPct val="118750"/>
              </a:lnSpc>
              <a:spcBef>
                <a:spcPts val="1120"/>
              </a:spcBef>
              <a:spcAft>
                <a:spcPts val="0"/>
              </a:spcAft>
              <a:buNone/>
            </a:pPr>
            <a:r>
              <a:rPr lang="en" sz="2300" b="1" i="0" u="none" strike="noStrike" cap="none">
                <a:solidFill>
                  <a:schemeClr val="dk1"/>
                </a:solidFill>
                <a:latin typeface="Comfortaa"/>
                <a:ea typeface="Comfortaa"/>
                <a:cs typeface="Comfortaa"/>
                <a:sym typeface="Comfortaa"/>
              </a:rPr>
              <a:t>Allocated cluster unique IP for the duration of its life  cycle.</a:t>
            </a:r>
            <a:endParaRPr sz="2300" b="1" i="0" u="none" strike="noStrike" cap="none">
              <a:solidFill>
                <a:schemeClr val="dk1"/>
              </a:solidFill>
              <a:latin typeface="Comfortaa"/>
              <a:ea typeface="Comfortaa"/>
              <a:cs typeface="Comfortaa"/>
              <a:sym typeface="Comfortaa"/>
            </a:endParaRPr>
          </a:p>
          <a:p>
            <a:pPr marL="457200" marR="0" lvl="0" indent="0" algn="l" rtl="0">
              <a:lnSpc>
                <a:spcPct val="115000"/>
              </a:lnSpc>
              <a:spcBef>
                <a:spcPts val="0"/>
              </a:spcBef>
              <a:spcAft>
                <a:spcPts val="0"/>
              </a:spcAft>
              <a:buNone/>
            </a:pPr>
            <a:r>
              <a:rPr lang="en" sz="2300" b="1" i="0" u="none" strike="noStrike" cap="none">
                <a:solidFill>
                  <a:schemeClr val="dk1"/>
                </a:solidFill>
                <a:latin typeface="Comfortaa"/>
                <a:ea typeface="Comfortaa"/>
                <a:cs typeface="Comfortaa"/>
                <a:sym typeface="Comfortaa"/>
              </a:rPr>
              <a:t>Pods themselves are fundamentally ephemeral.</a:t>
            </a:r>
            <a:endParaRPr sz="2300" b="1" i="0" u="none" strike="noStrike" cap="none">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9">
                                            <p:txEl>
                                              <p:pRg st="0" end="0"/>
                                            </p:txEl>
                                          </p:spTgt>
                                        </p:tgtEl>
                                        <p:attrNameLst>
                                          <p:attrName>style.visibility</p:attrName>
                                        </p:attrNameLst>
                                      </p:cBhvr>
                                      <p:to>
                                        <p:strVal val="visible"/>
                                      </p:to>
                                    </p:set>
                                    <p:animEffect transition="in" filter="fade">
                                      <p:cBhvr>
                                        <p:cTn id="7" dur="1000"/>
                                        <p:tgtEl>
                                          <p:spTgt spid="37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9">
                                            <p:txEl>
                                              <p:pRg st="1" end="1"/>
                                            </p:txEl>
                                          </p:spTgt>
                                        </p:tgtEl>
                                        <p:attrNameLst>
                                          <p:attrName>style.visibility</p:attrName>
                                        </p:attrNameLst>
                                      </p:cBhvr>
                                      <p:to>
                                        <p:strVal val="visible"/>
                                      </p:to>
                                    </p:set>
                                    <p:animEffect transition="in" filter="fade">
                                      <p:cBhvr>
                                        <p:cTn id="12" dur="1000"/>
                                        <p:tgtEl>
                                          <p:spTgt spid="37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29">
                                            <p:txEl>
                                              <p:pRg st="2" end="2"/>
                                            </p:txEl>
                                          </p:spTgt>
                                        </p:tgtEl>
                                        <p:attrNameLst>
                                          <p:attrName>style.visibility</p:attrName>
                                        </p:attrNameLst>
                                      </p:cBhvr>
                                      <p:to>
                                        <p:strVal val="visible"/>
                                      </p:to>
                                    </p:set>
                                    <p:animEffect transition="in" filter="fade">
                                      <p:cBhvr>
                                        <p:cTn id="17" dur="1000"/>
                                        <p:tgtEl>
                                          <p:spTgt spid="37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29">
                                            <p:txEl>
                                              <p:pRg st="3" end="3"/>
                                            </p:txEl>
                                          </p:spTgt>
                                        </p:tgtEl>
                                        <p:attrNameLst>
                                          <p:attrName>style.visibility</p:attrName>
                                        </p:attrNameLst>
                                      </p:cBhvr>
                                      <p:to>
                                        <p:strVal val="visible"/>
                                      </p:to>
                                    </p:set>
                                    <p:animEffect transition="in" filter="fade">
                                      <p:cBhvr>
                                        <p:cTn id="22" dur="1000"/>
                                        <p:tgtEl>
                                          <p:spTgt spid="37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29">
                                            <p:txEl>
                                              <p:pRg st="4" end="4"/>
                                            </p:txEl>
                                          </p:spTgt>
                                        </p:tgtEl>
                                        <p:attrNameLst>
                                          <p:attrName>style.visibility</p:attrName>
                                        </p:attrNameLst>
                                      </p:cBhvr>
                                      <p:to>
                                        <p:strVal val="visible"/>
                                      </p:to>
                                    </p:set>
                                    <p:animEffect transition="in" filter="fade">
                                      <p:cBhvr>
                                        <p:cTn id="27" dur="1000"/>
                                        <p:tgtEl>
                                          <p:spTgt spid="37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29">
                                            <p:txEl>
                                              <p:pRg st="5" end="5"/>
                                            </p:txEl>
                                          </p:spTgt>
                                        </p:tgtEl>
                                        <p:attrNameLst>
                                          <p:attrName>style.visibility</p:attrName>
                                        </p:attrNameLst>
                                      </p:cBhvr>
                                      <p:to>
                                        <p:strVal val="visible"/>
                                      </p:to>
                                    </p:set>
                                    <p:animEffect transition="in" filter="fade">
                                      <p:cBhvr>
                                        <p:cTn id="32" dur="1000"/>
                                        <p:tgtEl>
                                          <p:spTgt spid="372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29">
                                            <p:txEl>
                                              <p:pRg st="6" end="6"/>
                                            </p:txEl>
                                          </p:spTgt>
                                        </p:tgtEl>
                                        <p:attrNameLst>
                                          <p:attrName>style.visibility</p:attrName>
                                        </p:attrNameLst>
                                      </p:cBhvr>
                                      <p:to>
                                        <p:strVal val="visible"/>
                                      </p:to>
                                    </p:set>
                                    <p:animEffect transition="in" filter="fade">
                                      <p:cBhvr>
                                        <p:cTn id="37" dur="1000"/>
                                        <p:tgtEl>
                                          <p:spTgt spid="37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3733"/>
        <p:cNvGrpSpPr/>
        <p:nvPr/>
      </p:nvGrpSpPr>
      <p:grpSpPr>
        <a:xfrm>
          <a:off x="0" y="0"/>
          <a:ext cx="0" cy="0"/>
          <a:chOff x="0" y="0"/>
          <a:chExt cx="0" cy="0"/>
        </a:xfrm>
      </p:grpSpPr>
      <p:sp>
        <p:nvSpPr>
          <p:cNvPr id="3734" name="Google Shape;3734;p445"/>
          <p:cNvSpPr txBox="1"/>
          <p:nvPr/>
        </p:nvSpPr>
        <p:spPr>
          <a:xfrm>
            <a:off x="528700" y="384050"/>
            <a:ext cx="7812900" cy="4213200"/>
          </a:xfrm>
          <a:prstGeom prst="rect">
            <a:avLst/>
          </a:prstGeom>
          <a:noFill/>
          <a:ln>
            <a:noFill/>
          </a:ln>
        </p:spPr>
        <p:txBody>
          <a:bodyPr spcFirstLastPara="1" wrap="square" lIns="0" tIns="92700" rIns="0" bIns="0" anchor="t" anchorCtr="0">
            <a:noAutofit/>
          </a:bodyPr>
          <a:lstStyle/>
          <a:p>
            <a:pPr marL="471169" marR="0" lvl="0" indent="-459104" algn="l" rtl="0">
              <a:lnSpc>
                <a:spcPct val="100000"/>
              </a:lnSpc>
              <a:spcBef>
                <a:spcPts val="0"/>
              </a:spcBef>
              <a:spcAft>
                <a:spcPts val="0"/>
              </a:spcAft>
              <a:buClr>
                <a:srgbClr val="00FF00"/>
              </a:buClr>
              <a:buSzPts val="3000"/>
              <a:buFont typeface="Comfortaa"/>
              <a:buChar char="●"/>
            </a:pPr>
            <a:r>
              <a:rPr lang="en" sz="3000" b="1">
                <a:solidFill>
                  <a:srgbClr val="00FF00"/>
                </a:solidFill>
                <a:latin typeface="Comfortaa"/>
                <a:ea typeface="Comfortaa"/>
                <a:cs typeface="Comfortaa"/>
                <a:sym typeface="Comfortaa"/>
              </a:rPr>
              <a:t>Pod-to-Service</a:t>
            </a:r>
            <a:endParaRPr sz="3000" b="1">
              <a:solidFill>
                <a:srgbClr val="00FF00"/>
              </a:solidFill>
              <a:latin typeface="Comfortaa"/>
              <a:ea typeface="Comfortaa"/>
              <a:cs typeface="Comfortaa"/>
              <a:sym typeface="Comfortaa"/>
            </a:endParaRPr>
          </a:p>
          <a:p>
            <a:pPr marL="928368" marR="274320" lvl="1" indent="-412750" algn="l" rtl="0">
              <a:lnSpc>
                <a:spcPct val="100499"/>
              </a:lnSpc>
              <a:spcBef>
                <a:spcPts val="489"/>
              </a:spcBef>
              <a:spcAft>
                <a:spcPts val="0"/>
              </a:spcAft>
              <a:buClr>
                <a:schemeClr val="dk1"/>
              </a:buClr>
              <a:buSzPts val="2400"/>
              <a:buFont typeface="Arial"/>
              <a:buChar char="○"/>
            </a:pPr>
            <a:r>
              <a:rPr lang="en" sz="2400" b="1" i="0" u="none" strike="noStrike" cap="none">
                <a:solidFill>
                  <a:schemeClr val="dk1"/>
                </a:solidFill>
                <a:latin typeface="Comfortaa"/>
                <a:ea typeface="Comfortaa"/>
                <a:cs typeface="Comfortaa"/>
                <a:sym typeface="Comfortaa"/>
              </a:rPr>
              <a:t>managed by kube-proxy and given a persistent  cluster unique IP</a:t>
            </a:r>
            <a:endParaRPr sz="2400" b="1" i="0" u="none" strike="noStrike" cap="none">
              <a:solidFill>
                <a:schemeClr val="dk1"/>
              </a:solidFill>
              <a:latin typeface="Comfortaa"/>
              <a:ea typeface="Comfortaa"/>
              <a:cs typeface="Comfortaa"/>
              <a:sym typeface="Comfortaa"/>
            </a:endParaRPr>
          </a:p>
          <a:p>
            <a:pPr marL="928368" marR="0" lvl="1" indent="-413383" algn="l" rtl="0">
              <a:lnSpc>
                <a:spcPct val="100000"/>
              </a:lnSpc>
              <a:spcBef>
                <a:spcPts val="450"/>
              </a:spcBef>
              <a:spcAft>
                <a:spcPts val="0"/>
              </a:spcAft>
              <a:buClr>
                <a:schemeClr val="dk1"/>
              </a:buClr>
              <a:buSzPts val="2400"/>
              <a:buFont typeface="Comfortaa"/>
              <a:buChar char="○"/>
            </a:pPr>
            <a:r>
              <a:rPr lang="en" sz="2400" b="1" i="0" u="none" strike="noStrike" cap="none">
                <a:solidFill>
                  <a:schemeClr val="dk1"/>
                </a:solidFill>
                <a:latin typeface="Comfortaa"/>
                <a:ea typeface="Comfortaa"/>
                <a:cs typeface="Comfortaa"/>
                <a:sym typeface="Comfortaa"/>
              </a:rPr>
              <a:t>exists beyond a Pod’s lifecycle.</a:t>
            </a:r>
            <a:endParaRPr sz="2400" b="1" i="0" u="none" strike="noStrike" cap="none">
              <a:solidFill>
                <a:schemeClr val="dk1"/>
              </a:solidFill>
              <a:latin typeface="Comfortaa"/>
              <a:ea typeface="Comfortaa"/>
              <a:cs typeface="Comfortaa"/>
              <a:sym typeface="Comfortaa"/>
            </a:endParaRPr>
          </a:p>
          <a:p>
            <a:pPr marL="914400" marR="0" lvl="0" indent="0" algn="l" rtl="0">
              <a:lnSpc>
                <a:spcPct val="100000"/>
              </a:lnSpc>
              <a:spcBef>
                <a:spcPts val="450"/>
              </a:spcBef>
              <a:spcAft>
                <a:spcPts val="0"/>
              </a:spcAft>
              <a:buNone/>
            </a:pPr>
            <a:endParaRPr sz="2400" b="1">
              <a:solidFill>
                <a:schemeClr val="dk1"/>
              </a:solidFill>
              <a:latin typeface="Comfortaa"/>
              <a:ea typeface="Comfortaa"/>
              <a:cs typeface="Comfortaa"/>
              <a:sym typeface="Comfortaa"/>
            </a:endParaRPr>
          </a:p>
          <a:p>
            <a:pPr marL="471169" marR="0" lvl="0" indent="-459104" algn="l" rtl="0">
              <a:lnSpc>
                <a:spcPct val="100000"/>
              </a:lnSpc>
              <a:spcBef>
                <a:spcPts val="590"/>
              </a:spcBef>
              <a:spcAft>
                <a:spcPts val="0"/>
              </a:spcAft>
              <a:buClr>
                <a:srgbClr val="00FF00"/>
              </a:buClr>
              <a:buSzPts val="3000"/>
              <a:buFont typeface="Comfortaa"/>
              <a:buChar char="●"/>
            </a:pPr>
            <a:r>
              <a:rPr lang="en" sz="3000" b="1">
                <a:solidFill>
                  <a:srgbClr val="00FF00"/>
                </a:solidFill>
                <a:latin typeface="Comfortaa"/>
                <a:ea typeface="Comfortaa"/>
                <a:cs typeface="Comfortaa"/>
                <a:sym typeface="Comfortaa"/>
              </a:rPr>
              <a:t>External-to-Service</a:t>
            </a:r>
            <a:endParaRPr sz="3000" b="1">
              <a:solidFill>
                <a:srgbClr val="00FF00"/>
              </a:solidFill>
              <a:latin typeface="Comfortaa"/>
              <a:ea typeface="Comfortaa"/>
              <a:cs typeface="Comfortaa"/>
              <a:sym typeface="Comfortaa"/>
            </a:endParaRPr>
          </a:p>
          <a:p>
            <a:pPr marL="928368" marR="0" lvl="0" indent="-413383" algn="l" rtl="0">
              <a:lnSpc>
                <a:spcPct val="100000"/>
              </a:lnSpc>
              <a:spcBef>
                <a:spcPts val="1000"/>
              </a:spcBef>
              <a:spcAft>
                <a:spcPts val="0"/>
              </a:spcAft>
              <a:buClr>
                <a:schemeClr val="dk1"/>
              </a:buClr>
              <a:buSzPts val="2400"/>
              <a:buFont typeface="Arial"/>
              <a:buChar char="○"/>
            </a:pPr>
            <a:r>
              <a:rPr lang="en" sz="2400" b="1">
                <a:solidFill>
                  <a:schemeClr val="dk1"/>
                </a:solidFill>
                <a:latin typeface="Comfortaa"/>
                <a:ea typeface="Comfortaa"/>
                <a:cs typeface="Comfortaa"/>
                <a:sym typeface="Comfortaa"/>
              </a:rPr>
              <a:t>Handled by kube-proxy.</a:t>
            </a:r>
            <a:endParaRPr sz="2400" b="1">
              <a:solidFill>
                <a:schemeClr val="dk1"/>
              </a:solidFill>
              <a:latin typeface="Comfortaa"/>
              <a:ea typeface="Comfortaa"/>
              <a:cs typeface="Comfortaa"/>
              <a:sym typeface="Comfortaa"/>
            </a:endParaRPr>
          </a:p>
          <a:p>
            <a:pPr marL="928368" marR="5080" lvl="0" indent="-412750" algn="l" rtl="0">
              <a:lnSpc>
                <a:spcPct val="118750"/>
              </a:lnSpc>
              <a:spcBef>
                <a:spcPts val="1140"/>
              </a:spcBef>
              <a:spcAft>
                <a:spcPts val="0"/>
              </a:spcAft>
              <a:buClr>
                <a:schemeClr val="dk1"/>
              </a:buClr>
              <a:buSzPts val="2400"/>
              <a:buFont typeface="Comfortaa"/>
              <a:buChar char="○"/>
            </a:pPr>
            <a:r>
              <a:rPr lang="en" sz="2400" b="1">
                <a:solidFill>
                  <a:schemeClr val="dk1"/>
                </a:solidFill>
                <a:latin typeface="Comfortaa"/>
                <a:ea typeface="Comfortaa"/>
                <a:cs typeface="Comfortaa"/>
                <a:sym typeface="Comfortaa"/>
              </a:rPr>
              <a:t>Works in cooperation with a cloud provider or other external entity (load balancer).</a:t>
            </a: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4">
                                            <p:txEl>
                                              <p:pRg st="0" end="0"/>
                                            </p:txEl>
                                          </p:spTgt>
                                        </p:tgtEl>
                                        <p:attrNameLst>
                                          <p:attrName>style.visibility</p:attrName>
                                        </p:attrNameLst>
                                      </p:cBhvr>
                                      <p:to>
                                        <p:strVal val="visible"/>
                                      </p:to>
                                    </p:set>
                                    <p:animEffect transition="in" filter="fade">
                                      <p:cBhvr>
                                        <p:cTn id="7" dur="1000"/>
                                        <p:tgtEl>
                                          <p:spTgt spid="37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34">
                                            <p:txEl>
                                              <p:pRg st="1" end="1"/>
                                            </p:txEl>
                                          </p:spTgt>
                                        </p:tgtEl>
                                        <p:attrNameLst>
                                          <p:attrName>style.visibility</p:attrName>
                                        </p:attrNameLst>
                                      </p:cBhvr>
                                      <p:to>
                                        <p:strVal val="visible"/>
                                      </p:to>
                                    </p:set>
                                    <p:animEffect transition="in" filter="fade">
                                      <p:cBhvr>
                                        <p:cTn id="12" dur="1000"/>
                                        <p:tgtEl>
                                          <p:spTgt spid="37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34">
                                            <p:txEl>
                                              <p:pRg st="2" end="2"/>
                                            </p:txEl>
                                          </p:spTgt>
                                        </p:tgtEl>
                                        <p:attrNameLst>
                                          <p:attrName>style.visibility</p:attrName>
                                        </p:attrNameLst>
                                      </p:cBhvr>
                                      <p:to>
                                        <p:strVal val="visible"/>
                                      </p:to>
                                    </p:set>
                                    <p:animEffect transition="in" filter="fade">
                                      <p:cBhvr>
                                        <p:cTn id="17" dur="1000"/>
                                        <p:tgtEl>
                                          <p:spTgt spid="37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34">
                                            <p:txEl>
                                              <p:pRg st="3" end="3"/>
                                            </p:txEl>
                                          </p:spTgt>
                                        </p:tgtEl>
                                        <p:attrNameLst>
                                          <p:attrName>style.visibility</p:attrName>
                                        </p:attrNameLst>
                                      </p:cBhvr>
                                      <p:to>
                                        <p:strVal val="visible"/>
                                      </p:to>
                                    </p:set>
                                    <p:animEffect transition="in" filter="fade">
                                      <p:cBhvr>
                                        <p:cTn id="22" dur="1000"/>
                                        <p:tgtEl>
                                          <p:spTgt spid="37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34">
                                            <p:txEl>
                                              <p:pRg st="4" end="4"/>
                                            </p:txEl>
                                          </p:spTgt>
                                        </p:tgtEl>
                                        <p:attrNameLst>
                                          <p:attrName>style.visibility</p:attrName>
                                        </p:attrNameLst>
                                      </p:cBhvr>
                                      <p:to>
                                        <p:strVal val="visible"/>
                                      </p:to>
                                    </p:set>
                                    <p:animEffect transition="in" filter="fade">
                                      <p:cBhvr>
                                        <p:cTn id="27" dur="1000"/>
                                        <p:tgtEl>
                                          <p:spTgt spid="37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34">
                                            <p:txEl>
                                              <p:pRg st="5" end="5"/>
                                            </p:txEl>
                                          </p:spTgt>
                                        </p:tgtEl>
                                        <p:attrNameLst>
                                          <p:attrName>style.visibility</p:attrName>
                                        </p:attrNameLst>
                                      </p:cBhvr>
                                      <p:to>
                                        <p:strVal val="visible"/>
                                      </p:to>
                                    </p:set>
                                    <p:animEffect transition="in" filter="fade">
                                      <p:cBhvr>
                                        <p:cTn id="32" dur="1000"/>
                                        <p:tgtEl>
                                          <p:spTgt spid="37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34">
                                            <p:txEl>
                                              <p:pRg st="6" end="6"/>
                                            </p:txEl>
                                          </p:spTgt>
                                        </p:tgtEl>
                                        <p:attrNameLst>
                                          <p:attrName>style.visibility</p:attrName>
                                        </p:attrNameLst>
                                      </p:cBhvr>
                                      <p:to>
                                        <p:strVal val="visible"/>
                                      </p:to>
                                    </p:set>
                                    <p:animEffect transition="in" filter="fade">
                                      <p:cBhvr>
                                        <p:cTn id="37" dur="1000"/>
                                        <p:tgtEl>
                                          <p:spTgt spid="373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3738"/>
        <p:cNvGrpSpPr/>
        <p:nvPr/>
      </p:nvGrpSpPr>
      <p:grpSpPr>
        <a:xfrm>
          <a:off x="0" y="0"/>
          <a:ext cx="0" cy="0"/>
          <a:chOff x="0" y="0"/>
          <a:chExt cx="0" cy="0"/>
        </a:xfrm>
      </p:grpSpPr>
      <p:sp>
        <p:nvSpPr>
          <p:cNvPr id="3739" name="Google Shape;3739;p446"/>
          <p:cNvSpPr txBox="1">
            <a:spLocks noGrp="1"/>
          </p:cNvSpPr>
          <p:nvPr>
            <p:ph type="title"/>
          </p:nvPr>
        </p:nvSpPr>
        <p:spPr>
          <a:xfrm>
            <a:off x="187975" y="1290975"/>
            <a:ext cx="86898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solidFill>
                  <a:srgbClr val="00FF00"/>
                </a:solidFill>
                <a:latin typeface="Comfortaa"/>
                <a:ea typeface="Comfortaa"/>
                <a:cs typeface="Comfortaa"/>
                <a:sym typeface="Comfortaa"/>
              </a:rPr>
              <a:t>Foundation</a:t>
            </a:r>
            <a:r>
              <a:rPr lang="en" sz="3800" b="1">
                <a:latin typeface="Comfortaa"/>
                <a:ea typeface="Comfortaa"/>
                <a:cs typeface="Comfortaa"/>
                <a:sym typeface="Comfortaa"/>
              </a:rPr>
              <a:t> :: Linux Networking Namespaces</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3743"/>
        <p:cNvGrpSpPr/>
        <p:nvPr/>
      </p:nvGrpSpPr>
      <p:grpSpPr>
        <a:xfrm>
          <a:off x="0" y="0"/>
          <a:ext cx="0" cy="0"/>
          <a:chOff x="0" y="0"/>
          <a:chExt cx="0" cy="0"/>
        </a:xfrm>
      </p:grpSpPr>
      <p:sp>
        <p:nvSpPr>
          <p:cNvPr id="3744" name="Google Shape;3744;p447"/>
          <p:cNvSpPr txBox="1">
            <a:spLocks noGrp="1"/>
          </p:cNvSpPr>
          <p:nvPr>
            <p:ph type="title"/>
          </p:nvPr>
        </p:nvSpPr>
        <p:spPr>
          <a:xfrm>
            <a:off x="301975" y="221450"/>
            <a:ext cx="8466900" cy="465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200"/>
              </a:spcBef>
              <a:spcAft>
                <a:spcPts val="0"/>
              </a:spcAft>
              <a:buNone/>
            </a:pPr>
            <a:r>
              <a:rPr lang="en" sz="2400" b="1">
                <a:latin typeface="Comfortaa"/>
                <a:ea typeface="Comfortaa"/>
                <a:cs typeface="Comfortaa"/>
                <a:sym typeface="Comfortaa"/>
              </a:rPr>
              <a:t>A Linux network namespace is an isolated network environment running on a host or a VM that provides a logical networking stack with its own interfaces, routing tables, arp tables, firewall rules..</a:t>
            </a:r>
            <a:endParaRPr sz="2400" b="1">
              <a:latin typeface="Comfortaa"/>
              <a:ea typeface="Comfortaa"/>
              <a:cs typeface="Comfortaa"/>
              <a:sym typeface="Comfortaa"/>
            </a:endParaRPr>
          </a:p>
          <a:p>
            <a:pPr marL="0" lvl="0" indent="0" algn="l" rtl="0">
              <a:lnSpc>
                <a:spcPct val="115000"/>
              </a:lnSpc>
              <a:spcBef>
                <a:spcPts val="1200"/>
              </a:spcBef>
              <a:spcAft>
                <a:spcPts val="0"/>
              </a:spcAft>
              <a:buNone/>
            </a:pPr>
            <a:r>
              <a:rPr lang="en" sz="2400" b="1">
                <a:latin typeface="Comfortaa"/>
                <a:ea typeface="Comfortaa"/>
                <a:cs typeface="Comfortaa"/>
                <a:sym typeface="Comfortaa"/>
              </a:rPr>
              <a:t>Each </a:t>
            </a:r>
            <a:r>
              <a:rPr lang="en" sz="2400" b="1">
                <a:solidFill>
                  <a:srgbClr val="00FF00"/>
                </a:solidFill>
                <a:latin typeface="Comfortaa"/>
                <a:ea typeface="Comfortaa"/>
                <a:cs typeface="Comfortaa"/>
                <a:sym typeface="Comfortaa"/>
              </a:rPr>
              <a:t>running process </a:t>
            </a:r>
            <a:r>
              <a:rPr lang="en" sz="2400" b="1">
                <a:latin typeface="Comfortaa"/>
                <a:ea typeface="Comfortaa"/>
                <a:cs typeface="Comfortaa"/>
                <a:sym typeface="Comfortaa"/>
              </a:rPr>
              <a:t>communicates within a network namespace </a:t>
            </a:r>
            <a:endParaRPr sz="2400" b="1">
              <a:latin typeface="Comfortaa"/>
              <a:ea typeface="Comfortaa"/>
              <a:cs typeface="Comfortaa"/>
              <a:sym typeface="Comfortaa"/>
            </a:endParaRPr>
          </a:p>
          <a:p>
            <a:pPr marL="0" lvl="0" indent="0" algn="l" rtl="0">
              <a:lnSpc>
                <a:spcPct val="115000"/>
              </a:lnSpc>
              <a:spcBef>
                <a:spcPts val="1200"/>
              </a:spcBef>
              <a:spcAft>
                <a:spcPts val="0"/>
              </a:spcAft>
              <a:buNone/>
            </a:pPr>
            <a:r>
              <a:rPr lang="en" sz="2400" b="1">
                <a:latin typeface="Comfortaa"/>
                <a:ea typeface="Comfortaa"/>
                <a:cs typeface="Comfortaa"/>
                <a:sym typeface="Comfortaa"/>
              </a:rPr>
              <a:t>a </a:t>
            </a:r>
            <a:r>
              <a:rPr lang="en" sz="2400" b="1">
                <a:solidFill>
                  <a:srgbClr val="00FF00"/>
                </a:solidFill>
                <a:latin typeface="Comfortaa"/>
                <a:ea typeface="Comfortaa"/>
                <a:cs typeface="Comfortaa"/>
                <a:sym typeface="Comfortaa"/>
              </a:rPr>
              <a:t>network namespace </a:t>
            </a:r>
            <a:r>
              <a:rPr lang="en" sz="2400" b="1">
                <a:latin typeface="Comfortaa"/>
                <a:ea typeface="Comfortaa"/>
                <a:cs typeface="Comfortaa"/>
                <a:sym typeface="Comfortaa"/>
              </a:rPr>
              <a:t>or</a:t>
            </a:r>
            <a:r>
              <a:rPr lang="en" sz="2400" b="1">
                <a:solidFill>
                  <a:srgbClr val="00FF00"/>
                </a:solidFill>
                <a:latin typeface="Comfortaa"/>
                <a:ea typeface="Comfortaa"/>
                <a:cs typeface="Comfortaa"/>
                <a:sym typeface="Comfortaa"/>
              </a:rPr>
              <a:t> netns </a:t>
            </a:r>
            <a:r>
              <a:rPr lang="en" sz="2400" b="1">
                <a:latin typeface="Comfortaa"/>
                <a:ea typeface="Comfortaa"/>
                <a:cs typeface="Comfortaa"/>
                <a:sym typeface="Comfortaa"/>
              </a:rPr>
              <a:t>provides a brand new network stack for all processes...Used in Mininet, Docker, Kubernetes, Openstack etc..</a:t>
            </a:r>
            <a:endParaRPr sz="2400" b="1">
              <a:latin typeface="Comfortaa"/>
              <a:ea typeface="Comfortaa"/>
              <a:cs typeface="Comfortaa"/>
              <a:sym typeface="Comfortaa"/>
            </a:endParaRPr>
          </a:p>
          <a:p>
            <a:pPr marL="0" lvl="0" indent="0" algn="l" rtl="0">
              <a:lnSpc>
                <a:spcPct val="115000"/>
              </a:lnSpc>
              <a:spcBef>
                <a:spcPts val="120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4">
                                            <p:txEl>
                                              <p:pRg st="0" end="0"/>
                                            </p:txEl>
                                          </p:spTgt>
                                        </p:tgtEl>
                                        <p:attrNameLst>
                                          <p:attrName>style.visibility</p:attrName>
                                        </p:attrNameLst>
                                      </p:cBhvr>
                                      <p:to>
                                        <p:strVal val="visible"/>
                                      </p:to>
                                    </p:set>
                                    <p:animEffect transition="in" filter="fade">
                                      <p:cBhvr>
                                        <p:cTn id="7" dur="1000"/>
                                        <p:tgtEl>
                                          <p:spTgt spid="37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44">
                                            <p:txEl>
                                              <p:pRg st="1" end="1"/>
                                            </p:txEl>
                                          </p:spTgt>
                                        </p:tgtEl>
                                        <p:attrNameLst>
                                          <p:attrName>style.visibility</p:attrName>
                                        </p:attrNameLst>
                                      </p:cBhvr>
                                      <p:to>
                                        <p:strVal val="visible"/>
                                      </p:to>
                                    </p:set>
                                    <p:animEffect transition="in" filter="fade">
                                      <p:cBhvr>
                                        <p:cTn id="12" dur="1000"/>
                                        <p:tgtEl>
                                          <p:spTgt spid="37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44">
                                            <p:txEl>
                                              <p:pRg st="2" end="2"/>
                                            </p:txEl>
                                          </p:spTgt>
                                        </p:tgtEl>
                                        <p:attrNameLst>
                                          <p:attrName>style.visibility</p:attrName>
                                        </p:attrNameLst>
                                      </p:cBhvr>
                                      <p:to>
                                        <p:strVal val="visible"/>
                                      </p:to>
                                    </p:set>
                                    <p:animEffect transition="in" filter="fade">
                                      <p:cBhvr>
                                        <p:cTn id="17" dur="1000"/>
                                        <p:tgtEl>
                                          <p:spTgt spid="37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44">
                                            <p:txEl>
                                              <p:pRg st="3" end="3"/>
                                            </p:txEl>
                                          </p:spTgt>
                                        </p:tgtEl>
                                        <p:attrNameLst>
                                          <p:attrName>style.visibility</p:attrName>
                                        </p:attrNameLst>
                                      </p:cBhvr>
                                      <p:to>
                                        <p:strVal val="visible"/>
                                      </p:to>
                                    </p:set>
                                    <p:animEffect transition="in" filter="fade">
                                      <p:cBhvr>
                                        <p:cTn id="22" dur="1000"/>
                                        <p:tgtEl>
                                          <p:spTgt spid="37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44">
                                            <p:txEl>
                                              <p:pRg st="4" end="4"/>
                                            </p:txEl>
                                          </p:spTgt>
                                        </p:tgtEl>
                                        <p:attrNameLst>
                                          <p:attrName>style.visibility</p:attrName>
                                        </p:attrNameLst>
                                      </p:cBhvr>
                                      <p:to>
                                        <p:strVal val="visible"/>
                                      </p:to>
                                    </p:set>
                                    <p:animEffect transition="in" filter="fade">
                                      <p:cBhvr>
                                        <p:cTn id="27" dur="1000"/>
                                        <p:tgtEl>
                                          <p:spTgt spid="37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44">
                                            <p:txEl>
                                              <p:pRg st="5" end="5"/>
                                            </p:txEl>
                                          </p:spTgt>
                                        </p:tgtEl>
                                        <p:attrNameLst>
                                          <p:attrName>style.visibility</p:attrName>
                                        </p:attrNameLst>
                                      </p:cBhvr>
                                      <p:to>
                                        <p:strVal val="visible"/>
                                      </p:to>
                                    </p:set>
                                    <p:animEffect transition="in" filter="fade">
                                      <p:cBhvr>
                                        <p:cTn id="32" dur="1000"/>
                                        <p:tgtEl>
                                          <p:spTgt spid="37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44">
                                            <p:txEl>
                                              <p:pRg st="6" end="6"/>
                                            </p:txEl>
                                          </p:spTgt>
                                        </p:tgtEl>
                                        <p:attrNameLst>
                                          <p:attrName>style.visibility</p:attrName>
                                        </p:attrNameLst>
                                      </p:cBhvr>
                                      <p:to>
                                        <p:strVal val="visible"/>
                                      </p:to>
                                    </p:set>
                                    <p:animEffect transition="in" filter="fade">
                                      <p:cBhvr>
                                        <p:cTn id="37" dur="1000"/>
                                        <p:tgtEl>
                                          <p:spTgt spid="37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44">
                                            <p:txEl>
                                              <p:pRg st="7" end="7"/>
                                            </p:txEl>
                                          </p:spTgt>
                                        </p:tgtEl>
                                        <p:attrNameLst>
                                          <p:attrName>style.visibility</p:attrName>
                                        </p:attrNameLst>
                                      </p:cBhvr>
                                      <p:to>
                                        <p:strVal val="visible"/>
                                      </p:to>
                                    </p:set>
                                    <p:animEffect transition="in" filter="fade">
                                      <p:cBhvr>
                                        <p:cTn id="42" dur="1000"/>
                                        <p:tgtEl>
                                          <p:spTgt spid="37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44">
                                            <p:txEl>
                                              <p:pRg st="8" end="8"/>
                                            </p:txEl>
                                          </p:spTgt>
                                        </p:tgtEl>
                                        <p:attrNameLst>
                                          <p:attrName>style.visibility</p:attrName>
                                        </p:attrNameLst>
                                      </p:cBhvr>
                                      <p:to>
                                        <p:strVal val="visible"/>
                                      </p:to>
                                    </p:set>
                                    <p:animEffect transition="in" filter="fade">
                                      <p:cBhvr>
                                        <p:cTn id="47" dur="1000"/>
                                        <p:tgtEl>
                                          <p:spTgt spid="37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44">
                                            <p:txEl>
                                              <p:pRg st="9" end="9"/>
                                            </p:txEl>
                                          </p:spTgt>
                                        </p:tgtEl>
                                        <p:attrNameLst>
                                          <p:attrName>style.visibility</p:attrName>
                                        </p:attrNameLst>
                                      </p:cBhvr>
                                      <p:to>
                                        <p:strVal val="visible"/>
                                      </p:to>
                                    </p:set>
                                    <p:animEffect transition="in" filter="fade">
                                      <p:cBhvr>
                                        <p:cTn id="52" dur="1000"/>
                                        <p:tgtEl>
                                          <p:spTgt spid="374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44">
                                            <p:txEl>
                                              <p:pRg st="10" end="10"/>
                                            </p:txEl>
                                          </p:spTgt>
                                        </p:tgtEl>
                                        <p:attrNameLst>
                                          <p:attrName>style.visibility</p:attrName>
                                        </p:attrNameLst>
                                      </p:cBhvr>
                                      <p:to>
                                        <p:strVal val="visible"/>
                                      </p:to>
                                    </p:set>
                                    <p:animEffect transition="in" filter="fade">
                                      <p:cBhvr>
                                        <p:cTn id="57" dur="1000"/>
                                        <p:tgtEl>
                                          <p:spTgt spid="374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44">
                                            <p:txEl>
                                              <p:pRg st="11" end="11"/>
                                            </p:txEl>
                                          </p:spTgt>
                                        </p:tgtEl>
                                        <p:attrNameLst>
                                          <p:attrName>style.visibility</p:attrName>
                                        </p:attrNameLst>
                                      </p:cBhvr>
                                      <p:to>
                                        <p:strVal val="visible"/>
                                      </p:to>
                                    </p:set>
                                    <p:animEffect transition="in" filter="fade">
                                      <p:cBhvr>
                                        <p:cTn id="62" dur="1000"/>
                                        <p:tgtEl>
                                          <p:spTgt spid="374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744">
                                            <p:txEl>
                                              <p:pRg st="12" end="12"/>
                                            </p:txEl>
                                          </p:spTgt>
                                        </p:tgtEl>
                                        <p:attrNameLst>
                                          <p:attrName>style.visibility</p:attrName>
                                        </p:attrNameLst>
                                      </p:cBhvr>
                                      <p:to>
                                        <p:strVal val="visible"/>
                                      </p:to>
                                    </p:set>
                                    <p:animEffect transition="in" filter="fade">
                                      <p:cBhvr>
                                        <p:cTn id="67" dur="1000"/>
                                        <p:tgtEl>
                                          <p:spTgt spid="374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3748"/>
        <p:cNvGrpSpPr/>
        <p:nvPr/>
      </p:nvGrpSpPr>
      <p:grpSpPr>
        <a:xfrm>
          <a:off x="0" y="0"/>
          <a:ext cx="0" cy="0"/>
          <a:chOff x="0" y="0"/>
          <a:chExt cx="0" cy="0"/>
        </a:xfrm>
      </p:grpSpPr>
      <p:sp>
        <p:nvSpPr>
          <p:cNvPr id="3749" name="Google Shape;3749;p448"/>
          <p:cNvSpPr txBox="1">
            <a:spLocks noGrp="1"/>
          </p:cNvSpPr>
          <p:nvPr>
            <p:ph type="title"/>
          </p:nvPr>
        </p:nvSpPr>
        <p:spPr>
          <a:xfrm>
            <a:off x="490250" y="450150"/>
            <a:ext cx="8437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200">
              <a:latin typeface="Comfortaa"/>
              <a:ea typeface="Comfortaa"/>
              <a:cs typeface="Comfortaa"/>
              <a:sym typeface="Comfortaa"/>
            </a:endParaRPr>
          </a:p>
          <a:p>
            <a:pPr marL="0" lvl="0" indent="0" algn="l" rtl="0">
              <a:spcBef>
                <a:spcPts val="0"/>
              </a:spcBef>
              <a:spcAft>
                <a:spcPts val="0"/>
              </a:spcAft>
              <a:buNone/>
            </a:pPr>
            <a:endParaRPr sz="2200">
              <a:latin typeface="Comfortaa"/>
              <a:ea typeface="Comfortaa"/>
              <a:cs typeface="Comfortaa"/>
              <a:sym typeface="Comfortaa"/>
            </a:endParaRPr>
          </a:p>
          <a:p>
            <a:pPr marL="0" lvl="0" indent="0" algn="l" rtl="0">
              <a:spcBef>
                <a:spcPts val="0"/>
              </a:spcBef>
              <a:spcAft>
                <a:spcPts val="0"/>
              </a:spcAft>
              <a:buNone/>
            </a:pPr>
            <a:endParaRPr sz="2300">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By convention a named network namespace is an object at /var/run/netns/NAME where the NAME refers to the specified network namespace. This is how a network namespace can persist without having a process associated with it.</a:t>
            </a: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0000"/>
                </a:solidFill>
              </a:rPr>
              <a:t>		 	 	</a:t>
            </a:r>
            <a:r>
              <a:rPr lang="en" sz="2400" b="1"/>
              <a:t>		</a:t>
            </a:r>
            <a:endParaRPr sz="2400" b="1"/>
          </a:p>
          <a:p>
            <a:pPr marL="0" lvl="0" indent="0" algn="l" rtl="0">
              <a:lnSpc>
                <a:spcPct val="115000"/>
              </a:lnSpc>
              <a:spcBef>
                <a:spcPts val="1200"/>
              </a:spcBef>
              <a:spcAft>
                <a:spcPts val="0"/>
              </a:spcAft>
              <a:buNone/>
            </a:pPr>
            <a:r>
              <a:rPr lang="en" sz="2400" b="1">
                <a:latin typeface="Comfortaa"/>
                <a:ea typeface="Comfortaa"/>
                <a:cs typeface="Comfortaa"/>
                <a:sym typeface="Comfortaa"/>
              </a:rPr>
              <a:t>By default, Linux assigns every process to the </a:t>
            </a:r>
            <a:r>
              <a:rPr lang="en" sz="2400" b="1">
                <a:solidFill>
                  <a:srgbClr val="00FF00"/>
                </a:solidFill>
                <a:latin typeface="Comfortaa"/>
                <a:ea typeface="Comfortaa"/>
                <a:cs typeface="Comfortaa"/>
                <a:sym typeface="Comfortaa"/>
              </a:rPr>
              <a:t>ROOT network namespace</a:t>
            </a:r>
            <a:r>
              <a:rPr lang="en" sz="2400" b="1">
                <a:latin typeface="Comfortaa"/>
                <a:ea typeface="Comfortaa"/>
                <a:cs typeface="Comfortaa"/>
                <a:sym typeface="Comfortaa"/>
              </a:rPr>
              <a:t> to provide access to the external world which is a VM or a node in a Kubernetes cluster</a:t>
            </a:r>
            <a:endParaRPr sz="2400" b="1">
              <a:latin typeface="Comfortaa"/>
              <a:ea typeface="Comfortaa"/>
              <a:cs typeface="Comfortaa"/>
              <a:sym typeface="Comfortaa"/>
            </a:endParaRPr>
          </a:p>
          <a:p>
            <a:pPr marL="0" lvl="0" indent="0" algn="l" rtl="0">
              <a:lnSpc>
                <a:spcPct val="115000"/>
              </a:lnSpc>
              <a:spcBef>
                <a:spcPts val="120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endParaRPr sz="2200">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9">
                                            <p:txEl>
                                              <p:pRg st="0" end="0"/>
                                            </p:txEl>
                                          </p:spTgt>
                                        </p:tgtEl>
                                        <p:attrNameLst>
                                          <p:attrName>style.visibility</p:attrName>
                                        </p:attrNameLst>
                                      </p:cBhvr>
                                      <p:to>
                                        <p:strVal val="visible"/>
                                      </p:to>
                                    </p:set>
                                    <p:animEffect transition="in" filter="fade">
                                      <p:cBhvr>
                                        <p:cTn id="7" dur="1000"/>
                                        <p:tgtEl>
                                          <p:spTgt spid="37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49">
                                            <p:txEl>
                                              <p:pRg st="1" end="1"/>
                                            </p:txEl>
                                          </p:spTgt>
                                        </p:tgtEl>
                                        <p:attrNameLst>
                                          <p:attrName>style.visibility</p:attrName>
                                        </p:attrNameLst>
                                      </p:cBhvr>
                                      <p:to>
                                        <p:strVal val="visible"/>
                                      </p:to>
                                    </p:set>
                                    <p:animEffect transition="in" filter="fade">
                                      <p:cBhvr>
                                        <p:cTn id="12" dur="1000"/>
                                        <p:tgtEl>
                                          <p:spTgt spid="37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49">
                                            <p:txEl>
                                              <p:pRg st="2" end="2"/>
                                            </p:txEl>
                                          </p:spTgt>
                                        </p:tgtEl>
                                        <p:attrNameLst>
                                          <p:attrName>style.visibility</p:attrName>
                                        </p:attrNameLst>
                                      </p:cBhvr>
                                      <p:to>
                                        <p:strVal val="visible"/>
                                      </p:to>
                                    </p:set>
                                    <p:animEffect transition="in" filter="fade">
                                      <p:cBhvr>
                                        <p:cTn id="17" dur="1000"/>
                                        <p:tgtEl>
                                          <p:spTgt spid="37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49">
                                            <p:txEl>
                                              <p:pRg st="3" end="3"/>
                                            </p:txEl>
                                          </p:spTgt>
                                        </p:tgtEl>
                                        <p:attrNameLst>
                                          <p:attrName>style.visibility</p:attrName>
                                        </p:attrNameLst>
                                      </p:cBhvr>
                                      <p:to>
                                        <p:strVal val="visible"/>
                                      </p:to>
                                    </p:set>
                                    <p:animEffect transition="in" filter="fade">
                                      <p:cBhvr>
                                        <p:cTn id="22" dur="1000"/>
                                        <p:tgtEl>
                                          <p:spTgt spid="37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49">
                                            <p:txEl>
                                              <p:pRg st="4" end="4"/>
                                            </p:txEl>
                                          </p:spTgt>
                                        </p:tgtEl>
                                        <p:attrNameLst>
                                          <p:attrName>style.visibility</p:attrName>
                                        </p:attrNameLst>
                                      </p:cBhvr>
                                      <p:to>
                                        <p:strVal val="visible"/>
                                      </p:to>
                                    </p:set>
                                    <p:animEffect transition="in" filter="fade">
                                      <p:cBhvr>
                                        <p:cTn id="27" dur="1000"/>
                                        <p:tgtEl>
                                          <p:spTgt spid="374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49">
                                            <p:txEl>
                                              <p:pRg st="5" end="5"/>
                                            </p:txEl>
                                          </p:spTgt>
                                        </p:tgtEl>
                                        <p:attrNameLst>
                                          <p:attrName>style.visibility</p:attrName>
                                        </p:attrNameLst>
                                      </p:cBhvr>
                                      <p:to>
                                        <p:strVal val="visible"/>
                                      </p:to>
                                    </p:set>
                                    <p:animEffect transition="in" filter="fade">
                                      <p:cBhvr>
                                        <p:cTn id="32" dur="1000"/>
                                        <p:tgtEl>
                                          <p:spTgt spid="374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49">
                                            <p:txEl>
                                              <p:pRg st="6" end="6"/>
                                            </p:txEl>
                                          </p:spTgt>
                                        </p:tgtEl>
                                        <p:attrNameLst>
                                          <p:attrName>style.visibility</p:attrName>
                                        </p:attrNameLst>
                                      </p:cBhvr>
                                      <p:to>
                                        <p:strVal val="visible"/>
                                      </p:to>
                                    </p:set>
                                    <p:animEffect transition="in" filter="fade">
                                      <p:cBhvr>
                                        <p:cTn id="37" dur="1000"/>
                                        <p:tgtEl>
                                          <p:spTgt spid="374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49">
                                            <p:txEl>
                                              <p:pRg st="7" end="7"/>
                                            </p:txEl>
                                          </p:spTgt>
                                        </p:tgtEl>
                                        <p:attrNameLst>
                                          <p:attrName>style.visibility</p:attrName>
                                        </p:attrNameLst>
                                      </p:cBhvr>
                                      <p:to>
                                        <p:strVal val="visible"/>
                                      </p:to>
                                    </p:set>
                                    <p:animEffect transition="in" filter="fade">
                                      <p:cBhvr>
                                        <p:cTn id="42" dur="1000"/>
                                        <p:tgtEl>
                                          <p:spTgt spid="374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49">
                                            <p:txEl>
                                              <p:pRg st="8" end="8"/>
                                            </p:txEl>
                                          </p:spTgt>
                                        </p:tgtEl>
                                        <p:attrNameLst>
                                          <p:attrName>style.visibility</p:attrName>
                                        </p:attrNameLst>
                                      </p:cBhvr>
                                      <p:to>
                                        <p:strVal val="visible"/>
                                      </p:to>
                                    </p:set>
                                    <p:animEffect transition="in" filter="fade">
                                      <p:cBhvr>
                                        <p:cTn id="47" dur="1000"/>
                                        <p:tgtEl>
                                          <p:spTgt spid="374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49">
                                            <p:txEl>
                                              <p:pRg st="9" end="9"/>
                                            </p:txEl>
                                          </p:spTgt>
                                        </p:tgtEl>
                                        <p:attrNameLst>
                                          <p:attrName>style.visibility</p:attrName>
                                        </p:attrNameLst>
                                      </p:cBhvr>
                                      <p:to>
                                        <p:strVal val="visible"/>
                                      </p:to>
                                    </p:set>
                                    <p:animEffect transition="in" filter="fade">
                                      <p:cBhvr>
                                        <p:cTn id="52" dur="1000"/>
                                        <p:tgtEl>
                                          <p:spTgt spid="374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49">
                                            <p:txEl>
                                              <p:pRg st="10" end="10"/>
                                            </p:txEl>
                                          </p:spTgt>
                                        </p:tgtEl>
                                        <p:attrNameLst>
                                          <p:attrName>style.visibility</p:attrName>
                                        </p:attrNameLst>
                                      </p:cBhvr>
                                      <p:to>
                                        <p:strVal val="visible"/>
                                      </p:to>
                                    </p:set>
                                    <p:animEffect transition="in" filter="fade">
                                      <p:cBhvr>
                                        <p:cTn id="57" dur="1000"/>
                                        <p:tgtEl>
                                          <p:spTgt spid="374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49">
                                            <p:txEl>
                                              <p:pRg st="11" end="11"/>
                                            </p:txEl>
                                          </p:spTgt>
                                        </p:tgtEl>
                                        <p:attrNameLst>
                                          <p:attrName>style.visibility</p:attrName>
                                        </p:attrNameLst>
                                      </p:cBhvr>
                                      <p:to>
                                        <p:strVal val="visible"/>
                                      </p:to>
                                    </p:set>
                                    <p:animEffect transition="in" filter="fade">
                                      <p:cBhvr>
                                        <p:cTn id="62" dur="1000"/>
                                        <p:tgtEl>
                                          <p:spTgt spid="374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749">
                                            <p:txEl>
                                              <p:pRg st="12" end="12"/>
                                            </p:txEl>
                                          </p:spTgt>
                                        </p:tgtEl>
                                        <p:attrNameLst>
                                          <p:attrName>style.visibility</p:attrName>
                                        </p:attrNameLst>
                                      </p:cBhvr>
                                      <p:to>
                                        <p:strVal val="visible"/>
                                      </p:to>
                                    </p:set>
                                    <p:animEffect transition="in" filter="fade">
                                      <p:cBhvr>
                                        <p:cTn id="67" dur="1000"/>
                                        <p:tgtEl>
                                          <p:spTgt spid="3749">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749">
                                            <p:txEl>
                                              <p:pRg st="13" end="13"/>
                                            </p:txEl>
                                          </p:spTgt>
                                        </p:tgtEl>
                                        <p:attrNameLst>
                                          <p:attrName>style.visibility</p:attrName>
                                        </p:attrNameLst>
                                      </p:cBhvr>
                                      <p:to>
                                        <p:strVal val="visible"/>
                                      </p:to>
                                    </p:set>
                                    <p:animEffect transition="in" filter="fade">
                                      <p:cBhvr>
                                        <p:cTn id="72" dur="1000"/>
                                        <p:tgtEl>
                                          <p:spTgt spid="374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2"/>
          <p:cNvSpPr txBox="1">
            <a:spLocks noGrp="1"/>
          </p:cNvSpPr>
          <p:nvPr>
            <p:ph type="title"/>
          </p:nvPr>
        </p:nvSpPr>
        <p:spPr>
          <a:xfrm>
            <a:off x="255175" y="14047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fortaa"/>
                <a:ea typeface="Comfortaa"/>
                <a:cs typeface="Comfortaa"/>
                <a:sym typeface="Comfortaa"/>
              </a:rPr>
              <a:t>The Distributed ETCD Datastore</a:t>
            </a:r>
            <a:endParaRPr>
              <a:latin typeface="Comfortaa"/>
              <a:ea typeface="Comfortaa"/>
              <a:cs typeface="Comfortaa"/>
              <a:sym typeface="Comfortaa"/>
            </a:endParaRPr>
          </a:p>
        </p:txBody>
      </p:sp>
      <p:pic>
        <p:nvPicPr>
          <p:cNvPr id="404" name="Google Shape;404;p62"/>
          <p:cNvPicPr preferRelativeResize="0"/>
          <p:nvPr/>
        </p:nvPicPr>
        <p:blipFill>
          <a:blip r:embed="rId3">
            <a:alphaModFix/>
          </a:blip>
          <a:stretch>
            <a:fillRect/>
          </a:stretch>
        </p:blipFill>
        <p:spPr>
          <a:xfrm>
            <a:off x="2601750" y="2755775"/>
            <a:ext cx="3571875" cy="1276350"/>
          </a:xfrm>
          <a:prstGeom prst="rect">
            <a:avLst/>
          </a:prstGeom>
          <a:noFill/>
          <a:ln>
            <a:noFill/>
          </a:ln>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3753"/>
        <p:cNvGrpSpPr/>
        <p:nvPr/>
      </p:nvGrpSpPr>
      <p:grpSpPr>
        <a:xfrm>
          <a:off x="0" y="0"/>
          <a:ext cx="0" cy="0"/>
          <a:chOff x="0" y="0"/>
          <a:chExt cx="0" cy="0"/>
        </a:xfrm>
      </p:grpSpPr>
      <p:sp>
        <p:nvSpPr>
          <p:cNvPr id="3754" name="Google Shape;3754;p449"/>
          <p:cNvSpPr txBox="1"/>
          <p:nvPr/>
        </p:nvSpPr>
        <p:spPr>
          <a:xfrm>
            <a:off x="672275" y="2571750"/>
            <a:ext cx="7384500" cy="218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5" name="Google Shape;3755;p449"/>
          <p:cNvSpPr txBox="1"/>
          <p:nvPr/>
        </p:nvSpPr>
        <p:spPr>
          <a:xfrm>
            <a:off x="501550" y="332175"/>
            <a:ext cx="7854000" cy="4428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6" name="Google Shape;3756;p449"/>
          <p:cNvSpPr txBox="1"/>
          <p:nvPr/>
        </p:nvSpPr>
        <p:spPr>
          <a:xfrm>
            <a:off x="1519925" y="563675"/>
            <a:ext cx="2154000" cy="1600500"/>
          </a:xfrm>
          <a:prstGeom prst="rect">
            <a:avLst/>
          </a:prstGeom>
          <a:solidFill>
            <a:srgbClr val="FF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7" name="Google Shape;3757;p449"/>
          <p:cNvSpPr txBox="1"/>
          <p:nvPr/>
        </p:nvSpPr>
        <p:spPr>
          <a:xfrm>
            <a:off x="5124800" y="563675"/>
            <a:ext cx="2154000" cy="1600500"/>
          </a:xfrm>
          <a:prstGeom prst="rect">
            <a:avLst/>
          </a:prstGeom>
          <a:solidFill>
            <a:srgbClr val="00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8" name="Google Shape;3758;p449"/>
          <p:cNvSpPr txBox="1"/>
          <p:nvPr/>
        </p:nvSpPr>
        <p:spPr>
          <a:xfrm>
            <a:off x="3764525" y="4366275"/>
            <a:ext cx="1660800" cy="394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enp0s8</a:t>
            </a:r>
            <a:endParaRPr sz="1700" b="1">
              <a:solidFill>
                <a:schemeClr val="dk1"/>
              </a:solidFill>
              <a:latin typeface="Comfortaa"/>
              <a:ea typeface="Comfortaa"/>
              <a:cs typeface="Comfortaa"/>
              <a:sym typeface="Comfortaa"/>
            </a:endParaRPr>
          </a:p>
        </p:txBody>
      </p:sp>
      <p:sp>
        <p:nvSpPr>
          <p:cNvPr id="3759" name="Google Shape;3759;p449"/>
          <p:cNvSpPr txBox="1"/>
          <p:nvPr/>
        </p:nvSpPr>
        <p:spPr>
          <a:xfrm>
            <a:off x="2405825" y="16489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eth0-w</a:t>
            </a:r>
            <a:endParaRPr sz="1700" b="1">
              <a:latin typeface="Comfortaa"/>
              <a:ea typeface="Comfortaa"/>
              <a:cs typeface="Comfortaa"/>
              <a:sym typeface="Comfortaa"/>
            </a:endParaRPr>
          </a:p>
        </p:txBody>
      </p:sp>
      <p:sp>
        <p:nvSpPr>
          <p:cNvPr id="3760" name="Google Shape;3760;p449"/>
          <p:cNvSpPr txBox="1"/>
          <p:nvPr/>
        </p:nvSpPr>
        <p:spPr>
          <a:xfrm>
            <a:off x="5124800" y="16489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eth0-d</a:t>
            </a:r>
            <a:endParaRPr sz="1700" b="1">
              <a:latin typeface="Comfortaa"/>
              <a:ea typeface="Comfortaa"/>
              <a:cs typeface="Comfortaa"/>
              <a:sym typeface="Comfortaa"/>
            </a:endParaRPr>
          </a:p>
        </p:txBody>
      </p:sp>
      <p:sp>
        <p:nvSpPr>
          <p:cNvPr id="3761" name="Google Shape;3761;p449"/>
          <p:cNvSpPr txBox="1"/>
          <p:nvPr/>
        </p:nvSpPr>
        <p:spPr>
          <a:xfrm>
            <a:off x="1610525" y="563675"/>
            <a:ext cx="21540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netns</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    web</a:t>
            </a:r>
            <a:endParaRPr sz="2000" b="1">
              <a:latin typeface="Comfortaa"/>
              <a:ea typeface="Comfortaa"/>
              <a:cs typeface="Comfortaa"/>
              <a:sym typeface="Comfortaa"/>
            </a:endParaRPr>
          </a:p>
        </p:txBody>
      </p:sp>
      <p:sp>
        <p:nvSpPr>
          <p:cNvPr id="3762" name="Google Shape;3762;p449"/>
          <p:cNvSpPr txBox="1"/>
          <p:nvPr/>
        </p:nvSpPr>
        <p:spPr>
          <a:xfrm>
            <a:off x="5199700" y="563675"/>
            <a:ext cx="22827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netns</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  db</a:t>
            </a:r>
            <a:endParaRPr sz="2000" b="1">
              <a:latin typeface="Comfortaa"/>
              <a:ea typeface="Comfortaa"/>
              <a:cs typeface="Comfortaa"/>
              <a:sym typeface="Comfortaa"/>
            </a:endParaRPr>
          </a:p>
        </p:txBody>
      </p:sp>
      <p:sp>
        <p:nvSpPr>
          <p:cNvPr id="3763" name="Google Shape;3763;p449"/>
          <p:cNvSpPr txBox="1"/>
          <p:nvPr/>
        </p:nvSpPr>
        <p:spPr>
          <a:xfrm>
            <a:off x="7054725" y="591875"/>
            <a:ext cx="2507700" cy="78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900" b="1">
                <a:solidFill>
                  <a:schemeClr val="dk1"/>
                </a:solidFill>
                <a:latin typeface="Comfortaa"/>
                <a:ea typeface="Comfortaa"/>
                <a:cs typeface="Comfortaa"/>
                <a:sym typeface="Comfortaa"/>
              </a:rPr>
              <a:t>VM</a:t>
            </a:r>
            <a:endParaRPr sz="1900" b="1">
              <a:solidFill>
                <a:schemeClr val="dk1"/>
              </a:solidFill>
              <a:latin typeface="Comfortaa"/>
              <a:ea typeface="Comfortaa"/>
              <a:cs typeface="Comfortaa"/>
              <a:sym typeface="Comfortaa"/>
            </a:endParaRPr>
          </a:p>
        </p:txBody>
      </p:sp>
      <p:sp>
        <p:nvSpPr>
          <p:cNvPr id="3764" name="Google Shape;3764;p449"/>
          <p:cNvSpPr txBox="1"/>
          <p:nvPr/>
        </p:nvSpPr>
        <p:spPr>
          <a:xfrm rot="-813">
            <a:off x="3765418" y="1159657"/>
            <a:ext cx="1268100" cy="6819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Comfortaa"/>
                <a:ea typeface="Comfortaa"/>
                <a:cs typeface="Comfortaa"/>
                <a:sym typeface="Comfortaa"/>
              </a:rPr>
              <a:t> </a:t>
            </a:r>
            <a:r>
              <a:rPr lang="en" sz="2000" b="1">
                <a:solidFill>
                  <a:schemeClr val="dk1"/>
                </a:solidFill>
                <a:latin typeface="Comfortaa"/>
                <a:ea typeface="Comfortaa"/>
                <a:cs typeface="Comfortaa"/>
                <a:sym typeface="Comfortaa"/>
              </a:rPr>
              <a:t>veth devices</a:t>
            </a:r>
            <a:endParaRPr sz="2000" b="1">
              <a:solidFill>
                <a:schemeClr val="dk1"/>
              </a:solidFill>
              <a:latin typeface="Comfortaa"/>
              <a:ea typeface="Comfortaa"/>
              <a:cs typeface="Comfortaa"/>
              <a:sym typeface="Comfortaa"/>
            </a:endParaRPr>
          </a:p>
        </p:txBody>
      </p:sp>
      <p:cxnSp>
        <p:nvCxnSpPr>
          <p:cNvPr id="3765" name="Google Shape;3765;p449"/>
          <p:cNvCxnSpPr>
            <a:endCxn id="3760" idx="0"/>
          </p:cNvCxnSpPr>
          <p:nvPr/>
        </p:nvCxnSpPr>
        <p:spPr>
          <a:xfrm>
            <a:off x="5079050" y="1500775"/>
            <a:ext cx="679800" cy="148200"/>
          </a:xfrm>
          <a:prstGeom prst="straightConnector1">
            <a:avLst/>
          </a:prstGeom>
          <a:noFill/>
          <a:ln w="28575" cap="flat" cmpd="sng">
            <a:solidFill>
              <a:srgbClr val="000000"/>
            </a:solidFill>
            <a:prstDash val="solid"/>
            <a:round/>
            <a:headEnd type="none" w="med" len="med"/>
            <a:tailEnd type="triangle" w="med" len="med"/>
          </a:ln>
        </p:spPr>
      </p:cxnSp>
      <p:cxnSp>
        <p:nvCxnSpPr>
          <p:cNvPr id="3766" name="Google Shape;3766;p449"/>
          <p:cNvCxnSpPr>
            <a:stCxn id="3764" idx="1"/>
          </p:cNvCxnSpPr>
          <p:nvPr/>
        </p:nvCxnSpPr>
        <p:spPr>
          <a:xfrm flipH="1">
            <a:off x="2986618" y="1500757"/>
            <a:ext cx="778800" cy="148200"/>
          </a:xfrm>
          <a:prstGeom prst="straightConnector1">
            <a:avLst/>
          </a:prstGeom>
          <a:noFill/>
          <a:ln w="28575" cap="flat" cmpd="sng">
            <a:solidFill>
              <a:srgbClr val="000000"/>
            </a:solidFill>
            <a:prstDash val="solid"/>
            <a:round/>
            <a:headEnd type="none" w="med" len="med"/>
            <a:tailEnd type="triangle" w="med" len="med"/>
          </a:ln>
        </p:spPr>
      </p:cxnSp>
      <p:sp>
        <p:nvSpPr>
          <p:cNvPr id="3767" name="Google Shape;3767;p449"/>
          <p:cNvSpPr txBox="1"/>
          <p:nvPr/>
        </p:nvSpPr>
        <p:spPr>
          <a:xfrm>
            <a:off x="2054800" y="4366275"/>
            <a:ext cx="21540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192.168.50.101</a:t>
            </a:r>
            <a:endParaRPr sz="1700" b="1">
              <a:solidFill>
                <a:schemeClr val="dk1"/>
              </a:solidFill>
              <a:latin typeface="Comfortaa"/>
              <a:ea typeface="Comfortaa"/>
              <a:cs typeface="Comfortaa"/>
              <a:sym typeface="Comfortaa"/>
            </a:endParaRPr>
          </a:p>
        </p:txBody>
      </p:sp>
      <p:sp>
        <p:nvSpPr>
          <p:cNvPr id="3768" name="Google Shape;3768;p449"/>
          <p:cNvSpPr txBox="1"/>
          <p:nvPr/>
        </p:nvSpPr>
        <p:spPr>
          <a:xfrm>
            <a:off x="610250" y="3701450"/>
            <a:ext cx="2154000" cy="11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ROOT</a:t>
            </a:r>
            <a:r>
              <a:rPr lang="en" sz="2000" b="1">
                <a:solidFill>
                  <a:srgbClr val="00FFFF"/>
                </a:solidFill>
                <a:latin typeface="Comfortaa"/>
                <a:ea typeface="Comfortaa"/>
                <a:cs typeface="Comfortaa"/>
                <a:sym typeface="Comfortaa"/>
              </a:rPr>
              <a:t> </a:t>
            </a:r>
            <a:endParaRPr sz="2000" b="1">
              <a:solidFill>
                <a:srgbClr val="00FFFF"/>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netns</a:t>
            </a:r>
            <a:endParaRPr sz="2000" b="1">
              <a:solidFill>
                <a:schemeClr val="dk1"/>
              </a:solidFill>
              <a:latin typeface="Comfortaa"/>
              <a:ea typeface="Comfortaa"/>
              <a:cs typeface="Comfortaa"/>
              <a:sym typeface="Comfortaa"/>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3772"/>
        <p:cNvGrpSpPr/>
        <p:nvPr/>
      </p:nvGrpSpPr>
      <p:grpSpPr>
        <a:xfrm>
          <a:off x="0" y="0"/>
          <a:ext cx="0" cy="0"/>
          <a:chOff x="0" y="0"/>
          <a:chExt cx="0" cy="0"/>
        </a:xfrm>
      </p:grpSpPr>
      <p:sp>
        <p:nvSpPr>
          <p:cNvPr id="3773" name="Google Shape;3773;p450"/>
          <p:cNvSpPr txBox="1"/>
          <p:nvPr/>
        </p:nvSpPr>
        <p:spPr>
          <a:xfrm>
            <a:off x="533550" y="332175"/>
            <a:ext cx="7747200" cy="4428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4" name="Google Shape;3774;p450"/>
          <p:cNvSpPr txBox="1"/>
          <p:nvPr/>
        </p:nvSpPr>
        <p:spPr>
          <a:xfrm>
            <a:off x="1519925" y="563675"/>
            <a:ext cx="2154000" cy="1600500"/>
          </a:xfrm>
          <a:prstGeom prst="rect">
            <a:avLst/>
          </a:prstGeom>
          <a:solidFill>
            <a:srgbClr val="FF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5" name="Google Shape;3775;p450"/>
          <p:cNvSpPr txBox="1"/>
          <p:nvPr/>
        </p:nvSpPr>
        <p:spPr>
          <a:xfrm>
            <a:off x="5124800" y="563675"/>
            <a:ext cx="2154000" cy="1600500"/>
          </a:xfrm>
          <a:prstGeom prst="rect">
            <a:avLst/>
          </a:prstGeom>
          <a:solidFill>
            <a:srgbClr val="00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6" name="Google Shape;3776;p450"/>
          <p:cNvSpPr txBox="1"/>
          <p:nvPr/>
        </p:nvSpPr>
        <p:spPr>
          <a:xfrm>
            <a:off x="3764525" y="4366275"/>
            <a:ext cx="1660800" cy="394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enp0s8</a:t>
            </a:r>
            <a:endParaRPr sz="1700" b="1">
              <a:solidFill>
                <a:schemeClr val="dk1"/>
              </a:solidFill>
              <a:latin typeface="Comfortaa"/>
              <a:ea typeface="Comfortaa"/>
              <a:cs typeface="Comfortaa"/>
              <a:sym typeface="Comfortaa"/>
            </a:endParaRPr>
          </a:p>
        </p:txBody>
      </p:sp>
      <p:sp>
        <p:nvSpPr>
          <p:cNvPr id="3777" name="Google Shape;3777;p450"/>
          <p:cNvSpPr txBox="1"/>
          <p:nvPr/>
        </p:nvSpPr>
        <p:spPr>
          <a:xfrm>
            <a:off x="2405800" y="164882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rgbClr val="080808"/>
                </a:solidFill>
                <a:latin typeface="Comfortaa"/>
                <a:ea typeface="Comfortaa"/>
                <a:cs typeface="Comfortaa"/>
                <a:sym typeface="Comfortaa"/>
              </a:rPr>
              <a:t>eth0-w</a:t>
            </a:r>
            <a:endParaRPr sz="1700" b="1">
              <a:solidFill>
                <a:srgbClr val="080808"/>
              </a:solidFill>
              <a:latin typeface="Comfortaa"/>
              <a:ea typeface="Comfortaa"/>
              <a:cs typeface="Comfortaa"/>
              <a:sym typeface="Comfortaa"/>
            </a:endParaRPr>
          </a:p>
        </p:txBody>
      </p:sp>
      <p:sp>
        <p:nvSpPr>
          <p:cNvPr id="3778" name="Google Shape;3778;p450"/>
          <p:cNvSpPr txBox="1"/>
          <p:nvPr/>
        </p:nvSpPr>
        <p:spPr>
          <a:xfrm>
            <a:off x="5124775" y="164882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eth0-d</a:t>
            </a:r>
            <a:endParaRPr sz="1700" b="1">
              <a:latin typeface="Comfortaa"/>
              <a:ea typeface="Comfortaa"/>
              <a:cs typeface="Comfortaa"/>
              <a:sym typeface="Comfortaa"/>
            </a:endParaRPr>
          </a:p>
        </p:txBody>
      </p:sp>
      <p:sp>
        <p:nvSpPr>
          <p:cNvPr id="3779" name="Google Shape;3779;p450"/>
          <p:cNvSpPr txBox="1"/>
          <p:nvPr/>
        </p:nvSpPr>
        <p:spPr>
          <a:xfrm>
            <a:off x="1519925" y="563675"/>
            <a:ext cx="21540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Comfortaa"/>
                <a:ea typeface="Comfortaa"/>
                <a:cs typeface="Comfortaa"/>
                <a:sym typeface="Comfortaa"/>
              </a:rPr>
              <a:t>network namespace</a:t>
            </a:r>
            <a:endParaRPr sz="2000" b="1">
              <a:solidFill>
                <a:schemeClr val="lt1"/>
              </a:solidFill>
              <a:latin typeface="Comfortaa"/>
              <a:ea typeface="Comfortaa"/>
              <a:cs typeface="Comfortaa"/>
              <a:sym typeface="Comfortaa"/>
            </a:endParaRPr>
          </a:p>
          <a:p>
            <a:pPr marL="0" lvl="0" indent="0" algn="l" rtl="0">
              <a:spcBef>
                <a:spcPts val="0"/>
              </a:spcBef>
              <a:spcAft>
                <a:spcPts val="0"/>
              </a:spcAft>
              <a:buNone/>
            </a:pPr>
            <a:r>
              <a:rPr lang="en" sz="2000" b="1">
                <a:solidFill>
                  <a:schemeClr val="lt1"/>
                </a:solidFill>
                <a:latin typeface="Comfortaa"/>
                <a:ea typeface="Comfortaa"/>
                <a:cs typeface="Comfortaa"/>
                <a:sym typeface="Comfortaa"/>
              </a:rPr>
              <a:t>web / 10.1.0.1</a:t>
            </a:r>
            <a:endParaRPr sz="2000" b="1">
              <a:solidFill>
                <a:schemeClr val="lt1"/>
              </a:solidFill>
              <a:latin typeface="Comfortaa"/>
              <a:ea typeface="Comfortaa"/>
              <a:cs typeface="Comfortaa"/>
              <a:sym typeface="Comfortaa"/>
            </a:endParaRPr>
          </a:p>
        </p:txBody>
      </p:sp>
      <p:sp>
        <p:nvSpPr>
          <p:cNvPr id="3780" name="Google Shape;3780;p450"/>
          <p:cNvSpPr txBox="1"/>
          <p:nvPr/>
        </p:nvSpPr>
        <p:spPr>
          <a:xfrm>
            <a:off x="5199700" y="563675"/>
            <a:ext cx="22827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network </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namespace</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db / 10.1.0.2</a:t>
            </a:r>
            <a:endParaRPr sz="2000" b="1">
              <a:latin typeface="Comfortaa"/>
              <a:ea typeface="Comfortaa"/>
              <a:cs typeface="Comfortaa"/>
              <a:sym typeface="Comfortaa"/>
            </a:endParaRPr>
          </a:p>
        </p:txBody>
      </p:sp>
      <p:cxnSp>
        <p:nvCxnSpPr>
          <p:cNvPr id="3781" name="Google Shape;3781;p450"/>
          <p:cNvCxnSpPr>
            <a:endCxn id="3778" idx="1"/>
          </p:cNvCxnSpPr>
          <p:nvPr/>
        </p:nvCxnSpPr>
        <p:spPr>
          <a:xfrm>
            <a:off x="3673675" y="1866775"/>
            <a:ext cx="1451100" cy="4500"/>
          </a:xfrm>
          <a:prstGeom prst="straightConnector1">
            <a:avLst/>
          </a:prstGeom>
          <a:noFill/>
          <a:ln w="152400" cap="flat" cmpd="sng">
            <a:solidFill>
              <a:srgbClr val="FF0000"/>
            </a:solidFill>
            <a:prstDash val="solid"/>
            <a:round/>
            <a:headEnd type="none" w="med" len="med"/>
            <a:tailEnd type="none" w="med" len="med"/>
          </a:ln>
        </p:spPr>
      </p:cxnSp>
      <p:sp>
        <p:nvSpPr>
          <p:cNvPr id="3782" name="Google Shape;3782;p450"/>
          <p:cNvSpPr txBox="1"/>
          <p:nvPr/>
        </p:nvSpPr>
        <p:spPr>
          <a:xfrm>
            <a:off x="533550" y="332175"/>
            <a:ext cx="767700" cy="78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900" b="1">
                <a:solidFill>
                  <a:schemeClr val="dk1"/>
                </a:solidFill>
                <a:latin typeface="Comfortaa"/>
                <a:ea typeface="Comfortaa"/>
                <a:cs typeface="Comfortaa"/>
                <a:sym typeface="Comfortaa"/>
              </a:rPr>
              <a:t>VM</a:t>
            </a:r>
            <a:endParaRPr sz="1900" b="1">
              <a:solidFill>
                <a:schemeClr val="dk1"/>
              </a:solidFill>
              <a:latin typeface="Comfortaa"/>
              <a:ea typeface="Comfortaa"/>
              <a:cs typeface="Comfortaa"/>
              <a:sym typeface="Comfortaa"/>
            </a:endParaRPr>
          </a:p>
        </p:txBody>
      </p:sp>
      <p:sp>
        <p:nvSpPr>
          <p:cNvPr id="3783" name="Google Shape;3783;p450"/>
          <p:cNvSpPr txBox="1"/>
          <p:nvPr/>
        </p:nvSpPr>
        <p:spPr>
          <a:xfrm>
            <a:off x="3236375" y="2664575"/>
            <a:ext cx="2717100" cy="7896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omfortaa"/>
                <a:ea typeface="Comfortaa"/>
                <a:cs typeface="Comfortaa"/>
                <a:sym typeface="Comfortaa"/>
              </a:rPr>
              <a:t> </a:t>
            </a:r>
            <a:r>
              <a:rPr lang="en" sz="1900" b="1">
                <a:solidFill>
                  <a:schemeClr val="dk1"/>
                </a:solidFill>
                <a:latin typeface="Comfortaa"/>
                <a:ea typeface="Comfortaa"/>
                <a:cs typeface="Comfortaa"/>
                <a:sym typeface="Comfortaa"/>
              </a:rPr>
              <a:t>veth device pair</a:t>
            </a:r>
            <a:endParaRPr sz="19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900" b="1">
                <a:solidFill>
                  <a:schemeClr val="dk1"/>
                </a:solidFill>
                <a:latin typeface="Comfortaa"/>
                <a:ea typeface="Comfortaa"/>
                <a:cs typeface="Comfortaa"/>
                <a:sym typeface="Comfortaa"/>
              </a:rPr>
              <a:t> aka network pipe</a:t>
            </a:r>
            <a:endParaRPr sz="19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cxnSp>
        <p:nvCxnSpPr>
          <p:cNvPr id="3784" name="Google Shape;3784;p450"/>
          <p:cNvCxnSpPr>
            <a:stCxn id="3783" idx="0"/>
          </p:cNvCxnSpPr>
          <p:nvPr/>
        </p:nvCxnSpPr>
        <p:spPr>
          <a:xfrm rot="10800000">
            <a:off x="4543025" y="1976375"/>
            <a:ext cx="51900" cy="688200"/>
          </a:xfrm>
          <a:prstGeom prst="straightConnector1">
            <a:avLst/>
          </a:prstGeom>
          <a:noFill/>
          <a:ln w="38100" cap="flat" cmpd="sng">
            <a:solidFill>
              <a:srgbClr val="00FF00"/>
            </a:solidFill>
            <a:prstDash val="solid"/>
            <a:round/>
            <a:headEnd type="none" w="med" len="med"/>
            <a:tailEnd type="triangle" w="med" len="med"/>
          </a:ln>
        </p:spPr>
      </p:cxnSp>
      <p:sp>
        <p:nvSpPr>
          <p:cNvPr id="3785" name="Google Shape;3785;p450"/>
          <p:cNvSpPr txBox="1"/>
          <p:nvPr/>
        </p:nvSpPr>
        <p:spPr>
          <a:xfrm>
            <a:off x="5264050" y="4341225"/>
            <a:ext cx="21540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192.168.50.101</a:t>
            </a:r>
            <a:endParaRPr sz="1700" b="1">
              <a:solidFill>
                <a:schemeClr val="dk1"/>
              </a:solidFill>
              <a:latin typeface="Comfortaa"/>
              <a:ea typeface="Comfortaa"/>
              <a:cs typeface="Comfortaa"/>
              <a:sym typeface="Comfortaa"/>
            </a:endParaRPr>
          </a:p>
        </p:txBody>
      </p:sp>
      <p:sp>
        <p:nvSpPr>
          <p:cNvPr id="3786" name="Google Shape;3786;p450"/>
          <p:cNvSpPr txBox="1"/>
          <p:nvPr/>
        </p:nvSpPr>
        <p:spPr>
          <a:xfrm>
            <a:off x="610250" y="3701450"/>
            <a:ext cx="2154000" cy="11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ROOT</a:t>
            </a:r>
            <a:r>
              <a:rPr lang="en" sz="2000" b="1">
                <a:solidFill>
                  <a:srgbClr val="00FFFF"/>
                </a:solidFill>
                <a:latin typeface="Comfortaa"/>
                <a:ea typeface="Comfortaa"/>
                <a:cs typeface="Comfortaa"/>
                <a:sym typeface="Comfortaa"/>
              </a:rPr>
              <a:t> </a:t>
            </a:r>
            <a:endParaRPr sz="2000" b="1">
              <a:solidFill>
                <a:srgbClr val="00FFFF"/>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netns</a:t>
            </a:r>
            <a:endParaRPr sz="2000" b="1">
              <a:solidFill>
                <a:schemeClr val="dk1"/>
              </a:solidFill>
              <a:latin typeface="Comfortaa"/>
              <a:ea typeface="Comfortaa"/>
              <a:cs typeface="Comfortaa"/>
              <a:sym typeface="Comfortaa"/>
            </a:endParaRPr>
          </a:p>
        </p:txBody>
      </p:sp>
      <p:sp>
        <p:nvSpPr>
          <p:cNvPr id="3787" name="Google Shape;3787;p450"/>
          <p:cNvSpPr txBox="1"/>
          <p:nvPr/>
        </p:nvSpPr>
        <p:spPr>
          <a:xfrm>
            <a:off x="672275" y="2571750"/>
            <a:ext cx="7299000" cy="218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451"/>
          <p:cNvSpPr txBox="1"/>
          <p:nvPr/>
        </p:nvSpPr>
        <p:spPr>
          <a:xfrm>
            <a:off x="672275" y="2571750"/>
            <a:ext cx="6882900" cy="2360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3" name="Google Shape;3793;p451"/>
          <p:cNvSpPr txBox="1"/>
          <p:nvPr/>
        </p:nvSpPr>
        <p:spPr>
          <a:xfrm>
            <a:off x="513350" y="275550"/>
            <a:ext cx="7479300" cy="4656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
        <p:nvSpPr>
          <p:cNvPr id="3794" name="Google Shape;3794;p451"/>
          <p:cNvSpPr txBox="1"/>
          <p:nvPr/>
        </p:nvSpPr>
        <p:spPr>
          <a:xfrm>
            <a:off x="1519925" y="563675"/>
            <a:ext cx="2154000" cy="1600500"/>
          </a:xfrm>
          <a:prstGeom prst="rect">
            <a:avLst/>
          </a:prstGeom>
          <a:solidFill>
            <a:srgbClr val="FF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5" name="Google Shape;3795;p451"/>
          <p:cNvSpPr txBox="1"/>
          <p:nvPr/>
        </p:nvSpPr>
        <p:spPr>
          <a:xfrm>
            <a:off x="5124800" y="563675"/>
            <a:ext cx="2154000" cy="1600500"/>
          </a:xfrm>
          <a:prstGeom prst="rect">
            <a:avLst/>
          </a:prstGeom>
          <a:solidFill>
            <a:srgbClr val="00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6" name="Google Shape;3796;p451"/>
          <p:cNvSpPr txBox="1"/>
          <p:nvPr/>
        </p:nvSpPr>
        <p:spPr>
          <a:xfrm>
            <a:off x="2184250" y="2964350"/>
            <a:ext cx="4650300" cy="846000"/>
          </a:xfrm>
          <a:prstGeom prst="rect">
            <a:avLst/>
          </a:prstGeom>
          <a:solidFill>
            <a:srgbClr val="00FFFF"/>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FF"/>
              </a:highlight>
            </a:endParaRPr>
          </a:p>
        </p:txBody>
      </p:sp>
      <p:sp>
        <p:nvSpPr>
          <p:cNvPr id="3797" name="Google Shape;3797;p451"/>
          <p:cNvSpPr txBox="1"/>
          <p:nvPr/>
        </p:nvSpPr>
        <p:spPr>
          <a:xfrm>
            <a:off x="3590600" y="4537350"/>
            <a:ext cx="1660800" cy="394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enp0s8</a:t>
            </a:r>
            <a:endParaRPr sz="1700" b="1">
              <a:solidFill>
                <a:schemeClr val="dk1"/>
              </a:solidFill>
              <a:latin typeface="Comfortaa"/>
              <a:ea typeface="Comfortaa"/>
              <a:cs typeface="Comfortaa"/>
              <a:sym typeface="Comfortaa"/>
            </a:endParaRPr>
          </a:p>
        </p:txBody>
      </p:sp>
      <p:sp>
        <p:nvSpPr>
          <p:cNvPr id="3798" name="Google Shape;3798;p451"/>
          <p:cNvSpPr txBox="1"/>
          <p:nvPr/>
        </p:nvSpPr>
        <p:spPr>
          <a:xfrm>
            <a:off x="2405675"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eth0-w</a:t>
            </a:r>
            <a:endParaRPr sz="1700" b="1">
              <a:latin typeface="Comfortaa"/>
              <a:ea typeface="Comfortaa"/>
              <a:cs typeface="Comfortaa"/>
              <a:sym typeface="Comfortaa"/>
            </a:endParaRPr>
          </a:p>
        </p:txBody>
      </p:sp>
      <p:sp>
        <p:nvSpPr>
          <p:cNvPr id="3799" name="Google Shape;3799;p451"/>
          <p:cNvSpPr txBox="1"/>
          <p:nvPr/>
        </p:nvSpPr>
        <p:spPr>
          <a:xfrm>
            <a:off x="5124800"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lt1"/>
                </a:solidFill>
                <a:latin typeface="Comfortaa"/>
                <a:ea typeface="Comfortaa"/>
                <a:cs typeface="Comfortaa"/>
                <a:sym typeface="Comfortaa"/>
              </a:rPr>
              <a:t>eth0-d</a:t>
            </a:r>
            <a:endParaRPr sz="1700" b="1">
              <a:solidFill>
                <a:schemeClr val="lt1"/>
              </a:solidFill>
              <a:latin typeface="Comfortaa"/>
              <a:ea typeface="Comfortaa"/>
              <a:cs typeface="Comfortaa"/>
              <a:sym typeface="Comfortaa"/>
            </a:endParaRPr>
          </a:p>
        </p:txBody>
      </p:sp>
      <p:sp>
        <p:nvSpPr>
          <p:cNvPr id="3800" name="Google Shape;3800;p451"/>
          <p:cNvSpPr txBox="1"/>
          <p:nvPr/>
        </p:nvSpPr>
        <p:spPr>
          <a:xfrm>
            <a:off x="3652750" y="3080150"/>
            <a:ext cx="17133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600" b="1">
                <a:solidFill>
                  <a:schemeClr val="lt1"/>
                </a:solidFill>
                <a:latin typeface="Comfortaa"/>
                <a:ea typeface="Comfortaa"/>
                <a:cs typeface="Comfortaa"/>
                <a:sym typeface="Comfortaa"/>
              </a:rPr>
              <a:t>OVS vswitch</a:t>
            </a:r>
            <a:endParaRPr sz="1600" b="1">
              <a:solidFill>
                <a:schemeClr val="lt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     </a:t>
            </a:r>
            <a:endParaRPr b="1">
              <a:solidFill>
                <a:schemeClr val="dk1"/>
              </a:solidFill>
              <a:latin typeface="Comfortaa"/>
              <a:ea typeface="Comfortaa"/>
              <a:cs typeface="Comfortaa"/>
              <a:sym typeface="Comfortaa"/>
            </a:endParaRPr>
          </a:p>
        </p:txBody>
      </p:sp>
      <p:sp>
        <p:nvSpPr>
          <p:cNvPr id="3801" name="Google Shape;3801;p451"/>
          <p:cNvSpPr txBox="1"/>
          <p:nvPr/>
        </p:nvSpPr>
        <p:spPr>
          <a:xfrm>
            <a:off x="1611175" y="546325"/>
            <a:ext cx="21540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Comfortaa"/>
                <a:ea typeface="Comfortaa"/>
                <a:cs typeface="Comfortaa"/>
                <a:sym typeface="Comfortaa"/>
              </a:rPr>
              <a:t>network namespace</a:t>
            </a:r>
            <a:endParaRPr sz="2000" b="1">
              <a:solidFill>
                <a:schemeClr val="lt1"/>
              </a:solidFill>
              <a:latin typeface="Comfortaa"/>
              <a:ea typeface="Comfortaa"/>
              <a:cs typeface="Comfortaa"/>
              <a:sym typeface="Comfortaa"/>
            </a:endParaRPr>
          </a:p>
          <a:p>
            <a:pPr marL="0" lvl="0" indent="0" algn="l" rtl="0">
              <a:spcBef>
                <a:spcPts val="0"/>
              </a:spcBef>
              <a:spcAft>
                <a:spcPts val="0"/>
              </a:spcAft>
              <a:buNone/>
            </a:pPr>
            <a:r>
              <a:rPr lang="en" sz="2000" b="1">
                <a:solidFill>
                  <a:schemeClr val="lt1"/>
                </a:solidFill>
                <a:latin typeface="Comfortaa"/>
                <a:ea typeface="Comfortaa"/>
                <a:cs typeface="Comfortaa"/>
                <a:sym typeface="Comfortaa"/>
              </a:rPr>
              <a:t>web 10.1.0.1</a:t>
            </a:r>
            <a:endParaRPr sz="2000" b="1">
              <a:solidFill>
                <a:schemeClr val="lt1"/>
              </a:solidFill>
              <a:latin typeface="Comfortaa"/>
              <a:ea typeface="Comfortaa"/>
              <a:cs typeface="Comfortaa"/>
              <a:sym typeface="Comfortaa"/>
            </a:endParaRPr>
          </a:p>
        </p:txBody>
      </p:sp>
      <p:sp>
        <p:nvSpPr>
          <p:cNvPr id="3802" name="Google Shape;3802;p451"/>
          <p:cNvSpPr txBox="1"/>
          <p:nvPr/>
        </p:nvSpPr>
        <p:spPr>
          <a:xfrm>
            <a:off x="5199700" y="563675"/>
            <a:ext cx="2282700" cy="10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network </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namespace</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db 1</a:t>
            </a:r>
            <a:r>
              <a:rPr lang="en" sz="2000" b="1">
                <a:solidFill>
                  <a:schemeClr val="lt1"/>
                </a:solidFill>
                <a:latin typeface="Comfortaa"/>
                <a:ea typeface="Comfortaa"/>
                <a:cs typeface="Comfortaa"/>
                <a:sym typeface="Comfortaa"/>
              </a:rPr>
              <a:t>0.1.0.2</a:t>
            </a:r>
            <a:endParaRPr sz="2000" b="1">
              <a:latin typeface="Comfortaa"/>
              <a:ea typeface="Comfortaa"/>
              <a:cs typeface="Comfortaa"/>
              <a:sym typeface="Comfortaa"/>
            </a:endParaRPr>
          </a:p>
        </p:txBody>
      </p:sp>
      <p:sp>
        <p:nvSpPr>
          <p:cNvPr id="3803" name="Google Shape;3803;p451"/>
          <p:cNvSpPr/>
          <p:nvPr/>
        </p:nvSpPr>
        <p:spPr>
          <a:xfrm>
            <a:off x="2330225" y="3119300"/>
            <a:ext cx="533400" cy="5361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51"/>
          <p:cNvSpPr/>
          <p:nvPr/>
        </p:nvSpPr>
        <p:spPr>
          <a:xfrm>
            <a:off x="3119350" y="3119288"/>
            <a:ext cx="533400" cy="5361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51"/>
          <p:cNvSpPr/>
          <p:nvPr/>
        </p:nvSpPr>
        <p:spPr>
          <a:xfrm>
            <a:off x="5251400" y="3119300"/>
            <a:ext cx="533400" cy="5361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51"/>
          <p:cNvSpPr/>
          <p:nvPr/>
        </p:nvSpPr>
        <p:spPr>
          <a:xfrm>
            <a:off x="6027850" y="3119300"/>
            <a:ext cx="533400" cy="5361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7" name="Google Shape;3807;p451"/>
          <p:cNvCxnSpPr/>
          <p:nvPr/>
        </p:nvCxnSpPr>
        <p:spPr>
          <a:xfrm>
            <a:off x="3673675" y="1866775"/>
            <a:ext cx="1451100" cy="4500"/>
          </a:xfrm>
          <a:prstGeom prst="straightConnector1">
            <a:avLst/>
          </a:prstGeom>
          <a:noFill/>
          <a:ln w="152400" cap="flat" cmpd="sng">
            <a:solidFill>
              <a:srgbClr val="FF0000"/>
            </a:solidFill>
            <a:prstDash val="solid"/>
            <a:round/>
            <a:headEnd type="none" w="med" len="med"/>
            <a:tailEnd type="none" w="med" len="med"/>
          </a:ln>
        </p:spPr>
      </p:cxnSp>
      <p:sp>
        <p:nvSpPr>
          <p:cNvPr id="3808" name="Google Shape;3808;p451"/>
          <p:cNvSpPr txBox="1"/>
          <p:nvPr/>
        </p:nvSpPr>
        <p:spPr>
          <a:xfrm>
            <a:off x="5255650" y="4453250"/>
            <a:ext cx="21540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192.168.50.101</a:t>
            </a:r>
            <a:endParaRPr sz="1700" b="1">
              <a:solidFill>
                <a:schemeClr val="dk1"/>
              </a:solidFill>
              <a:latin typeface="Comfortaa"/>
              <a:ea typeface="Comfortaa"/>
              <a:cs typeface="Comfortaa"/>
              <a:sym typeface="Comfortaa"/>
            </a:endParaRPr>
          </a:p>
        </p:txBody>
      </p:sp>
      <p:sp>
        <p:nvSpPr>
          <p:cNvPr id="3809" name="Google Shape;3809;p451"/>
          <p:cNvSpPr txBox="1"/>
          <p:nvPr/>
        </p:nvSpPr>
        <p:spPr>
          <a:xfrm>
            <a:off x="759650" y="3728150"/>
            <a:ext cx="2154000" cy="11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ROOT</a:t>
            </a:r>
            <a:r>
              <a:rPr lang="en" sz="2000" b="1">
                <a:solidFill>
                  <a:srgbClr val="00FFFF"/>
                </a:solidFill>
                <a:latin typeface="Comfortaa"/>
                <a:ea typeface="Comfortaa"/>
                <a:cs typeface="Comfortaa"/>
                <a:sym typeface="Comfortaa"/>
              </a:rPr>
              <a:t> </a:t>
            </a:r>
            <a:endParaRPr sz="2000" b="1">
              <a:solidFill>
                <a:srgbClr val="00FFFF"/>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netns</a:t>
            </a:r>
            <a:endParaRPr sz="2000" b="1">
              <a:solidFill>
                <a:schemeClr val="dk1"/>
              </a:solidFill>
              <a:latin typeface="Comfortaa"/>
              <a:ea typeface="Comfortaa"/>
              <a:cs typeface="Comfortaa"/>
              <a:sym typeface="Comfortaa"/>
            </a:endParaRPr>
          </a:p>
        </p:txBody>
      </p:sp>
      <p:sp>
        <p:nvSpPr>
          <p:cNvPr id="3810" name="Google Shape;3810;p451"/>
          <p:cNvSpPr txBox="1"/>
          <p:nvPr/>
        </p:nvSpPr>
        <p:spPr>
          <a:xfrm>
            <a:off x="513350" y="275550"/>
            <a:ext cx="767700" cy="78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900" b="1">
                <a:solidFill>
                  <a:schemeClr val="dk1"/>
                </a:solidFill>
                <a:latin typeface="Comfortaa"/>
                <a:ea typeface="Comfortaa"/>
                <a:cs typeface="Comfortaa"/>
                <a:sym typeface="Comfortaa"/>
              </a:rPr>
              <a:t>VM</a:t>
            </a:r>
            <a:endParaRPr sz="1900" b="1">
              <a:solidFill>
                <a:schemeClr val="dk1"/>
              </a:solidFill>
              <a:latin typeface="Comfortaa"/>
              <a:ea typeface="Comfortaa"/>
              <a:cs typeface="Comfortaa"/>
              <a:sym typeface="Comfortaa"/>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452"/>
          <p:cNvSpPr txBox="1"/>
          <p:nvPr/>
        </p:nvSpPr>
        <p:spPr>
          <a:xfrm>
            <a:off x="513350" y="275550"/>
            <a:ext cx="7176900" cy="4656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6" name="Google Shape;3816;p452"/>
          <p:cNvSpPr txBox="1"/>
          <p:nvPr/>
        </p:nvSpPr>
        <p:spPr>
          <a:xfrm>
            <a:off x="672275" y="2571750"/>
            <a:ext cx="6882900" cy="2360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7" name="Google Shape;3817;p452"/>
          <p:cNvSpPr txBox="1"/>
          <p:nvPr/>
        </p:nvSpPr>
        <p:spPr>
          <a:xfrm>
            <a:off x="1519925" y="563675"/>
            <a:ext cx="2154000" cy="1600500"/>
          </a:xfrm>
          <a:prstGeom prst="rect">
            <a:avLst/>
          </a:prstGeom>
          <a:solidFill>
            <a:srgbClr val="FF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8" name="Google Shape;3818;p452"/>
          <p:cNvSpPr txBox="1"/>
          <p:nvPr/>
        </p:nvSpPr>
        <p:spPr>
          <a:xfrm>
            <a:off x="5124800" y="563675"/>
            <a:ext cx="2154000" cy="1600500"/>
          </a:xfrm>
          <a:prstGeom prst="rect">
            <a:avLst/>
          </a:prstGeom>
          <a:solidFill>
            <a:srgbClr val="00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9" name="Google Shape;3819;p452"/>
          <p:cNvSpPr txBox="1"/>
          <p:nvPr/>
        </p:nvSpPr>
        <p:spPr>
          <a:xfrm>
            <a:off x="2184250" y="2964350"/>
            <a:ext cx="4650300" cy="981300"/>
          </a:xfrm>
          <a:prstGeom prst="rect">
            <a:avLst/>
          </a:prstGeom>
          <a:solidFill>
            <a:srgbClr val="00FFFF"/>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FF"/>
              </a:highlight>
            </a:endParaRPr>
          </a:p>
        </p:txBody>
      </p:sp>
      <p:sp>
        <p:nvSpPr>
          <p:cNvPr id="3820" name="Google Shape;3820;p452"/>
          <p:cNvSpPr txBox="1"/>
          <p:nvPr/>
        </p:nvSpPr>
        <p:spPr>
          <a:xfrm>
            <a:off x="3741600" y="4487250"/>
            <a:ext cx="1383300" cy="444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enp0s8</a:t>
            </a:r>
            <a:endParaRPr sz="1700" b="1">
              <a:solidFill>
                <a:schemeClr val="dk1"/>
              </a:solidFill>
              <a:latin typeface="Comfortaa"/>
              <a:ea typeface="Comfortaa"/>
              <a:cs typeface="Comfortaa"/>
              <a:sym typeface="Comfortaa"/>
            </a:endParaRPr>
          </a:p>
        </p:txBody>
      </p:sp>
      <p:sp>
        <p:nvSpPr>
          <p:cNvPr id="3821" name="Google Shape;3821;p452"/>
          <p:cNvSpPr txBox="1"/>
          <p:nvPr/>
        </p:nvSpPr>
        <p:spPr>
          <a:xfrm>
            <a:off x="2405675"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eth0-w</a:t>
            </a:r>
            <a:endParaRPr sz="1700" b="1">
              <a:latin typeface="Comfortaa"/>
              <a:ea typeface="Comfortaa"/>
              <a:cs typeface="Comfortaa"/>
              <a:sym typeface="Comfortaa"/>
            </a:endParaRPr>
          </a:p>
        </p:txBody>
      </p:sp>
      <p:sp>
        <p:nvSpPr>
          <p:cNvPr id="3822" name="Google Shape;3822;p452"/>
          <p:cNvSpPr txBox="1"/>
          <p:nvPr/>
        </p:nvSpPr>
        <p:spPr>
          <a:xfrm>
            <a:off x="5124800"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lt1"/>
                </a:solidFill>
                <a:latin typeface="Comfortaa"/>
                <a:ea typeface="Comfortaa"/>
                <a:cs typeface="Comfortaa"/>
                <a:sym typeface="Comfortaa"/>
              </a:rPr>
              <a:t>eth0-d</a:t>
            </a:r>
            <a:endParaRPr sz="1700" b="1">
              <a:solidFill>
                <a:schemeClr val="lt1"/>
              </a:solidFill>
              <a:latin typeface="Comfortaa"/>
              <a:ea typeface="Comfortaa"/>
              <a:cs typeface="Comfortaa"/>
              <a:sym typeface="Comfortaa"/>
            </a:endParaRPr>
          </a:p>
        </p:txBody>
      </p:sp>
      <p:sp>
        <p:nvSpPr>
          <p:cNvPr id="3823" name="Google Shape;3823;p452"/>
          <p:cNvSpPr txBox="1"/>
          <p:nvPr/>
        </p:nvSpPr>
        <p:spPr>
          <a:xfrm>
            <a:off x="2405675" y="2964350"/>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rgbClr val="080808"/>
                </a:solidFill>
                <a:latin typeface="Comfortaa"/>
                <a:ea typeface="Comfortaa"/>
                <a:cs typeface="Comfortaa"/>
                <a:sym typeface="Comfortaa"/>
              </a:rPr>
              <a:t>veth10</a:t>
            </a:r>
            <a:endParaRPr sz="1700" b="1">
              <a:solidFill>
                <a:srgbClr val="080808"/>
              </a:solidFill>
              <a:latin typeface="Comfortaa"/>
              <a:ea typeface="Comfortaa"/>
              <a:cs typeface="Comfortaa"/>
              <a:sym typeface="Comfortaa"/>
            </a:endParaRPr>
          </a:p>
        </p:txBody>
      </p:sp>
      <p:sp>
        <p:nvSpPr>
          <p:cNvPr id="3824" name="Google Shape;3824;p452"/>
          <p:cNvSpPr txBox="1"/>
          <p:nvPr/>
        </p:nvSpPr>
        <p:spPr>
          <a:xfrm>
            <a:off x="5255650" y="2964350"/>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veth11</a:t>
            </a:r>
            <a:endParaRPr sz="1700" b="1">
              <a:latin typeface="Comfortaa"/>
              <a:ea typeface="Comfortaa"/>
              <a:cs typeface="Comfortaa"/>
              <a:sym typeface="Comfortaa"/>
            </a:endParaRPr>
          </a:p>
        </p:txBody>
      </p:sp>
      <p:sp>
        <p:nvSpPr>
          <p:cNvPr id="3825" name="Google Shape;3825;p452"/>
          <p:cNvSpPr txBox="1"/>
          <p:nvPr/>
        </p:nvSpPr>
        <p:spPr>
          <a:xfrm>
            <a:off x="3652750" y="3080150"/>
            <a:ext cx="17133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600" b="1">
                <a:solidFill>
                  <a:schemeClr val="lt1"/>
                </a:solidFill>
                <a:latin typeface="Comfortaa"/>
                <a:ea typeface="Comfortaa"/>
                <a:cs typeface="Comfortaa"/>
                <a:sym typeface="Comfortaa"/>
              </a:rPr>
              <a:t>OVS vswitch</a:t>
            </a:r>
            <a:endParaRPr sz="1600" b="1">
              <a:solidFill>
                <a:schemeClr val="lt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     </a:t>
            </a:r>
            <a:endParaRPr b="1">
              <a:solidFill>
                <a:schemeClr val="dk1"/>
              </a:solidFill>
              <a:latin typeface="Comfortaa"/>
              <a:ea typeface="Comfortaa"/>
              <a:cs typeface="Comfortaa"/>
              <a:sym typeface="Comfortaa"/>
            </a:endParaRPr>
          </a:p>
        </p:txBody>
      </p:sp>
      <p:cxnSp>
        <p:nvCxnSpPr>
          <p:cNvPr id="3826" name="Google Shape;3826;p452"/>
          <p:cNvCxnSpPr>
            <a:endCxn id="3823" idx="0"/>
          </p:cNvCxnSpPr>
          <p:nvPr/>
        </p:nvCxnSpPr>
        <p:spPr>
          <a:xfrm>
            <a:off x="3039725" y="2164250"/>
            <a:ext cx="0" cy="800100"/>
          </a:xfrm>
          <a:prstGeom prst="straightConnector1">
            <a:avLst/>
          </a:prstGeom>
          <a:noFill/>
          <a:ln w="152400" cap="flat" cmpd="sng">
            <a:solidFill>
              <a:srgbClr val="FF0000"/>
            </a:solidFill>
            <a:prstDash val="solid"/>
            <a:round/>
            <a:headEnd type="none" w="med" len="med"/>
            <a:tailEnd type="none" w="med" len="med"/>
          </a:ln>
        </p:spPr>
      </p:cxnSp>
      <p:cxnSp>
        <p:nvCxnSpPr>
          <p:cNvPr id="3827" name="Google Shape;3827;p452"/>
          <p:cNvCxnSpPr/>
          <p:nvPr/>
        </p:nvCxnSpPr>
        <p:spPr>
          <a:xfrm>
            <a:off x="5889700" y="2164250"/>
            <a:ext cx="0" cy="800100"/>
          </a:xfrm>
          <a:prstGeom prst="straightConnector1">
            <a:avLst/>
          </a:prstGeom>
          <a:noFill/>
          <a:ln w="152400" cap="flat" cmpd="sng">
            <a:solidFill>
              <a:srgbClr val="FF0000"/>
            </a:solidFill>
            <a:prstDash val="solid"/>
            <a:round/>
            <a:headEnd type="none" w="med" len="med"/>
            <a:tailEnd type="none" w="med" len="med"/>
          </a:ln>
        </p:spPr>
      </p:cxnSp>
      <p:cxnSp>
        <p:nvCxnSpPr>
          <p:cNvPr id="3828" name="Google Shape;3828;p452"/>
          <p:cNvCxnSpPr/>
          <p:nvPr/>
        </p:nvCxnSpPr>
        <p:spPr>
          <a:xfrm>
            <a:off x="5889700" y="2164250"/>
            <a:ext cx="0" cy="800100"/>
          </a:xfrm>
          <a:prstGeom prst="straightConnector1">
            <a:avLst/>
          </a:prstGeom>
          <a:noFill/>
          <a:ln w="152400" cap="flat" cmpd="sng">
            <a:solidFill>
              <a:srgbClr val="FF0000"/>
            </a:solidFill>
            <a:prstDash val="solid"/>
            <a:round/>
            <a:headEnd type="none" w="med" len="med"/>
            <a:tailEnd type="none" w="med" len="med"/>
          </a:ln>
        </p:spPr>
      </p:cxnSp>
      <p:sp>
        <p:nvSpPr>
          <p:cNvPr id="3829" name="Google Shape;3829;p452"/>
          <p:cNvSpPr txBox="1"/>
          <p:nvPr/>
        </p:nvSpPr>
        <p:spPr>
          <a:xfrm>
            <a:off x="1611175" y="546325"/>
            <a:ext cx="21540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Comfortaa"/>
                <a:ea typeface="Comfortaa"/>
                <a:cs typeface="Comfortaa"/>
                <a:sym typeface="Comfortaa"/>
              </a:rPr>
              <a:t>network namespace</a:t>
            </a:r>
            <a:endParaRPr sz="2000" b="1">
              <a:solidFill>
                <a:schemeClr val="lt1"/>
              </a:solidFill>
              <a:latin typeface="Comfortaa"/>
              <a:ea typeface="Comfortaa"/>
              <a:cs typeface="Comfortaa"/>
              <a:sym typeface="Comfortaa"/>
            </a:endParaRPr>
          </a:p>
          <a:p>
            <a:pPr marL="0" lvl="0" indent="0" algn="l" rtl="0">
              <a:spcBef>
                <a:spcPts val="0"/>
              </a:spcBef>
              <a:spcAft>
                <a:spcPts val="0"/>
              </a:spcAft>
              <a:buNone/>
            </a:pPr>
            <a:r>
              <a:rPr lang="en" sz="2000" b="1">
                <a:solidFill>
                  <a:schemeClr val="lt1"/>
                </a:solidFill>
                <a:latin typeface="Comfortaa"/>
                <a:ea typeface="Comfortaa"/>
                <a:cs typeface="Comfortaa"/>
                <a:sym typeface="Comfortaa"/>
              </a:rPr>
              <a:t>    web</a:t>
            </a:r>
            <a:endParaRPr sz="2000" b="1">
              <a:solidFill>
                <a:schemeClr val="lt1"/>
              </a:solidFill>
              <a:latin typeface="Comfortaa"/>
              <a:ea typeface="Comfortaa"/>
              <a:cs typeface="Comfortaa"/>
              <a:sym typeface="Comfortaa"/>
            </a:endParaRPr>
          </a:p>
        </p:txBody>
      </p:sp>
      <p:sp>
        <p:nvSpPr>
          <p:cNvPr id="3830" name="Google Shape;3830;p452"/>
          <p:cNvSpPr txBox="1"/>
          <p:nvPr/>
        </p:nvSpPr>
        <p:spPr>
          <a:xfrm>
            <a:off x="5199700" y="563675"/>
            <a:ext cx="22827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network </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namespace</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   db</a:t>
            </a:r>
            <a:endParaRPr sz="2000" b="1">
              <a:latin typeface="Comfortaa"/>
              <a:ea typeface="Comfortaa"/>
              <a:cs typeface="Comfortaa"/>
              <a:sym typeface="Comfortaa"/>
            </a:endParaRPr>
          </a:p>
        </p:txBody>
      </p:sp>
      <p:sp>
        <p:nvSpPr>
          <p:cNvPr id="3831" name="Google Shape;3831;p452"/>
          <p:cNvSpPr txBox="1"/>
          <p:nvPr/>
        </p:nvSpPr>
        <p:spPr>
          <a:xfrm>
            <a:off x="2184250" y="3409250"/>
            <a:ext cx="3895500" cy="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omfortaa"/>
                <a:ea typeface="Comfortaa"/>
                <a:cs typeface="Comfortaa"/>
                <a:sym typeface="Comfortaa"/>
              </a:rPr>
              <a:t>                    ovs0 10.1.0.254</a:t>
            </a:r>
            <a:endParaRPr sz="1700" b="1">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3832" name="Google Shape;3832;p452"/>
          <p:cNvSpPr txBox="1"/>
          <p:nvPr/>
        </p:nvSpPr>
        <p:spPr>
          <a:xfrm>
            <a:off x="5255650" y="4453250"/>
            <a:ext cx="21540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192.168.50.101</a:t>
            </a:r>
            <a:endParaRPr sz="1700" b="1">
              <a:solidFill>
                <a:schemeClr val="dk1"/>
              </a:solidFill>
              <a:latin typeface="Comfortaa"/>
              <a:ea typeface="Comfortaa"/>
              <a:cs typeface="Comfortaa"/>
              <a:sym typeface="Comfortaa"/>
            </a:endParaRPr>
          </a:p>
        </p:txBody>
      </p:sp>
      <p:sp>
        <p:nvSpPr>
          <p:cNvPr id="3833" name="Google Shape;3833;p452"/>
          <p:cNvSpPr txBox="1"/>
          <p:nvPr/>
        </p:nvSpPr>
        <p:spPr>
          <a:xfrm>
            <a:off x="780975" y="3728150"/>
            <a:ext cx="2154000" cy="11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ROOT</a:t>
            </a:r>
            <a:r>
              <a:rPr lang="en" sz="2000" b="1">
                <a:solidFill>
                  <a:srgbClr val="00FFFF"/>
                </a:solidFill>
                <a:latin typeface="Comfortaa"/>
                <a:ea typeface="Comfortaa"/>
                <a:cs typeface="Comfortaa"/>
                <a:sym typeface="Comfortaa"/>
              </a:rPr>
              <a:t> </a:t>
            </a:r>
            <a:endParaRPr sz="2000" b="1">
              <a:solidFill>
                <a:srgbClr val="00FFFF"/>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netns</a:t>
            </a:r>
            <a:endParaRPr sz="2000" b="1">
              <a:solidFill>
                <a:schemeClr val="dk1"/>
              </a:solidFill>
              <a:latin typeface="Comfortaa"/>
              <a:ea typeface="Comfortaa"/>
              <a:cs typeface="Comfortaa"/>
              <a:sym typeface="Comfortaa"/>
            </a:endParaRPr>
          </a:p>
        </p:txBody>
      </p:sp>
      <p:sp>
        <p:nvSpPr>
          <p:cNvPr id="3834" name="Google Shape;3834;p452"/>
          <p:cNvSpPr txBox="1"/>
          <p:nvPr/>
        </p:nvSpPr>
        <p:spPr>
          <a:xfrm>
            <a:off x="533550" y="332175"/>
            <a:ext cx="767700" cy="78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900" b="1">
                <a:solidFill>
                  <a:schemeClr val="dk1"/>
                </a:solidFill>
                <a:latin typeface="Comfortaa"/>
                <a:ea typeface="Comfortaa"/>
                <a:cs typeface="Comfortaa"/>
                <a:sym typeface="Comfortaa"/>
              </a:rPr>
              <a:t>VM</a:t>
            </a:r>
            <a:endParaRPr sz="1900" b="1">
              <a:solidFill>
                <a:schemeClr val="dk1"/>
              </a:solidFill>
              <a:latin typeface="Comfortaa"/>
              <a:ea typeface="Comfortaa"/>
              <a:cs typeface="Comfortaa"/>
              <a:sym typeface="Comfortaa"/>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3838"/>
        <p:cNvGrpSpPr/>
        <p:nvPr/>
      </p:nvGrpSpPr>
      <p:grpSpPr>
        <a:xfrm>
          <a:off x="0" y="0"/>
          <a:ext cx="0" cy="0"/>
          <a:chOff x="0" y="0"/>
          <a:chExt cx="0" cy="0"/>
        </a:xfrm>
      </p:grpSpPr>
      <p:sp>
        <p:nvSpPr>
          <p:cNvPr id="3839" name="Google Shape;3839;p453"/>
          <p:cNvSpPr txBox="1"/>
          <p:nvPr/>
        </p:nvSpPr>
        <p:spPr>
          <a:xfrm>
            <a:off x="672275" y="2571750"/>
            <a:ext cx="6882900" cy="2360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0" name="Google Shape;3840;p453"/>
          <p:cNvSpPr txBox="1"/>
          <p:nvPr/>
        </p:nvSpPr>
        <p:spPr>
          <a:xfrm>
            <a:off x="513350" y="275550"/>
            <a:ext cx="7176900" cy="4656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1" name="Google Shape;3841;p453"/>
          <p:cNvSpPr txBox="1"/>
          <p:nvPr/>
        </p:nvSpPr>
        <p:spPr>
          <a:xfrm>
            <a:off x="1519925" y="563675"/>
            <a:ext cx="2154000" cy="1600500"/>
          </a:xfrm>
          <a:prstGeom prst="rect">
            <a:avLst/>
          </a:prstGeom>
          <a:solidFill>
            <a:srgbClr val="FF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2" name="Google Shape;3842;p453"/>
          <p:cNvSpPr txBox="1"/>
          <p:nvPr/>
        </p:nvSpPr>
        <p:spPr>
          <a:xfrm>
            <a:off x="5124800" y="563675"/>
            <a:ext cx="2154000" cy="1600500"/>
          </a:xfrm>
          <a:prstGeom prst="rect">
            <a:avLst/>
          </a:prstGeom>
          <a:solidFill>
            <a:srgbClr val="00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3" name="Google Shape;3843;p453"/>
          <p:cNvSpPr txBox="1"/>
          <p:nvPr/>
        </p:nvSpPr>
        <p:spPr>
          <a:xfrm>
            <a:off x="2184250" y="2964350"/>
            <a:ext cx="4650300" cy="981300"/>
          </a:xfrm>
          <a:prstGeom prst="rect">
            <a:avLst/>
          </a:prstGeom>
          <a:solidFill>
            <a:srgbClr val="00FFFF"/>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FF"/>
              </a:highlight>
            </a:endParaRPr>
          </a:p>
        </p:txBody>
      </p:sp>
      <p:sp>
        <p:nvSpPr>
          <p:cNvPr id="3844" name="Google Shape;3844;p453"/>
          <p:cNvSpPr txBox="1"/>
          <p:nvPr/>
        </p:nvSpPr>
        <p:spPr>
          <a:xfrm>
            <a:off x="3741600" y="4537350"/>
            <a:ext cx="1660800" cy="394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enp0s8</a:t>
            </a:r>
            <a:endParaRPr sz="1700" b="1">
              <a:solidFill>
                <a:schemeClr val="dk1"/>
              </a:solidFill>
              <a:latin typeface="Comfortaa"/>
              <a:ea typeface="Comfortaa"/>
              <a:cs typeface="Comfortaa"/>
              <a:sym typeface="Comfortaa"/>
            </a:endParaRPr>
          </a:p>
        </p:txBody>
      </p:sp>
      <p:sp>
        <p:nvSpPr>
          <p:cNvPr id="3845" name="Google Shape;3845;p453"/>
          <p:cNvSpPr txBox="1"/>
          <p:nvPr/>
        </p:nvSpPr>
        <p:spPr>
          <a:xfrm>
            <a:off x="2405675"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eth0-w</a:t>
            </a:r>
            <a:endParaRPr sz="1700" b="1">
              <a:latin typeface="Comfortaa"/>
              <a:ea typeface="Comfortaa"/>
              <a:cs typeface="Comfortaa"/>
              <a:sym typeface="Comfortaa"/>
            </a:endParaRPr>
          </a:p>
        </p:txBody>
      </p:sp>
      <p:sp>
        <p:nvSpPr>
          <p:cNvPr id="3846" name="Google Shape;3846;p453"/>
          <p:cNvSpPr txBox="1"/>
          <p:nvPr/>
        </p:nvSpPr>
        <p:spPr>
          <a:xfrm>
            <a:off x="5124800"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lt1"/>
                </a:solidFill>
                <a:latin typeface="Comfortaa"/>
                <a:ea typeface="Comfortaa"/>
                <a:cs typeface="Comfortaa"/>
                <a:sym typeface="Comfortaa"/>
              </a:rPr>
              <a:t>eth0-d</a:t>
            </a:r>
            <a:endParaRPr sz="1700" b="1">
              <a:solidFill>
                <a:schemeClr val="lt1"/>
              </a:solidFill>
              <a:latin typeface="Comfortaa"/>
              <a:ea typeface="Comfortaa"/>
              <a:cs typeface="Comfortaa"/>
              <a:sym typeface="Comfortaa"/>
            </a:endParaRPr>
          </a:p>
        </p:txBody>
      </p:sp>
      <p:sp>
        <p:nvSpPr>
          <p:cNvPr id="3847" name="Google Shape;3847;p453"/>
          <p:cNvSpPr txBox="1"/>
          <p:nvPr/>
        </p:nvSpPr>
        <p:spPr>
          <a:xfrm>
            <a:off x="2405675" y="2964350"/>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rgbClr val="080808"/>
                </a:solidFill>
                <a:latin typeface="Comfortaa"/>
                <a:ea typeface="Comfortaa"/>
                <a:cs typeface="Comfortaa"/>
                <a:sym typeface="Comfortaa"/>
              </a:rPr>
              <a:t>veth10</a:t>
            </a:r>
            <a:endParaRPr sz="1700" b="1">
              <a:solidFill>
                <a:srgbClr val="080808"/>
              </a:solidFill>
              <a:latin typeface="Comfortaa"/>
              <a:ea typeface="Comfortaa"/>
              <a:cs typeface="Comfortaa"/>
              <a:sym typeface="Comfortaa"/>
            </a:endParaRPr>
          </a:p>
        </p:txBody>
      </p:sp>
      <p:sp>
        <p:nvSpPr>
          <p:cNvPr id="3848" name="Google Shape;3848;p453"/>
          <p:cNvSpPr txBox="1"/>
          <p:nvPr/>
        </p:nvSpPr>
        <p:spPr>
          <a:xfrm>
            <a:off x="5255650" y="2964350"/>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veth11</a:t>
            </a:r>
            <a:endParaRPr sz="1700" b="1">
              <a:latin typeface="Comfortaa"/>
              <a:ea typeface="Comfortaa"/>
              <a:cs typeface="Comfortaa"/>
              <a:sym typeface="Comfortaa"/>
            </a:endParaRPr>
          </a:p>
        </p:txBody>
      </p:sp>
      <p:sp>
        <p:nvSpPr>
          <p:cNvPr id="3849" name="Google Shape;3849;p453"/>
          <p:cNvSpPr txBox="1"/>
          <p:nvPr/>
        </p:nvSpPr>
        <p:spPr>
          <a:xfrm>
            <a:off x="3652750" y="3080150"/>
            <a:ext cx="17133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600" b="1">
                <a:solidFill>
                  <a:schemeClr val="lt1"/>
                </a:solidFill>
                <a:latin typeface="Comfortaa"/>
                <a:ea typeface="Comfortaa"/>
                <a:cs typeface="Comfortaa"/>
                <a:sym typeface="Comfortaa"/>
              </a:rPr>
              <a:t>OVS vswitch</a:t>
            </a:r>
            <a:endParaRPr sz="1600" b="1">
              <a:solidFill>
                <a:schemeClr val="lt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     </a:t>
            </a:r>
            <a:endParaRPr b="1">
              <a:solidFill>
                <a:schemeClr val="dk1"/>
              </a:solidFill>
              <a:latin typeface="Comfortaa"/>
              <a:ea typeface="Comfortaa"/>
              <a:cs typeface="Comfortaa"/>
              <a:sym typeface="Comfortaa"/>
            </a:endParaRPr>
          </a:p>
        </p:txBody>
      </p:sp>
      <p:cxnSp>
        <p:nvCxnSpPr>
          <p:cNvPr id="3850" name="Google Shape;3850;p453"/>
          <p:cNvCxnSpPr>
            <a:endCxn id="3847" idx="0"/>
          </p:cNvCxnSpPr>
          <p:nvPr/>
        </p:nvCxnSpPr>
        <p:spPr>
          <a:xfrm>
            <a:off x="3039725" y="2164250"/>
            <a:ext cx="0" cy="800100"/>
          </a:xfrm>
          <a:prstGeom prst="straightConnector1">
            <a:avLst/>
          </a:prstGeom>
          <a:noFill/>
          <a:ln w="152400" cap="flat" cmpd="sng">
            <a:solidFill>
              <a:srgbClr val="FF0000"/>
            </a:solidFill>
            <a:prstDash val="solid"/>
            <a:round/>
            <a:headEnd type="none" w="med" len="med"/>
            <a:tailEnd type="none" w="med" len="med"/>
          </a:ln>
        </p:spPr>
      </p:cxnSp>
      <p:cxnSp>
        <p:nvCxnSpPr>
          <p:cNvPr id="3851" name="Google Shape;3851;p453"/>
          <p:cNvCxnSpPr/>
          <p:nvPr/>
        </p:nvCxnSpPr>
        <p:spPr>
          <a:xfrm>
            <a:off x="5889700" y="2164250"/>
            <a:ext cx="0" cy="800100"/>
          </a:xfrm>
          <a:prstGeom prst="straightConnector1">
            <a:avLst/>
          </a:prstGeom>
          <a:noFill/>
          <a:ln w="152400" cap="flat" cmpd="sng">
            <a:solidFill>
              <a:srgbClr val="FF0000"/>
            </a:solidFill>
            <a:prstDash val="solid"/>
            <a:round/>
            <a:headEnd type="none" w="med" len="med"/>
            <a:tailEnd type="none" w="med" len="med"/>
          </a:ln>
        </p:spPr>
      </p:cxnSp>
      <p:cxnSp>
        <p:nvCxnSpPr>
          <p:cNvPr id="3852" name="Google Shape;3852;p453"/>
          <p:cNvCxnSpPr/>
          <p:nvPr/>
        </p:nvCxnSpPr>
        <p:spPr>
          <a:xfrm>
            <a:off x="5889700" y="2164250"/>
            <a:ext cx="0" cy="800100"/>
          </a:xfrm>
          <a:prstGeom prst="straightConnector1">
            <a:avLst/>
          </a:prstGeom>
          <a:noFill/>
          <a:ln w="152400" cap="flat" cmpd="sng">
            <a:solidFill>
              <a:srgbClr val="FF0000"/>
            </a:solidFill>
            <a:prstDash val="solid"/>
            <a:round/>
            <a:headEnd type="none" w="med" len="med"/>
            <a:tailEnd type="none" w="med" len="med"/>
          </a:ln>
        </p:spPr>
      </p:cxnSp>
      <p:sp>
        <p:nvSpPr>
          <p:cNvPr id="3853" name="Google Shape;3853;p453"/>
          <p:cNvSpPr txBox="1"/>
          <p:nvPr/>
        </p:nvSpPr>
        <p:spPr>
          <a:xfrm>
            <a:off x="610250" y="3701450"/>
            <a:ext cx="2154000" cy="11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ROOT</a:t>
            </a:r>
            <a:r>
              <a:rPr lang="en" sz="2000" b="1">
                <a:solidFill>
                  <a:srgbClr val="00FFFF"/>
                </a:solidFill>
                <a:latin typeface="Comfortaa"/>
                <a:ea typeface="Comfortaa"/>
                <a:cs typeface="Comfortaa"/>
                <a:sym typeface="Comfortaa"/>
              </a:rPr>
              <a:t> </a:t>
            </a:r>
            <a:endParaRPr sz="2000" b="1">
              <a:solidFill>
                <a:srgbClr val="00FFFF"/>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netns</a:t>
            </a:r>
            <a:endParaRPr sz="2000" b="1">
              <a:solidFill>
                <a:schemeClr val="dk1"/>
              </a:solidFill>
              <a:latin typeface="Comfortaa"/>
              <a:ea typeface="Comfortaa"/>
              <a:cs typeface="Comfortaa"/>
              <a:sym typeface="Comfortaa"/>
            </a:endParaRPr>
          </a:p>
        </p:txBody>
      </p:sp>
      <p:sp>
        <p:nvSpPr>
          <p:cNvPr id="3854" name="Google Shape;3854;p453"/>
          <p:cNvSpPr txBox="1"/>
          <p:nvPr/>
        </p:nvSpPr>
        <p:spPr>
          <a:xfrm>
            <a:off x="1498750" y="563675"/>
            <a:ext cx="21540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Comfortaa"/>
                <a:ea typeface="Comfortaa"/>
                <a:cs typeface="Comfortaa"/>
                <a:sym typeface="Comfortaa"/>
              </a:rPr>
              <a:t>network namespace</a:t>
            </a:r>
            <a:endParaRPr sz="2000" b="1">
              <a:solidFill>
                <a:schemeClr val="lt1"/>
              </a:solidFill>
              <a:latin typeface="Comfortaa"/>
              <a:ea typeface="Comfortaa"/>
              <a:cs typeface="Comfortaa"/>
              <a:sym typeface="Comfortaa"/>
            </a:endParaRPr>
          </a:p>
          <a:p>
            <a:pPr marL="0" lvl="0" indent="0" algn="l" rtl="0">
              <a:spcBef>
                <a:spcPts val="0"/>
              </a:spcBef>
              <a:spcAft>
                <a:spcPts val="0"/>
              </a:spcAft>
              <a:buNone/>
            </a:pPr>
            <a:r>
              <a:rPr lang="en" sz="2000" b="1">
                <a:solidFill>
                  <a:schemeClr val="lt1"/>
                </a:solidFill>
                <a:latin typeface="Comfortaa"/>
                <a:ea typeface="Comfortaa"/>
                <a:cs typeface="Comfortaa"/>
                <a:sym typeface="Comfortaa"/>
              </a:rPr>
              <a:t>web/ 10.1.0.1</a:t>
            </a:r>
            <a:endParaRPr sz="2000" b="1">
              <a:solidFill>
                <a:schemeClr val="lt1"/>
              </a:solidFill>
              <a:latin typeface="Comfortaa"/>
              <a:ea typeface="Comfortaa"/>
              <a:cs typeface="Comfortaa"/>
              <a:sym typeface="Comfortaa"/>
            </a:endParaRPr>
          </a:p>
        </p:txBody>
      </p:sp>
      <p:sp>
        <p:nvSpPr>
          <p:cNvPr id="3855" name="Google Shape;3855;p453"/>
          <p:cNvSpPr txBox="1"/>
          <p:nvPr/>
        </p:nvSpPr>
        <p:spPr>
          <a:xfrm>
            <a:off x="5199700" y="563675"/>
            <a:ext cx="22827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network </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namespace</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db/ 10.1.0.2</a:t>
            </a:r>
            <a:endParaRPr sz="2000" b="1">
              <a:latin typeface="Comfortaa"/>
              <a:ea typeface="Comfortaa"/>
              <a:cs typeface="Comfortaa"/>
              <a:sym typeface="Comfortaa"/>
            </a:endParaRPr>
          </a:p>
        </p:txBody>
      </p:sp>
      <p:sp>
        <p:nvSpPr>
          <p:cNvPr id="3856" name="Google Shape;3856;p453"/>
          <p:cNvSpPr txBox="1"/>
          <p:nvPr/>
        </p:nvSpPr>
        <p:spPr>
          <a:xfrm>
            <a:off x="2184250" y="3332150"/>
            <a:ext cx="3613500" cy="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b="1">
              <a:latin typeface="Comfortaa"/>
              <a:ea typeface="Comfortaa"/>
              <a:cs typeface="Comfortaa"/>
              <a:sym typeface="Comfortaa"/>
            </a:endParaRPr>
          </a:p>
          <a:p>
            <a:pPr marL="0" lvl="0" indent="0" algn="l" rtl="0">
              <a:spcBef>
                <a:spcPts val="0"/>
              </a:spcBef>
              <a:spcAft>
                <a:spcPts val="0"/>
              </a:spcAft>
              <a:buNone/>
            </a:pPr>
            <a:r>
              <a:rPr lang="en" sz="1700" b="1">
                <a:latin typeface="Comfortaa"/>
                <a:ea typeface="Comfortaa"/>
                <a:cs typeface="Comfortaa"/>
                <a:sym typeface="Comfortaa"/>
              </a:rPr>
              <a:t>ovs0 10.1.0.254</a:t>
            </a:r>
            <a:endParaRPr sz="1700" b="1">
              <a:solidFill>
                <a:schemeClr val="dk1"/>
              </a:solidFill>
              <a:latin typeface="Comfortaa"/>
              <a:ea typeface="Comfortaa"/>
              <a:cs typeface="Comfortaa"/>
              <a:sym typeface="Comfortaa"/>
            </a:endParaRPr>
          </a:p>
          <a:p>
            <a:pPr marL="0" lvl="0" indent="0" algn="l" rtl="0">
              <a:spcBef>
                <a:spcPts val="0"/>
              </a:spcBef>
              <a:spcAft>
                <a:spcPts val="0"/>
              </a:spcAft>
              <a:buNone/>
            </a:pPr>
            <a:endParaRPr sz="1700" b="1">
              <a:solidFill>
                <a:schemeClr val="dk1"/>
              </a:solidFill>
              <a:latin typeface="Comfortaa"/>
              <a:ea typeface="Comfortaa"/>
              <a:cs typeface="Comfortaa"/>
              <a:sym typeface="Comfortaa"/>
            </a:endParaRPr>
          </a:p>
        </p:txBody>
      </p:sp>
      <p:sp>
        <p:nvSpPr>
          <p:cNvPr id="3857" name="Google Shape;3857;p453"/>
          <p:cNvSpPr/>
          <p:nvPr/>
        </p:nvSpPr>
        <p:spPr>
          <a:xfrm>
            <a:off x="3441150" y="3409250"/>
            <a:ext cx="2282700" cy="4449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53"/>
          <p:cNvSpPr txBox="1"/>
          <p:nvPr/>
        </p:nvSpPr>
        <p:spPr>
          <a:xfrm>
            <a:off x="5402400" y="4487250"/>
            <a:ext cx="21540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192.168.50.101</a:t>
            </a:r>
            <a:endParaRPr sz="1700" b="1">
              <a:solidFill>
                <a:schemeClr val="dk1"/>
              </a:solidFill>
              <a:latin typeface="Comfortaa"/>
              <a:ea typeface="Comfortaa"/>
              <a:cs typeface="Comfortaa"/>
              <a:sym typeface="Comfortaa"/>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3862"/>
        <p:cNvGrpSpPr/>
        <p:nvPr/>
      </p:nvGrpSpPr>
      <p:grpSpPr>
        <a:xfrm>
          <a:off x="0" y="0"/>
          <a:ext cx="0" cy="0"/>
          <a:chOff x="0" y="0"/>
          <a:chExt cx="0" cy="0"/>
        </a:xfrm>
      </p:grpSpPr>
      <p:sp>
        <p:nvSpPr>
          <p:cNvPr id="3863" name="Google Shape;3863;p454"/>
          <p:cNvSpPr txBox="1"/>
          <p:nvPr/>
        </p:nvSpPr>
        <p:spPr>
          <a:xfrm>
            <a:off x="672275" y="2454375"/>
            <a:ext cx="6882900" cy="2477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4" name="Google Shape;3864;p454"/>
          <p:cNvSpPr txBox="1"/>
          <p:nvPr/>
        </p:nvSpPr>
        <p:spPr>
          <a:xfrm>
            <a:off x="513350" y="275550"/>
            <a:ext cx="7176900" cy="4656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5" name="Google Shape;3865;p454"/>
          <p:cNvSpPr txBox="1"/>
          <p:nvPr/>
        </p:nvSpPr>
        <p:spPr>
          <a:xfrm>
            <a:off x="1519925" y="563675"/>
            <a:ext cx="2154000" cy="1600500"/>
          </a:xfrm>
          <a:prstGeom prst="rect">
            <a:avLst/>
          </a:prstGeom>
          <a:solidFill>
            <a:srgbClr val="FF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6" name="Google Shape;3866;p454"/>
          <p:cNvSpPr txBox="1"/>
          <p:nvPr/>
        </p:nvSpPr>
        <p:spPr>
          <a:xfrm>
            <a:off x="5124800" y="563675"/>
            <a:ext cx="2154000" cy="1600500"/>
          </a:xfrm>
          <a:prstGeom prst="rect">
            <a:avLst/>
          </a:prstGeom>
          <a:solidFill>
            <a:srgbClr val="00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7" name="Google Shape;3867;p454"/>
          <p:cNvSpPr txBox="1"/>
          <p:nvPr/>
        </p:nvSpPr>
        <p:spPr>
          <a:xfrm>
            <a:off x="3741600" y="4537350"/>
            <a:ext cx="1660800" cy="394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enp0s8</a:t>
            </a:r>
            <a:endParaRPr sz="1700" b="1">
              <a:solidFill>
                <a:schemeClr val="dk1"/>
              </a:solidFill>
              <a:latin typeface="Comfortaa"/>
              <a:ea typeface="Comfortaa"/>
              <a:cs typeface="Comfortaa"/>
              <a:sym typeface="Comfortaa"/>
            </a:endParaRPr>
          </a:p>
        </p:txBody>
      </p:sp>
      <p:sp>
        <p:nvSpPr>
          <p:cNvPr id="3868" name="Google Shape;3868;p454"/>
          <p:cNvSpPr txBox="1"/>
          <p:nvPr/>
        </p:nvSpPr>
        <p:spPr>
          <a:xfrm>
            <a:off x="2184250" y="2642463"/>
            <a:ext cx="4650300" cy="981300"/>
          </a:xfrm>
          <a:prstGeom prst="rect">
            <a:avLst/>
          </a:prstGeom>
          <a:solidFill>
            <a:srgbClr val="00FFFF"/>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FF"/>
              </a:highlight>
            </a:endParaRPr>
          </a:p>
        </p:txBody>
      </p:sp>
      <p:sp>
        <p:nvSpPr>
          <p:cNvPr id="3869" name="Google Shape;3869;p454"/>
          <p:cNvSpPr txBox="1"/>
          <p:nvPr/>
        </p:nvSpPr>
        <p:spPr>
          <a:xfrm>
            <a:off x="2405675"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eth0-w</a:t>
            </a:r>
            <a:endParaRPr sz="1700" b="1">
              <a:latin typeface="Comfortaa"/>
              <a:ea typeface="Comfortaa"/>
              <a:cs typeface="Comfortaa"/>
              <a:sym typeface="Comfortaa"/>
            </a:endParaRPr>
          </a:p>
        </p:txBody>
      </p:sp>
      <p:sp>
        <p:nvSpPr>
          <p:cNvPr id="3870" name="Google Shape;3870;p454"/>
          <p:cNvSpPr txBox="1"/>
          <p:nvPr/>
        </p:nvSpPr>
        <p:spPr>
          <a:xfrm>
            <a:off x="5124800"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lt1"/>
                </a:solidFill>
                <a:latin typeface="Comfortaa"/>
                <a:ea typeface="Comfortaa"/>
                <a:cs typeface="Comfortaa"/>
                <a:sym typeface="Comfortaa"/>
              </a:rPr>
              <a:t>eth0-d</a:t>
            </a:r>
            <a:endParaRPr sz="1700" b="1">
              <a:solidFill>
                <a:schemeClr val="lt1"/>
              </a:solidFill>
              <a:latin typeface="Comfortaa"/>
              <a:ea typeface="Comfortaa"/>
              <a:cs typeface="Comfortaa"/>
              <a:sym typeface="Comfortaa"/>
            </a:endParaRPr>
          </a:p>
        </p:txBody>
      </p:sp>
      <p:sp>
        <p:nvSpPr>
          <p:cNvPr id="3871" name="Google Shape;3871;p454"/>
          <p:cNvSpPr txBox="1"/>
          <p:nvPr/>
        </p:nvSpPr>
        <p:spPr>
          <a:xfrm>
            <a:off x="2405675" y="2964350"/>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rgbClr val="080808"/>
                </a:solidFill>
                <a:latin typeface="Comfortaa"/>
                <a:ea typeface="Comfortaa"/>
                <a:cs typeface="Comfortaa"/>
                <a:sym typeface="Comfortaa"/>
              </a:rPr>
              <a:t>veth10</a:t>
            </a:r>
            <a:endParaRPr sz="1700" b="1">
              <a:solidFill>
                <a:srgbClr val="080808"/>
              </a:solidFill>
              <a:latin typeface="Comfortaa"/>
              <a:ea typeface="Comfortaa"/>
              <a:cs typeface="Comfortaa"/>
              <a:sym typeface="Comfortaa"/>
            </a:endParaRPr>
          </a:p>
        </p:txBody>
      </p:sp>
      <p:sp>
        <p:nvSpPr>
          <p:cNvPr id="3872" name="Google Shape;3872;p454"/>
          <p:cNvSpPr txBox="1"/>
          <p:nvPr/>
        </p:nvSpPr>
        <p:spPr>
          <a:xfrm>
            <a:off x="5255650" y="2964350"/>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veth11</a:t>
            </a:r>
            <a:endParaRPr sz="1700" b="1">
              <a:latin typeface="Comfortaa"/>
              <a:ea typeface="Comfortaa"/>
              <a:cs typeface="Comfortaa"/>
              <a:sym typeface="Comfortaa"/>
            </a:endParaRPr>
          </a:p>
        </p:txBody>
      </p:sp>
      <p:sp>
        <p:nvSpPr>
          <p:cNvPr id="3873" name="Google Shape;3873;p454"/>
          <p:cNvSpPr txBox="1"/>
          <p:nvPr/>
        </p:nvSpPr>
        <p:spPr>
          <a:xfrm>
            <a:off x="3715350" y="3103263"/>
            <a:ext cx="17133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600" b="1">
                <a:solidFill>
                  <a:schemeClr val="lt1"/>
                </a:solidFill>
                <a:latin typeface="Comfortaa"/>
                <a:ea typeface="Comfortaa"/>
                <a:cs typeface="Comfortaa"/>
                <a:sym typeface="Comfortaa"/>
              </a:rPr>
              <a:t>OVS vswitch</a:t>
            </a:r>
            <a:endParaRPr sz="1600" b="1">
              <a:solidFill>
                <a:schemeClr val="lt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     </a:t>
            </a:r>
            <a:endParaRPr b="1">
              <a:solidFill>
                <a:schemeClr val="dk1"/>
              </a:solidFill>
              <a:latin typeface="Comfortaa"/>
              <a:ea typeface="Comfortaa"/>
              <a:cs typeface="Comfortaa"/>
              <a:sym typeface="Comfortaa"/>
            </a:endParaRPr>
          </a:p>
        </p:txBody>
      </p:sp>
      <p:cxnSp>
        <p:nvCxnSpPr>
          <p:cNvPr id="3874" name="Google Shape;3874;p454"/>
          <p:cNvCxnSpPr>
            <a:endCxn id="3871" idx="0"/>
          </p:cNvCxnSpPr>
          <p:nvPr/>
        </p:nvCxnSpPr>
        <p:spPr>
          <a:xfrm>
            <a:off x="3039725" y="2164250"/>
            <a:ext cx="0" cy="800100"/>
          </a:xfrm>
          <a:prstGeom prst="straightConnector1">
            <a:avLst/>
          </a:prstGeom>
          <a:noFill/>
          <a:ln w="152400" cap="flat" cmpd="sng">
            <a:solidFill>
              <a:srgbClr val="FF0000"/>
            </a:solidFill>
            <a:prstDash val="solid"/>
            <a:round/>
            <a:headEnd type="none" w="med" len="med"/>
            <a:tailEnd type="none" w="med" len="med"/>
          </a:ln>
        </p:spPr>
      </p:cxnSp>
      <p:cxnSp>
        <p:nvCxnSpPr>
          <p:cNvPr id="3875" name="Google Shape;3875;p454"/>
          <p:cNvCxnSpPr/>
          <p:nvPr/>
        </p:nvCxnSpPr>
        <p:spPr>
          <a:xfrm>
            <a:off x="5889700" y="2164250"/>
            <a:ext cx="0" cy="800100"/>
          </a:xfrm>
          <a:prstGeom prst="straightConnector1">
            <a:avLst/>
          </a:prstGeom>
          <a:noFill/>
          <a:ln w="152400" cap="flat" cmpd="sng">
            <a:solidFill>
              <a:srgbClr val="FF0000"/>
            </a:solidFill>
            <a:prstDash val="solid"/>
            <a:round/>
            <a:headEnd type="none" w="med" len="med"/>
            <a:tailEnd type="none" w="med" len="med"/>
          </a:ln>
        </p:spPr>
      </p:cxnSp>
      <p:cxnSp>
        <p:nvCxnSpPr>
          <p:cNvPr id="3876" name="Google Shape;3876;p454"/>
          <p:cNvCxnSpPr/>
          <p:nvPr/>
        </p:nvCxnSpPr>
        <p:spPr>
          <a:xfrm>
            <a:off x="5889700" y="2164250"/>
            <a:ext cx="0" cy="800100"/>
          </a:xfrm>
          <a:prstGeom prst="straightConnector1">
            <a:avLst/>
          </a:prstGeom>
          <a:noFill/>
          <a:ln w="152400" cap="flat" cmpd="sng">
            <a:solidFill>
              <a:srgbClr val="FF0000"/>
            </a:solidFill>
            <a:prstDash val="solid"/>
            <a:round/>
            <a:headEnd type="none" w="med" len="med"/>
            <a:tailEnd type="none" w="med" len="med"/>
          </a:ln>
        </p:spPr>
      </p:cxnSp>
      <p:sp>
        <p:nvSpPr>
          <p:cNvPr id="3877" name="Google Shape;3877;p454"/>
          <p:cNvSpPr txBox="1"/>
          <p:nvPr/>
        </p:nvSpPr>
        <p:spPr>
          <a:xfrm>
            <a:off x="1498750" y="563675"/>
            <a:ext cx="21540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Comfortaa"/>
                <a:ea typeface="Comfortaa"/>
                <a:cs typeface="Comfortaa"/>
                <a:sym typeface="Comfortaa"/>
              </a:rPr>
              <a:t>network namespace</a:t>
            </a:r>
            <a:endParaRPr sz="2000" b="1">
              <a:solidFill>
                <a:schemeClr val="lt1"/>
              </a:solidFill>
              <a:latin typeface="Comfortaa"/>
              <a:ea typeface="Comfortaa"/>
              <a:cs typeface="Comfortaa"/>
              <a:sym typeface="Comfortaa"/>
            </a:endParaRPr>
          </a:p>
          <a:p>
            <a:pPr marL="0" lvl="0" indent="0" algn="l" rtl="0">
              <a:spcBef>
                <a:spcPts val="0"/>
              </a:spcBef>
              <a:spcAft>
                <a:spcPts val="0"/>
              </a:spcAft>
              <a:buNone/>
            </a:pPr>
            <a:r>
              <a:rPr lang="en" sz="2000" b="1">
                <a:solidFill>
                  <a:schemeClr val="lt1"/>
                </a:solidFill>
                <a:latin typeface="Comfortaa"/>
                <a:ea typeface="Comfortaa"/>
                <a:cs typeface="Comfortaa"/>
                <a:sym typeface="Comfortaa"/>
              </a:rPr>
              <a:t>web/ 10.1.0.1</a:t>
            </a:r>
            <a:endParaRPr sz="2000" b="1">
              <a:solidFill>
                <a:schemeClr val="lt1"/>
              </a:solidFill>
              <a:latin typeface="Comfortaa"/>
              <a:ea typeface="Comfortaa"/>
              <a:cs typeface="Comfortaa"/>
              <a:sym typeface="Comfortaa"/>
            </a:endParaRPr>
          </a:p>
        </p:txBody>
      </p:sp>
      <p:sp>
        <p:nvSpPr>
          <p:cNvPr id="3878" name="Google Shape;3878;p454"/>
          <p:cNvSpPr txBox="1"/>
          <p:nvPr/>
        </p:nvSpPr>
        <p:spPr>
          <a:xfrm>
            <a:off x="5199700" y="563675"/>
            <a:ext cx="22827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network </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namespace</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db/ 10.1.0.2</a:t>
            </a:r>
            <a:endParaRPr sz="2000" b="1">
              <a:latin typeface="Comfortaa"/>
              <a:ea typeface="Comfortaa"/>
              <a:cs typeface="Comfortaa"/>
              <a:sym typeface="Comfortaa"/>
            </a:endParaRPr>
          </a:p>
        </p:txBody>
      </p:sp>
      <p:sp>
        <p:nvSpPr>
          <p:cNvPr id="3879" name="Google Shape;3879;p454"/>
          <p:cNvSpPr txBox="1"/>
          <p:nvPr/>
        </p:nvSpPr>
        <p:spPr>
          <a:xfrm>
            <a:off x="5402400" y="4487250"/>
            <a:ext cx="21540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192.168.50.101</a:t>
            </a:r>
            <a:endParaRPr sz="1700" b="1">
              <a:solidFill>
                <a:schemeClr val="dk1"/>
              </a:solidFill>
              <a:latin typeface="Comfortaa"/>
              <a:ea typeface="Comfortaa"/>
              <a:cs typeface="Comfortaa"/>
              <a:sym typeface="Comfortaa"/>
            </a:endParaRPr>
          </a:p>
        </p:txBody>
      </p:sp>
      <p:pic>
        <p:nvPicPr>
          <p:cNvPr id="3880" name="Google Shape;3880;p454"/>
          <p:cNvPicPr preferRelativeResize="0"/>
          <p:nvPr/>
        </p:nvPicPr>
        <p:blipFill>
          <a:blip r:embed="rId3">
            <a:alphaModFix/>
          </a:blip>
          <a:stretch>
            <a:fillRect/>
          </a:stretch>
        </p:blipFill>
        <p:spPr>
          <a:xfrm>
            <a:off x="3873538" y="3680513"/>
            <a:ext cx="1396934" cy="800100"/>
          </a:xfrm>
          <a:prstGeom prst="rect">
            <a:avLst/>
          </a:prstGeom>
          <a:noFill/>
          <a:ln>
            <a:noFill/>
          </a:ln>
        </p:spPr>
      </p:pic>
      <p:sp>
        <p:nvSpPr>
          <p:cNvPr id="3881" name="Google Shape;3881;p454"/>
          <p:cNvSpPr txBox="1"/>
          <p:nvPr/>
        </p:nvSpPr>
        <p:spPr>
          <a:xfrm>
            <a:off x="610250" y="3701450"/>
            <a:ext cx="2154000" cy="11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ROOT</a:t>
            </a:r>
            <a:r>
              <a:rPr lang="en" sz="2000" b="1">
                <a:solidFill>
                  <a:srgbClr val="00FFFF"/>
                </a:solidFill>
                <a:latin typeface="Comfortaa"/>
                <a:ea typeface="Comfortaa"/>
                <a:cs typeface="Comfortaa"/>
                <a:sym typeface="Comfortaa"/>
              </a:rPr>
              <a:t> </a:t>
            </a:r>
            <a:endParaRPr sz="2000" b="1">
              <a:solidFill>
                <a:srgbClr val="00FFFF"/>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netns</a:t>
            </a:r>
            <a:endParaRPr sz="2000" b="1">
              <a:solidFill>
                <a:schemeClr val="dk1"/>
              </a:solidFill>
              <a:latin typeface="Comfortaa"/>
              <a:ea typeface="Comfortaa"/>
              <a:cs typeface="Comfortaa"/>
              <a:sym typeface="Comfortaa"/>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3885"/>
        <p:cNvGrpSpPr/>
        <p:nvPr/>
      </p:nvGrpSpPr>
      <p:grpSpPr>
        <a:xfrm>
          <a:off x="0" y="0"/>
          <a:ext cx="0" cy="0"/>
          <a:chOff x="0" y="0"/>
          <a:chExt cx="0" cy="0"/>
        </a:xfrm>
      </p:grpSpPr>
      <p:sp>
        <p:nvSpPr>
          <p:cNvPr id="3886" name="Google Shape;3886;p455"/>
          <p:cNvSpPr txBox="1">
            <a:spLocks noGrp="1"/>
          </p:cNvSpPr>
          <p:nvPr>
            <p:ph type="title"/>
          </p:nvPr>
        </p:nvSpPr>
        <p:spPr>
          <a:xfrm>
            <a:off x="187975" y="1290975"/>
            <a:ext cx="86898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solidFill>
                  <a:srgbClr val="00FF00"/>
                </a:solidFill>
                <a:latin typeface="Comfortaa"/>
                <a:ea typeface="Comfortaa"/>
                <a:cs typeface="Comfortaa"/>
                <a:sym typeface="Comfortaa"/>
              </a:rPr>
              <a:t>Foundation</a:t>
            </a:r>
            <a:r>
              <a:rPr lang="en" sz="3800" b="1">
                <a:latin typeface="Comfortaa"/>
                <a:ea typeface="Comfortaa"/>
                <a:cs typeface="Comfortaa"/>
                <a:sym typeface="Comfortaa"/>
              </a:rPr>
              <a:t> :: Linux Networking Namespaces Demo Lab</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3890"/>
        <p:cNvGrpSpPr/>
        <p:nvPr/>
      </p:nvGrpSpPr>
      <p:grpSpPr>
        <a:xfrm>
          <a:off x="0" y="0"/>
          <a:ext cx="0" cy="0"/>
          <a:chOff x="0" y="0"/>
          <a:chExt cx="0" cy="0"/>
        </a:xfrm>
      </p:grpSpPr>
      <p:sp>
        <p:nvSpPr>
          <p:cNvPr id="3891" name="Google Shape;3891;p456"/>
          <p:cNvSpPr txBox="1"/>
          <p:nvPr/>
        </p:nvSpPr>
        <p:spPr>
          <a:xfrm>
            <a:off x="130800" y="301975"/>
            <a:ext cx="9013200" cy="4640400"/>
          </a:xfrm>
          <a:prstGeom prst="rect">
            <a:avLst/>
          </a:prstGeom>
          <a:noFill/>
          <a:ln>
            <a:noFill/>
          </a:ln>
        </p:spPr>
        <p:txBody>
          <a:bodyPr spcFirstLastPara="1" wrap="square" lIns="0" tIns="12700" rIns="0" bIns="0" anchor="t" anchorCtr="0">
            <a:noAutofit/>
          </a:bodyPr>
          <a:lstStyle/>
          <a:p>
            <a:pPr marL="0" marR="0" lvl="0" indent="0" algn="l" rtl="0">
              <a:lnSpc>
                <a:spcPct val="119375"/>
              </a:lnSpc>
              <a:spcBef>
                <a:spcPts val="0"/>
              </a:spcBef>
              <a:spcAft>
                <a:spcPts val="0"/>
              </a:spcAft>
              <a:buNone/>
            </a:pPr>
            <a:r>
              <a:rPr lang="en" sz="2200" b="1">
                <a:solidFill>
                  <a:schemeClr val="dk1"/>
                </a:solidFill>
                <a:latin typeface="Comfortaa"/>
                <a:ea typeface="Comfortaa"/>
                <a:cs typeface="Comfortaa"/>
                <a:sym typeface="Comfortaa"/>
              </a:rPr>
              <a:t>#multi node connectivity</a:t>
            </a:r>
            <a:endParaRPr sz="22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200" b="1">
                <a:solidFill>
                  <a:schemeClr val="dk1"/>
                </a:solidFill>
                <a:latin typeface="Comfortaa"/>
                <a:ea typeface="Comfortaa"/>
                <a:cs typeface="Comfortaa"/>
                <a:sym typeface="Comfortaa"/>
              </a:rPr>
              <a:t>ip route add &lt;to-br-subnet&gt; via &lt;to-node-ip&gt; dev &lt;vm_if&gt;</a:t>
            </a:r>
            <a:endParaRPr sz="22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2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200" b="1">
                <a:solidFill>
                  <a:schemeClr val="dk1"/>
                </a:solidFill>
                <a:latin typeface="Comfortaa"/>
                <a:ea typeface="Comfortaa"/>
                <a:cs typeface="Comfortaa"/>
                <a:sym typeface="Comfortaa"/>
              </a:rPr>
              <a:t>#Configure the Linux kernel to allow IP forwarding </a:t>
            </a:r>
            <a:r>
              <a:rPr lang="en" sz="2000" b="1">
                <a:solidFill>
                  <a:schemeClr val="dk1"/>
                </a:solidFill>
                <a:latin typeface="Comfortaa"/>
                <a:ea typeface="Comfortaa"/>
                <a:cs typeface="Comfortaa"/>
                <a:sym typeface="Comfortaa"/>
              </a:rPr>
              <a:t>(disabled by default)</a:t>
            </a:r>
            <a:endParaRPr sz="20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200" b="1">
                <a:solidFill>
                  <a:schemeClr val="dk1"/>
                </a:solidFill>
                <a:latin typeface="Comfortaa"/>
                <a:ea typeface="Comfortaa"/>
                <a:cs typeface="Comfortaa"/>
                <a:sym typeface="Comfortaa"/>
              </a:rPr>
              <a:t>sysctl -w net.ipv4.ip_forward=</a:t>
            </a:r>
            <a:r>
              <a:rPr lang="en" sz="2200" b="1">
                <a:solidFill>
                  <a:srgbClr val="FF0000"/>
                </a:solidFill>
                <a:latin typeface="Comfortaa"/>
                <a:ea typeface="Comfortaa"/>
                <a:cs typeface="Comfortaa"/>
                <a:sym typeface="Comfortaa"/>
              </a:rPr>
              <a:t>1</a:t>
            </a:r>
            <a:endParaRPr sz="2200" b="1">
              <a:solidFill>
                <a:srgbClr val="FF0000"/>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2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200" b="1">
                <a:solidFill>
                  <a:schemeClr val="dk1"/>
                </a:solidFill>
                <a:latin typeface="Comfortaa"/>
                <a:ea typeface="Comfortaa"/>
                <a:cs typeface="Comfortaa"/>
                <a:sym typeface="Comfortaa"/>
              </a:rPr>
              <a:t>#connect private subnet to the internet</a:t>
            </a:r>
            <a:endParaRPr sz="22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200" b="1">
                <a:solidFill>
                  <a:schemeClr val="dk1"/>
                </a:solidFill>
                <a:latin typeface="Comfortaa"/>
                <a:ea typeface="Comfortaa"/>
                <a:cs typeface="Comfortaa"/>
                <a:sym typeface="Comfortaa"/>
              </a:rPr>
              <a:t>iptables -t nat -A POSTROUTING -s &lt;src_subnet&gt; -j MASQUERADE</a:t>
            </a:r>
            <a:endParaRPr sz="22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200" b="1" u="sng">
                <a:solidFill>
                  <a:schemeClr val="hlink"/>
                </a:solidFill>
                <a:latin typeface="Comfortaa"/>
                <a:ea typeface="Comfortaa"/>
                <a:cs typeface="Comfortaa"/>
                <a:sym typeface="Comfortaa"/>
                <a:hlinkClick r:id="rId3"/>
              </a:rPr>
              <a:t>https://www.karlrupp.net/en/computer/nat_tutorial</a:t>
            </a:r>
            <a:endParaRPr sz="22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200" b="1" u="sng">
                <a:solidFill>
                  <a:schemeClr val="hlink"/>
                </a:solidFill>
                <a:latin typeface="Comfortaa"/>
                <a:ea typeface="Comfortaa"/>
                <a:cs typeface="Comfortaa"/>
                <a:sym typeface="Comfortaa"/>
                <a:hlinkClick r:id="rId4"/>
              </a:rPr>
              <a:t>https://man7.org/linux/man-pages/man1/nsenter.1.html</a:t>
            </a:r>
            <a:endParaRPr sz="22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30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3000" b="1">
                <a:solidFill>
                  <a:schemeClr val="dk1"/>
                </a:solidFill>
                <a:latin typeface="Comfortaa"/>
                <a:ea typeface="Comfortaa"/>
                <a:cs typeface="Comfortaa"/>
                <a:sym typeface="Comfortaa"/>
              </a:rPr>
              <a:t> </a:t>
            </a:r>
            <a:endParaRPr sz="3000" b="1">
              <a:solidFill>
                <a:schemeClr val="dk1"/>
              </a:solidFill>
              <a:latin typeface="Comfortaa"/>
              <a:ea typeface="Comfortaa"/>
              <a:cs typeface="Comfortaa"/>
              <a:sym typeface="Comfortaa"/>
            </a:endParaRPr>
          </a:p>
          <a:p>
            <a:pPr marL="928368" marR="0" lvl="0" indent="0" algn="l" rtl="0">
              <a:lnSpc>
                <a:spcPct val="119375"/>
              </a:lnSpc>
              <a:spcBef>
                <a:spcPts val="0"/>
              </a:spcBef>
              <a:spcAft>
                <a:spcPts val="0"/>
              </a:spcAft>
              <a:buNone/>
            </a:pPr>
            <a:endParaRPr sz="3000" b="1">
              <a:solidFill>
                <a:schemeClr val="dk1"/>
              </a:solidFill>
              <a:latin typeface="Comfortaa"/>
              <a:ea typeface="Comfortaa"/>
              <a:cs typeface="Comfortaa"/>
              <a:sym typeface="Comfortaa"/>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3895"/>
        <p:cNvGrpSpPr/>
        <p:nvPr/>
      </p:nvGrpSpPr>
      <p:grpSpPr>
        <a:xfrm>
          <a:off x="0" y="0"/>
          <a:ext cx="0" cy="0"/>
          <a:chOff x="0" y="0"/>
          <a:chExt cx="0" cy="0"/>
        </a:xfrm>
      </p:grpSpPr>
      <p:sp>
        <p:nvSpPr>
          <p:cNvPr id="3896" name="Google Shape;3896;p457"/>
          <p:cNvSpPr txBox="1">
            <a:spLocks noGrp="1"/>
          </p:cNvSpPr>
          <p:nvPr>
            <p:ph type="title"/>
          </p:nvPr>
        </p:nvSpPr>
        <p:spPr>
          <a:xfrm>
            <a:off x="187975" y="1290975"/>
            <a:ext cx="86898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solidFill>
                  <a:srgbClr val="00FF00"/>
                </a:solidFill>
                <a:latin typeface="Comfortaa"/>
                <a:ea typeface="Comfortaa"/>
                <a:cs typeface="Comfortaa"/>
                <a:sym typeface="Comfortaa"/>
              </a:rPr>
              <a:t>Foundation</a:t>
            </a:r>
            <a:r>
              <a:rPr lang="en" sz="3800" b="1">
                <a:latin typeface="Comfortaa"/>
                <a:ea typeface="Comfortaa"/>
                <a:cs typeface="Comfortaa"/>
                <a:sym typeface="Comfortaa"/>
              </a:rPr>
              <a:t> :: Container Networking </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3900"/>
        <p:cNvGrpSpPr/>
        <p:nvPr/>
      </p:nvGrpSpPr>
      <p:grpSpPr>
        <a:xfrm>
          <a:off x="0" y="0"/>
          <a:ext cx="0" cy="0"/>
          <a:chOff x="0" y="0"/>
          <a:chExt cx="0" cy="0"/>
        </a:xfrm>
      </p:grpSpPr>
      <p:sp>
        <p:nvSpPr>
          <p:cNvPr id="3901" name="Google Shape;3901;p458"/>
          <p:cNvSpPr txBox="1">
            <a:spLocks noGrp="1"/>
          </p:cNvSpPr>
          <p:nvPr>
            <p:ph type="title"/>
          </p:nvPr>
        </p:nvSpPr>
        <p:spPr>
          <a:xfrm>
            <a:off x="187975" y="1290975"/>
            <a:ext cx="86898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"there is no such thing as container networking"</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Kelsey Hightower</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3"/>
          <p:cNvSpPr txBox="1"/>
          <p:nvPr/>
        </p:nvSpPr>
        <p:spPr>
          <a:xfrm>
            <a:off x="350425" y="271300"/>
            <a:ext cx="5550600" cy="46686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r>
              <a:rPr lang="en" sz="2400">
                <a:solidFill>
                  <a:schemeClr val="dk1"/>
                </a:solidFill>
                <a:latin typeface="Comfortaa"/>
                <a:ea typeface="Comfortaa"/>
                <a:cs typeface="Comfortaa"/>
                <a:sym typeface="Comfortaa"/>
              </a:rPr>
              <a:t> In a HA cluster, etcd uses the </a:t>
            </a:r>
            <a:r>
              <a:rPr lang="en" sz="2400" b="1">
                <a:solidFill>
                  <a:srgbClr val="00FF00"/>
                </a:solidFill>
                <a:latin typeface="Comfortaa"/>
                <a:ea typeface="Comfortaa"/>
                <a:cs typeface="Comfortaa"/>
                <a:sym typeface="Comfortaa"/>
              </a:rPr>
              <a:t>RAFT Consensus </a:t>
            </a:r>
            <a:r>
              <a:rPr lang="en" sz="2400">
                <a:solidFill>
                  <a:schemeClr val="dk1"/>
                </a:solidFill>
                <a:latin typeface="Comfortaa"/>
                <a:ea typeface="Comfortaa"/>
                <a:cs typeface="Comfortaa"/>
                <a:sym typeface="Comfortaa"/>
              </a:rPr>
              <a:t>among a quorum (majority) of systems to determine the actual state of the Kubernetes cluster at any given time. </a:t>
            </a:r>
            <a:endParaRPr sz="24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400">
                <a:solidFill>
                  <a:schemeClr val="dk1"/>
                </a:solidFill>
                <a:latin typeface="Comfortaa"/>
                <a:ea typeface="Comfortaa"/>
                <a:cs typeface="Comfortaa"/>
                <a:sym typeface="Comfortaa"/>
              </a:rPr>
              <a:t>If no quorum is achieved then no changes to the state will be allowed.</a:t>
            </a:r>
            <a:endParaRPr sz="24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400" b="1">
                <a:solidFill>
                  <a:srgbClr val="00FF00"/>
                </a:solidFill>
                <a:latin typeface="Comfortaa"/>
                <a:ea typeface="Comfortaa"/>
                <a:cs typeface="Comfortaa"/>
                <a:sym typeface="Comfortaa"/>
              </a:rPr>
              <a:t>This is why a K8s HA cluster should have an odd number of instances</a:t>
            </a:r>
            <a:endParaRPr sz="2400" b="1">
              <a:solidFill>
                <a:srgbClr val="00FF00"/>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400">
              <a:solidFill>
                <a:schemeClr val="dk1"/>
              </a:solidFill>
              <a:latin typeface="Comfortaa"/>
              <a:ea typeface="Comfortaa"/>
              <a:cs typeface="Comfortaa"/>
              <a:sym typeface="Comfortaa"/>
            </a:endParaRPr>
          </a:p>
        </p:txBody>
      </p:sp>
      <p:pic>
        <p:nvPicPr>
          <p:cNvPr id="410" name="Google Shape;410;p63"/>
          <p:cNvPicPr preferRelativeResize="0"/>
          <p:nvPr/>
        </p:nvPicPr>
        <p:blipFill>
          <a:blip r:embed="rId3">
            <a:alphaModFix/>
          </a:blip>
          <a:stretch>
            <a:fillRect/>
          </a:stretch>
        </p:blipFill>
        <p:spPr>
          <a:xfrm>
            <a:off x="5765250" y="667850"/>
            <a:ext cx="3260252" cy="38077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animEffect transition="in" filter="fade">
                                      <p:cBhvr>
                                        <p:cTn id="7" dur="1000"/>
                                        <p:tgtEl>
                                          <p:spTgt spid="4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xEl>
                                              <p:pRg st="1" end="1"/>
                                            </p:txEl>
                                          </p:spTgt>
                                        </p:tgtEl>
                                        <p:attrNameLst>
                                          <p:attrName>style.visibility</p:attrName>
                                        </p:attrNameLst>
                                      </p:cBhvr>
                                      <p:to>
                                        <p:strVal val="visible"/>
                                      </p:to>
                                    </p:set>
                                    <p:animEffect transition="in" filter="fade">
                                      <p:cBhvr>
                                        <p:cTn id="12" dur="1000"/>
                                        <p:tgtEl>
                                          <p:spTgt spid="4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
                                            <p:txEl>
                                              <p:pRg st="2" end="2"/>
                                            </p:txEl>
                                          </p:spTgt>
                                        </p:tgtEl>
                                        <p:attrNameLst>
                                          <p:attrName>style.visibility</p:attrName>
                                        </p:attrNameLst>
                                      </p:cBhvr>
                                      <p:to>
                                        <p:strVal val="visible"/>
                                      </p:to>
                                    </p:set>
                                    <p:animEffect transition="in" filter="fade">
                                      <p:cBhvr>
                                        <p:cTn id="17" dur="1000"/>
                                        <p:tgtEl>
                                          <p:spTgt spid="4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
                                            <p:txEl>
                                              <p:pRg st="3" end="3"/>
                                            </p:txEl>
                                          </p:spTgt>
                                        </p:tgtEl>
                                        <p:attrNameLst>
                                          <p:attrName>style.visibility</p:attrName>
                                        </p:attrNameLst>
                                      </p:cBhvr>
                                      <p:to>
                                        <p:strVal val="visible"/>
                                      </p:to>
                                    </p:set>
                                    <p:animEffect transition="in" filter="fade">
                                      <p:cBhvr>
                                        <p:cTn id="22" dur="1000"/>
                                        <p:tgtEl>
                                          <p:spTgt spid="40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3905"/>
        <p:cNvGrpSpPr/>
        <p:nvPr/>
      </p:nvGrpSpPr>
      <p:grpSpPr>
        <a:xfrm>
          <a:off x="0" y="0"/>
          <a:ext cx="0" cy="0"/>
          <a:chOff x="0" y="0"/>
          <a:chExt cx="0" cy="0"/>
        </a:xfrm>
      </p:grpSpPr>
      <p:sp>
        <p:nvSpPr>
          <p:cNvPr id="3906" name="Google Shape;3906;p459"/>
          <p:cNvSpPr txBox="1"/>
          <p:nvPr/>
        </p:nvSpPr>
        <p:spPr>
          <a:xfrm>
            <a:off x="247125" y="380550"/>
            <a:ext cx="8459700" cy="4382400"/>
          </a:xfrm>
          <a:prstGeom prst="rect">
            <a:avLst/>
          </a:prstGeom>
          <a:noFill/>
          <a:ln>
            <a:noFill/>
          </a:ln>
        </p:spPr>
        <p:txBody>
          <a:bodyPr spcFirstLastPara="1" wrap="square" lIns="0" tIns="12700" rIns="0" bIns="0" anchor="t" anchorCtr="0">
            <a:noAutofit/>
          </a:bodyPr>
          <a:lstStyle/>
          <a:p>
            <a:pPr marL="0" marR="0" lvl="0" indent="0" algn="l" rtl="0">
              <a:lnSpc>
                <a:spcPct val="119375"/>
              </a:lnSpc>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600" b="1">
                <a:solidFill>
                  <a:schemeClr val="dk1"/>
                </a:solidFill>
                <a:latin typeface="Comfortaa"/>
                <a:ea typeface="Comfortaa"/>
                <a:cs typeface="Comfortaa"/>
                <a:sym typeface="Comfortaa"/>
              </a:rPr>
              <a:t>Docker containers provide isolation from the Host for the process running in them.</a:t>
            </a:r>
            <a:endParaRPr sz="26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6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600" b="1">
                <a:solidFill>
                  <a:schemeClr val="dk1"/>
                </a:solidFill>
                <a:latin typeface="Comfortaa"/>
                <a:ea typeface="Comfortaa"/>
                <a:cs typeface="Comfortaa"/>
                <a:sym typeface="Comfortaa"/>
              </a:rPr>
              <a:t>They use network namespaces to provide network stack isolation from the host. </a:t>
            </a:r>
            <a:endParaRPr sz="26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6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600" b="1">
                <a:solidFill>
                  <a:srgbClr val="00FF00"/>
                </a:solidFill>
                <a:latin typeface="Comfortaa"/>
                <a:ea typeface="Comfortaa"/>
                <a:cs typeface="Comfortaa"/>
                <a:sym typeface="Comfortaa"/>
              </a:rPr>
              <a:t>Each container is created in its own network namespace.</a:t>
            </a:r>
            <a:endParaRPr sz="2600" b="1">
              <a:solidFill>
                <a:srgbClr val="00FF00"/>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6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4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6">
                                            <p:txEl>
                                              <p:pRg st="0" end="0"/>
                                            </p:txEl>
                                          </p:spTgt>
                                        </p:tgtEl>
                                        <p:attrNameLst>
                                          <p:attrName>style.visibility</p:attrName>
                                        </p:attrNameLst>
                                      </p:cBhvr>
                                      <p:to>
                                        <p:strVal val="visible"/>
                                      </p:to>
                                    </p:set>
                                    <p:animEffect transition="in" filter="fade">
                                      <p:cBhvr>
                                        <p:cTn id="7" dur="1000"/>
                                        <p:tgtEl>
                                          <p:spTgt spid="39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6">
                                            <p:txEl>
                                              <p:pRg st="1" end="1"/>
                                            </p:txEl>
                                          </p:spTgt>
                                        </p:tgtEl>
                                        <p:attrNameLst>
                                          <p:attrName>style.visibility</p:attrName>
                                        </p:attrNameLst>
                                      </p:cBhvr>
                                      <p:to>
                                        <p:strVal val="visible"/>
                                      </p:to>
                                    </p:set>
                                    <p:animEffect transition="in" filter="fade">
                                      <p:cBhvr>
                                        <p:cTn id="12" dur="1000"/>
                                        <p:tgtEl>
                                          <p:spTgt spid="39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06">
                                            <p:txEl>
                                              <p:pRg st="2" end="2"/>
                                            </p:txEl>
                                          </p:spTgt>
                                        </p:tgtEl>
                                        <p:attrNameLst>
                                          <p:attrName>style.visibility</p:attrName>
                                        </p:attrNameLst>
                                      </p:cBhvr>
                                      <p:to>
                                        <p:strVal val="visible"/>
                                      </p:to>
                                    </p:set>
                                    <p:animEffect transition="in" filter="fade">
                                      <p:cBhvr>
                                        <p:cTn id="17" dur="1000"/>
                                        <p:tgtEl>
                                          <p:spTgt spid="39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06">
                                            <p:txEl>
                                              <p:pRg st="3" end="3"/>
                                            </p:txEl>
                                          </p:spTgt>
                                        </p:tgtEl>
                                        <p:attrNameLst>
                                          <p:attrName>style.visibility</p:attrName>
                                        </p:attrNameLst>
                                      </p:cBhvr>
                                      <p:to>
                                        <p:strVal val="visible"/>
                                      </p:to>
                                    </p:set>
                                    <p:animEffect transition="in" filter="fade">
                                      <p:cBhvr>
                                        <p:cTn id="22" dur="1000"/>
                                        <p:tgtEl>
                                          <p:spTgt spid="39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06">
                                            <p:txEl>
                                              <p:pRg st="4" end="4"/>
                                            </p:txEl>
                                          </p:spTgt>
                                        </p:tgtEl>
                                        <p:attrNameLst>
                                          <p:attrName>style.visibility</p:attrName>
                                        </p:attrNameLst>
                                      </p:cBhvr>
                                      <p:to>
                                        <p:strVal val="visible"/>
                                      </p:to>
                                    </p:set>
                                    <p:animEffect transition="in" filter="fade">
                                      <p:cBhvr>
                                        <p:cTn id="27" dur="1000"/>
                                        <p:tgtEl>
                                          <p:spTgt spid="390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06">
                                            <p:txEl>
                                              <p:pRg st="5" end="5"/>
                                            </p:txEl>
                                          </p:spTgt>
                                        </p:tgtEl>
                                        <p:attrNameLst>
                                          <p:attrName>style.visibility</p:attrName>
                                        </p:attrNameLst>
                                      </p:cBhvr>
                                      <p:to>
                                        <p:strVal val="visible"/>
                                      </p:to>
                                    </p:set>
                                    <p:animEffect transition="in" filter="fade">
                                      <p:cBhvr>
                                        <p:cTn id="32" dur="1000"/>
                                        <p:tgtEl>
                                          <p:spTgt spid="390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06">
                                            <p:txEl>
                                              <p:pRg st="6" end="6"/>
                                            </p:txEl>
                                          </p:spTgt>
                                        </p:tgtEl>
                                        <p:attrNameLst>
                                          <p:attrName>style.visibility</p:attrName>
                                        </p:attrNameLst>
                                      </p:cBhvr>
                                      <p:to>
                                        <p:strVal val="visible"/>
                                      </p:to>
                                    </p:set>
                                    <p:animEffect transition="in" filter="fade">
                                      <p:cBhvr>
                                        <p:cTn id="37" dur="1000"/>
                                        <p:tgtEl>
                                          <p:spTgt spid="390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06">
                                            <p:txEl>
                                              <p:pRg st="7" end="7"/>
                                            </p:txEl>
                                          </p:spTgt>
                                        </p:tgtEl>
                                        <p:attrNameLst>
                                          <p:attrName>style.visibility</p:attrName>
                                        </p:attrNameLst>
                                      </p:cBhvr>
                                      <p:to>
                                        <p:strVal val="visible"/>
                                      </p:to>
                                    </p:set>
                                    <p:animEffect transition="in" filter="fade">
                                      <p:cBhvr>
                                        <p:cTn id="42" dur="1000"/>
                                        <p:tgtEl>
                                          <p:spTgt spid="390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06">
                                            <p:txEl>
                                              <p:pRg st="8" end="8"/>
                                            </p:txEl>
                                          </p:spTgt>
                                        </p:tgtEl>
                                        <p:attrNameLst>
                                          <p:attrName>style.visibility</p:attrName>
                                        </p:attrNameLst>
                                      </p:cBhvr>
                                      <p:to>
                                        <p:strVal val="visible"/>
                                      </p:to>
                                    </p:set>
                                    <p:animEffect transition="in" filter="fade">
                                      <p:cBhvr>
                                        <p:cTn id="47" dur="1000"/>
                                        <p:tgtEl>
                                          <p:spTgt spid="39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3910"/>
        <p:cNvGrpSpPr/>
        <p:nvPr/>
      </p:nvGrpSpPr>
      <p:grpSpPr>
        <a:xfrm>
          <a:off x="0" y="0"/>
          <a:ext cx="0" cy="0"/>
          <a:chOff x="0" y="0"/>
          <a:chExt cx="0" cy="0"/>
        </a:xfrm>
      </p:grpSpPr>
      <p:sp>
        <p:nvSpPr>
          <p:cNvPr id="3911" name="Google Shape;3911;p460"/>
          <p:cNvSpPr txBox="1"/>
          <p:nvPr/>
        </p:nvSpPr>
        <p:spPr>
          <a:xfrm>
            <a:off x="247125" y="206475"/>
            <a:ext cx="8459700" cy="4382400"/>
          </a:xfrm>
          <a:prstGeom prst="rect">
            <a:avLst/>
          </a:prstGeom>
          <a:noFill/>
          <a:ln>
            <a:noFill/>
          </a:ln>
        </p:spPr>
        <p:txBody>
          <a:bodyPr spcFirstLastPara="1" wrap="square" lIns="0" tIns="12700" rIns="0" bIns="0" anchor="t" anchorCtr="0">
            <a:noAutofit/>
          </a:bodyPr>
          <a:lstStyle/>
          <a:p>
            <a:pPr marL="0" marR="0" lvl="0" indent="0" algn="l" rtl="0">
              <a:lnSpc>
                <a:spcPct val="119375"/>
              </a:lnSpc>
              <a:spcBef>
                <a:spcPts val="0"/>
              </a:spcBef>
              <a:spcAft>
                <a:spcPts val="0"/>
              </a:spcAft>
              <a:buNone/>
            </a:pPr>
            <a:r>
              <a:rPr lang="en" sz="2400" b="1">
                <a:solidFill>
                  <a:schemeClr val="dk1"/>
                </a:solidFill>
                <a:latin typeface="Comfortaa"/>
                <a:ea typeface="Comfortaa"/>
                <a:cs typeface="Comfortaa"/>
                <a:sym typeface="Comfortaa"/>
              </a:rPr>
              <a:t>Docker networking is a plugable architectures with 3 main drivers: bridge, host and none (no network).. </a:t>
            </a: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400" b="1">
                <a:solidFill>
                  <a:schemeClr val="dk1"/>
                </a:solidFill>
                <a:latin typeface="Comfortaa"/>
                <a:ea typeface="Comfortaa"/>
                <a:cs typeface="Comfortaa"/>
                <a:sym typeface="Comfortaa"/>
              </a:rPr>
              <a:t>Default is bridge mode with</a:t>
            </a:r>
            <a:r>
              <a:rPr lang="en" sz="2400" b="1">
                <a:solidFill>
                  <a:srgbClr val="00FF00"/>
                </a:solidFill>
                <a:latin typeface="Comfortaa"/>
                <a:ea typeface="Comfortaa"/>
                <a:cs typeface="Comfortaa"/>
                <a:sym typeface="Comfortaa"/>
              </a:rPr>
              <a:t> docker0 </a:t>
            </a:r>
            <a:r>
              <a:rPr lang="en" sz="2400" b="1">
                <a:solidFill>
                  <a:schemeClr val="dk1"/>
                </a:solidFill>
                <a:latin typeface="Comfortaa"/>
                <a:ea typeface="Comfortaa"/>
                <a:cs typeface="Comfortaa"/>
                <a:sym typeface="Comfortaa"/>
              </a:rPr>
              <a:t>and allows containers communication within the same host</a:t>
            </a:r>
            <a:r>
              <a:rPr lang="en" sz="1100"/>
              <a:t>		 </a:t>
            </a:r>
            <a:r>
              <a:rPr lang="en" sz="2400" b="1">
                <a:solidFill>
                  <a:schemeClr val="dk1"/>
                </a:solidFill>
                <a:latin typeface="Comfortaa"/>
                <a:ea typeface="Comfortaa"/>
                <a:cs typeface="Comfortaa"/>
                <a:sym typeface="Comfortaa"/>
              </a:rPr>
              <a:t>Docker allocates a block of IPs (172.17.0.0/16 by default)</a:t>
            </a:r>
            <a:r>
              <a:rPr lang="en" sz="2800" b="1">
                <a:solidFill>
                  <a:schemeClr val="dk1"/>
                </a:solidFill>
                <a:latin typeface="Comfortaa"/>
                <a:ea typeface="Comfortaa"/>
                <a:cs typeface="Comfortaa"/>
                <a:sym typeface="Comfortaa"/>
              </a:rPr>
              <a:t> </a:t>
            </a:r>
            <a:endParaRPr sz="28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400" b="1">
                <a:solidFill>
                  <a:schemeClr val="dk1"/>
                </a:solidFill>
                <a:latin typeface="Comfortaa"/>
                <a:ea typeface="Comfortaa"/>
                <a:cs typeface="Comfortaa"/>
                <a:sym typeface="Comfortaa"/>
              </a:rPr>
              <a:t>Communication between containers on different hosts to be solved by Kubernetes, Swarm or overlay networks</a:t>
            </a: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8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8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8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8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1100"/>
              <a:t>					</a:t>
            </a:r>
            <a:endParaRPr sz="1100"/>
          </a:p>
          <a:p>
            <a:pPr marL="0" marR="0" lvl="0" indent="0" algn="l" rtl="0">
              <a:lnSpc>
                <a:spcPct val="119375"/>
              </a:lnSpc>
              <a:spcBef>
                <a:spcPts val="0"/>
              </a:spcBef>
              <a:spcAft>
                <a:spcPts val="0"/>
              </a:spcAft>
              <a:buNone/>
            </a:pPr>
            <a:r>
              <a:rPr lang="en" sz="1100"/>
              <a:t>				</a:t>
            </a:r>
            <a:endParaRPr sz="1100"/>
          </a:p>
          <a:p>
            <a:pPr marL="0" marR="0" lvl="0" indent="0" algn="l" rtl="0">
              <a:lnSpc>
                <a:spcPct val="119375"/>
              </a:lnSpc>
              <a:spcBef>
                <a:spcPts val="0"/>
              </a:spcBef>
              <a:spcAft>
                <a:spcPts val="0"/>
              </a:spcAft>
              <a:buNone/>
            </a:pPr>
            <a:r>
              <a:rPr lang="en" sz="1100"/>
              <a:t>			</a:t>
            </a:r>
            <a:endParaRPr sz="1100"/>
          </a:p>
          <a:p>
            <a:pPr marL="0" marR="0" lvl="0" indent="0" algn="l" rtl="0">
              <a:lnSpc>
                <a:spcPct val="119375"/>
              </a:lnSpc>
              <a:spcBef>
                <a:spcPts val="0"/>
              </a:spcBef>
              <a:spcAft>
                <a:spcPts val="0"/>
              </a:spcAft>
              <a:buNone/>
            </a:pPr>
            <a:r>
              <a:rPr lang="en" sz="1100"/>
              <a:t>		</a:t>
            </a:r>
            <a:endParaRPr sz="1100"/>
          </a:p>
          <a:p>
            <a:pPr marL="0" marR="0" lvl="0" indent="0" algn="l" rtl="0">
              <a:lnSpc>
                <a:spcPct val="119375"/>
              </a:lnSpc>
              <a:spcBef>
                <a:spcPts val="0"/>
              </a:spcBef>
              <a:spcAft>
                <a:spcPts val="0"/>
              </a:spcAft>
              <a:buNone/>
            </a:pPr>
            <a:endParaRPr sz="24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1">
                                            <p:txEl>
                                              <p:pRg st="0" end="0"/>
                                            </p:txEl>
                                          </p:spTgt>
                                        </p:tgtEl>
                                        <p:attrNameLst>
                                          <p:attrName>style.visibility</p:attrName>
                                        </p:attrNameLst>
                                      </p:cBhvr>
                                      <p:to>
                                        <p:strVal val="visible"/>
                                      </p:to>
                                    </p:set>
                                    <p:animEffect transition="in" filter="fade">
                                      <p:cBhvr>
                                        <p:cTn id="7" dur="1000"/>
                                        <p:tgtEl>
                                          <p:spTgt spid="39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1">
                                            <p:txEl>
                                              <p:pRg st="1" end="1"/>
                                            </p:txEl>
                                          </p:spTgt>
                                        </p:tgtEl>
                                        <p:attrNameLst>
                                          <p:attrName>style.visibility</p:attrName>
                                        </p:attrNameLst>
                                      </p:cBhvr>
                                      <p:to>
                                        <p:strVal val="visible"/>
                                      </p:to>
                                    </p:set>
                                    <p:animEffect transition="in" filter="fade">
                                      <p:cBhvr>
                                        <p:cTn id="12" dur="1000"/>
                                        <p:tgtEl>
                                          <p:spTgt spid="39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1">
                                            <p:txEl>
                                              <p:pRg st="2" end="2"/>
                                            </p:txEl>
                                          </p:spTgt>
                                        </p:tgtEl>
                                        <p:attrNameLst>
                                          <p:attrName>style.visibility</p:attrName>
                                        </p:attrNameLst>
                                      </p:cBhvr>
                                      <p:to>
                                        <p:strVal val="visible"/>
                                      </p:to>
                                    </p:set>
                                    <p:animEffect transition="in" filter="fade">
                                      <p:cBhvr>
                                        <p:cTn id="17" dur="1000"/>
                                        <p:tgtEl>
                                          <p:spTgt spid="39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1">
                                            <p:txEl>
                                              <p:pRg st="3" end="3"/>
                                            </p:txEl>
                                          </p:spTgt>
                                        </p:tgtEl>
                                        <p:attrNameLst>
                                          <p:attrName>style.visibility</p:attrName>
                                        </p:attrNameLst>
                                      </p:cBhvr>
                                      <p:to>
                                        <p:strVal val="visible"/>
                                      </p:to>
                                    </p:set>
                                    <p:animEffect transition="in" filter="fade">
                                      <p:cBhvr>
                                        <p:cTn id="22" dur="1000"/>
                                        <p:tgtEl>
                                          <p:spTgt spid="39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1">
                                            <p:txEl>
                                              <p:pRg st="4" end="4"/>
                                            </p:txEl>
                                          </p:spTgt>
                                        </p:tgtEl>
                                        <p:attrNameLst>
                                          <p:attrName>style.visibility</p:attrName>
                                        </p:attrNameLst>
                                      </p:cBhvr>
                                      <p:to>
                                        <p:strVal val="visible"/>
                                      </p:to>
                                    </p:set>
                                    <p:animEffect transition="in" filter="fade">
                                      <p:cBhvr>
                                        <p:cTn id="27" dur="1000"/>
                                        <p:tgtEl>
                                          <p:spTgt spid="39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11">
                                            <p:txEl>
                                              <p:pRg st="5" end="5"/>
                                            </p:txEl>
                                          </p:spTgt>
                                        </p:tgtEl>
                                        <p:attrNameLst>
                                          <p:attrName>style.visibility</p:attrName>
                                        </p:attrNameLst>
                                      </p:cBhvr>
                                      <p:to>
                                        <p:strVal val="visible"/>
                                      </p:to>
                                    </p:set>
                                    <p:animEffect transition="in" filter="fade">
                                      <p:cBhvr>
                                        <p:cTn id="32" dur="1000"/>
                                        <p:tgtEl>
                                          <p:spTgt spid="39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11">
                                            <p:txEl>
                                              <p:pRg st="6" end="6"/>
                                            </p:txEl>
                                          </p:spTgt>
                                        </p:tgtEl>
                                        <p:attrNameLst>
                                          <p:attrName>style.visibility</p:attrName>
                                        </p:attrNameLst>
                                      </p:cBhvr>
                                      <p:to>
                                        <p:strVal val="visible"/>
                                      </p:to>
                                    </p:set>
                                    <p:animEffect transition="in" filter="fade">
                                      <p:cBhvr>
                                        <p:cTn id="37" dur="1000"/>
                                        <p:tgtEl>
                                          <p:spTgt spid="39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11">
                                            <p:txEl>
                                              <p:pRg st="7" end="7"/>
                                            </p:txEl>
                                          </p:spTgt>
                                        </p:tgtEl>
                                        <p:attrNameLst>
                                          <p:attrName>style.visibility</p:attrName>
                                        </p:attrNameLst>
                                      </p:cBhvr>
                                      <p:to>
                                        <p:strVal val="visible"/>
                                      </p:to>
                                    </p:set>
                                    <p:animEffect transition="in" filter="fade">
                                      <p:cBhvr>
                                        <p:cTn id="42" dur="1000"/>
                                        <p:tgtEl>
                                          <p:spTgt spid="39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11">
                                            <p:txEl>
                                              <p:pRg st="8" end="8"/>
                                            </p:txEl>
                                          </p:spTgt>
                                        </p:tgtEl>
                                        <p:attrNameLst>
                                          <p:attrName>style.visibility</p:attrName>
                                        </p:attrNameLst>
                                      </p:cBhvr>
                                      <p:to>
                                        <p:strVal val="visible"/>
                                      </p:to>
                                    </p:set>
                                    <p:animEffect transition="in" filter="fade">
                                      <p:cBhvr>
                                        <p:cTn id="47" dur="1000"/>
                                        <p:tgtEl>
                                          <p:spTgt spid="391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11">
                                            <p:txEl>
                                              <p:pRg st="9" end="9"/>
                                            </p:txEl>
                                          </p:spTgt>
                                        </p:tgtEl>
                                        <p:attrNameLst>
                                          <p:attrName>style.visibility</p:attrName>
                                        </p:attrNameLst>
                                      </p:cBhvr>
                                      <p:to>
                                        <p:strVal val="visible"/>
                                      </p:to>
                                    </p:set>
                                    <p:animEffect transition="in" filter="fade">
                                      <p:cBhvr>
                                        <p:cTn id="52" dur="1000"/>
                                        <p:tgtEl>
                                          <p:spTgt spid="391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911">
                                            <p:txEl>
                                              <p:pRg st="10" end="10"/>
                                            </p:txEl>
                                          </p:spTgt>
                                        </p:tgtEl>
                                        <p:attrNameLst>
                                          <p:attrName>style.visibility</p:attrName>
                                        </p:attrNameLst>
                                      </p:cBhvr>
                                      <p:to>
                                        <p:strVal val="visible"/>
                                      </p:to>
                                    </p:set>
                                    <p:animEffect transition="in" filter="fade">
                                      <p:cBhvr>
                                        <p:cTn id="57" dur="1000"/>
                                        <p:tgtEl>
                                          <p:spTgt spid="391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911">
                                            <p:txEl>
                                              <p:pRg st="11" end="11"/>
                                            </p:txEl>
                                          </p:spTgt>
                                        </p:tgtEl>
                                        <p:attrNameLst>
                                          <p:attrName>style.visibility</p:attrName>
                                        </p:attrNameLst>
                                      </p:cBhvr>
                                      <p:to>
                                        <p:strVal val="visible"/>
                                      </p:to>
                                    </p:set>
                                    <p:animEffect transition="in" filter="fade">
                                      <p:cBhvr>
                                        <p:cTn id="62" dur="1000"/>
                                        <p:tgtEl>
                                          <p:spTgt spid="3911">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911">
                                            <p:txEl>
                                              <p:pRg st="12" end="12"/>
                                            </p:txEl>
                                          </p:spTgt>
                                        </p:tgtEl>
                                        <p:attrNameLst>
                                          <p:attrName>style.visibility</p:attrName>
                                        </p:attrNameLst>
                                      </p:cBhvr>
                                      <p:to>
                                        <p:strVal val="visible"/>
                                      </p:to>
                                    </p:set>
                                    <p:animEffect transition="in" filter="fade">
                                      <p:cBhvr>
                                        <p:cTn id="67" dur="1000"/>
                                        <p:tgtEl>
                                          <p:spTgt spid="3911">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911">
                                            <p:txEl>
                                              <p:pRg st="13" end="13"/>
                                            </p:txEl>
                                          </p:spTgt>
                                        </p:tgtEl>
                                        <p:attrNameLst>
                                          <p:attrName>style.visibility</p:attrName>
                                        </p:attrNameLst>
                                      </p:cBhvr>
                                      <p:to>
                                        <p:strVal val="visible"/>
                                      </p:to>
                                    </p:set>
                                    <p:animEffect transition="in" filter="fade">
                                      <p:cBhvr>
                                        <p:cTn id="72" dur="1000"/>
                                        <p:tgtEl>
                                          <p:spTgt spid="39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3915"/>
        <p:cNvGrpSpPr/>
        <p:nvPr/>
      </p:nvGrpSpPr>
      <p:grpSpPr>
        <a:xfrm>
          <a:off x="0" y="0"/>
          <a:ext cx="0" cy="0"/>
          <a:chOff x="0" y="0"/>
          <a:chExt cx="0" cy="0"/>
        </a:xfrm>
      </p:grpSpPr>
      <p:sp>
        <p:nvSpPr>
          <p:cNvPr id="3916" name="Google Shape;3916;p461"/>
          <p:cNvSpPr txBox="1"/>
          <p:nvPr/>
        </p:nvSpPr>
        <p:spPr>
          <a:xfrm>
            <a:off x="1035100" y="2659050"/>
            <a:ext cx="7096200" cy="2273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7" name="Google Shape;3917;p461"/>
          <p:cNvSpPr txBox="1"/>
          <p:nvPr/>
        </p:nvSpPr>
        <p:spPr>
          <a:xfrm>
            <a:off x="384150" y="128050"/>
            <a:ext cx="8236800" cy="48042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HOST</a:t>
            </a:r>
            <a:endParaRPr sz="2000" b="1">
              <a:solidFill>
                <a:schemeClr val="dk1"/>
              </a:solidFill>
              <a:latin typeface="Comfortaa"/>
              <a:ea typeface="Comfortaa"/>
              <a:cs typeface="Comfortaa"/>
              <a:sym typeface="Comfortaa"/>
            </a:endParaRPr>
          </a:p>
        </p:txBody>
      </p:sp>
      <p:sp>
        <p:nvSpPr>
          <p:cNvPr id="3918" name="Google Shape;3918;p461"/>
          <p:cNvSpPr txBox="1"/>
          <p:nvPr/>
        </p:nvSpPr>
        <p:spPr>
          <a:xfrm>
            <a:off x="1611175" y="563675"/>
            <a:ext cx="2154000" cy="1600500"/>
          </a:xfrm>
          <a:prstGeom prst="rect">
            <a:avLst/>
          </a:prstGeom>
          <a:solidFill>
            <a:srgbClr val="FF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9" name="Google Shape;3919;p461"/>
          <p:cNvSpPr txBox="1"/>
          <p:nvPr/>
        </p:nvSpPr>
        <p:spPr>
          <a:xfrm>
            <a:off x="5124800" y="563675"/>
            <a:ext cx="2154000" cy="1600500"/>
          </a:xfrm>
          <a:prstGeom prst="rect">
            <a:avLst/>
          </a:prstGeom>
          <a:solidFill>
            <a:srgbClr val="00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0" name="Google Shape;3920;p461"/>
          <p:cNvSpPr txBox="1"/>
          <p:nvPr/>
        </p:nvSpPr>
        <p:spPr>
          <a:xfrm>
            <a:off x="2184250" y="2785100"/>
            <a:ext cx="4650300" cy="981300"/>
          </a:xfrm>
          <a:prstGeom prst="rect">
            <a:avLst/>
          </a:prstGeom>
          <a:solidFill>
            <a:srgbClr val="00FFFF"/>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FF"/>
              </a:highlight>
            </a:endParaRPr>
          </a:p>
        </p:txBody>
      </p:sp>
      <p:sp>
        <p:nvSpPr>
          <p:cNvPr id="3921" name="Google Shape;3921;p461"/>
          <p:cNvSpPr txBox="1"/>
          <p:nvPr/>
        </p:nvSpPr>
        <p:spPr>
          <a:xfrm>
            <a:off x="3741600" y="4487250"/>
            <a:ext cx="1383300" cy="444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enp0s8</a:t>
            </a:r>
            <a:endParaRPr sz="1700" b="1">
              <a:solidFill>
                <a:schemeClr val="dk1"/>
              </a:solidFill>
              <a:latin typeface="Comfortaa"/>
              <a:ea typeface="Comfortaa"/>
              <a:cs typeface="Comfortaa"/>
              <a:sym typeface="Comfortaa"/>
            </a:endParaRPr>
          </a:p>
        </p:txBody>
      </p:sp>
      <p:sp>
        <p:nvSpPr>
          <p:cNvPr id="3922" name="Google Shape;3922;p461"/>
          <p:cNvSpPr txBox="1"/>
          <p:nvPr/>
        </p:nvSpPr>
        <p:spPr>
          <a:xfrm>
            <a:off x="2497075"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eth0</a:t>
            </a:r>
            <a:endParaRPr sz="1700" b="1">
              <a:latin typeface="Comfortaa"/>
              <a:ea typeface="Comfortaa"/>
              <a:cs typeface="Comfortaa"/>
              <a:sym typeface="Comfortaa"/>
            </a:endParaRPr>
          </a:p>
        </p:txBody>
      </p:sp>
      <p:sp>
        <p:nvSpPr>
          <p:cNvPr id="3923" name="Google Shape;3923;p461"/>
          <p:cNvSpPr txBox="1"/>
          <p:nvPr/>
        </p:nvSpPr>
        <p:spPr>
          <a:xfrm>
            <a:off x="5124800"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lt1"/>
                </a:solidFill>
                <a:latin typeface="Comfortaa"/>
                <a:ea typeface="Comfortaa"/>
                <a:cs typeface="Comfortaa"/>
                <a:sym typeface="Comfortaa"/>
              </a:rPr>
              <a:t>eth0</a:t>
            </a:r>
            <a:endParaRPr sz="1700" b="1">
              <a:solidFill>
                <a:schemeClr val="lt1"/>
              </a:solidFill>
              <a:latin typeface="Comfortaa"/>
              <a:ea typeface="Comfortaa"/>
              <a:cs typeface="Comfortaa"/>
              <a:sym typeface="Comfortaa"/>
            </a:endParaRPr>
          </a:p>
        </p:txBody>
      </p:sp>
      <p:sp>
        <p:nvSpPr>
          <p:cNvPr id="3924" name="Google Shape;3924;p461"/>
          <p:cNvSpPr txBox="1"/>
          <p:nvPr/>
        </p:nvSpPr>
        <p:spPr>
          <a:xfrm>
            <a:off x="2405675" y="2964350"/>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rgbClr val="080808"/>
                </a:solidFill>
                <a:latin typeface="Comfortaa"/>
                <a:ea typeface="Comfortaa"/>
                <a:cs typeface="Comfortaa"/>
                <a:sym typeface="Comfortaa"/>
              </a:rPr>
              <a:t>veth10</a:t>
            </a:r>
            <a:endParaRPr sz="1700" b="1">
              <a:solidFill>
                <a:srgbClr val="080808"/>
              </a:solidFill>
              <a:latin typeface="Comfortaa"/>
              <a:ea typeface="Comfortaa"/>
              <a:cs typeface="Comfortaa"/>
              <a:sym typeface="Comfortaa"/>
            </a:endParaRPr>
          </a:p>
        </p:txBody>
      </p:sp>
      <p:sp>
        <p:nvSpPr>
          <p:cNvPr id="3925" name="Google Shape;3925;p461"/>
          <p:cNvSpPr txBox="1"/>
          <p:nvPr/>
        </p:nvSpPr>
        <p:spPr>
          <a:xfrm>
            <a:off x="5255650" y="2964350"/>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veth11</a:t>
            </a:r>
            <a:endParaRPr sz="1700" b="1">
              <a:latin typeface="Comfortaa"/>
              <a:ea typeface="Comfortaa"/>
              <a:cs typeface="Comfortaa"/>
              <a:sym typeface="Comfortaa"/>
            </a:endParaRPr>
          </a:p>
        </p:txBody>
      </p:sp>
      <p:sp>
        <p:nvSpPr>
          <p:cNvPr id="3926" name="Google Shape;3926;p461"/>
          <p:cNvSpPr txBox="1"/>
          <p:nvPr/>
        </p:nvSpPr>
        <p:spPr>
          <a:xfrm>
            <a:off x="3652750" y="2962063"/>
            <a:ext cx="17133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fortaa"/>
                <a:ea typeface="Comfortaa"/>
                <a:cs typeface="Comfortaa"/>
                <a:sym typeface="Comfortaa"/>
              </a:rPr>
              <a:t>  </a:t>
            </a:r>
            <a:r>
              <a:rPr lang="en" sz="1600">
                <a:latin typeface="Comfortaa"/>
                <a:ea typeface="Comfortaa"/>
                <a:cs typeface="Comfortaa"/>
                <a:sym typeface="Comfortaa"/>
              </a:rPr>
              <a:t> </a:t>
            </a:r>
            <a:r>
              <a:rPr lang="en" sz="2000" b="1">
                <a:latin typeface="Comfortaa"/>
                <a:ea typeface="Comfortaa"/>
                <a:cs typeface="Comfortaa"/>
                <a:sym typeface="Comfortaa"/>
              </a:rPr>
              <a:t>Docker0</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   172.17.0.1</a:t>
            </a:r>
            <a:r>
              <a:rPr lang="en" b="1">
                <a:solidFill>
                  <a:schemeClr val="dk1"/>
                </a:solidFill>
                <a:latin typeface="Comfortaa"/>
                <a:ea typeface="Comfortaa"/>
                <a:cs typeface="Comfortaa"/>
                <a:sym typeface="Comfortaa"/>
              </a:rPr>
              <a:t>     </a:t>
            </a:r>
            <a:endParaRPr b="1">
              <a:solidFill>
                <a:schemeClr val="dk1"/>
              </a:solidFill>
              <a:latin typeface="Comfortaa"/>
              <a:ea typeface="Comfortaa"/>
              <a:cs typeface="Comfortaa"/>
              <a:sym typeface="Comfortaa"/>
            </a:endParaRPr>
          </a:p>
        </p:txBody>
      </p:sp>
      <p:cxnSp>
        <p:nvCxnSpPr>
          <p:cNvPr id="3927" name="Google Shape;3927;p461"/>
          <p:cNvCxnSpPr>
            <a:endCxn id="3924" idx="0"/>
          </p:cNvCxnSpPr>
          <p:nvPr/>
        </p:nvCxnSpPr>
        <p:spPr>
          <a:xfrm>
            <a:off x="3039725" y="2164250"/>
            <a:ext cx="0" cy="800100"/>
          </a:xfrm>
          <a:prstGeom prst="straightConnector1">
            <a:avLst/>
          </a:prstGeom>
          <a:noFill/>
          <a:ln w="152400" cap="flat" cmpd="sng">
            <a:solidFill>
              <a:srgbClr val="FF0000"/>
            </a:solidFill>
            <a:prstDash val="solid"/>
            <a:round/>
            <a:headEnd type="none" w="med" len="med"/>
            <a:tailEnd type="none" w="med" len="med"/>
          </a:ln>
        </p:spPr>
      </p:cxnSp>
      <p:cxnSp>
        <p:nvCxnSpPr>
          <p:cNvPr id="3928" name="Google Shape;3928;p461"/>
          <p:cNvCxnSpPr/>
          <p:nvPr/>
        </p:nvCxnSpPr>
        <p:spPr>
          <a:xfrm>
            <a:off x="5889700" y="2164250"/>
            <a:ext cx="0" cy="800100"/>
          </a:xfrm>
          <a:prstGeom prst="straightConnector1">
            <a:avLst/>
          </a:prstGeom>
          <a:noFill/>
          <a:ln w="152400" cap="flat" cmpd="sng">
            <a:solidFill>
              <a:srgbClr val="FF0000"/>
            </a:solidFill>
            <a:prstDash val="solid"/>
            <a:round/>
            <a:headEnd type="none" w="med" len="med"/>
            <a:tailEnd type="none" w="med" len="med"/>
          </a:ln>
        </p:spPr>
      </p:cxnSp>
      <p:cxnSp>
        <p:nvCxnSpPr>
          <p:cNvPr id="3929" name="Google Shape;3929;p461"/>
          <p:cNvCxnSpPr/>
          <p:nvPr/>
        </p:nvCxnSpPr>
        <p:spPr>
          <a:xfrm>
            <a:off x="5889700" y="2164250"/>
            <a:ext cx="0" cy="800100"/>
          </a:xfrm>
          <a:prstGeom prst="straightConnector1">
            <a:avLst/>
          </a:prstGeom>
          <a:noFill/>
          <a:ln w="152400" cap="flat" cmpd="sng">
            <a:solidFill>
              <a:srgbClr val="FF0000"/>
            </a:solidFill>
            <a:prstDash val="solid"/>
            <a:round/>
            <a:headEnd type="none" w="med" len="med"/>
            <a:tailEnd type="none" w="med" len="med"/>
          </a:ln>
        </p:spPr>
      </p:cxnSp>
      <p:sp>
        <p:nvSpPr>
          <p:cNvPr id="3930" name="Google Shape;3930;p461"/>
          <p:cNvSpPr txBox="1"/>
          <p:nvPr/>
        </p:nvSpPr>
        <p:spPr>
          <a:xfrm>
            <a:off x="1275625" y="4139525"/>
            <a:ext cx="21540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ROOT</a:t>
            </a:r>
            <a:r>
              <a:rPr lang="en" sz="2000" b="1">
                <a:solidFill>
                  <a:srgbClr val="00FFFF"/>
                </a:solidFill>
                <a:latin typeface="Comfortaa"/>
                <a:ea typeface="Comfortaa"/>
                <a:cs typeface="Comfortaa"/>
                <a:sym typeface="Comfortaa"/>
              </a:rPr>
              <a:t> </a:t>
            </a:r>
            <a:endParaRPr sz="2000" b="1">
              <a:solidFill>
                <a:srgbClr val="00FFFF"/>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netns </a:t>
            </a:r>
            <a:endParaRPr sz="2000" b="1">
              <a:solidFill>
                <a:schemeClr val="dk1"/>
              </a:solidFill>
              <a:latin typeface="Comfortaa"/>
              <a:ea typeface="Comfortaa"/>
              <a:cs typeface="Comfortaa"/>
              <a:sym typeface="Comfortaa"/>
            </a:endParaRPr>
          </a:p>
        </p:txBody>
      </p:sp>
      <p:sp>
        <p:nvSpPr>
          <p:cNvPr id="3931" name="Google Shape;3931;p461"/>
          <p:cNvSpPr txBox="1"/>
          <p:nvPr/>
        </p:nvSpPr>
        <p:spPr>
          <a:xfrm>
            <a:off x="1611175" y="546325"/>
            <a:ext cx="21540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Comfortaa"/>
                <a:ea typeface="Comfortaa"/>
                <a:cs typeface="Comfortaa"/>
                <a:sym typeface="Comfortaa"/>
              </a:rPr>
              <a:t>netns    CON2</a:t>
            </a:r>
            <a:endParaRPr sz="2000" b="1">
              <a:solidFill>
                <a:schemeClr val="lt1"/>
              </a:solidFill>
              <a:latin typeface="Comfortaa"/>
              <a:ea typeface="Comfortaa"/>
              <a:cs typeface="Comfortaa"/>
              <a:sym typeface="Comfortaa"/>
            </a:endParaRPr>
          </a:p>
        </p:txBody>
      </p:sp>
      <p:sp>
        <p:nvSpPr>
          <p:cNvPr id="3932" name="Google Shape;3932;p461"/>
          <p:cNvSpPr txBox="1"/>
          <p:nvPr/>
        </p:nvSpPr>
        <p:spPr>
          <a:xfrm>
            <a:off x="5191300" y="546325"/>
            <a:ext cx="22827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netns    CON2</a:t>
            </a:r>
            <a:endParaRPr sz="2000" b="1">
              <a:latin typeface="Comfortaa"/>
              <a:ea typeface="Comfortaa"/>
              <a:cs typeface="Comfortaa"/>
              <a:sym typeface="Comfortaa"/>
            </a:endParaRPr>
          </a:p>
        </p:txBody>
      </p:sp>
      <p:sp>
        <p:nvSpPr>
          <p:cNvPr id="3933" name="Google Shape;3933;p461"/>
          <p:cNvSpPr txBox="1"/>
          <p:nvPr/>
        </p:nvSpPr>
        <p:spPr>
          <a:xfrm>
            <a:off x="5255650" y="4453250"/>
            <a:ext cx="21540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192.168.50.101</a:t>
            </a:r>
            <a:endParaRPr sz="1700" b="1">
              <a:solidFill>
                <a:schemeClr val="dk1"/>
              </a:solidFill>
              <a:latin typeface="Comfortaa"/>
              <a:ea typeface="Comfortaa"/>
              <a:cs typeface="Comfortaa"/>
              <a:sym typeface="Comfortaa"/>
            </a:endParaRPr>
          </a:p>
        </p:txBody>
      </p:sp>
      <p:pic>
        <p:nvPicPr>
          <p:cNvPr id="3934" name="Google Shape;3934;p461"/>
          <p:cNvPicPr preferRelativeResize="0"/>
          <p:nvPr/>
        </p:nvPicPr>
        <p:blipFill>
          <a:blip r:embed="rId3">
            <a:alphaModFix/>
          </a:blip>
          <a:stretch>
            <a:fillRect/>
          </a:stretch>
        </p:blipFill>
        <p:spPr>
          <a:xfrm>
            <a:off x="1611167" y="1298142"/>
            <a:ext cx="800100" cy="800100"/>
          </a:xfrm>
          <a:prstGeom prst="rect">
            <a:avLst/>
          </a:prstGeom>
          <a:noFill/>
          <a:ln>
            <a:noFill/>
          </a:ln>
        </p:spPr>
      </p:pic>
      <p:pic>
        <p:nvPicPr>
          <p:cNvPr id="3935" name="Google Shape;3935;p461"/>
          <p:cNvPicPr preferRelativeResize="0"/>
          <p:nvPr/>
        </p:nvPicPr>
        <p:blipFill>
          <a:blip r:embed="rId3">
            <a:alphaModFix/>
          </a:blip>
          <a:stretch>
            <a:fillRect/>
          </a:stretch>
        </p:blipFill>
        <p:spPr>
          <a:xfrm>
            <a:off x="6478692" y="1298142"/>
            <a:ext cx="800100" cy="800100"/>
          </a:xfrm>
          <a:prstGeom prst="rect">
            <a:avLst/>
          </a:prstGeom>
          <a:noFill/>
          <a:ln>
            <a:noFill/>
          </a:ln>
        </p:spPr>
      </p:pic>
      <p:pic>
        <p:nvPicPr>
          <p:cNvPr id="3936" name="Google Shape;3936;p461"/>
          <p:cNvPicPr preferRelativeResize="0"/>
          <p:nvPr/>
        </p:nvPicPr>
        <p:blipFill>
          <a:blip r:embed="rId4">
            <a:alphaModFix/>
          </a:blip>
          <a:stretch>
            <a:fillRect/>
          </a:stretch>
        </p:blipFill>
        <p:spPr>
          <a:xfrm>
            <a:off x="3897947" y="3820222"/>
            <a:ext cx="1070609" cy="613200"/>
          </a:xfrm>
          <a:prstGeom prst="rect">
            <a:avLst/>
          </a:prstGeom>
          <a:noFill/>
          <a:ln>
            <a:noFill/>
          </a:ln>
        </p:spPr>
      </p:pic>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3940"/>
        <p:cNvGrpSpPr/>
        <p:nvPr/>
      </p:nvGrpSpPr>
      <p:grpSpPr>
        <a:xfrm>
          <a:off x="0" y="0"/>
          <a:ext cx="0" cy="0"/>
          <a:chOff x="0" y="0"/>
          <a:chExt cx="0" cy="0"/>
        </a:xfrm>
      </p:grpSpPr>
      <p:sp>
        <p:nvSpPr>
          <p:cNvPr id="3941" name="Google Shape;3941;p462"/>
          <p:cNvSpPr txBox="1">
            <a:spLocks noGrp="1"/>
          </p:cNvSpPr>
          <p:nvPr>
            <p:ph type="title"/>
          </p:nvPr>
        </p:nvSpPr>
        <p:spPr>
          <a:xfrm>
            <a:off x="-35450" y="1142350"/>
            <a:ext cx="6652800" cy="23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Understanding the</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CNI or </a:t>
            </a:r>
            <a:r>
              <a:rPr lang="en" sz="3800" b="1">
                <a:solidFill>
                  <a:srgbClr val="00FF00"/>
                </a:solidFill>
                <a:latin typeface="Comfortaa"/>
                <a:ea typeface="Comfortaa"/>
                <a:cs typeface="Comfortaa"/>
                <a:sym typeface="Comfortaa"/>
              </a:rPr>
              <a:t>container network interface</a:t>
            </a:r>
            <a:endParaRPr sz="38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pic>
        <p:nvPicPr>
          <p:cNvPr id="3942" name="Google Shape;3942;p462"/>
          <p:cNvPicPr preferRelativeResize="0"/>
          <p:nvPr/>
        </p:nvPicPr>
        <p:blipFill>
          <a:blip r:embed="rId3">
            <a:alphaModFix/>
          </a:blip>
          <a:stretch>
            <a:fillRect/>
          </a:stretch>
        </p:blipFill>
        <p:spPr>
          <a:xfrm>
            <a:off x="6723900" y="1436000"/>
            <a:ext cx="1809750" cy="2524125"/>
          </a:xfrm>
          <a:prstGeom prst="rect">
            <a:avLst/>
          </a:prstGeom>
          <a:noFill/>
          <a:ln>
            <a:noFill/>
          </a:ln>
        </p:spPr>
      </p:pic>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3946"/>
        <p:cNvGrpSpPr/>
        <p:nvPr/>
      </p:nvGrpSpPr>
      <p:grpSpPr>
        <a:xfrm>
          <a:off x="0" y="0"/>
          <a:ext cx="0" cy="0"/>
          <a:chOff x="0" y="0"/>
          <a:chExt cx="0" cy="0"/>
        </a:xfrm>
      </p:grpSpPr>
      <p:sp>
        <p:nvSpPr>
          <p:cNvPr id="3947" name="Google Shape;3947;p463"/>
          <p:cNvSpPr txBox="1"/>
          <p:nvPr/>
        </p:nvSpPr>
        <p:spPr>
          <a:xfrm>
            <a:off x="192525" y="314850"/>
            <a:ext cx="8160900" cy="4513800"/>
          </a:xfrm>
          <a:prstGeom prst="rect">
            <a:avLst/>
          </a:prstGeom>
          <a:noFill/>
          <a:ln>
            <a:noFill/>
          </a:ln>
        </p:spPr>
        <p:txBody>
          <a:bodyPr spcFirstLastPara="1" wrap="square" lIns="0" tIns="27925" rIns="0" bIns="0" anchor="t" anchorCtr="0">
            <a:noAutofit/>
          </a:bodyPr>
          <a:lstStyle/>
          <a:p>
            <a:pPr marL="0" lvl="0" indent="0" algn="l" rtl="0">
              <a:spcBef>
                <a:spcPts val="930"/>
              </a:spcBef>
              <a:spcAft>
                <a:spcPts val="0"/>
              </a:spcAft>
              <a:buNone/>
            </a:pPr>
            <a:r>
              <a:rPr lang="en" sz="2400" b="1">
                <a:solidFill>
                  <a:schemeClr val="dk1"/>
                </a:solidFill>
                <a:latin typeface="Comfortaa"/>
                <a:ea typeface="Comfortaa"/>
                <a:cs typeface="Comfortaa"/>
                <a:sym typeface="Comfortaa"/>
              </a:rPr>
              <a:t>CNCF Project </a:t>
            </a:r>
            <a:endParaRPr sz="2400" b="1">
              <a:solidFill>
                <a:schemeClr val="dk1"/>
              </a:solidFill>
              <a:latin typeface="Comfortaa"/>
              <a:ea typeface="Comfortaa"/>
              <a:cs typeface="Comfortaa"/>
              <a:sym typeface="Comfortaa"/>
            </a:endParaRPr>
          </a:p>
          <a:p>
            <a:pPr marL="0" lvl="0" indent="0" algn="l" rtl="0">
              <a:spcBef>
                <a:spcPts val="930"/>
              </a:spcBef>
              <a:spcAft>
                <a:spcPts val="0"/>
              </a:spcAft>
              <a:buNone/>
            </a:pPr>
            <a:endParaRPr sz="2400" b="1">
              <a:solidFill>
                <a:schemeClr val="dk1"/>
              </a:solidFill>
              <a:latin typeface="Comfortaa"/>
              <a:ea typeface="Comfortaa"/>
              <a:cs typeface="Comfortaa"/>
              <a:sym typeface="Comfortaa"/>
            </a:endParaRPr>
          </a:p>
          <a:p>
            <a:pPr marL="0" lvl="0" indent="0" algn="l" rtl="0">
              <a:spcBef>
                <a:spcPts val="930"/>
              </a:spcBef>
              <a:spcAft>
                <a:spcPts val="0"/>
              </a:spcAft>
              <a:buNone/>
            </a:pPr>
            <a:r>
              <a:rPr lang="en" sz="2400" b="1">
                <a:solidFill>
                  <a:schemeClr val="dk1"/>
                </a:solidFill>
                <a:latin typeface="Comfortaa"/>
                <a:ea typeface="Comfortaa"/>
                <a:cs typeface="Comfortaa"/>
                <a:sym typeface="Comfortaa"/>
              </a:rPr>
              <a:t>stands for container runtime interface</a:t>
            </a:r>
            <a:endParaRPr sz="2400" b="1">
              <a:solidFill>
                <a:schemeClr val="dk1"/>
              </a:solidFill>
              <a:latin typeface="Comfortaa"/>
              <a:ea typeface="Comfortaa"/>
              <a:cs typeface="Comfortaa"/>
              <a:sym typeface="Comfortaa"/>
            </a:endParaRPr>
          </a:p>
          <a:p>
            <a:pPr marL="0" lvl="0" indent="0" algn="l" rtl="0">
              <a:spcBef>
                <a:spcPts val="930"/>
              </a:spcBef>
              <a:spcAft>
                <a:spcPts val="0"/>
              </a:spcAft>
              <a:buNone/>
            </a:pPr>
            <a:endParaRPr sz="2400" b="1">
              <a:solidFill>
                <a:schemeClr val="dk1"/>
              </a:solidFill>
              <a:latin typeface="Comfortaa"/>
              <a:ea typeface="Comfortaa"/>
              <a:cs typeface="Comfortaa"/>
              <a:sym typeface="Comfortaa"/>
            </a:endParaRPr>
          </a:p>
          <a:p>
            <a:pPr marL="0" lvl="0" indent="0" algn="l" rtl="0">
              <a:spcBef>
                <a:spcPts val="930"/>
              </a:spcBef>
              <a:spcAft>
                <a:spcPts val="0"/>
              </a:spcAft>
              <a:buNone/>
            </a:pPr>
            <a:r>
              <a:rPr lang="en" sz="2400" b="1">
                <a:solidFill>
                  <a:schemeClr val="dk1"/>
                </a:solidFill>
                <a:latin typeface="Comfortaa"/>
                <a:ea typeface="Comfortaa"/>
                <a:cs typeface="Comfortaa"/>
                <a:sym typeface="Comfortaa"/>
              </a:rPr>
              <a:t>started part of Rkt from CoreOS..</a:t>
            </a:r>
            <a:endParaRPr sz="2400" b="1">
              <a:solidFill>
                <a:schemeClr val="dk1"/>
              </a:solidFill>
              <a:latin typeface="Comfortaa"/>
              <a:ea typeface="Comfortaa"/>
              <a:cs typeface="Comfortaa"/>
              <a:sym typeface="Comfortaa"/>
            </a:endParaRPr>
          </a:p>
          <a:p>
            <a:pPr marL="0" lvl="0" indent="0" algn="l" rtl="0">
              <a:spcBef>
                <a:spcPts val="930"/>
              </a:spcBef>
              <a:spcAft>
                <a:spcPts val="0"/>
              </a:spcAft>
              <a:buNone/>
            </a:pPr>
            <a:endParaRPr sz="2400" b="1">
              <a:solidFill>
                <a:schemeClr val="dk1"/>
              </a:solidFill>
              <a:latin typeface="Comfortaa"/>
              <a:ea typeface="Comfortaa"/>
              <a:cs typeface="Comfortaa"/>
              <a:sym typeface="Comfortaa"/>
            </a:endParaRPr>
          </a:p>
          <a:p>
            <a:pPr marL="0" lvl="0" indent="0" algn="l" rtl="0">
              <a:spcBef>
                <a:spcPts val="930"/>
              </a:spcBef>
              <a:spcAft>
                <a:spcPts val="0"/>
              </a:spcAft>
              <a:buNone/>
            </a:pPr>
            <a:r>
              <a:rPr lang="en" sz="2400" b="1">
                <a:solidFill>
                  <a:schemeClr val="dk1"/>
                </a:solidFill>
                <a:latin typeface="Comfortaa"/>
                <a:ea typeface="Comfortaa"/>
                <a:cs typeface="Comfortaa"/>
                <a:sym typeface="Comfortaa"/>
              </a:rPr>
              <a:t>Vendor neutral protocol that interfaces between the container runtime and a network provider. not tied to Kubernetes...</a:t>
            </a:r>
            <a:endParaRPr sz="2400" b="1">
              <a:solidFill>
                <a:schemeClr val="dk1"/>
              </a:solidFill>
              <a:latin typeface="Comfortaa"/>
              <a:ea typeface="Comfortaa"/>
              <a:cs typeface="Comfortaa"/>
              <a:sym typeface="Comfortaa"/>
            </a:endParaRPr>
          </a:p>
          <a:p>
            <a:pPr marL="0" marR="5080" lvl="0" indent="0" algn="l" rtl="0">
              <a:lnSpc>
                <a:spcPct val="118750"/>
              </a:lnSpc>
              <a:spcBef>
                <a:spcPts val="1050"/>
              </a:spcBef>
              <a:spcAft>
                <a:spcPts val="0"/>
              </a:spcAft>
              <a:buNone/>
            </a:pPr>
            <a:endParaRPr sz="2400" b="1">
              <a:solidFill>
                <a:srgbClr val="00FF00"/>
              </a:solidFill>
              <a:latin typeface="Comfortaa"/>
              <a:ea typeface="Comfortaa"/>
              <a:cs typeface="Comfortaa"/>
              <a:sym typeface="Comfortaa"/>
            </a:endParaRPr>
          </a:p>
          <a:p>
            <a:pPr marL="0" marR="448944" lvl="0" indent="0" algn="l" rtl="0">
              <a:lnSpc>
                <a:spcPct val="118750"/>
              </a:lnSpc>
              <a:spcBef>
                <a:spcPts val="0"/>
              </a:spcBef>
              <a:spcAft>
                <a:spcPts val="0"/>
              </a:spcAft>
              <a:buNone/>
            </a:pPr>
            <a:endParaRPr sz="24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7">
                                            <p:txEl>
                                              <p:pRg st="0" end="0"/>
                                            </p:txEl>
                                          </p:spTgt>
                                        </p:tgtEl>
                                        <p:attrNameLst>
                                          <p:attrName>style.visibility</p:attrName>
                                        </p:attrNameLst>
                                      </p:cBhvr>
                                      <p:to>
                                        <p:strVal val="visible"/>
                                      </p:to>
                                    </p:set>
                                    <p:animEffect transition="in" filter="fade">
                                      <p:cBhvr>
                                        <p:cTn id="7" dur="1000"/>
                                        <p:tgtEl>
                                          <p:spTgt spid="3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47">
                                            <p:txEl>
                                              <p:pRg st="1" end="1"/>
                                            </p:txEl>
                                          </p:spTgt>
                                        </p:tgtEl>
                                        <p:attrNameLst>
                                          <p:attrName>style.visibility</p:attrName>
                                        </p:attrNameLst>
                                      </p:cBhvr>
                                      <p:to>
                                        <p:strVal val="visible"/>
                                      </p:to>
                                    </p:set>
                                    <p:animEffect transition="in" filter="fade">
                                      <p:cBhvr>
                                        <p:cTn id="12" dur="1000"/>
                                        <p:tgtEl>
                                          <p:spTgt spid="39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47">
                                            <p:txEl>
                                              <p:pRg st="2" end="2"/>
                                            </p:txEl>
                                          </p:spTgt>
                                        </p:tgtEl>
                                        <p:attrNameLst>
                                          <p:attrName>style.visibility</p:attrName>
                                        </p:attrNameLst>
                                      </p:cBhvr>
                                      <p:to>
                                        <p:strVal val="visible"/>
                                      </p:to>
                                    </p:set>
                                    <p:animEffect transition="in" filter="fade">
                                      <p:cBhvr>
                                        <p:cTn id="17" dur="1000"/>
                                        <p:tgtEl>
                                          <p:spTgt spid="39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47">
                                            <p:txEl>
                                              <p:pRg st="3" end="3"/>
                                            </p:txEl>
                                          </p:spTgt>
                                        </p:tgtEl>
                                        <p:attrNameLst>
                                          <p:attrName>style.visibility</p:attrName>
                                        </p:attrNameLst>
                                      </p:cBhvr>
                                      <p:to>
                                        <p:strVal val="visible"/>
                                      </p:to>
                                    </p:set>
                                    <p:animEffect transition="in" filter="fade">
                                      <p:cBhvr>
                                        <p:cTn id="22" dur="1000"/>
                                        <p:tgtEl>
                                          <p:spTgt spid="39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47">
                                            <p:txEl>
                                              <p:pRg st="4" end="4"/>
                                            </p:txEl>
                                          </p:spTgt>
                                        </p:tgtEl>
                                        <p:attrNameLst>
                                          <p:attrName>style.visibility</p:attrName>
                                        </p:attrNameLst>
                                      </p:cBhvr>
                                      <p:to>
                                        <p:strVal val="visible"/>
                                      </p:to>
                                    </p:set>
                                    <p:animEffect transition="in" filter="fade">
                                      <p:cBhvr>
                                        <p:cTn id="27" dur="1000"/>
                                        <p:tgtEl>
                                          <p:spTgt spid="39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47">
                                            <p:txEl>
                                              <p:pRg st="5" end="5"/>
                                            </p:txEl>
                                          </p:spTgt>
                                        </p:tgtEl>
                                        <p:attrNameLst>
                                          <p:attrName>style.visibility</p:attrName>
                                        </p:attrNameLst>
                                      </p:cBhvr>
                                      <p:to>
                                        <p:strVal val="visible"/>
                                      </p:to>
                                    </p:set>
                                    <p:animEffect transition="in" filter="fade">
                                      <p:cBhvr>
                                        <p:cTn id="32" dur="1000"/>
                                        <p:tgtEl>
                                          <p:spTgt spid="39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47">
                                            <p:txEl>
                                              <p:pRg st="6" end="6"/>
                                            </p:txEl>
                                          </p:spTgt>
                                        </p:tgtEl>
                                        <p:attrNameLst>
                                          <p:attrName>style.visibility</p:attrName>
                                        </p:attrNameLst>
                                      </p:cBhvr>
                                      <p:to>
                                        <p:strVal val="visible"/>
                                      </p:to>
                                    </p:set>
                                    <p:animEffect transition="in" filter="fade">
                                      <p:cBhvr>
                                        <p:cTn id="37" dur="1000"/>
                                        <p:tgtEl>
                                          <p:spTgt spid="39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947">
                                            <p:txEl>
                                              <p:pRg st="7" end="7"/>
                                            </p:txEl>
                                          </p:spTgt>
                                        </p:tgtEl>
                                        <p:attrNameLst>
                                          <p:attrName>style.visibility</p:attrName>
                                        </p:attrNameLst>
                                      </p:cBhvr>
                                      <p:to>
                                        <p:strVal val="visible"/>
                                      </p:to>
                                    </p:set>
                                    <p:animEffect transition="in" filter="fade">
                                      <p:cBhvr>
                                        <p:cTn id="42" dur="1000"/>
                                        <p:tgtEl>
                                          <p:spTgt spid="39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47">
                                            <p:txEl>
                                              <p:pRg st="8" end="8"/>
                                            </p:txEl>
                                          </p:spTgt>
                                        </p:tgtEl>
                                        <p:attrNameLst>
                                          <p:attrName>style.visibility</p:attrName>
                                        </p:attrNameLst>
                                      </p:cBhvr>
                                      <p:to>
                                        <p:strVal val="visible"/>
                                      </p:to>
                                    </p:set>
                                    <p:animEffect transition="in" filter="fade">
                                      <p:cBhvr>
                                        <p:cTn id="47" dur="1000"/>
                                        <p:tgtEl>
                                          <p:spTgt spid="39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3951"/>
        <p:cNvGrpSpPr/>
        <p:nvPr/>
      </p:nvGrpSpPr>
      <p:grpSpPr>
        <a:xfrm>
          <a:off x="0" y="0"/>
          <a:ext cx="0" cy="0"/>
          <a:chOff x="0" y="0"/>
          <a:chExt cx="0" cy="0"/>
        </a:xfrm>
      </p:grpSpPr>
      <p:sp>
        <p:nvSpPr>
          <p:cNvPr id="3952" name="Google Shape;3952;p464"/>
          <p:cNvSpPr txBox="1">
            <a:spLocks noGrp="1"/>
          </p:cNvSpPr>
          <p:nvPr>
            <p:ph type="title"/>
          </p:nvPr>
        </p:nvSpPr>
        <p:spPr>
          <a:xfrm>
            <a:off x="197650" y="450150"/>
            <a:ext cx="8791500" cy="432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200"/>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900" b="1">
                <a:solidFill>
                  <a:srgbClr val="00FF00"/>
                </a:solidFill>
                <a:latin typeface="Comfortaa"/>
                <a:ea typeface="Comfortaa"/>
                <a:cs typeface="Comfortaa"/>
                <a:sym typeface="Comfortaa"/>
              </a:rPr>
              <a:t>container</a:t>
            </a:r>
            <a:r>
              <a:rPr lang="en" sz="2500" b="1">
                <a:latin typeface="Comfortaa"/>
                <a:ea typeface="Comfortaa"/>
                <a:cs typeface="Comfortaa"/>
                <a:sym typeface="Comfortaa"/>
              </a:rPr>
              <a:t> is a </a:t>
            </a:r>
            <a:r>
              <a:rPr lang="en" sz="2500" b="1" u="sng">
                <a:solidFill>
                  <a:schemeClr val="hlink"/>
                </a:solidFill>
                <a:latin typeface="Comfortaa"/>
                <a:ea typeface="Comfortaa"/>
                <a:cs typeface="Comfortaa"/>
                <a:sym typeface="Comfortaa"/>
                <a:hlinkClick r:id="rId3"/>
              </a:rPr>
              <a:t>Linux network namespace</a:t>
            </a:r>
            <a:r>
              <a:rPr lang="en" sz="2500" b="1">
                <a:latin typeface="Comfortaa"/>
                <a:ea typeface="Comfortaa"/>
                <a:cs typeface="Comfortaa"/>
                <a:sym typeface="Comfortaa"/>
              </a:rPr>
              <a:t>. What unit this corresponds to depends on a particular container runtime implementation..in k8s, pods..</a:t>
            </a: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900" b="1">
                <a:solidFill>
                  <a:srgbClr val="00FF00"/>
                </a:solidFill>
                <a:latin typeface="Comfortaa"/>
                <a:ea typeface="Comfortaa"/>
                <a:cs typeface="Comfortaa"/>
                <a:sym typeface="Comfortaa"/>
              </a:rPr>
              <a:t>network</a:t>
            </a:r>
            <a:r>
              <a:rPr lang="en" sz="2500" b="1">
                <a:latin typeface="Comfortaa"/>
                <a:ea typeface="Comfortaa"/>
                <a:cs typeface="Comfortaa"/>
                <a:sym typeface="Comfortaa"/>
              </a:rPr>
              <a:t> refers to a group of entities that are uniquely addressable that can communicate amongst each other. in K8s entities will be pods and their unique address will be their IP.</a:t>
            </a:r>
            <a:endParaRPr sz="2500" b="1">
              <a:solidFill>
                <a:srgbClr val="24292E"/>
              </a:solidFill>
              <a:highlight>
                <a:srgbClr val="FFFFFF"/>
              </a:highlight>
              <a:latin typeface="Comfortaa"/>
              <a:ea typeface="Comfortaa"/>
              <a:cs typeface="Comfortaa"/>
              <a:sym typeface="Comfortaa"/>
            </a:endParaRPr>
          </a:p>
          <a:p>
            <a:pPr marL="0" lvl="0" indent="0" algn="l" rtl="0">
              <a:spcBef>
                <a:spcPts val="0"/>
              </a:spcBef>
              <a:spcAft>
                <a:spcPts val="0"/>
              </a:spcAft>
              <a:buNone/>
            </a:pPr>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showMasterSp="0">
  <p:cSld>
    <p:spTree>
      <p:nvGrpSpPr>
        <p:cNvPr id="1" name="Shape 3956"/>
        <p:cNvGrpSpPr/>
        <p:nvPr/>
      </p:nvGrpSpPr>
      <p:grpSpPr>
        <a:xfrm>
          <a:off x="0" y="0"/>
          <a:ext cx="0" cy="0"/>
          <a:chOff x="0" y="0"/>
          <a:chExt cx="0" cy="0"/>
        </a:xfrm>
      </p:grpSpPr>
      <p:grpSp>
        <p:nvGrpSpPr>
          <p:cNvPr id="3957" name="Google Shape;3957;p465"/>
          <p:cNvGrpSpPr/>
          <p:nvPr/>
        </p:nvGrpSpPr>
        <p:grpSpPr>
          <a:xfrm>
            <a:off x="1083324" y="-50325"/>
            <a:ext cx="7263350" cy="5143498"/>
            <a:chOff x="1073249" y="0"/>
            <a:chExt cx="7263350" cy="5143498"/>
          </a:xfrm>
        </p:grpSpPr>
        <p:pic>
          <p:nvPicPr>
            <p:cNvPr id="3958" name="Google Shape;3958;p465"/>
            <p:cNvPicPr preferRelativeResize="0"/>
            <p:nvPr/>
          </p:nvPicPr>
          <p:blipFill rotWithShape="1">
            <a:blip r:embed="rId3">
              <a:alphaModFix/>
            </a:blip>
            <a:srcRect/>
            <a:stretch/>
          </p:blipFill>
          <p:spPr>
            <a:xfrm>
              <a:off x="2000250" y="0"/>
              <a:ext cx="5143498" cy="5143498"/>
            </a:xfrm>
            <a:prstGeom prst="rect">
              <a:avLst/>
            </a:prstGeom>
            <a:noFill/>
            <a:ln>
              <a:noFill/>
            </a:ln>
          </p:spPr>
        </p:pic>
        <p:pic>
          <p:nvPicPr>
            <p:cNvPr id="3959" name="Google Shape;3959;p465"/>
            <p:cNvPicPr preferRelativeResize="0"/>
            <p:nvPr/>
          </p:nvPicPr>
          <p:blipFill rotWithShape="1">
            <a:blip r:embed="rId4">
              <a:alphaModFix/>
            </a:blip>
            <a:srcRect/>
            <a:stretch/>
          </p:blipFill>
          <p:spPr>
            <a:xfrm>
              <a:off x="1073249" y="1376725"/>
              <a:ext cx="7263350" cy="3352325"/>
            </a:xfrm>
            <a:prstGeom prst="rect">
              <a:avLst/>
            </a:prstGeom>
            <a:noFill/>
            <a:ln>
              <a:noFill/>
            </a:ln>
          </p:spPr>
        </p:pic>
      </p:grpSp>
      <p:sp>
        <p:nvSpPr>
          <p:cNvPr id="3960" name="Google Shape;3960;p465"/>
          <p:cNvSpPr txBox="1">
            <a:spLocks noGrp="1"/>
          </p:cNvSpPr>
          <p:nvPr>
            <p:ph type="title"/>
          </p:nvPr>
        </p:nvSpPr>
        <p:spPr>
          <a:xfrm>
            <a:off x="384150" y="299700"/>
            <a:ext cx="8430300" cy="1108800"/>
          </a:xfrm>
          <a:prstGeom prst="rect">
            <a:avLst/>
          </a:prstGeom>
          <a:noFill/>
          <a:ln>
            <a:noFill/>
          </a:ln>
        </p:spPr>
        <p:txBody>
          <a:bodyPr spcFirstLastPara="1" wrap="square" lIns="0" tIns="12700" rIns="0" bIns="0" anchor="t" anchorCtr="0">
            <a:noAutofit/>
          </a:bodyPr>
          <a:lstStyle/>
          <a:p>
            <a:pPr marL="0" marR="5080" lvl="0" indent="0" algn="l" rtl="0">
              <a:lnSpc>
                <a:spcPct val="118750"/>
              </a:lnSpc>
              <a:spcBef>
                <a:spcPts val="1050"/>
              </a:spcBef>
              <a:spcAft>
                <a:spcPts val="0"/>
              </a:spcAft>
              <a:buNone/>
            </a:pPr>
            <a:r>
              <a:rPr lang="en" sz="2400" b="0">
                <a:solidFill>
                  <a:schemeClr val="dk1"/>
                </a:solidFill>
                <a:latin typeface="Comfortaa"/>
                <a:ea typeface="Comfortaa"/>
                <a:cs typeface="Comfortaa"/>
                <a:sym typeface="Comfortaa"/>
              </a:rPr>
              <a:t>interface between the container runtime and a </a:t>
            </a:r>
            <a:r>
              <a:rPr lang="en" sz="2400">
                <a:solidFill>
                  <a:schemeClr val="dk1"/>
                </a:solidFill>
                <a:latin typeface="Comfortaa"/>
                <a:ea typeface="Comfortaa"/>
                <a:cs typeface="Comfortaa"/>
                <a:sym typeface="Comfortaa"/>
              </a:rPr>
              <a:t>network implementation plugin</a:t>
            </a:r>
            <a:endParaRPr sz="2400">
              <a:solidFill>
                <a:schemeClr val="dk1"/>
              </a:solidFill>
              <a:latin typeface="Comfortaa"/>
              <a:ea typeface="Comfortaa"/>
              <a:cs typeface="Comfortaa"/>
              <a:sym typeface="Comfortaa"/>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Google Shape;3965;p466"/>
          <p:cNvSpPr txBox="1">
            <a:spLocks noGrp="1"/>
          </p:cNvSpPr>
          <p:nvPr>
            <p:ph type="title"/>
          </p:nvPr>
        </p:nvSpPr>
        <p:spPr>
          <a:xfrm>
            <a:off x="574725" y="368450"/>
            <a:ext cx="58449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CNI 3rd Party Plugins</a:t>
            </a:r>
            <a:endParaRPr sz="3600">
              <a:solidFill>
                <a:schemeClr val="dk1"/>
              </a:solidFill>
              <a:latin typeface="Comfortaa"/>
              <a:ea typeface="Comfortaa"/>
              <a:cs typeface="Comfortaa"/>
              <a:sym typeface="Comfortaa"/>
            </a:endParaRPr>
          </a:p>
        </p:txBody>
      </p:sp>
      <p:sp>
        <p:nvSpPr>
          <p:cNvPr id="3966" name="Google Shape;3966;p466"/>
          <p:cNvSpPr txBox="1"/>
          <p:nvPr/>
        </p:nvSpPr>
        <p:spPr>
          <a:xfrm>
            <a:off x="574725" y="1152148"/>
            <a:ext cx="2263200" cy="2671500"/>
          </a:xfrm>
          <a:prstGeom prst="rect">
            <a:avLst/>
          </a:prstGeom>
          <a:noFill/>
          <a:ln>
            <a:noFill/>
          </a:ln>
        </p:spPr>
        <p:txBody>
          <a:bodyPr spcFirstLastPara="1" wrap="square" lIns="0" tIns="12700" rIns="0" bIns="0" anchor="t" anchorCtr="0">
            <a:noAutofit/>
          </a:bodyPr>
          <a:lstStyle/>
          <a:p>
            <a:pPr marL="424815" marR="0" lvl="0" indent="-412750" algn="l" rtl="0">
              <a:lnSpc>
                <a:spcPct val="119375"/>
              </a:lnSpc>
              <a:spcBef>
                <a:spcPts val="0"/>
              </a:spcBef>
              <a:spcAft>
                <a:spcPts val="0"/>
              </a:spcAft>
              <a:buClr>
                <a:schemeClr val="dk1"/>
              </a:buClr>
              <a:buSzPts val="2400"/>
              <a:buFont typeface="Arial"/>
              <a:buChar char="●"/>
            </a:pPr>
            <a:r>
              <a:rPr lang="en" sz="2400">
                <a:solidFill>
                  <a:schemeClr val="dk1"/>
                </a:solidFill>
              </a:rPr>
              <a:t>Flannel</a:t>
            </a:r>
            <a:endParaRPr sz="2400">
              <a:solidFill>
                <a:schemeClr val="dk1"/>
              </a:solidFill>
              <a:latin typeface="Arial"/>
              <a:ea typeface="Arial"/>
              <a:cs typeface="Arial"/>
              <a:sym typeface="Arial"/>
            </a:endParaRPr>
          </a:p>
          <a:p>
            <a:pPr marL="424815" marR="0" lvl="0" indent="-412750" algn="l" rtl="0">
              <a:lnSpc>
                <a:spcPct val="118750"/>
              </a:lnSpc>
              <a:spcBef>
                <a:spcPts val="0"/>
              </a:spcBef>
              <a:spcAft>
                <a:spcPts val="0"/>
              </a:spcAft>
              <a:buClr>
                <a:schemeClr val="dk1"/>
              </a:buClr>
              <a:buSzPts val="2400"/>
              <a:buFont typeface="Arial"/>
              <a:buChar char="●"/>
            </a:pPr>
            <a:r>
              <a:rPr lang="en" sz="2400">
                <a:solidFill>
                  <a:schemeClr val="dk1"/>
                </a:solidFill>
                <a:latin typeface="Arial"/>
                <a:ea typeface="Arial"/>
                <a:cs typeface="Arial"/>
                <a:sym typeface="Arial"/>
              </a:rPr>
              <a:t>Calico</a:t>
            </a:r>
            <a:endParaRPr sz="2400">
              <a:solidFill>
                <a:schemeClr val="dk1"/>
              </a:solidFill>
              <a:latin typeface="Arial"/>
              <a:ea typeface="Arial"/>
              <a:cs typeface="Arial"/>
              <a:sym typeface="Arial"/>
            </a:endParaRPr>
          </a:p>
          <a:p>
            <a:pPr marL="457200" lvl="0" indent="-381000" algn="l" rtl="0">
              <a:lnSpc>
                <a:spcPct val="118750"/>
              </a:lnSpc>
              <a:spcBef>
                <a:spcPts val="0"/>
              </a:spcBef>
              <a:spcAft>
                <a:spcPts val="0"/>
              </a:spcAft>
              <a:buClr>
                <a:schemeClr val="dk1"/>
              </a:buClr>
              <a:buSzPts val="2400"/>
              <a:buChar char="●"/>
            </a:pPr>
            <a:r>
              <a:rPr lang="en" sz="2400">
                <a:solidFill>
                  <a:schemeClr val="dk1"/>
                </a:solidFill>
              </a:rPr>
              <a:t>Weave</a:t>
            </a:r>
            <a:endParaRPr sz="2400">
              <a:solidFill>
                <a:schemeClr val="dk1"/>
              </a:solidFill>
              <a:latin typeface="Arial"/>
              <a:ea typeface="Arial"/>
              <a:cs typeface="Arial"/>
              <a:sym typeface="Arial"/>
            </a:endParaRPr>
          </a:p>
          <a:p>
            <a:pPr marL="424815" marR="0" lvl="0" indent="-412750" algn="l" rtl="0">
              <a:lnSpc>
                <a:spcPct val="118750"/>
              </a:lnSpc>
              <a:spcBef>
                <a:spcPts val="0"/>
              </a:spcBef>
              <a:spcAft>
                <a:spcPts val="0"/>
              </a:spcAft>
              <a:buClr>
                <a:schemeClr val="dk1"/>
              </a:buClr>
              <a:buSzPts val="2400"/>
              <a:buFont typeface="Arial"/>
              <a:buChar char="●"/>
            </a:pPr>
            <a:r>
              <a:rPr lang="en" sz="2400">
                <a:solidFill>
                  <a:schemeClr val="dk1"/>
                </a:solidFill>
                <a:latin typeface="Arial"/>
                <a:ea typeface="Arial"/>
                <a:cs typeface="Arial"/>
                <a:sym typeface="Arial"/>
              </a:rPr>
              <a:t>Contiv</a:t>
            </a:r>
            <a:endParaRPr sz="2400">
              <a:solidFill>
                <a:schemeClr val="dk1"/>
              </a:solidFill>
              <a:latin typeface="Arial"/>
              <a:ea typeface="Arial"/>
              <a:cs typeface="Arial"/>
              <a:sym typeface="Arial"/>
            </a:endParaRPr>
          </a:p>
          <a:p>
            <a:pPr marL="424815" marR="0" lvl="0" indent="-412750" algn="l" rtl="0">
              <a:lnSpc>
                <a:spcPct val="118750"/>
              </a:lnSpc>
              <a:spcBef>
                <a:spcPts val="0"/>
              </a:spcBef>
              <a:spcAft>
                <a:spcPts val="0"/>
              </a:spcAft>
              <a:buClr>
                <a:schemeClr val="dk1"/>
              </a:buClr>
              <a:buSzPts val="2400"/>
              <a:buFont typeface="Arial"/>
              <a:buChar char="●"/>
            </a:pPr>
            <a:r>
              <a:rPr lang="en" sz="2400">
                <a:solidFill>
                  <a:schemeClr val="dk1"/>
                </a:solidFill>
              </a:rPr>
              <a:t>Cillium</a:t>
            </a:r>
            <a:endParaRPr sz="2400">
              <a:solidFill>
                <a:schemeClr val="dk1"/>
              </a:solidFill>
              <a:latin typeface="Arial"/>
              <a:ea typeface="Arial"/>
              <a:cs typeface="Arial"/>
              <a:sym typeface="Arial"/>
            </a:endParaRPr>
          </a:p>
          <a:p>
            <a:pPr marL="424815" marR="0" lvl="0" indent="-412750" algn="l" rtl="0">
              <a:lnSpc>
                <a:spcPct val="119375"/>
              </a:lnSpc>
              <a:spcBef>
                <a:spcPts val="0"/>
              </a:spcBef>
              <a:spcAft>
                <a:spcPts val="0"/>
              </a:spcAft>
              <a:buClr>
                <a:schemeClr val="dk1"/>
              </a:buClr>
              <a:buSzPts val="2400"/>
              <a:buFont typeface="Arial"/>
              <a:buChar char="●"/>
            </a:pPr>
            <a:r>
              <a:rPr lang="en" sz="2400">
                <a:solidFill>
                  <a:schemeClr val="dk1"/>
                </a:solidFill>
              </a:rPr>
              <a:t>AWS ECS</a:t>
            </a:r>
            <a:endParaRPr sz="2400">
              <a:solidFill>
                <a:schemeClr val="dk1"/>
              </a:solidFill>
              <a:latin typeface="Arial"/>
              <a:ea typeface="Arial"/>
              <a:cs typeface="Arial"/>
              <a:sym typeface="Arial"/>
            </a:endParaRPr>
          </a:p>
        </p:txBody>
      </p:sp>
      <p:sp>
        <p:nvSpPr>
          <p:cNvPr id="3967" name="Google Shape;3967;p466"/>
          <p:cNvSpPr txBox="1"/>
          <p:nvPr/>
        </p:nvSpPr>
        <p:spPr>
          <a:xfrm>
            <a:off x="4809800" y="1069848"/>
            <a:ext cx="2282100" cy="2754000"/>
          </a:xfrm>
          <a:prstGeom prst="rect">
            <a:avLst/>
          </a:prstGeom>
          <a:noFill/>
          <a:ln>
            <a:noFill/>
          </a:ln>
        </p:spPr>
        <p:txBody>
          <a:bodyPr spcFirstLastPara="1" wrap="square" lIns="0" tIns="12700" rIns="0" bIns="0" anchor="t" anchorCtr="0">
            <a:noAutofit/>
          </a:bodyPr>
          <a:lstStyle/>
          <a:p>
            <a:pPr marL="424815" marR="0" lvl="0" indent="-412750" algn="l" rtl="0">
              <a:lnSpc>
                <a:spcPct val="119375"/>
              </a:lnSpc>
              <a:spcBef>
                <a:spcPts val="0"/>
              </a:spcBef>
              <a:spcAft>
                <a:spcPts val="0"/>
              </a:spcAft>
              <a:buClr>
                <a:schemeClr val="dk1"/>
              </a:buClr>
              <a:buSzPts val="2400"/>
              <a:buFont typeface="Arial"/>
              <a:buChar char="●"/>
            </a:pPr>
            <a:r>
              <a:rPr lang="en" sz="2400">
                <a:solidFill>
                  <a:schemeClr val="dk1"/>
                </a:solidFill>
                <a:latin typeface="Arial"/>
                <a:ea typeface="Arial"/>
                <a:cs typeface="Arial"/>
                <a:sym typeface="Arial"/>
              </a:rPr>
              <a:t>GCE</a:t>
            </a:r>
            <a:endParaRPr sz="2400">
              <a:solidFill>
                <a:schemeClr val="dk1"/>
              </a:solidFill>
              <a:latin typeface="Arial"/>
              <a:ea typeface="Arial"/>
              <a:cs typeface="Arial"/>
              <a:sym typeface="Arial"/>
            </a:endParaRPr>
          </a:p>
          <a:p>
            <a:pPr marL="424815" marR="0" lvl="0" indent="-412750" algn="l" rtl="0">
              <a:lnSpc>
                <a:spcPct val="118750"/>
              </a:lnSpc>
              <a:spcBef>
                <a:spcPts val="0"/>
              </a:spcBef>
              <a:spcAft>
                <a:spcPts val="0"/>
              </a:spcAft>
              <a:buClr>
                <a:schemeClr val="dk1"/>
              </a:buClr>
              <a:buSzPts val="2400"/>
              <a:buFont typeface="Arial"/>
              <a:buChar char="●"/>
            </a:pPr>
            <a:r>
              <a:rPr lang="en" sz="2400">
                <a:solidFill>
                  <a:schemeClr val="dk1"/>
                </a:solidFill>
                <a:latin typeface="Arial"/>
                <a:ea typeface="Arial"/>
                <a:cs typeface="Arial"/>
                <a:sym typeface="Arial"/>
              </a:rPr>
              <a:t>kube-router</a:t>
            </a:r>
            <a:endParaRPr sz="2400">
              <a:solidFill>
                <a:schemeClr val="dk1"/>
              </a:solidFill>
              <a:latin typeface="Arial"/>
              <a:ea typeface="Arial"/>
              <a:cs typeface="Arial"/>
              <a:sym typeface="Arial"/>
            </a:endParaRPr>
          </a:p>
          <a:p>
            <a:pPr marL="424815" marR="0" lvl="0" indent="-412750" algn="l" rtl="0">
              <a:lnSpc>
                <a:spcPct val="118750"/>
              </a:lnSpc>
              <a:spcBef>
                <a:spcPts val="0"/>
              </a:spcBef>
              <a:spcAft>
                <a:spcPts val="0"/>
              </a:spcAft>
              <a:buClr>
                <a:schemeClr val="dk1"/>
              </a:buClr>
              <a:buSzPts val="2400"/>
              <a:buFont typeface="Arial"/>
              <a:buChar char="●"/>
            </a:pPr>
            <a:r>
              <a:rPr lang="en" sz="2400">
                <a:solidFill>
                  <a:schemeClr val="dk1"/>
                </a:solidFill>
                <a:latin typeface="Arial"/>
                <a:ea typeface="Arial"/>
                <a:cs typeface="Arial"/>
                <a:sym typeface="Arial"/>
              </a:rPr>
              <a:t>Multus</a:t>
            </a:r>
            <a:endParaRPr sz="2400">
              <a:solidFill>
                <a:schemeClr val="dk1"/>
              </a:solidFill>
              <a:latin typeface="Arial"/>
              <a:ea typeface="Arial"/>
              <a:cs typeface="Arial"/>
              <a:sym typeface="Arial"/>
            </a:endParaRPr>
          </a:p>
          <a:p>
            <a:pPr marL="424815" marR="0" lvl="0" indent="-412750" algn="l" rtl="0">
              <a:lnSpc>
                <a:spcPct val="118750"/>
              </a:lnSpc>
              <a:spcBef>
                <a:spcPts val="0"/>
              </a:spcBef>
              <a:spcAft>
                <a:spcPts val="0"/>
              </a:spcAft>
              <a:buClr>
                <a:schemeClr val="dk1"/>
              </a:buClr>
              <a:buSzPts val="2400"/>
              <a:buFont typeface="Arial"/>
              <a:buChar char="●"/>
            </a:pPr>
            <a:r>
              <a:rPr lang="en" sz="2400">
                <a:solidFill>
                  <a:schemeClr val="dk1"/>
                </a:solidFill>
                <a:latin typeface="Arial"/>
                <a:ea typeface="Arial"/>
                <a:cs typeface="Arial"/>
                <a:sym typeface="Arial"/>
              </a:rPr>
              <a:t>OpenVSwitch</a:t>
            </a:r>
            <a:endParaRPr sz="2400">
              <a:solidFill>
                <a:schemeClr val="dk1"/>
              </a:solidFill>
              <a:latin typeface="Arial"/>
              <a:ea typeface="Arial"/>
              <a:cs typeface="Arial"/>
              <a:sym typeface="Arial"/>
            </a:endParaRPr>
          </a:p>
          <a:p>
            <a:pPr marL="424815" marR="0" lvl="0" indent="-412750" algn="l" rtl="0">
              <a:lnSpc>
                <a:spcPct val="118750"/>
              </a:lnSpc>
              <a:spcBef>
                <a:spcPts val="0"/>
              </a:spcBef>
              <a:spcAft>
                <a:spcPts val="0"/>
              </a:spcAft>
              <a:buClr>
                <a:schemeClr val="dk1"/>
              </a:buClr>
              <a:buSzPts val="2400"/>
              <a:buFont typeface="Arial"/>
              <a:buChar char="●"/>
            </a:pPr>
            <a:r>
              <a:rPr lang="en" sz="2400">
                <a:solidFill>
                  <a:schemeClr val="dk1"/>
                </a:solidFill>
                <a:latin typeface="Arial"/>
                <a:ea typeface="Arial"/>
                <a:cs typeface="Arial"/>
                <a:sym typeface="Arial"/>
              </a:rPr>
              <a:t>Romana</a:t>
            </a:r>
            <a:endParaRPr sz="2400">
              <a:solidFill>
                <a:schemeClr val="dk1"/>
              </a:solidFill>
              <a:latin typeface="Arial"/>
              <a:ea typeface="Arial"/>
              <a:cs typeface="Arial"/>
              <a:sym typeface="Arial"/>
            </a:endParaRPr>
          </a:p>
          <a:p>
            <a:pPr marL="457200" marR="0" lvl="0" indent="0" algn="l" rtl="0">
              <a:lnSpc>
                <a:spcPct val="119375"/>
              </a:lnSpc>
              <a:spcBef>
                <a:spcPts val="0"/>
              </a:spcBef>
              <a:spcAft>
                <a:spcPts val="0"/>
              </a:spcAft>
              <a:buNone/>
            </a:pPr>
            <a:endParaRPr sz="2400">
              <a:solidFill>
                <a:schemeClr val="dk1"/>
              </a:solidFill>
              <a:latin typeface="Arial"/>
              <a:ea typeface="Arial"/>
              <a:cs typeface="Arial"/>
              <a:sym typeface="Arial"/>
            </a:endParaRPr>
          </a:p>
        </p:txBody>
      </p:sp>
      <p:pic>
        <p:nvPicPr>
          <p:cNvPr id="3968" name="Google Shape;3968;p466"/>
          <p:cNvPicPr preferRelativeResize="0"/>
          <p:nvPr/>
        </p:nvPicPr>
        <p:blipFill rotWithShape="1">
          <a:blip r:embed="rId3">
            <a:alphaModFix/>
          </a:blip>
          <a:srcRect/>
          <a:stretch/>
        </p:blipFill>
        <p:spPr>
          <a:xfrm>
            <a:off x="3275164" y="2078525"/>
            <a:ext cx="710850" cy="683425"/>
          </a:xfrm>
          <a:prstGeom prst="rect">
            <a:avLst/>
          </a:prstGeom>
          <a:noFill/>
          <a:ln>
            <a:noFill/>
          </a:ln>
        </p:spPr>
      </p:pic>
      <p:pic>
        <p:nvPicPr>
          <p:cNvPr id="3969" name="Google Shape;3969;p466"/>
          <p:cNvPicPr preferRelativeResize="0"/>
          <p:nvPr/>
        </p:nvPicPr>
        <p:blipFill rotWithShape="1">
          <a:blip r:embed="rId4">
            <a:alphaModFix/>
          </a:blip>
          <a:srcRect/>
          <a:stretch/>
        </p:blipFill>
        <p:spPr>
          <a:xfrm>
            <a:off x="3288875" y="3132950"/>
            <a:ext cx="683424" cy="683424"/>
          </a:xfrm>
          <a:prstGeom prst="rect">
            <a:avLst/>
          </a:prstGeom>
          <a:noFill/>
          <a:ln>
            <a:noFill/>
          </a:ln>
        </p:spPr>
      </p:pic>
      <p:pic>
        <p:nvPicPr>
          <p:cNvPr id="3970" name="Google Shape;3970;p466"/>
          <p:cNvPicPr preferRelativeResize="0"/>
          <p:nvPr/>
        </p:nvPicPr>
        <p:blipFill rotWithShape="1">
          <a:blip r:embed="rId5">
            <a:alphaModFix/>
          </a:blip>
          <a:srcRect/>
          <a:stretch/>
        </p:blipFill>
        <p:spPr>
          <a:xfrm>
            <a:off x="3470512" y="4187375"/>
            <a:ext cx="320149" cy="513424"/>
          </a:xfrm>
          <a:prstGeom prst="rect">
            <a:avLst/>
          </a:prstGeom>
          <a:noFill/>
          <a:ln>
            <a:noFill/>
          </a:ln>
        </p:spPr>
      </p:pic>
      <p:pic>
        <p:nvPicPr>
          <p:cNvPr id="3971" name="Google Shape;3971;p466"/>
          <p:cNvPicPr preferRelativeResize="0"/>
          <p:nvPr/>
        </p:nvPicPr>
        <p:blipFill rotWithShape="1">
          <a:blip r:embed="rId6">
            <a:alphaModFix/>
          </a:blip>
          <a:srcRect/>
          <a:stretch/>
        </p:blipFill>
        <p:spPr>
          <a:xfrm>
            <a:off x="6750712" y="3951712"/>
            <a:ext cx="710849" cy="710849"/>
          </a:xfrm>
          <a:prstGeom prst="rect">
            <a:avLst/>
          </a:prstGeom>
          <a:noFill/>
          <a:ln>
            <a:noFill/>
          </a:ln>
        </p:spPr>
      </p:pic>
      <p:pic>
        <p:nvPicPr>
          <p:cNvPr id="3972" name="Google Shape;3972;p466"/>
          <p:cNvPicPr preferRelativeResize="0"/>
          <p:nvPr/>
        </p:nvPicPr>
        <p:blipFill rotWithShape="1">
          <a:blip r:embed="rId7">
            <a:alphaModFix/>
          </a:blip>
          <a:srcRect/>
          <a:stretch/>
        </p:blipFill>
        <p:spPr>
          <a:xfrm>
            <a:off x="7605663" y="2108311"/>
            <a:ext cx="683424" cy="677096"/>
          </a:xfrm>
          <a:prstGeom prst="rect">
            <a:avLst/>
          </a:prstGeom>
          <a:noFill/>
          <a:ln>
            <a:noFill/>
          </a:ln>
        </p:spPr>
      </p:pic>
      <p:pic>
        <p:nvPicPr>
          <p:cNvPr id="3973" name="Google Shape;3973;p466"/>
          <p:cNvPicPr preferRelativeResize="0"/>
          <p:nvPr/>
        </p:nvPicPr>
        <p:blipFill rotWithShape="1">
          <a:blip r:embed="rId8">
            <a:alphaModFix/>
          </a:blip>
          <a:srcRect/>
          <a:stretch/>
        </p:blipFill>
        <p:spPr>
          <a:xfrm>
            <a:off x="674650" y="4135356"/>
            <a:ext cx="573749" cy="617499"/>
          </a:xfrm>
          <a:prstGeom prst="rect">
            <a:avLst/>
          </a:prstGeom>
          <a:noFill/>
          <a:ln>
            <a:noFill/>
          </a:ln>
        </p:spPr>
      </p:pic>
      <p:pic>
        <p:nvPicPr>
          <p:cNvPr id="3974" name="Google Shape;3974;p466"/>
          <p:cNvPicPr preferRelativeResize="0"/>
          <p:nvPr/>
        </p:nvPicPr>
        <p:blipFill rotWithShape="1">
          <a:blip r:embed="rId9">
            <a:alphaModFix/>
          </a:blip>
          <a:srcRect/>
          <a:stretch/>
        </p:blipFill>
        <p:spPr>
          <a:xfrm>
            <a:off x="7510328" y="1219896"/>
            <a:ext cx="710824" cy="632315"/>
          </a:xfrm>
          <a:prstGeom prst="rect">
            <a:avLst/>
          </a:prstGeom>
          <a:noFill/>
          <a:ln>
            <a:noFill/>
          </a:ln>
        </p:spPr>
      </p:pic>
      <p:pic>
        <p:nvPicPr>
          <p:cNvPr id="3975" name="Google Shape;3975;p466"/>
          <p:cNvPicPr preferRelativeResize="0"/>
          <p:nvPr/>
        </p:nvPicPr>
        <p:blipFill rotWithShape="1">
          <a:blip r:embed="rId10">
            <a:alphaModFix/>
          </a:blip>
          <a:srcRect/>
          <a:stretch/>
        </p:blipFill>
        <p:spPr>
          <a:xfrm>
            <a:off x="7663071" y="3237071"/>
            <a:ext cx="657146" cy="460312"/>
          </a:xfrm>
          <a:prstGeom prst="rect">
            <a:avLst/>
          </a:prstGeom>
          <a:noFill/>
          <a:ln>
            <a:noFill/>
          </a:ln>
        </p:spPr>
      </p:pic>
      <p:pic>
        <p:nvPicPr>
          <p:cNvPr id="3976" name="Google Shape;3976;p466"/>
          <p:cNvPicPr preferRelativeResize="0"/>
          <p:nvPr/>
        </p:nvPicPr>
        <p:blipFill rotWithShape="1">
          <a:blip r:embed="rId11">
            <a:alphaModFix/>
          </a:blip>
          <a:srcRect/>
          <a:stretch/>
        </p:blipFill>
        <p:spPr>
          <a:xfrm>
            <a:off x="5013012" y="3999590"/>
            <a:ext cx="787874" cy="701208"/>
          </a:xfrm>
          <a:prstGeom prst="rect">
            <a:avLst/>
          </a:prstGeom>
          <a:noFill/>
          <a:ln>
            <a:noFill/>
          </a:ln>
        </p:spPr>
      </p:pic>
      <p:pic>
        <p:nvPicPr>
          <p:cNvPr id="3977" name="Google Shape;3977;p466"/>
          <p:cNvPicPr preferRelativeResize="0"/>
          <p:nvPr/>
        </p:nvPicPr>
        <p:blipFill rotWithShape="1">
          <a:blip r:embed="rId12">
            <a:alphaModFix/>
          </a:blip>
          <a:srcRect/>
          <a:stretch/>
        </p:blipFill>
        <p:spPr>
          <a:xfrm>
            <a:off x="1986612" y="4154337"/>
            <a:ext cx="745649" cy="579527"/>
          </a:xfrm>
          <a:prstGeom prst="rect">
            <a:avLst/>
          </a:prstGeom>
          <a:noFill/>
          <a:ln>
            <a:noFill/>
          </a:ln>
        </p:spPr>
      </p:pic>
      <p:pic>
        <p:nvPicPr>
          <p:cNvPr id="3978" name="Google Shape;3978;p466"/>
          <p:cNvPicPr preferRelativeResize="0"/>
          <p:nvPr/>
        </p:nvPicPr>
        <p:blipFill rotWithShape="1">
          <a:blip r:embed="rId13">
            <a:alphaModFix/>
          </a:blip>
          <a:srcRect/>
          <a:stretch/>
        </p:blipFill>
        <p:spPr>
          <a:xfrm>
            <a:off x="3151433" y="1252636"/>
            <a:ext cx="958334" cy="566841"/>
          </a:xfrm>
          <a:prstGeom prst="rect">
            <a:avLst/>
          </a:prstGeom>
          <a:noFill/>
          <a:ln>
            <a:noFill/>
          </a:ln>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3982"/>
        <p:cNvGrpSpPr/>
        <p:nvPr/>
      </p:nvGrpSpPr>
      <p:grpSpPr>
        <a:xfrm>
          <a:off x="0" y="0"/>
          <a:ext cx="0" cy="0"/>
          <a:chOff x="0" y="0"/>
          <a:chExt cx="0" cy="0"/>
        </a:xfrm>
      </p:grpSpPr>
      <p:sp>
        <p:nvSpPr>
          <p:cNvPr id="3983" name="Google Shape;3983;p467"/>
          <p:cNvSpPr txBox="1">
            <a:spLocks noGrp="1"/>
          </p:cNvSpPr>
          <p:nvPr>
            <p:ph type="title"/>
          </p:nvPr>
        </p:nvSpPr>
        <p:spPr>
          <a:xfrm>
            <a:off x="520175" y="172800"/>
            <a:ext cx="8331300" cy="11106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Why CNI for K8s? Basic Network Requirements</a:t>
            </a:r>
            <a:endParaRPr sz="3600">
              <a:solidFill>
                <a:schemeClr val="dk1"/>
              </a:solidFill>
              <a:latin typeface="Comfortaa"/>
              <a:ea typeface="Comfortaa"/>
              <a:cs typeface="Comfortaa"/>
              <a:sym typeface="Comfortaa"/>
            </a:endParaRPr>
          </a:p>
        </p:txBody>
      </p:sp>
      <p:sp>
        <p:nvSpPr>
          <p:cNvPr id="3984" name="Google Shape;3984;p467"/>
          <p:cNvSpPr txBox="1"/>
          <p:nvPr/>
        </p:nvSpPr>
        <p:spPr>
          <a:xfrm>
            <a:off x="574725" y="1345300"/>
            <a:ext cx="7819500" cy="3399600"/>
          </a:xfrm>
          <a:prstGeom prst="rect">
            <a:avLst/>
          </a:prstGeom>
          <a:noFill/>
          <a:ln>
            <a:noFill/>
          </a:ln>
        </p:spPr>
        <p:txBody>
          <a:bodyPr spcFirstLastPara="1" wrap="square" lIns="0" tIns="27925" rIns="0" bIns="0" anchor="t" anchorCtr="0">
            <a:noAutofit/>
          </a:bodyPr>
          <a:lstStyle/>
          <a:p>
            <a:pPr marL="457200" marR="573405" lvl="0" indent="-393700" algn="l" rtl="0">
              <a:lnSpc>
                <a:spcPct val="118750"/>
              </a:lnSpc>
              <a:spcBef>
                <a:spcPts val="1050"/>
              </a:spcBef>
              <a:spcAft>
                <a:spcPts val="0"/>
              </a:spcAft>
              <a:buClr>
                <a:schemeClr val="dk1"/>
              </a:buClr>
              <a:buSzPts val="2600"/>
              <a:buFont typeface="Comfortaa"/>
              <a:buChar char="●"/>
            </a:pPr>
            <a:r>
              <a:rPr lang="en" sz="2600" b="1">
                <a:solidFill>
                  <a:schemeClr val="dk1"/>
                </a:solidFill>
                <a:latin typeface="Comfortaa"/>
                <a:ea typeface="Comfortaa"/>
                <a:cs typeface="Comfortaa"/>
                <a:sym typeface="Comfortaa"/>
              </a:rPr>
              <a:t>IPAM (IP address management) and lifecycle management of pods</a:t>
            </a:r>
            <a:endParaRPr sz="2600" b="1">
              <a:solidFill>
                <a:schemeClr val="dk1"/>
              </a:solidFill>
              <a:latin typeface="Comfortaa"/>
              <a:ea typeface="Comfortaa"/>
              <a:cs typeface="Comfortaa"/>
              <a:sym typeface="Comfortaa"/>
            </a:endParaRPr>
          </a:p>
          <a:p>
            <a:pPr marL="457200" marR="573405" lvl="0" indent="-393700" algn="l" rtl="0">
              <a:lnSpc>
                <a:spcPct val="118750"/>
              </a:lnSpc>
              <a:spcBef>
                <a:spcPts val="0"/>
              </a:spcBef>
              <a:spcAft>
                <a:spcPts val="0"/>
              </a:spcAft>
              <a:buClr>
                <a:schemeClr val="dk1"/>
              </a:buClr>
              <a:buSzPts val="2600"/>
              <a:buFont typeface="Comfortaa"/>
              <a:buChar char="●"/>
            </a:pPr>
            <a:r>
              <a:rPr lang="en" sz="2600" b="1">
                <a:solidFill>
                  <a:schemeClr val="dk1"/>
                </a:solidFill>
                <a:latin typeface="Comfortaa"/>
                <a:ea typeface="Comfortaa"/>
                <a:cs typeface="Comfortaa"/>
                <a:sym typeface="Comfortaa"/>
              </a:rPr>
              <a:t>Connectivity in the pod network</a:t>
            </a:r>
            <a:endParaRPr sz="2600" b="1">
              <a:solidFill>
                <a:schemeClr val="dk1"/>
              </a:solidFill>
              <a:latin typeface="Comfortaa"/>
              <a:ea typeface="Comfortaa"/>
              <a:cs typeface="Comfortaa"/>
              <a:sym typeface="Comfortaa"/>
            </a:endParaRPr>
          </a:p>
          <a:p>
            <a:pPr marL="457200" marR="573405" lvl="0" indent="-393700" algn="l" rtl="0">
              <a:lnSpc>
                <a:spcPct val="118750"/>
              </a:lnSpc>
              <a:spcBef>
                <a:spcPts val="0"/>
              </a:spcBef>
              <a:spcAft>
                <a:spcPts val="0"/>
              </a:spcAft>
              <a:buClr>
                <a:schemeClr val="dk1"/>
              </a:buClr>
              <a:buSzPts val="2600"/>
              <a:buFont typeface="Comfortaa"/>
              <a:buChar char="●"/>
            </a:pPr>
            <a:r>
              <a:rPr lang="en" sz="2600" b="1">
                <a:solidFill>
                  <a:schemeClr val="dk1"/>
                </a:solidFill>
                <a:latin typeface="Comfortaa"/>
                <a:ea typeface="Comfortaa"/>
                <a:cs typeface="Comfortaa"/>
                <a:sym typeface="Comfortaa"/>
              </a:rPr>
              <a:t>Reachability or routing usually run as daemonset </a:t>
            </a:r>
            <a:endParaRPr sz="2600" b="1">
              <a:solidFill>
                <a:schemeClr val="dk1"/>
              </a:solidFill>
              <a:latin typeface="Comfortaa"/>
              <a:ea typeface="Comfortaa"/>
              <a:cs typeface="Comfortaa"/>
              <a:sym typeface="Comfortaa"/>
            </a:endParaRPr>
          </a:p>
          <a:p>
            <a:pPr marL="457200" marR="573405" lvl="0" indent="-393700" algn="l" rtl="0">
              <a:lnSpc>
                <a:spcPct val="118750"/>
              </a:lnSpc>
              <a:spcBef>
                <a:spcPts val="0"/>
              </a:spcBef>
              <a:spcAft>
                <a:spcPts val="0"/>
              </a:spcAft>
              <a:buClr>
                <a:schemeClr val="dk1"/>
              </a:buClr>
              <a:buSzPts val="2600"/>
              <a:buFont typeface="Comfortaa"/>
              <a:buChar char="●"/>
            </a:pPr>
            <a:r>
              <a:rPr lang="en" sz="2600" b="1">
                <a:solidFill>
                  <a:schemeClr val="dk1"/>
                </a:solidFill>
                <a:latin typeface="Comfortaa"/>
                <a:ea typeface="Comfortaa"/>
                <a:cs typeface="Comfortaa"/>
                <a:sym typeface="Comfortaa"/>
              </a:rPr>
              <a:t>decouple network details from users or developers</a:t>
            </a:r>
            <a:endParaRPr sz="26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endParaRPr sz="24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4">
                                            <p:txEl>
                                              <p:pRg st="0" end="0"/>
                                            </p:txEl>
                                          </p:spTgt>
                                        </p:tgtEl>
                                        <p:attrNameLst>
                                          <p:attrName>style.visibility</p:attrName>
                                        </p:attrNameLst>
                                      </p:cBhvr>
                                      <p:to>
                                        <p:strVal val="visible"/>
                                      </p:to>
                                    </p:set>
                                    <p:animEffect transition="in" filter="fade">
                                      <p:cBhvr>
                                        <p:cTn id="7" dur="1000"/>
                                        <p:tgtEl>
                                          <p:spTgt spid="39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84">
                                            <p:txEl>
                                              <p:pRg st="1" end="1"/>
                                            </p:txEl>
                                          </p:spTgt>
                                        </p:tgtEl>
                                        <p:attrNameLst>
                                          <p:attrName>style.visibility</p:attrName>
                                        </p:attrNameLst>
                                      </p:cBhvr>
                                      <p:to>
                                        <p:strVal val="visible"/>
                                      </p:to>
                                    </p:set>
                                    <p:animEffect transition="in" filter="fade">
                                      <p:cBhvr>
                                        <p:cTn id="12" dur="1000"/>
                                        <p:tgtEl>
                                          <p:spTgt spid="39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84">
                                            <p:txEl>
                                              <p:pRg st="2" end="2"/>
                                            </p:txEl>
                                          </p:spTgt>
                                        </p:tgtEl>
                                        <p:attrNameLst>
                                          <p:attrName>style.visibility</p:attrName>
                                        </p:attrNameLst>
                                      </p:cBhvr>
                                      <p:to>
                                        <p:strVal val="visible"/>
                                      </p:to>
                                    </p:set>
                                    <p:animEffect transition="in" filter="fade">
                                      <p:cBhvr>
                                        <p:cTn id="17" dur="1000"/>
                                        <p:tgtEl>
                                          <p:spTgt spid="39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84">
                                            <p:txEl>
                                              <p:pRg st="3" end="3"/>
                                            </p:txEl>
                                          </p:spTgt>
                                        </p:tgtEl>
                                        <p:attrNameLst>
                                          <p:attrName>style.visibility</p:attrName>
                                        </p:attrNameLst>
                                      </p:cBhvr>
                                      <p:to>
                                        <p:strVal val="visible"/>
                                      </p:to>
                                    </p:set>
                                    <p:animEffect transition="in" filter="fade">
                                      <p:cBhvr>
                                        <p:cTn id="22" dur="1000"/>
                                        <p:tgtEl>
                                          <p:spTgt spid="39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84">
                                            <p:txEl>
                                              <p:pRg st="4" end="4"/>
                                            </p:txEl>
                                          </p:spTgt>
                                        </p:tgtEl>
                                        <p:attrNameLst>
                                          <p:attrName>style.visibility</p:attrName>
                                        </p:attrNameLst>
                                      </p:cBhvr>
                                      <p:to>
                                        <p:strVal val="visible"/>
                                      </p:to>
                                    </p:set>
                                    <p:animEffect transition="in" filter="fade">
                                      <p:cBhvr>
                                        <p:cTn id="27" dur="1000"/>
                                        <p:tgtEl>
                                          <p:spTgt spid="398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3988"/>
        <p:cNvGrpSpPr/>
        <p:nvPr/>
      </p:nvGrpSpPr>
      <p:grpSpPr>
        <a:xfrm>
          <a:off x="0" y="0"/>
          <a:ext cx="0" cy="0"/>
          <a:chOff x="0" y="0"/>
          <a:chExt cx="0" cy="0"/>
        </a:xfrm>
      </p:grpSpPr>
      <p:sp>
        <p:nvSpPr>
          <p:cNvPr id="3989" name="Google Shape;3989;p468"/>
          <p:cNvSpPr txBox="1">
            <a:spLocks noGrp="1"/>
          </p:cNvSpPr>
          <p:nvPr>
            <p:ph type="title"/>
          </p:nvPr>
        </p:nvSpPr>
        <p:spPr>
          <a:xfrm>
            <a:off x="520175" y="172800"/>
            <a:ext cx="83313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So what does the CNI actually do</a:t>
            </a:r>
            <a:endParaRPr sz="3600">
              <a:solidFill>
                <a:schemeClr val="dk1"/>
              </a:solidFill>
              <a:latin typeface="Comfortaa"/>
              <a:ea typeface="Comfortaa"/>
              <a:cs typeface="Comfortaa"/>
              <a:sym typeface="Comfortaa"/>
            </a:endParaRPr>
          </a:p>
        </p:txBody>
      </p:sp>
      <p:sp>
        <p:nvSpPr>
          <p:cNvPr id="3990" name="Google Shape;3990;p468"/>
          <p:cNvSpPr txBox="1"/>
          <p:nvPr/>
        </p:nvSpPr>
        <p:spPr>
          <a:xfrm>
            <a:off x="574725" y="1004998"/>
            <a:ext cx="7819500" cy="3964200"/>
          </a:xfrm>
          <a:prstGeom prst="rect">
            <a:avLst/>
          </a:prstGeom>
          <a:noFill/>
          <a:ln>
            <a:noFill/>
          </a:ln>
        </p:spPr>
        <p:txBody>
          <a:bodyPr spcFirstLastPara="1" wrap="square" lIns="0" tIns="27925" rIns="0" bIns="0" anchor="t" anchorCtr="0">
            <a:noAutofit/>
          </a:bodyPr>
          <a:lstStyle/>
          <a:p>
            <a:pPr marL="0" marR="573405" lvl="0" indent="0" algn="l" rtl="0">
              <a:lnSpc>
                <a:spcPct val="118750"/>
              </a:lnSpc>
              <a:spcBef>
                <a:spcPts val="1050"/>
              </a:spcBef>
              <a:spcAft>
                <a:spcPts val="0"/>
              </a:spcAft>
              <a:buNone/>
            </a:pPr>
            <a:r>
              <a:rPr lang="en" sz="2400" b="1">
                <a:solidFill>
                  <a:schemeClr val="dk1"/>
                </a:solidFill>
                <a:latin typeface="Comfortaa"/>
                <a:ea typeface="Comfortaa"/>
                <a:cs typeface="Comfortaa"/>
                <a:sym typeface="Comfortaa"/>
              </a:rPr>
              <a:t>When creating a pod, the CNI will do 3 things:</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105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create a pod network namespace and its interface eth0</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Allocate an IP to the pod interface from the podCIDR defined in the plugin.</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Make the Pod reachable by the whole cluster and potentially to the rest of the world.</a:t>
            </a:r>
            <a:endParaRPr sz="24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endParaRPr sz="24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0">
                                            <p:txEl>
                                              <p:pRg st="0" end="0"/>
                                            </p:txEl>
                                          </p:spTgt>
                                        </p:tgtEl>
                                        <p:attrNameLst>
                                          <p:attrName>style.visibility</p:attrName>
                                        </p:attrNameLst>
                                      </p:cBhvr>
                                      <p:to>
                                        <p:strVal val="visible"/>
                                      </p:to>
                                    </p:set>
                                    <p:animEffect transition="in" filter="fade">
                                      <p:cBhvr>
                                        <p:cTn id="7" dur="1000"/>
                                        <p:tgtEl>
                                          <p:spTgt spid="39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90">
                                            <p:txEl>
                                              <p:pRg st="1" end="1"/>
                                            </p:txEl>
                                          </p:spTgt>
                                        </p:tgtEl>
                                        <p:attrNameLst>
                                          <p:attrName>style.visibility</p:attrName>
                                        </p:attrNameLst>
                                      </p:cBhvr>
                                      <p:to>
                                        <p:strVal val="visible"/>
                                      </p:to>
                                    </p:set>
                                    <p:animEffect transition="in" filter="fade">
                                      <p:cBhvr>
                                        <p:cTn id="12" dur="1000"/>
                                        <p:tgtEl>
                                          <p:spTgt spid="39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90">
                                            <p:txEl>
                                              <p:pRg st="2" end="2"/>
                                            </p:txEl>
                                          </p:spTgt>
                                        </p:tgtEl>
                                        <p:attrNameLst>
                                          <p:attrName>style.visibility</p:attrName>
                                        </p:attrNameLst>
                                      </p:cBhvr>
                                      <p:to>
                                        <p:strVal val="visible"/>
                                      </p:to>
                                    </p:set>
                                    <p:animEffect transition="in" filter="fade">
                                      <p:cBhvr>
                                        <p:cTn id="17" dur="1000"/>
                                        <p:tgtEl>
                                          <p:spTgt spid="39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90">
                                            <p:txEl>
                                              <p:pRg st="3" end="3"/>
                                            </p:txEl>
                                          </p:spTgt>
                                        </p:tgtEl>
                                        <p:attrNameLst>
                                          <p:attrName>style.visibility</p:attrName>
                                        </p:attrNameLst>
                                      </p:cBhvr>
                                      <p:to>
                                        <p:strVal val="visible"/>
                                      </p:to>
                                    </p:set>
                                    <p:animEffect transition="in" filter="fade">
                                      <p:cBhvr>
                                        <p:cTn id="22" dur="1000"/>
                                        <p:tgtEl>
                                          <p:spTgt spid="39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90">
                                            <p:txEl>
                                              <p:pRg st="4" end="4"/>
                                            </p:txEl>
                                          </p:spTgt>
                                        </p:tgtEl>
                                        <p:attrNameLst>
                                          <p:attrName>style.visibility</p:attrName>
                                        </p:attrNameLst>
                                      </p:cBhvr>
                                      <p:to>
                                        <p:strVal val="visible"/>
                                      </p:to>
                                    </p:set>
                                    <p:animEffect transition="in" filter="fade">
                                      <p:cBhvr>
                                        <p:cTn id="27" dur="1000"/>
                                        <p:tgtEl>
                                          <p:spTgt spid="39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4"/>
          <p:cNvSpPr txBox="1">
            <a:spLocks noGrp="1"/>
          </p:cNvSpPr>
          <p:nvPr>
            <p:ph type="title"/>
          </p:nvPr>
        </p:nvSpPr>
        <p:spPr>
          <a:xfrm>
            <a:off x="1207225" y="816150"/>
            <a:ext cx="7030800" cy="307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The Controller Manager aka         kube-controller-manager</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a:t>
            </a:r>
            <a:endParaRPr b="1">
              <a:latin typeface="Comfortaa"/>
              <a:ea typeface="Comfortaa"/>
              <a:cs typeface="Comfortaa"/>
              <a:sym typeface="Comfortaa"/>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3994"/>
        <p:cNvGrpSpPr/>
        <p:nvPr/>
      </p:nvGrpSpPr>
      <p:grpSpPr>
        <a:xfrm>
          <a:off x="0" y="0"/>
          <a:ext cx="0" cy="0"/>
          <a:chOff x="0" y="0"/>
          <a:chExt cx="0" cy="0"/>
        </a:xfrm>
      </p:grpSpPr>
      <p:sp>
        <p:nvSpPr>
          <p:cNvPr id="3995" name="Google Shape;3995;p469"/>
          <p:cNvSpPr txBox="1"/>
          <p:nvPr/>
        </p:nvSpPr>
        <p:spPr>
          <a:xfrm>
            <a:off x="338850" y="239000"/>
            <a:ext cx="8466300" cy="39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6" name="Google Shape;3996;p469"/>
          <p:cNvSpPr txBox="1"/>
          <p:nvPr/>
        </p:nvSpPr>
        <p:spPr>
          <a:xfrm>
            <a:off x="3231350" y="254150"/>
            <a:ext cx="5494500" cy="1688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dk1"/>
                </a:solidFill>
                <a:latin typeface="Comfortaa"/>
                <a:ea typeface="Comfortaa"/>
                <a:cs typeface="Comfortaa"/>
                <a:sym typeface="Comfortaa"/>
              </a:rPr>
              <a:t>K8s Runtime   </a:t>
            </a:r>
            <a:endParaRPr sz="2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600" b="1">
                <a:solidFill>
                  <a:schemeClr val="dk1"/>
                </a:solidFill>
                <a:latin typeface="Comfortaa"/>
                <a:ea typeface="Comfortaa"/>
                <a:cs typeface="Comfortaa"/>
                <a:sym typeface="Comfortaa"/>
              </a:rPr>
              <a:t>      "create a Pod on node X"</a:t>
            </a:r>
            <a:endParaRPr sz="2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600" b="1">
                <a:solidFill>
                  <a:schemeClr val="dk1"/>
                </a:solidFill>
                <a:latin typeface="Comfortaa"/>
                <a:ea typeface="Comfortaa"/>
                <a:cs typeface="Comfortaa"/>
                <a:sym typeface="Comfortaa"/>
              </a:rPr>
              <a:t>(API-SERVER)--------&gt;(KUBELET)</a:t>
            </a:r>
            <a:endParaRPr sz="2600" b="1">
              <a:solidFill>
                <a:schemeClr val="dk1"/>
              </a:solidFill>
              <a:latin typeface="Comfortaa"/>
              <a:ea typeface="Comfortaa"/>
              <a:cs typeface="Comfortaa"/>
              <a:sym typeface="Comfortaa"/>
            </a:endParaRPr>
          </a:p>
        </p:txBody>
      </p:sp>
      <p:pic>
        <p:nvPicPr>
          <p:cNvPr id="3997" name="Google Shape;3997;p469"/>
          <p:cNvPicPr preferRelativeResize="0"/>
          <p:nvPr/>
        </p:nvPicPr>
        <p:blipFill>
          <a:blip r:embed="rId3">
            <a:alphaModFix/>
          </a:blip>
          <a:stretch>
            <a:fillRect/>
          </a:stretch>
        </p:blipFill>
        <p:spPr>
          <a:xfrm>
            <a:off x="2328975" y="2956325"/>
            <a:ext cx="1955600" cy="1840500"/>
          </a:xfrm>
          <a:prstGeom prst="rect">
            <a:avLst/>
          </a:prstGeom>
          <a:noFill/>
          <a:ln>
            <a:noFill/>
          </a:ln>
        </p:spPr>
      </p:pic>
      <p:cxnSp>
        <p:nvCxnSpPr>
          <p:cNvPr id="3998" name="Google Shape;3998;p469"/>
          <p:cNvCxnSpPr>
            <a:stCxn id="3996" idx="2"/>
            <a:endCxn id="3997" idx="3"/>
          </p:cNvCxnSpPr>
          <p:nvPr/>
        </p:nvCxnSpPr>
        <p:spPr>
          <a:xfrm flipH="1">
            <a:off x="4284500" y="1942250"/>
            <a:ext cx="1694100" cy="1934400"/>
          </a:xfrm>
          <a:prstGeom prst="straightConnector1">
            <a:avLst/>
          </a:prstGeom>
          <a:noFill/>
          <a:ln w="38100" cap="flat" cmpd="sng">
            <a:solidFill>
              <a:schemeClr val="dk1"/>
            </a:solidFill>
            <a:prstDash val="solid"/>
            <a:round/>
            <a:headEnd type="none" w="med" len="med"/>
            <a:tailEnd type="triangle" w="med" len="med"/>
          </a:ln>
        </p:spPr>
      </p:cxnSp>
      <p:sp>
        <p:nvSpPr>
          <p:cNvPr id="3999" name="Google Shape;3999;p469"/>
          <p:cNvSpPr txBox="1"/>
          <p:nvPr/>
        </p:nvSpPr>
        <p:spPr>
          <a:xfrm>
            <a:off x="2724850" y="2511425"/>
            <a:ext cx="1268100" cy="444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CNI</a:t>
            </a:r>
            <a:endParaRPr sz="1700" b="1">
              <a:solidFill>
                <a:schemeClr val="dk1"/>
              </a:solidFill>
              <a:latin typeface="Comfortaa"/>
              <a:ea typeface="Comfortaa"/>
              <a:cs typeface="Comfortaa"/>
              <a:sym typeface="Comfortaa"/>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4003"/>
        <p:cNvGrpSpPr/>
        <p:nvPr/>
      </p:nvGrpSpPr>
      <p:grpSpPr>
        <a:xfrm>
          <a:off x="0" y="0"/>
          <a:ext cx="0" cy="0"/>
          <a:chOff x="0" y="0"/>
          <a:chExt cx="0" cy="0"/>
        </a:xfrm>
      </p:grpSpPr>
      <p:sp>
        <p:nvSpPr>
          <p:cNvPr id="4004" name="Google Shape;4004;p470"/>
          <p:cNvSpPr txBox="1"/>
          <p:nvPr/>
        </p:nvSpPr>
        <p:spPr>
          <a:xfrm>
            <a:off x="338850" y="146100"/>
            <a:ext cx="8590200" cy="4162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5" name="Google Shape;4005;p470"/>
          <p:cNvSpPr txBox="1"/>
          <p:nvPr/>
        </p:nvSpPr>
        <p:spPr>
          <a:xfrm>
            <a:off x="5857500" y="254150"/>
            <a:ext cx="2868300" cy="1028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dk1"/>
                </a:solidFill>
                <a:latin typeface="Comfortaa"/>
                <a:ea typeface="Comfortaa"/>
                <a:cs typeface="Comfortaa"/>
                <a:sym typeface="Comfortaa"/>
              </a:rPr>
              <a:t>Runtime</a:t>
            </a:r>
            <a:endParaRPr sz="2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600" b="1">
                <a:solidFill>
                  <a:schemeClr val="dk1"/>
                </a:solidFill>
                <a:latin typeface="Comfortaa"/>
                <a:ea typeface="Comfortaa"/>
                <a:cs typeface="Comfortaa"/>
                <a:sym typeface="Comfortaa"/>
              </a:rPr>
              <a:t>(KUBELET)</a:t>
            </a:r>
            <a:endParaRPr sz="2600" b="1">
              <a:solidFill>
                <a:schemeClr val="dk1"/>
              </a:solidFill>
              <a:latin typeface="Comfortaa"/>
              <a:ea typeface="Comfortaa"/>
              <a:cs typeface="Comfortaa"/>
              <a:sym typeface="Comfortaa"/>
            </a:endParaRPr>
          </a:p>
        </p:txBody>
      </p:sp>
      <p:pic>
        <p:nvPicPr>
          <p:cNvPr id="4006" name="Google Shape;4006;p470"/>
          <p:cNvPicPr preferRelativeResize="0"/>
          <p:nvPr/>
        </p:nvPicPr>
        <p:blipFill>
          <a:blip r:embed="rId3">
            <a:alphaModFix/>
          </a:blip>
          <a:stretch>
            <a:fillRect/>
          </a:stretch>
        </p:blipFill>
        <p:spPr>
          <a:xfrm>
            <a:off x="4168722" y="2403297"/>
            <a:ext cx="1688775" cy="1688800"/>
          </a:xfrm>
          <a:prstGeom prst="rect">
            <a:avLst/>
          </a:prstGeom>
          <a:noFill/>
          <a:ln>
            <a:noFill/>
          </a:ln>
        </p:spPr>
      </p:pic>
      <p:cxnSp>
        <p:nvCxnSpPr>
          <p:cNvPr id="4007" name="Google Shape;4007;p470"/>
          <p:cNvCxnSpPr>
            <a:stCxn id="4005" idx="2"/>
            <a:endCxn id="4006" idx="3"/>
          </p:cNvCxnSpPr>
          <p:nvPr/>
        </p:nvCxnSpPr>
        <p:spPr>
          <a:xfrm flipH="1">
            <a:off x="5857350" y="1282850"/>
            <a:ext cx="1434300" cy="1964700"/>
          </a:xfrm>
          <a:prstGeom prst="straightConnector1">
            <a:avLst/>
          </a:prstGeom>
          <a:noFill/>
          <a:ln w="38100" cap="flat" cmpd="sng">
            <a:solidFill>
              <a:schemeClr val="dk1"/>
            </a:solidFill>
            <a:prstDash val="solid"/>
            <a:round/>
            <a:headEnd type="none" w="med" len="med"/>
            <a:tailEnd type="triangle" w="med" len="med"/>
          </a:ln>
        </p:spPr>
      </p:cxnSp>
      <p:sp>
        <p:nvSpPr>
          <p:cNvPr id="4008" name="Google Shape;4008;p470"/>
          <p:cNvSpPr/>
          <p:nvPr/>
        </p:nvSpPr>
        <p:spPr>
          <a:xfrm>
            <a:off x="1478900" y="4314875"/>
            <a:ext cx="2769012" cy="845964"/>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Comfortaa"/>
                <a:ea typeface="Comfortaa"/>
                <a:cs typeface="Comfortaa"/>
                <a:sym typeface="Comfortaa"/>
              </a:rPr>
              <a:t>    </a:t>
            </a:r>
            <a:r>
              <a:rPr lang="en" sz="2200" b="1">
                <a:latin typeface="Comfortaa"/>
                <a:ea typeface="Comfortaa"/>
                <a:cs typeface="Comfortaa"/>
                <a:sym typeface="Comfortaa"/>
              </a:rPr>
              <a:t>network</a:t>
            </a:r>
            <a:endParaRPr sz="2200" b="1">
              <a:latin typeface="Comfortaa"/>
              <a:ea typeface="Comfortaa"/>
              <a:cs typeface="Comfortaa"/>
              <a:sym typeface="Comfortaa"/>
            </a:endParaRPr>
          </a:p>
        </p:txBody>
      </p:sp>
      <p:sp>
        <p:nvSpPr>
          <p:cNvPr id="4009" name="Google Shape;4009;p470"/>
          <p:cNvSpPr txBox="1"/>
          <p:nvPr/>
        </p:nvSpPr>
        <p:spPr>
          <a:xfrm>
            <a:off x="684850" y="404950"/>
            <a:ext cx="2256000" cy="1688700"/>
          </a:xfrm>
          <a:prstGeom prst="rect">
            <a:avLst/>
          </a:prstGeom>
          <a:solidFill>
            <a:srgbClr val="FF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0" name="Google Shape;4010;p470"/>
          <p:cNvSpPr txBox="1"/>
          <p:nvPr/>
        </p:nvSpPr>
        <p:spPr>
          <a:xfrm>
            <a:off x="805900" y="563675"/>
            <a:ext cx="19410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Pod netns </a:t>
            </a:r>
            <a:endParaRPr sz="2000" b="1">
              <a:latin typeface="Comfortaa"/>
              <a:ea typeface="Comfortaa"/>
              <a:cs typeface="Comfortaa"/>
              <a:sym typeface="Comfortaa"/>
            </a:endParaRPr>
          </a:p>
        </p:txBody>
      </p:sp>
      <p:sp>
        <p:nvSpPr>
          <p:cNvPr id="4011" name="Google Shape;4011;p470"/>
          <p:cNvSpPr txBox="1"/>
          <p:nvPr/>
        </p:nvSpPr>
        <p:spPr>
          <a:xfrm>
            <a:off x="2274475" y="3869975"/>
            <a:ext cx="1268100" cy="444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enp8s0</a:t>
            </a:r>
            <a:endParaRPr sz="1700" b="1">
              <a:solidFill>
                <a:schemeClr val="dk1"/>
              </a:solidFill>
              <a:latin typeface="Comfortaa"/>
              <a:ea typeface="Comfortaa"/>
              <a:cs typeface="Comfortaa"/>
              <a:sym typeface="Comfortaa"/>
            </a:endParaRPr>
          </a:p>
        </p:txBody>
      </p:sp>
      <p:sp>
        <p:nvSpPr>
          <p:cNvPr id="4012" name="Google Shape;4012;p470"/>
          <p:cNvSpPr txBox="1"/>
          <p:nvPr/>
        </p:nvSpPr>
        <p:spPr>
          <a:xfrm>
            <a:off x="1262675" y="13395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lo0</a:t>
            </a:r>
            <a:endParaRPr sz="1700" b="1">
              <a:latin typeface="Comfortaa"/>
              <a:ea typeface="Comfortaa"/>
              <a:cs typeface="Comfortaa"/>
              <a:sym typeface="Comfortaa"/>
            </a:endParaRPr>
          </a:p>
        </p:txBody>
      </p:sp>
      <p:sp>
        <p:nvSpPr>
          <p:cNvPr id="4013" name="Google Shape;4013;p470"/>
          <p:cNvSpPr/>
          <p:nvPr/>
        </p:nvSpPr>
        <p:spPr>
          <a:xfrm>
            <a:off x="7291654" y="2053800"/>
            <a:ext cx="1534800" cy="1392600"/>
          </a:xfrm>
          <a:prstGeom prst="wedgeRectCallout">
            <a:avLst>
              <a:gd name="adj1" fmla="val -17033"/>
              <a:gd name="adj2" fmla="val -100346"/>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latin typeface="Comfortaa"/>
                <a:ea typeface="Comfortaa"/>
                <a:cs typeface="Comfortaa"/>
                <a:sym typeface="Comfortaa"/>
              </a:rPr>
              <a:t>network config and env vars </a:t>
            </a:r>
            <a:endParaRPr sz="1700" b="1">
              <a:latin typeface="Comfortaa"/>
              <a:ea typeface="Comfortaa"/>
              <a:cs typeface="Comfortaa"/>
              <a:sym typeface="Comfortaa"/>
            </a:endParaRPr>
          </a:p>
          <a:p>
            <a:pPr marL="0" lvl="0" indent="0" algn="l" rtl="0">
              <a:spcBef>
                <a:spcPts val="0"/>
              </a:spcBef>
              <a:spcAft>
                <a:spcPts val="0"/>
              </a:spcAft>
              <a:buNone/>
            </a:pPr>
            <a:endParaRPr sz="1700" b="1">
              <a:latin typeface="Comfortaa"/>
              <a:ea typeface="Comfortaa"/>
              <a:cs typeface="Comfortaa"/>
              <a:sym typeface="Comfortaa"/>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4017"/>
        <p:cNvGrpSpPr/>
        <p:nvPr/>
      </p:nvGrpSpPr>
      <p:grpSpPr>
        <a:xfrm>
          <a:off x="0" y="0"/>
          <a:ext cx="0" cy="0"/>
          <a:chOff x="0" y="0"/>
          <a:chExt cx="0" cy="0"/>
        </a:xfrm>
      </p:grpSpPr>
      <p:sp>
        <p:nvSpPr>
          <p:cNvPr id="4018" name="Google Shape;4018;p471"/>
          <p:cNvSpPr txBox="1"/>
          <p:nvPr/>
        </p:nvSpPr>
        <p:spPr>
          <a:xfrm>
            <a:off x="338850" y="239000"/>
            <a:ext cx="8624700" cy="4006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9" name="Google Shape;4019;p471"/>
          <p:cNvSpPr txBox="1"/>
          <p:nvPr/>
        </p:nvSpPr>
        <p:spPr>
          <a:xfrm>
            <a:off x="684850" y="404950"/>
            <a:ext cx="2256000" cy="1688700"/>
          </a:xfrm>
          <a:prstGeom prst="rect">
            <a:avLst/>
          </a:prstGeom>
          <a:solidFill>
            <a:srgbClr val="FF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0" name="Google Shape;4020;p471"/>
          <p:cNvSpPr txBox="1"/>
          <p:nvPr/>
        </p:nvSpPr>
        <p:spPr>
          <a:xfrm>
            <a:off x="1142350" y="16489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eth0</a:t>
            </a:r>
            <a:endParaRPr sz="1700" b="1">
              <a:latin typeface="Comfortaa"/>
              <a:ea typeface="Comfortaa"/>
              <a:cs typeface="Comfortaa"/>
              <a:sym typeface="Comfortaa"/>
            </a:endParaRPr>
          </a:p>
        </p:txBody>
      </p:sp>
      <p:sp>
        <p:nvSpPr>
          <p:cNvPr id="4021" name="Google Shape;4021;p471"/>
          <p:cNvSpPr txBox="1"/>
          <p:nvPr/>
        </p:nvSpPr>
        <p:spPr>
          <a:xfrm>
            <a:off x="805900" y="563675"/>
            <a:ext cx="19410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Pod  netns </a:t>
            </a:r>
            <a:endParaRPr sz="2000" b="1">
              <a:latin typeface="Comfortaa"/>
              <a:ea typeface="Comfortaa"/>
              <a:cs typeface="Comfortaa"/>
              <a:sym typeface="Comfortaa"/>
            </a:endParaRPr>
          </a:p>
        </p:txBody>
      </p:sp>
      <p:sp>
        <p:nvSpPr>
          <p:cNvPr id="4022" name="Google Shape;4022;p471"/>
          <p:cNvSpPr txBox="1"/>
          <p:nvPr/>
        </p:nvSpPr>
        <p:spPr>
          <a:xfrm>
            <a:off x="5857500" y="254150"/>
            <a:ext cx="2868300" cy="1028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dk1"/>
                </a:solidFill>
                <a:latin typeface="Comfortaa"/>
                <a:ea typeface="Comfortaa"/>
                <a:cs typeface="Comfortaa"/>
                <a:sym typeface="Comfortaa"/>
              </a:rPr>
              <a:t>Runtime</a:t>
            </a:r>
            <a:endParaRPr sz="2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600" b="1">
                <a:solidFill>
                  <a:schemeClr val="dk1"/>
                </a:solidFill>
                <a:latin typeface="Comfortaa"/>
                <a:ea typeface="Comfortaa"/>
                <a:cs typeface="Comfortaa"/>
                <a:sym typeface="Comfortaa"/>
              </a:rPr>
              <a:t>(KUBELET)</a:t>
            </a:r>
            <a:endParaRPr sz="2600" b="1">
              <a:solidFill>
                <a:schemeClr val="dk1"/>
              </a:solidFill>
              <a:latin typeface="Comfortaa"/>
              <a:ea typeface="Comfortaa"/>
              <a:cs typeface="Comfortaa"/>
              <a:sym typeface="Comfortaa"/>
            </a:endParaRPr>
          </a:p>
        </p:txBody>
      </p:sp>
      <p:cxnSp>
        <p:nvCxnSpPr>
          <p:cNvPr id="4023" name="Google Shape;4023;p471"/>
          <p:cNvCxnSpPr/>
          <p:nvPr/>
        </p:nvCxnSpPr>
        <p:spPr>
          <a:xfrm>
            <a:off x="2095850" y="2083875"/>
            <a:ext cx="34200" cy="2357700"/>
          </a:xfrm>
          <a:prstGeom prst="straightConnector1">
            <a:avLst/>
          </a:prstGeom>
          <a:noFill/>
          <a:ln w="152400" cap="flat" cmpd="sng">
            <a:solidFill>
              <a:srgbClr val="FF0000"/>
            </a:solidFill>
            <a:prstDash val="solid"/>
            <a:round/>
            <a:headEnd type="none" w="med" len="med"/>
            <a:tailEnd type="none" w="med" len="med"/>
          </a:ln>
        </p:spPr>
      </p:cxnSp>
      <p:pic>
        <p:nvPicPr>
          <p:cNvPr id="4024" name="Google Shape;4024;p471"/>
          <p:cNvPicPr preferRelativeResize="0"/>
          <p:nvPr/>
        </p:nvPicPr>
        <p:blipFill>
          <a:blip r:embed="rId3">
            <a:alphaModFix/>
          </a:blip>
          <a:stretch>
            <a:fillRect/>
          </a:stretch>
        </p:blipFill>
        <p:spPr>
          <a:xfrm>
            <a:off x="3575497" y="2420497"/>
            <a:ext cx="1688775" cy="1688800"/>
          </a:xfrm>
          <a:prstGeom prst="rect">
            <a:avLst/>
          </a:prstGeom>
          <a:noFill/>
          <a:ln>
            <a:noFill/>
          </a:ln>
        </p:spPr>
      </p:pic>
      <p:cxnSp>
        <p:nvCxnSpPr>
          <p:cNvPr id="4025" name="Google Shape;4025;p471"/>
          <p:cNvCxnSpPr>
            <a:stCxn id="4022" idx="2"/>
            <a:endCxn id="4024" idx="3"/>
          </p:cNvCxnSpPr>
          <p:nvPr/>
        </p:nvCxnSpPr>
        <p:spPr>
          <a:xfrm flipH="1">
            <a:off x="5264250" y="1282850"/>
            <a:ext cx="2027400" cy="1982100"/>
          </a:xfrm>
          <a:prstGeom prst="straightConnector1">
            <a:avLst/>
          </a:prstGeom>
          <a:noFill/>
          <a:ln w="38100" cap="flat" cmpd="sng">
            <a:solidFill>
              <a:schemeClr val="dk1"/>
            </a:solidFill>
            <a:prstDash val="solid"/>
            <a:round/>
            <a:headEnd type="none" w="med" len="med"/>
            <a:tailEnd type="triangle" w="med" len="med"/>
          </a:ln>
        </p:spPr>
      </p:cxnSp>
      <p:cxnSp>
        <p:nvCxnSpPr>
          <p:cNvPr id="4026" name="Google Shape;4026;p471"/>
          <p:cNvCxnSpPr>
            <a:stCxn id="4024" idx="1"/>
          </p:cNvCxnSpPr>
          <p:nvPr/>
        </p:nvCxnSpPr>
        <p:spPr>
          <a:xfrm rot="10800000">
            <a:off x="2238697" y="3211797"/>
            <a:ext cx="1336800" cy="53100"/>
          </a:xfrm>
          <a:prstGeom prst="straightConnector1">
            <a:avLst/>
          </a:prstGeom>
          <a:noFill/>
          <a:ln w="38100" cap="flat" cmpd="sng">
            <a:solidFill>
              <a:schemeClr val="dk1"/>
            </a:solidFill>
            <a:prstDash val="solid"/>
            <a:round/>
            <a:headEnd type="none" w="med" len="med"/>
            <a:tailEnd type="triangle" w="med" len="med"/>
          </a:ln>
        </p:spPr>
      </p:cxnSp>
      <p:sp>
        <p:nvSpPr>
          <p:cNvPr id="4027" name="Google Shape;4027;p471"/>
          <p:cNvSpPr/>
          <p:nvPr/>
        </p:nvSpPr>
        <p:spPr>
          <a:xfrm>
            <a:off x="1478900" y="4314875"/>
            <a:ext cx="2769012" cy="845964"/>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latin typeface="Comfortaa"/>
                <a:ea typeface="Comfortaa"/>
                <a:cs typeface="Comfortaa"/>
                <a:sym typeface="Comfortaa"/>
              </a:rPr>
              <a:t>    </a:t>
            </a:r>
            <a:r>
              <a:rPr lang="en" sz="2200" b="1">
                <a:latin typeface="Comfortaa"/>
                <a:ea typeface="Comfortaa"/>
                <a:cs typeface="Comfortaa"/>
                <a:sym typeface="Comfortaa"/>
              </a:rPr>
              <a:t>network</a:t>
            </a:r>
            <a:endParaRPr sz="2200" b="1">
              <a:latin typeface="Comfortaa"/>
              <a:ea typeface="Comfortaa"/>
              <a:cs typeface="Comfortaa"/>
              <a:sym typeface="Comfortaa"/>
            </a:endParaRPr>
          </a:p>
        </p:txBody>
      </p:sp>
      <p:sp>
        <p:nvSpPr>
          <p:cNvPr id="4028" name="Google Shape;4028;p471"/>
          <p:cNvSpPr/>
          <p:nvPr/>
        </p:nvSpPr>
        <p:spPr>
          <a:xfrm>
            <a:off x="3325925" y="563675"/>
            <a:ext cx="1941000" cy="1300200"/>
          </a:xfrm>
          <a:prstGeom prst="wedgeRectCallout">
            <a:avLst>
              <a:gd name="adj1" fmla="val -17463"/>
              <a:gd name="adj2" fmla="val 91878"/>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Comfortaa"/>
                <a:ea typeface="Comfortaa"/>
                <a:cs typeface="Comfortaa"/>
                <a:sym typeface="Comfortaa"/>
              </a:rPr>
              <a:t>Create netns</a:t>
            </a:r>
            <a:endParaRPr sz="2000">
              <a:latin typeface="Comfortaa"/>
              <a:ea typeface="Comfortaa"/>
              <a:cs typeface="Comfortaa"/>
              <a:sym typeface="Comfortaa"/>
            </a:endParaRPr>
          </a:p>
          <a:p>
            <a:pPr marL="0" lvl="0" indent="0" algn="l" rtl="0">
              <a:spcBef>
                <a:spcPts val="0"/>
              </a:spcBef>
              <a:spcAft>
                <a:spcPts val="0"/>
              </a:spcAft>
              <a:buNone/>
            </a:pPr>
            <a:r>
              <a:rPr lang="en" sz="2000">
                <a:latin typeface="Comfortaa"/>
                <a:ea typeface="Comfortaa"/>
                <a:cs typeface="Comfortaa"/>
                <a:sym typeface="Comfortaa"/>
              </a:rPr>
              <a:t>eth0 </a:t>
            </a:r>
            <a:endParaRPr sz="2000">
              <a:latin typeface="Comfortaa"/>
              <a:ea typeface="Comfortaa"/>
              <a:cs typeface="Comfortaa"/>
              <a:sym typeface="Comfortaa"/>
            </a:endParaRPr>
          </a:p>
          <a:p>
            <a:pPr marL="0" lvl="0" indent="0" algn="l" rtl="0">
              <a:spcBef>
                <a:spcPts val="0"/>
              </a:spcBef>
              <a:spcAft>
                <a:spcPts val="0"/>
              </a:spcAft>
              <a:buNone/>
            </a:pPr>
            <a:r>
              <a:rPr lang="en" sz="2000">
                <a:latin typeface="Comfortaa"/>
                <a:ea typeface="Comfortaa"/>
                <a:cs typeface="Comfortaa"/>
                <a:sym typeface="Comfortaa"/>
              </a:rPr>
              <a:t>Allocate IP </a:t>
            </a:r>
            <a:endParaRPr sz="2000">
              <a:latin typeface="Comfortaa"/>
              <a:ea typeface="Comfortaa"/>
              <a:cs typeface="Comfortaa"/>
              <a:sym typeface="Comfortaa"/>
            </a:endParaRPr>
          </a:p>
          <a:p>
            <a:pPr marL="0" lvl="0" indent="0" algn="l" rtl="0">
              <a:spcBef>
                <a:spcPts val="0"/>
              </a:spcBef>
              <a:spcAft>
                <a:spcPts val="0"/>
              </a:spcAft>
              <a:buNone/>
            </a:pPr>
            <a:r>
              <a:rPr lang="en" sz="2000">
                <a:latin typeface="Comfortaa"/>
                <a:ea typeface="Comfortaa"/>
                <a:cs typeface="Comfortaa"/>
                <a:sym typeface="Comfortaa"/>
              </a:rPr>
              <a:t>Define routes</a:t>
            </a:r>
            <a:endParaRPr sz="2000">
              <a:latin typeface="Comfortaa"/>
              <a:ea typeface="Comfortaa"/>
              <a:cs typeface="Comfortaa"/>
              <a:sym typeface="Comfortaa"/>
            </a:endParaRPr>
          </a:p>
        </p:txBody>
      </p:sp>
      <p:sp>
        <p:nvSpPr>
          <p:cNvPr id="4029" name="Google Shape;4029;p471"/>
          <p:cNvSpPr/>
          <p:nvPr/>
        </p:nvSpPr>
        <p:spPr>
          <a:xfrm>
            <a:off x="6041404" y="2758525"/>
            <a:ext cx="1534800" cy="1392600"/>
          </a:xfrm>
          <a:prstGeom prst="wedgeRectCallout">
            <a:avLst>
              <a:gd name="adj1" fmla="val -17033"/>
              <a:gd name="adj2" fmla="val -100346"/>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latin typeface="Comfortaa"/>
                <a:ea typeface="Comfortaa"/>
                <a:cs typeface="Comfortaa"/>
                <a:sym typeface="Comfortaa"/>
              </a:rPr>
              <a:t>CNI command</a:t>
            </a:r>
            <a:endParaRPr sz="1700" b="1">
              <a:latin typeface="Comfortaa"/>
              <a:ea typeface="Comfortaa"/>
              <a:cs typeface="Comfortaa"/>
              <a:sym typeface="Comfortaa"/>
            </a:endParaRPr>
          </a:p>
          <a:p>
            <a:pPr marL="0" lvl="0" indent="0" algn="l" rtl="0">
              <a:spcBef>
                <a:spcPts val="0"/>
              </a:spcBef>
              <a:spcAft>
                <a:spcPts val="0"/>
              </a:spcAft>
              <a:buNone/>
            </a:pPr>
            <a:r>
              <a:rPr lang="en" sz="1700" b="1">
                <a:latin typeface="Comfortaa"/>
                <a:ea typeface="Comfortaa"/>
                <a:cs typeface="Comfortaa"/>
                <a:sym typeface="Comfortaa"/>
              </a:rPr>
              <a:t>ADD) </a:t>
            </a:r>
            <a:endParaRPr sz="1700" b="1">
              <a:latin typeface="Comfortaa"/>
              <a:ea typeface="Comfortaa"/>
              <a:cs typeface="Comfortaa"/>
              <a:sym typeface="Comfortaa"/>
            </a:endParaRPr>
          </a:p>
          <a:p>
            <a:pPr marL="0" lvl="0" indent="0" algn="l" rtl="0">
              <a:spcBef>
                <a:spcPts val="0"/>
              </a:spcBef>
              <a:spcAft>
                <a:spcPts val="0"/>
              </a:spcAft>
              <a:buNone/>
            </a:pPr>
            <a:endParaRPr sz="1700" b="1">
              <a:latin typeface="Comfortaa"/>
              <a:ea typeface="Comfortaa"/>
              <a:cs typeface="Comfortaa"/>
              <a:sym typeface="Comfortaa"/>
            </a:endParaRPr>
          </a:p>
        </p:txBody>
      </p:sp>
      <p:sp>
        <p:nvSpPr>
          <p:cNvPr id="4030" name="Google Shape;4030;p471"/>
          <p:cNvSpPr txBox="1"/>
          <p:nvPr/>
        </p:nvSpPr>
        <p:spPr>
          <a:xfrm>
            <a:off x="1530275" y="3749025"/>
            <a:ext cx="1268100" cy="444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enp8s0</a:t>
            </a:r>
            <a:endParaRPr sz="1700" b="1">
              <a:solidFill>
                <a:schemeClr val="dk1"/>
              </a:solidFill>
              <a:latin typeface="Comfortaa"/>
              <a:ea typeface="Comfortaa"/>
              <a:cs typeface="Comfortaa"/>
              <a:sym typeface="Comfortaa"/>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4034"/>
        <p:cNvGrpSpPr/>
        <p:nvPr/>
      </p:nvGrpSpPr>
      <p:grpSpPr>
        <a:xfrm>
          <a:off x="0" y="0"/>
          <a:ext cx="0" cy="0"/>
          <a:chOff x="0" y="0"/>
          <a:chExt cx="0" cy="0"/>
        </a:xfrm>
      </p:grpSpPr>
      <p:sp>
        <p:nvSpPr>
          <p:cNvPr id="4035" name="Google Shape;4035;p472"/>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Creating your own K8s CNI plugin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4039"/>
        <p:cNvGrpSpPr/>
        <p:nvPr/>
      </p:nvGrpSpPr>
      <p:grpSpPr>
        <a:xfrm>
          <a:off x="0" y="0"/>
          <a:ext cx="0" cy="0"/>
          <a:chOff x="0" y="0"/>
          <a:chExt cx="0" cy="0"/>
        </a:xfrm>
      </p:grpSpPr>
      <p:sp>
        <p:nvSpPr>
          <p:cNvPr id="4040" name="Google Shape;4040;p473"/>
          <p:cNvSpPr txBox="1">
            <a:spLocks noGrp="1"/>
          </p:cNvSpPr>
          <p:nvPr>
            <p:ph type="title"/>
          </p:nvPr>
        </p:nvSpPr>
        <p:spPr>
          <a:xfrm>
            <a:off x="490250" y="450150"/>
            <a:ext cx="8129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CNI is a simple interface based on environment variables and JSON</a:t>
            </a:r>
            <a:endParaRPr/>
          </a:p>
          <a:p>
            <a:pPr marL="0" lvl="0" indent="0" algn="l" rtl="0">
              <a:spcBef>
                <a:spcPts val="0"/>
              </a:spcBef>
              <a:spcAft>
                <a:spcPts val="0"/>
              </a:spcAft>
              <a:buNone/>
            </a:pPr>
            <a:r>
              <a:rPr lang="en" sz="2400" u="sng">
                <a:solidFill>
                  <a:schemeClr val="hlink"/>
                </a:solidFill>
                <a:latin typeface="Comfortaa"/>
                <a:ea typeface="Comfortaa"/>
                <a:cs typeface="Comfortaa"/>
                <a:sym typeface="Comfortaa"/>
                <a:hlinkClick r:id="rId3"/>
              </a:rPr>
              <a:t>https://github.com/containernetworking/cni</a:t>
            </a: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4044"/>
        <p:cNvGrpSpPr/>
        <p:nvPr/>
      </p:nvGrpSpPr>
      <p:grpSpPr>
        <a:xfrm>
          <a:off x="0" y="0"/>
          <a:ext cx="0" cy="0"/>
          <a:chOff x="0" y="0"/>
          <a:chExt cx="0" cy="0"/>
        </a:xfrm>
      </p:grpSpPr>
      <p:sp>
        <p:nvSpPr>
          <p:cNvPr id="4045" name="Google Shape;4045;p474"/>
          <p:cNvSpPr/>
          <p:nvPr/>
        </p:nvSpPr>
        <p:spPr>
          <a:xfrm>
            <a:off x="2452625" y="1817000"/>
            <a:ext cx="2002800" cy="1080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         </a:t>
            </a:r>
            <a:endParaRPr b="1"/>
          </a:p>
          <a:p>
            <a:pPr marL="0" lvl="0" indent="0" algn="l" rtl="0">
              <a:spcBef>
                <a:spcPts val="0"/>
              </a:spcBef>
              <a:spcAft>
                <a:spcPts val="0"/>
              </a:spcAft>
              <a:buNone/>
            </a:pPr>
            <a:r>
              <a:rPr lang="en" sz="2400" b="1">
                <a:latin typeface="Comfortaa"/>
                <a:ea typeface="Comfortaa"/>
                <a:cs typeface="Comfortaa"/>
                <a:sym typeface="Comfortaa"/>
              </a:rPr>
              <a:t>     CNI</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  </a:t>
            </a:r>
            <a:r>
              <a:rPr lang="en" b="1">
                <a:latin typeface="Comfortaa"/>
                <a:ea typeface="Comfortaa"/>
                <a:cs typeface="Comfortaa"/>
                <a:sym typeface="Comfortaa"/>
              </a:rPr>
              <a:t>/opt/cni/bin</a:t>
            </a:r>
            <a:endParaRPr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p:txBody>
      </p:sp>
      <p:sp>
        <p:nvSpPr>
          <p:cNvPr id="4046" name="Google Shape;4046;p474"/>
          <p:cNvSpPr/>
          <p:nvPr/>
        </p:nvSpPr>
        <p:spPr>
          <a:xfrm>
            <a:off x="2393300" y="2318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CNI CONFIG</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/etc/cni/net.d</a:t>
            </a:r>
            <a:endParaRPr b="1">
              <a:latin typeface="Comfortaa"/>
              <a:ea typeface="Comfortaa"/>
              <a:cs typeface="Comfortaa"/>
              <a:sym typeface="Comfortaa"/>
            </a:endParaRPr>
          </a:p>
        </p:txBody>
      </p:sp>
      <p:sp>
        <p:nvSpPr>
          <p:cNvPr id="4047" name="Google Shape;4047;p474"/>
          <p:cNvSpPr/>
          <p:nvPr/>
        </p:nvSpPr>
        <p:spPr>
          <a:xfrm>
            <a:off x="2452625" y="39220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CNI ENV VARS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CNI COMMANDS</a:t>
            </a:r>
            <a:endParaRPr b="1">
              <a:latin typeface="Comfortaa"/>
              <a:ea typeface="Comfortaa"/>
              <a:cs typeface="Comfortaa"/>
              <a:sym typeface="Comfortaa"/>
            </a:endParaRPr>
          </a:p>
        </p:txBody>
      </p:sp>
      <p:sp>
        <p:nvSpPr>
          <p:cNvPr id="4048" name="Google Shape;4048;p474"/>
          <p:cNvSpPr/>
          <p:nvPr/>
        </p:nvSpPr>
        <p:spPr>
          <a:xfrm>
            <a:off x="17825" y="1526275"/>
            <a:ext cx="1482000" cy="17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RUNTIME</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K8s</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(kubelet)</a:t>
            </a:r>
            <a:endParaRPr sz="1600" b="1">
              <a:latin typeface="Comfortaa"/>
              <a:ea typeface="Comfortaa"/>
              <a:cs typeface="Comfortaa"/>
              <a:sym typeface="Comfortaa"/>
            </a:endParaRPr>
          </a:p>
        </p:txBody>
      </p:sp>
      <p:sp>
        <p:nvSpPr>
          <p:cNvPr id="4049" name="Google Shape;4049;p474"/>
          <p:cNvSpPr/>
          <p:nvPr/>
        </p:nvSpPr>
        <p:spPr>
          <a:xfrm>
            <a:off x="1499825" y="2148150"/>
            <a:ext cx="952800" cy="4236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74"/>
          <p:cNvSpPr/>
          <p:nvPr/>
        </p:nvSpPr>
        <p:spPr>
          <a:xfrm>
            <a:off x="6705075" y="502800"/>
            <a:ext cx="1949700" cy="198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74"/>
          <p:cNvSpPr txBox="1"/>
          <p:nvPr/>
        </p:nvSpPr>
        <p:spPr>
          <a:xfrm>
            <a:off x="7314575" y="2153525"/>
            <a:ext cx="1024800" cy="27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enp0s8</a:t>
            </a:r>
            <a:endParaRPr/>
          </a:p>
        </p:txBody>
      </p:sp>
      <p:cxnSp>
        <p:nvCxnSpPr>
          <p:cNvPr id="4052" name="Google Shape;4052;p474"/>
          <p:cNvCxnSpPr>
            <a:stCxn id="4051" idx="2"/>
          </p:cNvCxnSpPr>
          <p:nvPr/>
        </p:nvCxnSpPr>
        <p:spPr>
          <a:xfrm>
            <a:off x="7826975" y="2425025"/>
            <a:ext cx="11100" cy="830400"/>
          </a:xfrm>
          <a:prstGeom prst="straightConnector1">
            <a:avLst/>
          </a:prstGeom>
          <a:noFill/>
          <a:ln w="28575" cap="flat" cmpd="sng">
            <a:solidFill>
              <a:schemeClr val="dk1"/>
            </a:solidFill>
            <a:prstDash val="solid"/>
            <a:round/>
            <a:headEnd type="none" w="med" len="med"/>
            <a:tailEnd type="none" w="med" len="med"/>
          </a:ln>
        </p:spPr>
      </p:cxnSp>
      <p:sp>
        <p:nvSpPr>
          <p:cNvPr id="4053" name="Google Shape;4053;p474"/>
          <p:cNvSpPr/>
          <p:nvPr/>
        </p:nvSpPr>
        <p:spPr>
          <a:xfrm>
            <a:off x="7212338" y="3211325"/>
            <a:ext cx="1411776" cy="8469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4058" name="Google Shape;4058;p475"/>
          <p:cNvSpPr/>
          <p:nvPr/>
        </p:nvSpPr>
        <p:spPr>
          <a:xfrm>
            <a:off x="2452625" y="195325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        </a:t>
            </a:r>
            <a:endParaRPr b="1"/>
          </a:p>
          <a:p>
            <a:pPr marL="0" lvl="0" indent="0" algn="l" rtl="0">
              <a:spcBef>
                <a:spcPts val="0"/>
              </a:spcBef>
              <a:spcAft>
                <a:spcPts val="0"/>
              </a:spcAft>
              <a:buNone/>
            </a:pPr>
            <a:r>
              <a:rPr lang="en" b="1"/>
              <a:t>          </a:t>
            </a:r>
            <a:r>
              <a:rPr lang="en" sz="2400" b="1">
                <a:latin typeface="Comfortaa"/>
                <a:ea typeface="Comfortaa"/>
                <a:cs typeface="Comfortaa"/>
                <a:sym typeface="Comfortaa"/>
              </a:rPr>
              <a:t>CNI</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  </a:t>
            </a:r>
            <a:r>
              <a:rPr lang="en" b="1">
                <a:latin typeface="Comfortaa"/>
                <a:ea typeface="Comfortaa"/>
                <a:cs typeface="Comfortaa"/>
                <a:sym typeface="Comfortaa"/>
              </a:rPr>
              <a:t>/opt/cni/bin</a:t>
            </a:r>
            <a:endParaRPr b="1">
              <a:latin typeface="Comfortaa"/>
              <a:ea typeface="Comfortaa"/>
              <a:cs typeface="Comfortaa"/>
              <a:sym typeface="Comfortaa"/>
            </a:endParaRPr>
          </a:p>
        </p:txBody>
      </p:sp>
      <p:sp>
        <p:nvSpPr>
          <p:cNvPr id="4059" name="Google Shape;4059;p475"/>
          <p:cNvSpPr/>
          <p:nvPr/>
        </p:nvSpPr>
        <p:spPr>
          <a:xfrm>
            <a:off x="2393300" y="2318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CNI CONFIG</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/etc/cni/net.d  </a:t>
            </a:r>
            <a:endParaRPr b="1">
              <a:latin typeface="Comfortaa"/>
              <a:ea typeface="Comfortaa"/>
              <a:cs typeface="Comfortaa"/>
              <a:sym typeface="Comfortaa"/>
            </a:endParaRPr>
          </a:p>
        </p:txBody>
      </p:sp>
      <p:sp>
        <p:nvSpPr>
          <p:cNvPr id="4060" name="Google Shape;4060;p475"/>
          <p:cNvSpPr/>
          <p:nvPr/>
        </p:nvSpPr>
        <p:spPr>
          <a:xfrm>
            <a:off x="2452625" y="39220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CNI ENV VARS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CNI COMMANDS</a:t>
            </a:r>
            <a:endParaRPr b="1">
              <a:latin typeface="Comfortaa"/>
              <a:ea typeface="Comfortaa"/>
              <a:cs typeface="Comfortaa"/>
              <a:sym typeface="Comfortaa"/>
            </a:endParaRPr>
          </a:p>
        </p:txBody>
      </p:sp>
      <p:sp>
        <p:nvSpPr>
          <p:cNvPr id="4061" name="Google Shape;4061;p475"/>
          <p:cNvSpPr/>
          <p:nvPr/>
        </p:nvSpPr>
        <p:spPr>
          <a:xfrm>
            <a:off x="3182900" y="1144925"/>
            <a:ext cx="423600" cy="7608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75"/>
          <p:cNvSpPr/>
          <p:nvPr/>
        </p:nvSpPr>
        <p:spPr>
          <a:xfrm>
            <a:off x="3182900" y="2847677"/>
            <a:ext cx="423600" cy="10743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75"/>
          <p:cNvSpPr/>
          <p:nvPr/>
        </p:nvSpPr>
        <p:spPr>
          <a:xfrm>
            <a:off x="17825" y="1526275"/>
            <a:ext cx="1482000" cy="17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RUNTIME</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K8s</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(kubelet)</a:t>
            </a:r>
            <a:endParaRPr sz="1600" b="1">
              <a:latin typeface="Comfortaa"/>
              <a:ea typeface="Comfortaa"/>
              <a:cs typeface="Comfortaa"/>
              <a:sym typeface="Comfortaa"/>
            </a:endParaRPr>
          </a:p>
        </p:txBody>
      </p:sp>
      <p:sp>
        <p:nvSpPr>
          <p:cNvPr id="4064" name="Google Shape;4064;p475"/>
          <p:cNvSpPr/>
          <p:nvPr/>
        </p:nvSpPr>
        <p:spPr>
          <a:xfrm>
            <a:off x="1499825" y="2148150"/>
            <a:ext cx="952800" cy="4236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75"/>
          <p:cNvSpPr/>
          <p:nvPr/>
        </p:nvSpPr>
        <p:spPr>
          <a:xfrm>
            <a:off x="6705075" y="502800"/>
            <a:ext cx="1949700" cy="198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75"/>
          <p:cNvSpPr txBox="1"/>
          <p:nvPr/>
        </p:nvSpPr>
        <p:spPr>
          <a:xfrm>
            <a:off x="7212350" y="2153525"/>
            <a:ext cx="851400" cy="27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enp0s8</a:t>
            </a:r>
            <a:endParaRPr/>
          </a:p>
        </p:txBody>
      </p:sp>
      <p:cxnSp>
        <p:nvCxnSpPr>
          <p:cNvPr id="4067" name="Google Shape;4067;p475"/>
          <p:cNvCxnSpPr>
            <a:stCxn id="4066" idx="2"/>
          </p:cNvCxnSpPr>
          <p:nvPr/>
        </p:nvCxnSpPr>
        <p:spPr>
          <a:xfrm>
            <a:off x="7638050" y="2425025"/>
            <a:ext cx="11100" cy="830400"/>
          </a:xfrm>
          <a:prstGeom prst="straightConnector1">
            <a:avLst/>
          </a:prstGeom>
          <a:noFill/>
          <a:ln w="28575" cap="flat" cmpd="sng">
            <a:solidFill>
              <a:schemeClr val="dk1"/>
            </a:solidFill>
            <a:prstDash val="solid"/>
            <a:round/>
            <a:headEnd type="none" w="med" len="med"/>
            <a:tailEnd type="none" w="med" len="med"/>
          </a:ln>
        </p:spPr>
      </p:cxnSp>
      <p:sp>
        <p:nvSpPr>
          <p:cNvPr id="4068" name="Google Shape;4068;p475"/>
          <p:cNvSpPr/>
          <p:nvPr/>
        </p:nvSpPr>
        <p:spPr>
          <a:xfrm>
            <a:off x="7212338" y="3211325"/>
            <a:ext cx="1411776" cy="8469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4072"/>
        <p:cNvGrpSpPr/>
        <p:nvPr/>
      </p:nvGrpSpPr>
      <p:grpSpPr>
        <a:xfrm>
          <a:off x="0" y="0"/>
          <a:ext cx="0" cy="0"/>
          <a:chOff x="0" y="0"/>
          <a:chExt cx="0" cy="0"/>
        </a:xfrm>
      </p:grpSpPr>
      <p:sp>
        <p:nvSpPr>
          <p:cNvPr id="4073" name="Google Shape;4073;p476"/>
          <p:cNvSpPr/>
          <p:nvPr/>
        </p:nvSpPr>
        <p:spPr>
          <a:xfrm>
            <a:off x="2452625" y="195325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         </a:t>
            </a:r>
            <a:endParaRPr b="1"/>
          </a:p>
          <a:p>
            <a:pPr marL="0" lvl="0" indent="0" algn="l" rtl="0">
              <a:spcBef>
                <a:spcPts val="0"/>
              </a:spcBef>
              <a:spcAft>
                <a:spcPts val="0"/>
              </a:spcAft>
              <a:buNone/>
            </a:pPr>
            <a:r>
              <a:rPr lang="en" sz="2400" b="1">
                <a:latin typeface="Comfortaa"/>
                <a:ea typeface="Comfortaa"/>
                <a:cs typeface="Comfortaa"/>
                <a:sym typeface="Comfortaa"/>
              </a:rPr>
              <a:t>      CNI</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  </a:t>
            </a:r>
            <a:r>
              <a:rPr lang="en" b="1">
                <a:latin typeface="Comfortaa"/>
                <a:ea typeface="Comfortaa"/>
                <a:cs typeface="Comfortaa"/>
                <a:sym typeface="Comfortaa"/>
              </a:rPr>
              <a:t>/opt/cni/bin</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p:txBody>
      </p:sp>
      <p:sp>
        <p:nvSpPr>
          <p:cNvPr id="4074" name="Google Shape;4074;p476"/>
          <p:cNvSpPr/>
          <p:nvPr/>
        </p:nvSpPr>
        <p:spPr>
          <a:xfrm>
            <a:off x="2393300" y="2318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CNI CONFIG</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/etc/cni/net.d  </a:t>
            </a:r>
            <a:endParaRPr b="1">
              <a:latin typeface="Comfortaa"/>
              <a:ea typeface="Comfortaa"/>
              <a:cs typeface="Comfortaa"/>
              <a:sym typeface="Comfortaa"/>
            </a:endParaRPr>
          </a:p>
        </p:txBody>
      </p:sp>
      <p:sp>
        <p:nvSpPr>
          <p:cNvPr id="4075" name="Google Shape;4075;p476"/>
          <p:cNvSpPr/>
          <p:nvPr/>
        </p:nvSpPr>
        <p:spPr>
          <a:xfrm>
            <a:off x="2452625" y="39220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CNI ENV VARS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CNI COMMANDS</a:t>
            </a:r>
            <a:endParaRPr b="1">
              <a:latin typeface="Comfortaa"/>
              <a:ea typeface="Comfortaa"/>
              <a:cs typeface="Comfortaa"/>
              <a:sym typeface="Comfortaa"/>
            </a:endParaRPr>
          </a:p>
        </p:txBody>
      </p:sp>
      <p:sp>
        <p:nvSpPr>
          <p:cNvPr id="4076" name="Google Shape;4076;p476"/>
          <p:cNvSpPr/>
          <p:nvPr/>
        </p:nvSpPr>
        <p:spPr>
          <a:xfrm>
            <a:off x="3182900" y="1144925"/>
            <a:ext cx="423600" cy="7608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76"/>
          <p:cNvSpPr/>
          <p:nvPr/>
        </p:nvSpPr>
        <p:spPr>
          <a:xfrm>
            <a:off x="3182900" y="2847677"/>
            <a:ext cx="423600" cy="10743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76"/>
          <p:cNvSpPr/>
          <p:nvPr/>
        </p:nvSpPr>
        <p:spPr>
          <a:xfrm>
            <a:off x="4525950" y="2108575"/>
            <a:ext cx="1949700" cy="4800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t>output</a:t>
            </a:r>
            <a:endParaRPr b="1"/>
          </a:p>
        </p:txBody>
      </p:sp>
      <p:sp>
        <p:nvSpPr>
          <p:cNvPr id="4079" name="Google Shape;4079;p476"/>
          <p:cNvSpPr/>
          <p:nvPr/>
        </p:nvSpPr>
        <p:spPr>
          <a:xfrm>
            <a:off x="17825" y="1526275"/>
            <a:ext cx="1482000" cy="17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RUNTIME</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K8s</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(kubelet)</a:t>
            </a:r>
            <a:endParaRPr sz="1600" b="1">
              <a:latin typeface="Comfortaa"/>
              <a:ea typeface="Comfortaa"/>
              <a:cs typeface="Comfortaa"/>
              <a:sym typeface="Comfortaa"/>
            </a:endParaRPr>
          </a:p>
        </p:txBody>
      </p:sp>
      <p:sp>
        <p:nvSpPr>
          <p:cNvPr id="4080" name="Google Shape;4080;p476"/>
          <p:cNvSpPr/>
          <p:nvPr/>
        </p:nvSpPr>
        <p:spPr>
          <a:xfrm>
            <a:off x="1499825" y="2148150"/>
            <a:ext cx="952800" cy="4236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76"/>
          <p:cNvSpPr/>
          <p:nvPr/>
        </p:nvSpPr>
        <p:spPr>
          <a:xfrm>
            <a:off x="6705075" y="502800"/>
            <a:ext cx="1949700" cy="198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6"/>
          <p:cNvSpPr/>
          <p:nvPr/>
        </p:nvSpPr>
        <p:spPr>
          <a:xfrm>
            <a:off x="7057975" y="580325"/>
            <a:ext cx="1199700" cy="564600"/>
          </a:xfrm>
          <a:prstGeom prst="flowChartAlternateProcess">
            <a:avLst/>
          </a:prstGeom>
          <a:solidFill>
            <a:schemeClr val="lt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POD/netns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83" name="Google Shape;4083;p476"/>
          <p:cNvSpPr txBox="1"/>
          <p:nvPr/>
        </p:nvSpPr>
        <p:spPr>
          <a:xfrm>
            <a:off x="7382125" y="873425"/>
            <a:ext cx="551400" cy="27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eth0</a:t>
            </a:r>
            <a:endParaRPr/>
          </a:p>
        </p:txBody>
      </p:sp>
      <p:sp>
        <p:nvSpPr>
          <p:cNvPr id="4084" name="Google Shape;4084;p476"/>
          <p:cNvSpPr txBox="1"/>
          <p:nvPr/>
        </p:nvSpPr>
        <p:spPr>
          <a:xfrm>
            <a:off x="6978700" y="1459025"/>
            <a:ext cx="1482000" cy="38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bridge</a:t>
            </a:r>
            <a:endParaRPr/>
          </a:p>
        </p:txBody>
      </p:sp>
      <p:sp>
        <p:nvSpPr>
          <p:cNvPr id="4085" name="Google Shape;4085;p476"/>
          <p:cNvSpPr txBox="1"/>
          <p:nvPr/>
        </p:nvSpPr>
        <p:spPr>
          <a:xfrm>
            <a:off x="7578775" y="1459025"/>
            <a:ext cx="678900" cy="27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veth0</a:t>
            </a:r>
            <a:endParaRPr/>
          </a:p>
        </p:txBody>
      </p:sp>
      <p:sp>
        <p:nvSpPr>
          <p:cNvPr id="4086" name="Google Shape;4086;p476"/>
          <p:cNvSpPr txBox="1"/>
          <p:nvPr/>
        </p:nvSpPr>
        <p:spPr>
          <a:xfrm>
            <a:off x="7512325" y="2153525"/>
            <a:ext cx="551400" cy="27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eth0</a:t>
            </a:r>
            <a:endParaRPr/>
          </a:p>
        </p:txBody>
      </p:sp>
      <p:cxnSp>
        <p:nvCxnSpPr>
          <p:cNvPr id="4087" name="Google Shape;4087;p476"/>
          <p:cNvCxnSpPr>
            <a:stCxn id="4086" idx="2"/>
          </p:cNvCxnSpPr>
          <p:nvPr/>
        </p:nvCxnSpPr>
        <p:spPr>
          <a:xfrm>
            <a:off x="7788025" y="2425025"/>
            <a:ext cx="11100" cy="830400"/>
          </a:xfrm>
          <a:prstGeom prst="straightConnector1">
            <a:avLst/>
          </a:prstGeom>
          <a:noFill/>
          <a:ln w="28575" cap="flat" cmpd="sng">
            <a:solidFill>
              <a:schemeClr val="dk1"/>
            </a:solidFill>
            <a:prstDash val="solid"/>
            <a:round/>
            <a:headEnd type="none" w="med" len="med"/>
            <a:tailEnd type="none" w="med" len="med"/>
          </a:ln>
        </p:spPr>
      </p:cxnSp>
      <p:cxnSp>
        <p:nvCxnSpPr>
          <p:cNvPr id="4088" name="Google Shape;4088;p476"/>
          <p:cNvCxnSpPr/>
          <p:nvPr/>
        </p:nvCxnSpPr>
        <p:spPr>
          <a:xfrm flipH="1">
            <a:off x="7710925" y="1144925"/>
            <a:ext cx="3300" cy="319500"/>
          </a:xfrm>
          <a:prstGeom prst="straightConnector1">
            <a:avLst/>
          </a:prstGeom>
          <a:noFill/>
          <a:ln w="28575" cap="flat" cmpd="sng">
            <a:solidFill>
              <a:schemeClr val="dk1"/>
            </a:solidFill>
            <a:prstDash val="solid"/>
            <a:round/>
            <a:headEnd type="none" w="med" len="med"/>
            <a:tailEnd type="none" w="med" len="med"/>
          </a:ln>
        </p:spPr>
      </p:cxnSp>
      <p:sp>
        <p:nvSpPr>
          <p:cNvPr id="4089" name="Google Shape;4089;p476"/>
          <p:cNvSpPr/>
          <p:nvPr/>
        </p:nvSpPr>
        <p:spPr>
          <a:xfrm>
            <a:off x="7212338" y="3211325"/>
            <a:ext cx="1411776" cy="8469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4093"/>
        <p:cNvGrpSpPr/>
        <p:nvPr/>
      </p:nvGrpSpPr>
      <p:grpSpPr>
        <a:xfrm>
          <a:off x="0" y="0"/>
          <a:ext cx="0" cy="0"/>
          <a:chOff x="0" y="0"/>
          <a:chExt cx="0" cy="0"/>
        </a:xfrm>
      </p:grpSpPr>
      <p:sp>
        <p:nvSpPr>
          <p:cNvPr id="4094" name="Google Shape;4094;p477"/>
          <p:cNvSpPr txBox="1">
            <a:spLocks noGrp="1"/>
          </p:cNvSpPr>
          <p:nvPr>
            <p:ph type="title"/>
          </p:nvPr>
        </p:nvSpPr>
        <p:spPr>
          <a:xfrm>
            <a:off x="502975" y="318900"/>
            <a:ext cx="83313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Connectivity</a:t>
            </a:r>
            <a:endParaRPr sz="3600">
              <a:solidFill>
                <a:schemeClr val="dk1"/>
              </a:solidFill>
              <a:latin typeface="Comfortaa"/>
              <a:ea typeface="Comfortaa"/>
              <a:cs typeface="Comfortaa"/>
              <a:sym typeface="Comfortaa"/>
            </a:endParaRPr>
          </a:p>
        </p:txBody>
      </p:sp>
      <p:sp>
        <p:nvSpPr>
          <p:cNvPr id="4095" name="Google Shape;4095;p477"/>
          <p:cNvSpPr txBox="1"/>
          <p:nvPr/>
        </p:nvSpPr>
        <p:spPr>
          <a:xfrm>
            <a:off x="565550" y="1048475"/>
            <a:ext cx="7819500" cy="3540600"/>
          </a:xfrm>
          <a:prstGeom prst="rect">
            <a:avLst/>
          </a:prstGeom>
          <a:noFill/>
          <a:ln>
            <a:noFill/>
          </a:ln>
        </p:spPr>
        <p:txBody>
          <a:bodyPr spcFirstLastPara="1" wrap="square" lIns="0" tIns="27925" rIns="0" bIns="0" anchor="t" anchorCtr="0">
            <a:noAutofit/>
          </a:bodyPr>
          <a:lstStyle/>
          <a:p>
            <a:pPr marL="457200" marR="573405" lvl="0" indent="-381000" algn="l" rtl="0">
              <a:lnSpc>
                <a:spcPct val="118750"/>
              </a:lnSpc>
              <a:spcBef>
                <a:spcPts val="105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create netns for Pod</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create veth device pair </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create bridge </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add one end to netns and other end to bridge</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add ip addressing for Pod and bridge interface</a:t>
            </a:r>
            <a:endParaRPr sz="2400" b="1">
              <a:solidFill>
                <a:schemeClr val="dk1"/>
              </a:solidFill>
              <a:latin typeface="Comfortaa"/>
              <a:ea typeface="Comfortaa"/>
              <a:cs typeface="Comfortaa"/>
              <a:sym typeface="Comfortaa"/>
            </a:endParaRPr>
          </a:p>
          <a:p>
            <a:pPr marL="457200" marR="573405" lvl="0" indent="-381000" algn="l" rtl="0">
              <a:lnSpc>
                <a:spcPct val="118750"/>
              </a:lnSpc>
              <a:spcBef>
                <a:spcPts val="0"/>
              </a:spcBef>
              <a:spcAft>
                <a:spcPts val="0"/>
              </a:spcAft>
              <a:buClr>
                <a:schemeClr val="dk1"/>
              </a:buClr>
              <a:buSzPts val="2400"/>
              <a:buFont typeface="Comfortaa"/>
              <a:buAutoNum type="arabicPeriod"/>
            </a:pPr>
            <a:r>
              <a:rPr lang="en" sz="2400" b="1">
                <a:solidFill>
                  <a:schemeClr val="dk1"/>
                </a:solidFill>
                <a:latin typeface="Comfortaa"/>
                <a:ea typeface="Comfortaa"/>
                <a:cs typeface="Comfortaa"/>
                <a:sym typeface="Comfortaa"/>
              </a:rPr>
              <a:t>adding pod default gateway </a:t>
            </a:r>
            <a:endParaRPr sz="24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endParaRPr sz="22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endParaRPr sz="24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5">
                                            <p:txEl>
                                              <p:pRg st="0" end="0"/>
                                            </p:txEl>
                                          </p:spTgt>
                                        </p:tgtEl>
                                        <p:attrNameLst>
                                          <p:attrName>style.visibility</p:attrName>
                                        </p:attrNameLst>
                                      </p:cBhvr>
                                      <p:to>
                                        <p:strVal val="visible"/>
                                      </p:to>
                                    </p:set>
                                    <p:animEffect transition="in" filter="fade">
                                      <p:cBhvr>
                                        <p:cTn id="7" dur="1000"/>
                                        <p:tgtEl>
                                          <p:spTgt spid="40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5">
                                            <p:txEl>
                                              <p:pRg st="1" end="1"/>
                                            </p:txEl>
                                          </p:spTgt>
                                        </p:tgtEl>
                                        <p:attrNameLst>
                                          <p:attrName>style.visibility</p:attrName>
                                        </p:attrNameLst>
                                      </p:cBhvr>
                                      <p:to>
                                        <p:strVal val="visible"/>
                                      </p:to>
                                    </p:set>
                                    <p:animEffect transition="in" filter="fade">
                                      <p:cBhvr>
                                        <p:cTn id="12" dur="1000"/>
                                        <p:tgtEl>
                                          <p:spTgt spid="40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5">
                                            <p:txEl>
                                              <p:pRg st="2" end="2"/>
                                            </p:txEl>
                                          </p:spTgt>
                                        </p:tgtEl>
                                        <p:attrNameLst>
                                          <p:attrName>style.visibility</p:attrName>
                                        </p:attrNameLst>
                                      </p:cBhvr>
                                      <p:to>
                                        <p:strVal val="visible"/>
                                      </p:to>
                                    </p:set>
                                    <p:animEffect transition="in" filter="fade">
                                      <p:cBhvr>
                                        <p:cTn id="17" dur="1000"/>
                                        <p:tgtEl>
                                          <p:spTgt spid="40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5">
                                            <p:txEl>
                                              <p:pRg st="3" end="3"/>
                                            </p:txEl>
                                          </p:spTgt>
                                        </p:tgtEl>
                                        <p:attrNameLst>
                                          <p:attrName>style.visibility</p:attrName>
                                        </p:attrNameLst>
                                      </p:cBhvr>
                                      <p:to>
                                        <p:strVal val="visible"/>
                                      </p:to>
                                    </p:set>
                                    <p:animEffect transition="in" filter="fade">
                                      <p:cBhvr>
                                        <p:cTn id="22" dur="1000"/>
                                        <p:tgtEl>
                                          <p:spTgt spid="40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5">
                                            <p:txEl>
                                              <p:pRg st="4" end="4"/>
                                            </p:txEl>
                                          </p:spTgt>
                                        </p:tgtEl>
                                        <p:attrNameLst>
                                          <p:attrName>style.visibility</p:attrName>
                                        </p:attrNameLst>
                                      </p:cBhvr>
                                      <p:to>
                                        <p:strVal val="visible"/>
                                      </p:to>
                                    </p:set>
                                    <p:animEffect transition="in" filter="fade">
                                      <p:cBhvr>
                                        <p:cTn id="27" dur="1000"/>
                                        <p:tgtEl>
                                          <p:spTgt spid="40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95">
                                            <p:txEl>
                                              <p:pRg st="5" end="5"/>
                                            </p:txEl>
                                          </p:spTgt>
                                        </p:tgtEl>
                                        <p:attrNameLst>
                                          <p:attrName>style.visibility</p:attrName>
                                        </p:attrNameLst>
                                      </p:cBhvr>
                                      <p:to>
                                        <p:strVal val="visible"/>
                                      </p:to>
                                    </p:set>
                                    <p:animEffect transition="in" filter="fade">
                                      <p:cBhvr>
                                        <p:cTn id="32" dur="1000"/>
                                        <p:tgtEl>
                                          <p:spTgt spid="40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95">
                                            <p:txEl>
                                              <p:pRg st="6" end="6"/>
                                            </p:txEl>
                                          </p:spTgt>
                                        </p:tgtEl>
                                        <p:attrNameLst>
                                          <p:attrName>style.visibility</p:attrName>
                                        </p:attrNameLst>
                                      </p:cBhvr>
                                      <p:to>
                                        <p:strVal val="visible"/>
                                      </p:to>
                                    </p:set>
                                    <p:animEffect transition="in" filter="fade">
                                      <p:cBhvr>
                                        <p:cTn id="37" dur="1000"/>
                                        <p:tgtEl>
                                          <p:spTgt spid="40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95">
                                            <p:txEl>
                                              <p:pRg st="7" end="7"/>
                                            </p:txEl>
                                          </p:spTgt>
                                        </p:tgtEl>
                                        <p:attrNameLst>
                                          <p:attrName>style.visibility</p:attrName>
                                        </p:attrNameLst>
                                      </p:cBhvr>
                                      <p:to>
                                        <p:strVal val="visible"/>
                                      </p:to>
                                    </p:set>
                                    <p:animEffect transition="in" filter="fade">
                                      <p:cBhvr>
                                        <p:cTn id="42" dur="1000"/>
                                        <p:tgtEl>
                                          <p:spTgt spid="40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4099"/>
        <p:cNvGrpSpPr/>
        <p:nvPr/>
      </p:nvGrpSpPr>
      <p:grpSpPr>
        <a:xfrm>
          <a:off x="0" y="0"/>
          <a:ext cx="0" cy="0"/>
          <a:chOff x="0" y="0"/>
          <a:chExt cx="0" cy="0"/>
        </a:xfrm>
      </p:grpSpPr>
      <p:sp>
        <p:nvSpPr>
          <p:cNvPr id="4100" name="Google Shape;4100;p478"/>
          <p:cNvSpPr txBox="1"/>
          <p:nvPr/>
        </p:nvSpPr>
        <p:spPr>
          <a:xfrm>
            <a:off x="128350" y="137500"/>
            <a:ext cx="8838300" cy="4831800"/>
          </a:xfrm>
          <a:prstGeom prst="rect">
            <a:avLst/>
          </a:prstGeom>
          <a:noFill/>
          <a:ln>
            <a:noFill/>
          </a:ln>
        </p:spPr>
        <p:txBody>
          <a:bodyPr spcFirstLastPara="1" wrap="square" lIns="0" tIns="27925" rIns="0" bIns="0" anchor="t" anchorCtr="0">
            <a:noAutofit/>
          </a:bodyPr>
          <a:lstStyle/>
          <a:p>
            <a:pPr marL="0" marR="573405" lvl="0" indent="0" algn="l" rtl="0">
              <a:lnSpc>
                <a:spcPct val="118750"/>
              </a:lnSpc>
              <a:spcBef>
                <a:spcPts val="1050"/>
              </a:spcBef>
              <a:spcAft>
                <a:spcPts val="0"/>
              </a:spcAft>
              <a:buNone/>
            </a:pPr>
            <a:r>
              <a:rPr lang="en" sz="2600" b="1">
                <a:solidFill>
                  <a:schemeClr val="dk1"/>
                </a:solidFill>
                <a:latin typeface="Comfortaa"/>
                <a:ea typeface="Comfortaa"/>
                <a:cs typeface="Comfortaa"/>
                <a:sym typeface="Comfortaa"/>
              </a:rPr>
              <a:t>CNI plugins composed of the 2 files for connectivity:</a:t>
            </a:r>
            <a:endParaRPr sz="2600" b="1">
              <a:solidFill>
                <a:schemeClr val="dk1"/>
              </a:solidFill>
              <a:latin typeface="Comfortaa"/>
              <a:ea typeface="Comfortaa"/>
              <a:cs typeface="Comfortaa"/>
              <a:sym typeface="Comfortaa"/>
            </a:endParaRPr>
          </a:p>
          <a:p>
            <a:pPr marL="457200" marR="573405" lvl="0" indent="-393700" algn="l" rtl="0">
              <a:lnSpc>
                <a:spcPct val="118750"/>
              </a:lnSpc>
              <a:spcBef>
                <a:spcPts val="1050"/>
              </a:spcBef>
              <a:spcAft>
                <a:spcPts val="0"/>
              </a:spcAft>
              <a:buClr>
                <a:srgbClr val="00FF00"/>
              </a:buClr>
              <a:buSzPts val="2600"/>
              <a:buFont typeface="Comfortaa"/>
              <a:buAutoNum type="arabicPeriod"/>
            </a:pPr>
            <a:r>
              <a:rPr lang="en" sz="2600" b="1">
                <a:solidFill>
                  <a:srgbClr val="00FF00"/>
                </a:solidFill>
                <a:latin typeface="Comfortaa"/>
                <a:ea typeface="Comfortaa"/>
                <a:cs typeface="Comfortaa"/>
                <a:sym typeface="Comfortaa"/>
              </a:rPr>
              <a:t>Network configuration file </a:t>
            </a:r>
            <a:endParaRPr sz="2600" b="1">
              <a:solidFill>
                <a:srgbClr val="00FF00"/>
              </a:solidFill>
              <a:latin typeface="Comfortaa"/>
              <a:ea typeface="Comfortaa"/>
              <a:cs typeface="Comfortaa"/>
              <a:sym typeface="Comfortaa"/>
            </a:endParaRPr>
          </a:p>
          <a:p>
            <a:pPr marL="457200" marR="573405" lvl="0" indent="0" algn="l" rtl="0">
              <a:lnSpc>
                <a:spcPct val="118750"/>
              </a:lnSpc>
              <a:spcBef>
                <a:spcPts val="1050"/>
              </a:spcBef>
              <a:spcAft>
                <a:spcPts val="0"/>
              </a:spcAft>
              <a:buNone/>
            </a:pPr>
            <a:r>
              <a:rPr lang="en" sz="2600" b="1">
                <a:solidFill>
                  <a:schemeClr val="dk1"/>
                </a:solidFill>
                <a:latin typeface="Comfortaa"/>
                <a:ea typeface="Comfortaa"/>
                <a:cs typeface="Comfortaa"/>
                <a:sym typeface="Comfortaa"/>
              </a:rPr>
              <a:t>JSON document located at /etc/cni/net.d</a:t>
            </a:r>
            <a:endParaRPr sz="2600" b="1">
              <a:solidFill>
                <a:schemeClr val="dk1"/>
              </a:solidFill>
              <a:latin typeface="Comfortaa"/>
              <a:ea typeface="Comfortaa"/>
              <a:cs typeface="Comfortaa"/>
              <a:sym typeface="Comfortaa"/>
            </a:endParaRPr>
          </a:p>
          <a:p>
            <a:pPr marL="457200" marR="573405" lvl="0" indent="0" algn="l" rtl="0">
              <a:lnSpc>
                <a:spcPct val="118750"/>
              </a:lnSpc>
              <a:spcBef>
                <a:spcPts val="1050"/>
              </a:spcBef>
              <a:spcAft>
                <a:spcPts val="0"/>
              </a:spcAft>
              <a:buNone/>
            </a:pPr>
            <a:r>
              <a:rPr lang="en" sz="2600" b="1">
                <a:solidFill>
                  <a:schemeClr val="dk1"/>
                </a:solidFill>
                <a:latin typeface="Comfortaa"/>
                <a:ea typeface="Comfortaa"/>
                <a:cs typeface="Comfortaa"/>
                <a:sym typeface="Comfortaa"/>
              </a:rPr>
              <a:t>kubelet scans and parses this dir every 5 sec and pick the lowest ordered filename. </a:t>
            </a:r>
            <a:endParaRPr sz="2600" b="1">
              <a:solidFill>
                <a:schemeClr val="dk1"/>
              </a:solidFill>
              <a:latin typeface="Comfortaa"/>
              <a:ea typeface="Comfortaa"/>
              <a:cs typeface="Comfortaa"/>
              <a:sym typeface="Comfortaa"/>
            </a:endParaRPr>
          </a:p>
          <a:p>
            <a:pPr marL="457200" marR="573405" lvl="0" indent="-393700" algn="l" rtl="0">
              <a:lnSpc>
                <a:spcPct val="118750"/>
              </a:lnSpc>
              <a:spcBef>
                <a:spcPts val="1050"/>
              </a:spcBef>
              <a:spcAft>
                <a:spcPts val="0"/>
              </a:spcAft>
              <a:buClr>
                <a:srgbClr val="00FF00"/>
              </a:buClr>
              <a:buSzPts val="2600"/>
              <a:buFont typeface="Comfortaa"/>
              <a:buAutoNum type="arabicPeriod"/>
            </a:pPr>
            <a:r>
              <a:rPr lang="en" sz="2600" b="1">
                <a:solidFill>
                  <a:srgbClr val="00FF00"/>
                </a:solidFill>
                <a:latin typeface="Comfortaa"/>
                <a:ea typeface="Comfortaa"/>
                <a:cs typeface="Comfortaa"/>
                <a:sym typeface="Comfortaa"/>
              </a:rPr>
              <a:t>CNI Binary</a:t>
            </a:r>
            <a:endParaRPr sz="2600" b="1">
              <a:solidFill>
                <a:srgbClr val="00FF00"/>
              </a:solidFill>
              <a:latin typeface="Comfortaa"/>
              <a:ea typeface="Comfortaa"/>
              <a:cs typeface="Comfortaa"/>
              <a:sym typeface="Comfortaa"/>
            </a:endParaRPr>
          </a:p>
          <a:p>
            <a:pPr marL="457200" marR="573405" lvl="0" indent="0" algn="l" rtl="0">
              <a:lnSpc>
                <a:spcPct val="118750"/>
              </a:lnSpc>
              <a:spcBef>
                <a:spcPts val="1050"/>
              </a:spcBef>
              <a:spcAft>
                <a:spcPts val="0"/>
              </a:spcAft>
              <a:buNone/>
            </a:pPr>
            <a:r>
              <a:rPr lang="en" sz="2600" b="1">
                <a:solidFill>
                  <a:schemeClr val="dk1"/>
                </a:solidFill>
                <a:latin typeface="Comfortaa"/>
                <a:ea typeface="Comfortaa"/>
                <a:cs typeface="Comfortaa"/>
                <a:sym typeface="Comfortaa"/>
              </a:rPr>
              <a:t>located at /opt/cni/bin</a:t>
            </a:r>
            <a:endParaRPr sz="26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endParaRPr sz="24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animEffect transition="in" filter="fade">
                                      <p:cBhvr>
                                        <p:cTn id="7" dur="1000"/>
                                        <p:tgtEl>
                                          <p:spTgt spid="41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xEl>
                                              <p:pRg st="1" end="1"/>
                                            </p:txEl>
                                          </p:spTgt>
                                        </p:tgtEl>
                                        <p:attrNameLst>
                                          <p:attrName>style.visibility</p:attrName>
                                        </p:attrNameLst>
                                      </p:cBhvr>
                                      <p:to>
                                        <p:strVal val="visible"/>
                                      </p:to>
                                    </p:set>
                                    <p:animEffect transition="in" filter="fade">
                                      <p:cBhvr>
                                        <p:cTn id="12" dur="1000"/>
                                        <p:tgtEl>
                                          <p:spTgt spid="41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0">
                                            <p:txEl>
                                              <p:pRg st="2" end="2"/>
                                            </p:txEl>
                                          </p:spTgt>
                                        </p:tgtEl>
                                        <p:attrNameLst>
                                          <p:attrName>style.visibility</p:attrName>
                                        </p:attrNameLst>
                                      </p:cBhvr>
                                      <p:to>
                                        <p:strVal val="visible"/>
                                      </p:to>
                                    </p:set>
                                    <p:animEffect transition="in" filter="fade">
                                      <p:cBhvr>
                                        <p:cTn id="17" dur="1000"/>
                                        <p:tgtEl>
                                          <p:spTgt spid="41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0">
                                            <p:txEl>
                                              <p:pRg st="3" end="3"/>
                                            </p:txEl>
                                          </p:spTgt>
                                        </p:tgtEl>
                                        <p:attrNameLst>
                                          <p:attrName>style.visibility</p:attrName>
                                        </p:attrNameLst>
                                      </p:cBhvr>
                                      <p:to>
                                        <p:strVal val="visible"/>
                                      </p:to>
                                    </p:set>
                                    <p:animEffect transition="in" filter="fade">
                                      <p:cBhvr>
                                        <p:cTn id="22" dur="1000"/>
                                        <p:tgtEl>
                                          <p:spTgt spid="41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00">
                                            <p:txEl>
                                              <p:pRg st="4" end="4"/>
                                            </p:txEl>
                                          </p:spTgt>
                                        </p:tgtEl>
                                        <p:attrNameLst>
                                          <p:attrName>style.visibility</p:attrName>
                                        </p:attrNameLst>
                                      </p:cBhvr>
                                      <p:to>
                                        <p:strVal val="visible"/>
                                      </p:to>
                                    </p:set>
                                    <p:animEffect transition="in" filter="fade">
                                      <p:cBhvr>
                                        <p:cTn id="27" dur="1000"/>
                                        <p:tgtEl>
                                          <p:spTgt spid="41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00">
                                            <p:txEl>
                                              <p:pRg st="5" end="5"/>
                                            </p:txEl>
                                          </p:spTgt>
                                        </p:tgtEl>
                                        <p:attrNameLst>
                                          <p:attrName>style.visibility</p:attrName>
                                        </p:attrNameLst>
                                      </p:cBhvr>
                                      <p:to>
                                        <p:strVal val="visible"/>
                                      </p:to>
                                    </p:set>
                                    <p:animEffect transition="in" filter="fade">
                                      <p:cBhvr>
                                        <p:cTn id="32" dur="1000"/>
                                        <p:tgtEl>
                                          <p:spTgt spid="41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00">
                                            <p:txEl>
                                              <p:pRg st="6" end="6"/>
                                            </p:txEl>
                                          </p:spTgt>
                                        </p:tgtEl>
                                        <p:attrNameLst>
                                          <p:attrName>style.visibility</p:attrName>
                                        </p:attrNameLst>
                                      </p:cBhvr>
                                      <p:to>
                                        <p:strVal val="visible"/>
                                      </p:to>
                                    </p:set>
                                    <p:animEffect transition="in" filter="fade">
                                      <p:cBhvr>
                                        <p:cTn id="37" dur="1000"/>
                                        <p:tgtEl>
                                          <p:spTgt spid="41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00">
                                            <p:txEl>
                                              <p:pRg st="7" end="7"/>
                                            </p:txEl>
                                          </p:spTgt>
                                        </p:tgtEl>
                                        <p:attrNameLst>
                                          <p:attrName>style.visibility</p:attrName>
                                        </p:attrNameLst>
                                      </p:cBhvr>
                                      <p:to>
                                        <p:strVal val="visible"/>
                                      </p:to>
                                    </p:set>
                                    <p:animEffect transition="in" filter="fade">
                                      <p:cBhvr>
                                        <p:cTn id="42" dur="1000"/>
                                        <p:tgtEl>
                                          <p:spTgt spid="41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5"/>
          <p:cNvSpPr txBox="1"/>
          <p:nvPr/>
        </p:nvSpPr>
        <p:spPr>
          <a:xfrm>
            <a:off x="238050" y="204050"/>
            <a:ext cx="8663100" cy="4698300"/>
          </a:xfrm>
          <a:prstGeom prst="rect">
            <a:avLst/>
          </a:prstGeom>
          <a:noFill/>
          <a:ln>
            <a:noFill/>
          </a:ln>
        </p:spPr>
        <p:txBody>
          <a:bodyPr spcFirstLastPara="1" wrap="square" lIns="0" tIns="12700" rIns="0" bIns="0" anchor="t" anchorCtr="0">
            <a:noAutofit/>
          </a:bodyPr>
          <a:lstStyle/>
          <a:p>
            <a:pPr marL="0" marR="5080" lvl="0" indent="0" algn="l" rtl="0">
              <a:lnSpc>
                <a:spcPct val="100000"/>
              </a:lnSpc>
              <a:spcBef>
                <a:spcPts val="0"/>
              </a:spcBef>
              <a:spcAft>
                <a:spcPts val="0"/>
              </a:spcAft>
              <a:buNone/>
            </a:pPr>
            <a:endParaRPr sz="25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r>
              <a:rPr lang="en" sz="2500" b="1">
                <a:solidFill>
                  <a:schemeClr val="dk1"/>
                </a:solidFill>
                <a:latin typeface="Comfortaa"/>
                <a:ea typeface="Comfortaa"/>
                <a:cs typeface="Comfortaa"/>
                <a:sym typeface="Comfortaa"/>
              </a:rPr>
              <a:t>The Controller Manager serves as the primary daemon that  manages ALL controller processes</a:t>
            </a:r>
            <a:endParaRPr sz="25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endParaRPr sz="25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r>
              <a:rPr lang="en" sz="2500" b="1">
                <a:solidFill>
                  <a:schemeClr val="dk1"/>
                </a:solidFill>
                <a:latin typeface="Comfortaa"/>
                <a:ea typeface="Comfortaa"/>
                <a:cs typeface="Comfortaa"/>
                <a:sym typeface="Comfortaa"/>
              </a:rPr>
              <a:t>Each configurable resource in K8s has a corresponding controller process packaged in the kube controller manager</a:t>
            </a:r>
            <a:endParaRPr sz="25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endParaRPr sz="27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r>
              <a:rPr lang="en" sz="2700" b="1">
                <a:solidFill>
                  <a:schemeClr val="dk1"/>
                </a:solidFill>
                <a:latin typeface="Comfortaa"/>
                <a:ea typeface="Comfortaa"/>
                <a:cs typeface="Comfortaa"/>
                <a:sym typeface="Comfortaa"/>
              </a:rPr>
              <a:t>Each of these controllers do not communicate between each other and not aware of their existence. All done via the API server.</a:t>
            </a:r>
            <a:endParaRPr sz="2700" b="1">
              <a:solidFill>
                <a:schemeClr val="dk1"/>
              </a:solidFill>
              <a:latin typeface="Comfortaa"/>
              <a:ea typeface="Comfortaa"/>
              <a:cs typeface="Comfortaa"/>
              <a:sym typeface="Comfortaa"/>
            </a:endParaRPr>
          </a:p>
          <a:p>
            <a:pPr marL="0" marR="5080" lvl="0" indent="0" algn="l" rtl="0">
              <a:lnSpc>
                <a:spcPct val="100000"/>
              </a:lnSpc>
              <a:spcBef>
                <a:spcPts val="0"/>
              </a:spcBef>
              <a:spcAft>
                <a:spcPts val="0"/>
              </a:spcAft>
              <a:buNone/>
            </a:pPr>
            <a:endParaRPr sz="2700" b="1">
              <a:solidFill>
                <a:schemeClr val="dk1"/>
              </a:solidFill>
              <a:latin typeface="Comfortaa"/>
              <a:ea typeface="Comfortaa"/>
              <a:cs typeface="Comfortaa"/>
              <a:sym typeface="Comfortaa"/>
            </a:endParaRPr>
          </a:p>
          <a:p>
            <a:pPr marL="457200" marR="115570" lvl="0" indent="0" algn="l" rtl="0">
              <a:lnSpc>
                <a:spcPct val="100000"/>
              </a:lnSpc>
              <a:spcBef>
                <a:spcPts val="975"/>
              </a:spcBef>
              <a:spcAft>
                <a:spcPts val="0"/>
              </a:spcAft>
              <a:buNone/>
            </a:pPr>
            <a:endParaRPr sz="30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0">
                                            <p:txEl>
                                              <p:pRg st="0" end="0"/>
                                            </p:txEl>
                                          </p:spTgt>
                                        </p:tgtEl>
                                        <p:attrNameLst>
                                          <p:attrName>style.visibility</p:attrName>
                                        </p:attrNameLst>
                                      </p:cBhvr>
                                      <p:to>
                                        <p:strVal val="visible"/>
                                      </p:to>
                                    </p:set>
                                    <p:animEffect transition="in" filter="fade">
                                      <p:cBhvr>
                                        <p:cTn id="7" dur="1000"/>
                                        <p:tgtEl>
                                          <p:spTgt spid="4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0">
                                            <p:txEl>
                                              <p:pRg st="1" end="1"/>
                                            </p:txEl>
                                          </p:spTgt>
                                        </p:tgtEl>
                                        <p:attrNameLst>
                                          <p:attrName>style.visibility</p:attrName>
                                        </p:attrNameLst>
                                      </p:cBhvr>
                                      <p:to>
                                        <p:strVal val="visible"/>
                                      </p:to>
                                    </p:set>
                                    <p:animEffect transition="in" filter="fade">
                                      <p:cBhvr>
                                        <p:cTn id="12" dur="1000"/>
                                        <p:tgtEl>
                                          <p:spTgt spid="4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0">
                                            <p:txEl>
                                              <p:pRg st="2" end="2"/>
                                            </p:txEl>
                                          </p:spTgt>
                                        </p:tgtEl>
                                        <p:attrNameLst>
                                          <p:attrName>style.visibility</p:attrName>
                                        </p:attrNameLst>
                                      </p:cBhvr>
                                      <p:to>
                                        <p:strVal val="visible"/>
                                      </p:to>
                                    </p:set>
                                    <p:animEffect transition="in" filter="fade">
                                      <p:cBhvr>
                                        <p:cTn id="17" dur="1000"/>
                                        <p:tgtEl>
                                          <p:spTgt spid="4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0">
                                            <p:txEl>
                                              <p:pRg st="3" end="3"/>
                                            </p:txEl>
                                          </p:spTgt>
                                        </p:tgtEl>
                                        <p:attrNameLst>
                                          <p:attrName>style.visibility</p:attrName>
                                        </p:attrNameLst>
                                      </p:cBhvr>
                                      <p:to>
                                        <p:strVal val="visible"/>
                                      </p:to>
                                    </p:set>
                                    <p:animEffect transition="in" filter="fade">
                                      <p:cBhvr>
                                        <p:cTn id="22" dur="1000"/>
                                        <p:tgtEl>
                                          <p:spTgt spid="4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0">
                                            <p:txEl>
                                              <p:pRg st="4" end="4"/>
                                            </p:txEl>
                                          </p:spTgt>
                                        </p:tgtEl>
                                        <p:attrNameLst>
                                          <p:attrName>style.visibility</p:attrName>
                                        </p:attrNameLst>
                                      </p:cBhvr>
                                      <p:to>
                                        <p:strVal val="visible"/>
                                      </p:to>
                                    </p:set>
                                    <p:animEffect transition="in" filter="fade">
                                      <p:cBhvr>
                                        <p:cTn id="27" dur="1000"/>
                                        <p:tgtEl>
                                          <p:spTgt spid="4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0">
                                            <p:txEl>
                                              <p:pRg st="5" end="5"/>
                                            </p:txEl>
                                          </p:spTgt>
                                        </p:tgtEl>
                                        <p:attrNameLst>
                                          <p:attrName>style.visibility</p:attrName>
                                        </p:attrNameLst>
                                      </p:cBhvr>
                                      <p:to>
                                        <p:strVal val="visible"/>
                                      </p:to>
                                    </p:set>
                                    <p:animEffect transition="in" filter="fade">
                                      <p:cBhvr>
                                        <p:cTn id="32" dur="1000"/>
                                        <p:tgtEl>
                                          <p:spTgt spid="42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0">
                                            <p:txEl>
                                              <p:pRg st="6" end="6"/>
                                            </p:txEl>
                                          </p:spTgt>
                                        </p:tgtEl>
                                        <p:attrNameLst>
                                          <p:attrName>style.visibility</p:attrName>
                                        </p:attrNameLst>
                                      </p:cBhvr>
                                      <p:to>
                                        <p:strVal val="visible"/>
                                      </p:to>
                                    </p:set>
                                    <p:animEffect transition="in" filter="fade">
                                      <p:cBhvr>
                                        <p:cTn id="37" dur="1000"/>
                                        <p:tgtEl>
                                          <p:spTgt spid="42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20">
                                            <p:txEl>
                                              <p:pRg st="7" end="7"/>
                                            </p:txEl>
                                          </p:spTgt>
                                        </p:tgtEl>
                                        <p:attrNameLst>
                                          <p:attrName>style.visibility</p:attrName>
                                        </p:attrNameLst>
                                      </p:cBhvr>
                                      <p:to>
                                        <p:strVal val="visible"/>
                                      </p:to>
                                    </p:set>
                                    <p:animEffect transition="in" filter="fade">
                                      <p:cBhvr>
                                        <p:cTn id="42" dur="1000"/>
                                        <p:tgtEl>
                                          <p:spTgt spid="4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4104"/>
        <p:cNvGrpSpPr/>
        <p:nvPr/>
      </p:nvGrpSpPr>
      <p:grpSpPr>
        <a:xfrm>
          <a:off x="0" y="0"/>
          <a:ext cx="0" cy="0"/>
          <a:chOff x="0" y="0"/>
          <a:chExt cx="0" cy="0"/>
        </a:xfrm>
      </p:grpSpPr>
      <p:sp>
        <p:nvSpPr>
          <p:cNvPr id="4105" name="Google Shape;4105;p479"/>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06" name="Google Shape;4106;p479"/>
          <p:cNvSpPr txBox="1">
            <a:spLocks noGrp="1"/>
          </p:cNvSpPr>
          <p:nvPr>
            <p:ph type="body" idx="1"/>
          </p:nvPr>
        </p:nvSpPr>
        <p:spPr>
          <a:xfrm>
            <a:off x="256725" y="292200"/>
            <a:ext cx="8508900" cy="4620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500" b="1">
                <a:latin typeface="Comfortaa"/>
                <a:ea typeface="Comfortaa"/>
                <a:cs typeface="Comfortaa"/>
                <a:sym typeface="Comfortaa"/>
              </a:rPr>
              <a:t>CNI Environment Variables</a:t>
            </a:r>
            <a:endParaRPr sz="2500" b="1">
              <a:latin typeface="Comfortaa"/>
              <a:ea typeface="Comfortaa"/>
              <a:cs typeface="Comfortaa"/>
              <a:sym typeface="Comfortaa"/>
            </a:endParaRPr>
          </a:p>
          <a:p>
            <a:pPr marL="457200" lvl="0" indent="-342900" algn="l" rtl="0">
              <a:spcBef>
                <a:spcPts val="1600"/>
              </a:spcBef>
              <a:spcAft>
                <a:spcPts val="0"/>
              </a:spcAft>
              <a:buSzPts val="1800"/>
              <a:buFont typeface="Comfortaa"/>
              <a:buChar char="●"/>
            </a:pPr>
            <a:r>
              <a:rPr lang="en" b="1">
                <a:solidFill>
                  <a:srgbClr val="00FF00"/>
                </a:solidFill>
                <a:latin typeface="Comfortaa"/>
                <a:ea typeface="Comfortaa"/>
                <a:cs typeface="Comfortaa"/>
                <a:sym typeface="Comfortaa"/>
              </a:rPr>
              <a:t>CNI_COMMAND</a:t>
            </a:r>
            <a:r>
              <a:rPr lang="en" b="1">
                <a:latin typeface="Comfortaa"/>
                <a:ea typeface="Comfortaa"/>
                <a:cs typeface="Comfortaa"/>
                <a:sym typeface="Comfortaa"/>
              </a:rPr>
              <a:t>  – This defines the operation, which can either be “ADD” or “DEL”.</a:t>
            </a:r>
            <a:endParaRPr b="1">
              <a:latin typeface="Comfortaa"/>
              <a:ea typeface="Comfortaa"/>
              <a:cs typeface="Comfortaa"/>
              <a:sym typeface="Comfortaa"/>
            </a:endParaRPr>
          </a:p>
          <a:p>
            <a:pPr marL="457200" lvl="0" indent="-342900" algn="l" rtl="0">
              <a:spcBef>
                <a:spcPts val="1600"/>
              </a:spcBef>
              <a:spcAft>
                <a:spcPts val="0"/>
              </a:spcAft>
              <a:buSzPts val="1800"/>
              <a:buFont typeface="Comfortaa"/>
              <a:buChar char="●"/>
            </a:pPr>
            <a:r>
              <a:rPr lang="en" b="1">
                <a:solidFill>
                  <a:srgbClr val="00FF00"/>
                </a:solidFill>
                <a:latin typeface="Comfortaa"/>
                <a:ea typeface="Comfortaa"/>
                <a:cs typeface="Comfortaa"/>
                <a:sym typeface="Comfortaa"/>
              </a:rPr>
              <a:t>CNI_CONTAINERID</a:t>
            </a:r>
            <a:r>
              <a:rPr lang="en" b="1">
                <a:latin typeface="Comfortaa"/>
                <a:ea typeface="Comfortaa"/>
                <a:cs typeface="Comfortaa"/>
                <a:sym typeface="Comfortaa"/>
              </a:rPr>
              <a:t> – This is a unique ID. If the request is associated with launching a rkt container, this is the container ID.</a:t>
            </a:r>
            <a:endParaRPr b="1">
              <a:latin typeface="Comfortaa"/>
              <a:ea typeface="Comfortaa"/>
              <a:cs typeface="Comfortaa"/>
              <a:sym typeface="Comfortaa"/>
            </a:endParaRPr>
          </a:p>
          <a:p>
            <a:pPr marL="457200" lvl="0" indent="-342900" algn="l" rtl="0">
              <a:spcBef>
                <a:spcPts val="1600"/>
              </a:spcBef>
              <a:spcAft>
                <a:spcPts val="0"/>
              </a:spcAft>
              <a:buSzPts val="1800"/>
              <a:buFont typeface="Comfortaa"/>
              <a:buChar char="●"/>
            </a:pPr>
            <a:r>
              <a:rPr lang="en" b="1">
                <a:solidFill>
                  <a:srgbClr val="00FF00"/>
                </a:solidFill>
                <a:latin typeface="Comfortaa"/>
                <a:ea typeface="Comfortaa"/>
                <a:cs typeface="Comfortaa"/>
                <a:sym typeface="Comfortaa"/>
              </a:rPr>
              <a:t>CNI_NETNS</a:t>
            </a:r>
            <a:r>
              <a:rPr lang="en" b="1">
                <a:latin typeface="Comfortaa"/>
                <a:ea typeface="Comfortaa"/>
                <a:cs typeface="Comfortaa"/>
                <a:sym typeface="Comfortaa"/>
              </a:rPr>
              <a:t> – Network namespace in which the network interface resides</a:t>
            </a:r>
            <a:endParaRPr b="1">
              <a:latin typeface="Comfortaa"/>
              <a:ea typeface="Comfortaa"/>
              <a:cs typeface="Comfortaa"/>
              <a:sym typeface="Comfortaa"/>
            </a:endParaRPr>
          </a:p>
          <a:p>
            <a:pPr marL="457200" lvl="0" indent="-342900" algn="l" rtl="0">
              <a:spcBef>
                <a:spcPts val="1600"/>
              </a:spcBef>
              <a:spcAft>
                <a:spcPts val="0"/>
              </a:spcAft>
              <a:buSzPts val="1800"/>
              <a:buFont typeface="Comfortaa"/>
              <a:buChar char="●"/>
            </a:pPr>
            <a:r>
              <a:rPr lang="en" b="1">
                <a:solidFill>
                  <a:srgbClr val="00FF00"/>
                </a:solidFill>
                <a:latin typeface="Comfortaa"/>
                <a:ea typeface="Comfortaa"/>
                <a:cs typeface="Comfortaa"/>
                <a:sym typeface="Comfortaa"/>
              </a:rPr>
              <a:t>CNI_IFNAME</a:t>
            </a:r>
            <a:r>
              <a:rPr lang="en" b="1">
                <a:latin typeface="Comfortaa"/>
                <a:ea typeface="Comfortaa"/>
                <a:cs typeface="Comfortaa"/>
                <a:sym typeface="Comfortaa"/>
              </a:rPr>
              <a:t> – The name of the network interface.</a:t>
            </a:r>
            <a:endParaRPr b="1">
              <a:latin typeface="Comfortaa"/>
              <a:ea typeface="Comfortaa"/>
              <a:cs typeface="Comfortaa"/>
              <a:sym typeface="Comfortaa"/>
            </a:endParaRPr>
          </a:p>
          <a:p>
            <a:pPr marL="457200" lvl="0" indent="-342900" algn="l" rtl="0">
              <a:spcBef>
                <a:spcPts val="1600"/>
              </a:spcBef>
              <a:spcAft>
                <a:spcPts val="0"/>
              </a:spcAft>
              <a:buSzPts val="1800"/>
              <a:buFont typeface="Comfortaa"/>
              <a:buChar char="●"/>
            </a:pPr>
            <a:r>
              <a:rPr lang="en" b="1">
                <a:solidFill>
                  <a:srgbClr val="00FF00"/>
                </a:solidFill>
                <a:latin typeface="Comfortaa"/>
                <a:ea typeface="Comfortaa"/>
                <a:cs typeface="Comfortaa"/>
                <a:sym typeface="Comfortaa"/>
              </a:rPr>
              <a:t>CNI_ARGS</a:t>
            </a:r>
            <a:r>
              <a:rPr lang="en" b="1">
                <a:latin typeface="Comfortaa"/>
                <a:ea typeface="Comfortaa"/>
                <a:cs typeface="Comfortaa"/>
                <a:sym typeface="Comfortaa"/>
              </a:rPr>
              <a:t> – This contains additional arguments, if any, specified by user.</a:t>
            </a:r>
            <a:endParaRPr b="1">
              <a:latin typeface="Comfortaa"/>
              <a:ea typeface="Comfortaa"/>
              <a:cs typeface="Comfortaa"/>
              <a:sym typeface="Comfortaa"/>
            </a:endParaRPr>
          </a:p>
          <a:p>
            <a:pPr marL="0" lvl="0" indent="0" algn="l" rtl="0">
              <a:spcBef>
                <a:spcPts val="1600"/>
              </a:spcBef>
              <a:spcAft>
                <a:spcPts val="0"/>
              </a:spcAft>
              <a:buNone/>
            </a:pPr>
            <a:endParaRPr sz="1200">
              <a:solidFill>
                <a:srgbClr val="24292E"/>
              </a:solidFill>
              <a:highlight>
                <a:srgbClr val="FFFFFF"/>
              </a:highlight>
            </a:endParaRPr>
          </a:p>
          <a:p>
            <a:pPr marL="0" lvl="0" indent="0" algn="l" rtl="0">
              <a:spcBef>
                <a:spcPts val="1200"/>
              </a:spcBef>
              <a:spcAft>
                <a:spcPts val="1600"/>
              </a:spcAft>
              <a:buNone/>
            </a:pPr>
            <a:r>
              <a:rPr lang="en"/>
              <a:t>1</a:t>
            </a:r>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4110"/>
        <p:cNvGrpSpPr/>
        <p:nvPr/>
      </p:nvGrpSpPr>
      <p:grpSpPr>
        <a:xfrm>
          <a:off x="0" y="0"/>
          <a:ext cx="0" cy="0"/>
          <a:chOff x="0" y="0"/>
          <a:chExt cx="0" cy="0"/>
        </a:xfrm>
      </p:grpSpPr>
      <p:sp>
        <p:nvSpPr>
          <p:cNvPr id="4111" name="Google Shape;4111;p480"/>
          <p:cNvSpPr txBox="1"/>
          <p:nvPr/>
        </p:nvSpPr>
        <p:spPr>
          <a:xfrm>
            <a:off x="163275" y="464075"/>
            <a:ext cx="4451700" cy="4323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rPr>
              <a:t>CNI env vars</a:t>
            </a:r>
            <a:endParaRPr sz="2700">
              <a:solidFill>
                <a:schemeClr val="dk1"/>
              </a:solidFill>
            </a:endParaRPr>
          </a:p>
          <a:p>
            <a:pPr marL="0" lvl="0" indent="0" algn="l" rtl="0">
              <a:spcBef>
                <a:spcPts val="0"/>
              </a:spcBef>
              <a:spcAft>
                <a:spcPts val="0"/>
              </a:spcAft>
              <a:buNone/>
            </a:pPr>
            <a:endParaRPr sz="2500">
              <a:solidFill>
                <a:schemeClr val="dk1"/>
              </a:solidFill>
            </a:endParaRPr>
          </a:p>
          <a:p>
            <a:pPr marL="0" lvl="0" indent="0" algn="l" rtl="0">
              <a:spcBef>
                <a:spcPts val="0"/>
              </a:spcBef>
              <a:spcAft>
                <a:spcPts val="0"/>
              </a:spcAft>
              <a:buNone/>
            </a:pPr>
            <a:r>
              <a:rPr lang="en" sz="2300">
                <a:solidFill>
                  <a:schemeClr val="dk1"/>
                </a:solidFill>
              </a:rPr>
              <a:t>CNI_COMMAND=ADD \ CNI_CONTAINERID=$id \ CNI_NETNS=/proc/$pid/ns/net \ CNI_PATH=/opt/cni/bin \ CNI_IFNAME=eth0 \ </a:t>
            </a:r>
            <a:endParaRPr sz="2300">
              <a:solidFill>
                <a:schemeClr val="dk1"/>
              </a:solidFill>
            </a:endParaRPr>
          </a:p>
          <a:p>
            <a:pPr marL="0" lvl="0" indent="0" algn="l" rtl="0">
              <a:spcBef>
                <a:spcPts val="0"/>
              </a:spcBef>
              <a:spcAft>
                <a:spcPts val="0"/>
              </a:spcAft>
              <a:buNone/>
            </a:pPr>
            <a:r>
              <a:rPr lang="en" sz="2300">
                <a:solidFill>
                  <a:schemeClr val="dk1"/>
                </a:solidFill>
              </a:rPr>
              <a:t>...</a:t>
            </a:r>
            <a:endParaRPr sz="2300">
              <a:solidFill>
                <a:schemeClr val="dk1"/>
              </a:solidFill>
            </a:endParaRPr>
          </a:p>
        </p:txBody>
      </p:sp>
      <p:sp>
        <p:nvSpPr>
          <p:cNvPr id="4112" name="Google Shape;4112;p480"/>
          <p:cNvSpPr txBox="1"/>
          <p:nvPr/>
        </p:nvSpPr>
        <p:spPr>
          <a:xfrm>
            <a:off x="4692300" y="464075"/>
            <a:ext cx="4374300" cy="4288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dk1"/>
                </a:solidFill>
              </a:rPr>
              <a:t>CNI config json file</a:t>
            </a:r>
            <a:endParaRPr sz="2700">
              <a:solidFill>
                <a:schemeClr val="dk1"/>
              </a:solidFill>
            </a:endParaRPr>
          </a:p>
          <a:p>
            <a:pPr marL="0" lvl="0" indent="0" algn="l" rtl="0">
              <a:spcBef>
                <a:spcPts val="0"/>
              </a:spcBef>
              <a:spcAft>
                <a:spcPts val="0"/>
              </a:spcAft>
              <a:buNone/>
            </a:pPr>
            <a:endParaRPr sz="2700">
              <a:solidFill>
                <a:schemeClr val="dk1"/>
              </a:solidFill>
            </a:endParaRPr>
          </a:p>
          <a:p>
            <a:pPr marL="0" lvl="0" indent="0" algn="l" rtl="0">
              <a:spcBef>
                <a:spcPts val="0"/>
              </a:spcBef>
              <a:spcAft>
                <a:spcPts val="0"/>
              </a:spcAft>
              <a:buNone/>
            </a:pPr>
            <a:r>
              <a:rPr lang="en" sz="2700">
                <a:solidFill>
                  <a:schemeClr val="dk1"/>
                </a:solidFill>
              </a:rPr>
              <a:t>{</a:t>
            </a:r>
            <a:endParaRPr sz="2700">
              <a:solidFill>
                <a:schemeClr val="dk1"/>
              </a:solidFill>
            </a:endParaRPr>
          </a:p>
          <a:p>
            <a:pPr marL="0" lvl="0" indent="0" algn="l" rtl="0">
              <a:spcBef>
                <a:spcPts val="0"/>
              </a:spcBef>
              <a:spcAft>
                <a:spcPts val="0"/>
              </a:spcAft>
              <a:buNone/>
            </a:pPr>
            <a:r>
              <a:rPr lang="en" sz="2500">
                <a:solidFill>
                  <a:schemeClr val="dk1"/>
                </a:solidFill>
              </a:rPr>
              <a:t>  </a:t>
            </a:r>
            <a:r>
              <a:rPr lang="en" sz="2500">
                <a:solidFill>
                  <a:srgbClr val="00FF00"/>
                </a:solidFill>
              </a:rPr>
              <a:t>"cni-version"</a:t>
            </a:r>
            <a:r>
              <a:rPr lang="en" sz="2500">
                <a:solidFill>
                  <a:schemeClr val="dk1"/>
                </a:solidFill>
              </a:rPr>
              <a:t>: "0.4.0",</a:t>
            </a:r>
            <a:endParaRPr sz="2500">
              <a:solidFill>
                <a:schemeClr val="dk1"/>
              </a:solidFill>
            </a:endParaRPr>
          </a:p>
          <a:p>
            <a:pPr marL="0" lvl="0" indent="0" algn="l" rtl="0">
              <a:spcBef>
                <a:spcPts val="0"/>
              </a:spcBef>
              <a:spcAft>
                <a:spcPts val="0"/>
              </a:spcAft>
              <a:buNone/>
            </a:pPr>
            <a:r>
              <a:rPr lang="en" sz="2500">
                <a:solidFill>
                  <a:schemeClr val="dk1"/>
                </a:solidFill>
              </a:rPr>
              <a:t>  "name": "stratusnet",</a:t>
            </a:r>
            <a:endParaRPr sz="2500">
              <a:solidFill>
                <a:schemeClr val="dk1"/>
              </a:solidFill>
            </a:endParaRPr>
          </a:p>
          <a:p>
            <a:pPr marL="0" lvl="0" indent="0" algn="l" rtl="0">
              <a:spcBef>
                <a:spcPts val="0"/>
              </a:spcBef>
              <a:spcAft>
                <a:spcPts val="0"/>
              </a:spcAft>
              <a:buNone/>
            </a:pPr>
            <a:r>
              <a:rPr lang="en" sz="2500">
                <a:solidFill>
                  <a:schemeClr val="dk1"/>
                </a:solidFill>
              </a:rPr>
              <a:t>  </a:t>
            </a:r>
            <a:r>
              <a:rPr lang="en" sz="2500">
                <a:solidFill>
                  <a:srgbClr val="00FF00"/>
                </a:solidFill>
              </a:rPr>
              <a:t>"type"</a:t>
            </a:r>
            <a:r>
              <a:rPr lang="en" sz="2500">
                <a:solidFill>
                  <a:schemeClr val="dk1"/>
                </a:solidFill>
              </a:rPr>
              <a:t>: "stratus",</a:t>
            </a:r>
            <a:endParaRPr sz="2500">
              <a:solidFill>
                <a:schemeClr val="dk1"/>
              </a:solidFill>
            </a:endParaRPr>
          </a:p>
          <a:p>
            <a:pPr marL="0" lvl="0" indent="0" algn="l" rtl="0">
              <a:spcBef>
                <a:spcPts val="0"/>
              </a:spcBef>
              <a:spcAft>
                <a:spcPts val="0"/>
              </a:spcAft>
              <a:buNone/>
            </a:pPr>
            <a:r>
              <a:rPr lang="en" sz="2500">
                <a:solidFill>
                  <a:schemeClr val="dk1"/>
                </a:solidFill>
              </a:rPr>
              <a:t>  "podcidr": "10.244.1.0/24",</a:t>
            </a:r>
            <a:endParaRPr sz="2500">
              <a:solidFill>
                <a:schemeClr val="dk1"/>
              </a:solidFill>
            </a:endParaRPr>
          </a:p>
          <a:p>
            <a:pPr marL="0" lvl="0" indent="0" algn="l" rtl="0">
              <a:spcBef>
                <a:spcPts val="0"/>
              </a:spcBef>
              <a:spcAft>
                <a:spcPts val="0"/>
              </a:spcAft>
              <a:buNone/>
            </a:pPr>
            <a:r>
              <a:rPr lang="en" sz="2500">
                <a:solidFill>
                  <a:schemeClr val="dk1"/>
                </a:solidFill>
              </a:rPr>
              <a:t>  "bridge": "stratus0"</a:t>
            </a:r>
            <a:endParaRPr sz="2500">
              <a:solidFill>
                <a:schemeClr val="dk1"/>
              </a:solidFill>
            </a:endParaRPr>
          </a:p>
          <a:p>
            <a:pPr marL="0" lvl="0" indent="0" algn="l" rtl="0">
              <a:spcBef>
                <a:spcPts val="0"/>
              </a:spcBef>
              <a:spcAft>
                <a:spcPts val="0"/>
              </a:spcAft>
              <a:buNone/>
            </a:pPr>
            <a:r>
              <a:rPr lang="en" sz="2700">
                <a:solidFill>
                  <a:schemeClr val="dk1"/>
                </a:solidFill>
              </a:rPr>
              <a:t>}</a:t>
            </a:r>
            <a:endParaRPr sz="2700">
              <a:solidFill>
                <a:schemeClr val="dk1"/>
              </a:solidFill>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4116"/>
        <p:cNvGrpSpPr/>
        <p:nvPr/>
      </p:nvGrpSpPr>
      <p:grpSpPr>
        <a:xfrm>
          <a:off x="0" y="0"/>
          <a:ext cx="0" cy="0"/>
          <a:chOff x="0" y="0"/>
          <a:chExt cx="0" cy="0"/>
        </a:xfrm>
      </p:grpSpPr>
      <p:sp>
        <p:nvSpPr>
          <p:cNvPr id="4117" name="Google Shape;4117;p481"/>
          <p:cNvSpPr txBox="1"/>
          <p:nvPr/>
        </p:nvSpPr>
        <p:spPr>
          <a:xfrm>
            <a:off x="739075" y="68750"/>
            <a:ext cx="6978300" cy="5019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2F2F2"/>
                </a:solidFill>
              </a:rPr>
              <a:t>config=`cat /dev/stdin`</a:t>
            </a:r>
            <a:endParaRPr sz="1800">
              <a:solidFill>
                <a:srgbClr val="F2F2F2"/>
              </a:solidFill>
            </a:endParaRPr>
          </a:p>
          <a:p>
            <a:pPr marL="0" lvl="0" indent="0" algn="l" rtl="0">
              <a:lnSpc>
                <a:spcPct val="115000"/>
              </a:lnSpc>
              <a:spcBef>
                <a:spcPts val="0"/>
              </a:spcBef>
              <a:spcAft>
                <a:spcPts val="0"/>
              </a:spcAft>
              <a:buNone/>
            </a:pPr>
            <a:r>
              <a:rPr lang="en" sz="1800">
                <a:solidFill>
                  <a:schemeClr val="dk1"/>
                </a:solidFill>
              </a:rPr>
              <a:t>case $CNI_COMMAND in</a:t>
            </a:r>
            <a:endParaRPr sz="1800">
              <a:solidFill>
                <a:schemeClr val="dk1"/>
              </a:solidFill>
            </a:endParaRPr>
          </a:p>
          <a:p>
            <a:pPr marL="0" lvl="0" indent="0" algn="l" rtl="0">
              <a:lnSpc>
                <a:spcPct val="115000"/>
              </a:lnSpc>
              <a:spcBef>
                <a:spcPts val="0"/>
              </a:spcBef>
              <a:spcAft>
                <a:spcPts val="0"/>
              </a:spcAft>
              <a:buNone/>
            </a:pPr>
            <a:r>
              <a:rPr lang="en" sz="1800">
                <a:solidFill>
                  <a:srgbClr val="00FF00"/>
                </a:solidFill>
              </a:rPr>
              <a:t>ADD)</a:t>
            </a:r>
            <a:endParaRPr sz="1800">
              <a:solidFill>
                <a:srgbClr val="00FF00"/>
              </a:solidFill>
            </a:endParaRPr>
          </a:p>
          <a:p>
            <a:pPr marL="0" lvl="0" indent="0" algn="l" rtl="0">
              <a:spcBef>
                <a:spcPts val="0"/>
              </a:spcBef>
              <a:spcAft>
                <a:spcPts val="0"/>
              </a:spcAft>
              <a:buNone/>
            </a:pPr>
            <a:r>
              <a:rPr lang="en" sz="1900">
                <a:solidFill>
                  <a:schemeClr val="dk1"/>
                </a:solidFill>
                <a:latin typeface="Comfortaa"/>
                <a:ea typeface="Comfortaa"/>
                <a:cs typeface="Comfortaa"/>
                <a:sym typeface="Comfortaa"/>
              </a:rPr>
              <a:t>#network configuration of pods using output</a:t>
            </a:r>
            <a:endParaRPr sz="1900">
              <a:solidFill>
                <a:schemeClr val="dk1"/>
              </a:solidFill>
              <a:latin typeface="Comfortaa"/>
              <a:ea typeface="Comfortaa"/>
              <a:cs typeface="Comfortaa"/>
              <a:sym typeface="Comfortaa"/>
            </a:endParaRPr>
          </a:p>
          <a:p>
            <a:pPr marL="0" lvl="0" indent="0" algn="l" rtl="0">
              <a:spcBef>
                <a:spcPts val="0"/>
              </a:spcBef>
              <a:spcAft>
                <a:spcPts val="0"/>
              </a:spcAft>
              <a:buNone/>
            </a:pPr>
            <a:r>
              <a:rPr lang="en" sz="1900">
                <a:solidFill>
                  <a:schemeClr val="dk1"/>
                </a:solidFill>
                <a:latin typeface="Comfortaa"/>
                <a:ea typeface="Comfortaa"/>
                <a:cs typeface="Comfortaa"/>
                <a:sym typeface="Comfortaa"/>
              </a:rPr>
              <a:t>template</a:t>
            </a:r>
            <a:endParaRPr sz="1900">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1800">
                <a:solidFill>
                  <a:srgbClr val="F2F2F2"/>
                </a:solidFill>
              </a:rPr>
              <a:t>;;</a:t>
            </a:r>
            <a:endParaRPr sz="1800">
              <a:solidFill>
                <a:srgbClr val="F2F2F2"/>
              </a:solidFill>
            </a:endParaRPr>
          </a:p>
          <a:p>
            <a:pPr marL="0" lvl="0" indent="0" algn="l" rtl="0">
              <a:lnSpc>
                <a:spcPct val="115000"/>
              </a:lnSpc>
              <a:spcBef>
                <a:spcPts val="0"/>
              </a:spcBef>
              <a:spcAft>
                <a:spcPts val="0"/>
              </a:spcAft>
              <a:buNone/>
            </a:pPr>
            <a:r>
              <a:rPr lang="en" sz="1800">
                <a:solidFill>
                  <a:srgbClr val="00FF00"/>
                </a:solidFill>
              </a:rPr>
              <a:t>DEL)</a:t>
            </a:r>
            <a:endParaRPr sz="1800">
              <a:solidFill>
                <a:srgbClr val="00FF00"/>
              </a:solidFill>
            </a:endParaRPr>
          </a:p>
          <a:p>
            <a:pPr marL="0" lvl="0" indent="0" algn="l" rtl="0">
              <a:spcBef>
                <a:spcPts val="0"/>
              </a:spcBef>
              <a:spcAft>
                <a:spcPts val="0"/>
              </a:spcAft>
              <a:buNone/>
            </a:pPr>
            <a:r>
              <a:rPr lang="en" sz="1900">
                <a:solidFill>
                  <a:schemeClr val="dk1"/>
                </a:solidFill>
                <a:latin typeface="Comfortaa"/>
                <a:ea typeface="Comfortaa"/>
                <a:cs typeface="Comfortaa"/>
                <a:sym typeface="Comfortaa"/>
              </a:rPr>
              <a:t>removing network configuration</a:t>
            </a:r>
            <a:endParaRPr sz="1900">
              <a:solidFill>
                <a:schemeClr val="dk1"/>
              </a:solidFill>
              <a:latin typeface="Comfortaa"/>
              <a:ea typeface="Comfortaa"/>
              <a:cs typeface="Comfortaa"/>
              <a:sym typeface="Comfortaa"/>
            </a:endParaRPr>
          </a:p>
          <a:p>
            <a:pPr marL="0" lvl="0" indent="0" algn="l" rtl="0">
              <a:spcBef>
                <a:spcPts val="0"/>
              </a:spcBef>
              <a:spcAft>
                <a:spcPts val="0"/>
              </a:spcAft>
              <a:buNone/>
            </a:pPr>
            <a:r>
              <a:rPr lang="en" sz="1900">
                <a:solidFill>
                  <a:schemeClr val="dk1"/>
                </a:solidFill>
                <a:latin typeface="Comfortaa"/>
                <a:ea typeface="Comfortaa"/>
                <a:cs typeface="Comfortaa"/>
                <a:sym typeface="Comfortaa"/>
              </a:rPr>
              <a:t>;;</a:t>
            </a:r>
            <a:endParaRPr sz="1900">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1800">
                <a:solidFill>
                  <a:srgbClr val="00FF00"/>
                </a:solidFill>
              </a:rPr>
              <a:t>GET)</a:t>
            </a:r>
            <a:endParaRPr sz="1800">
              <a:solidFill>
                <a:srgbClr val="00FF00"/>
              </a:solidFill>
            </a:endParaRPr>
          </a:p>
          <a:p>
            <a:pPr marL="0" lvl="0" indent="0" algn="l" rtl="0">
              <a:lnSpc>
                <a:spcPct val="115000"/>
              </a:lnSpc>
              <a:spcBef>
                <a:spcPts val="0"/>
              </a:spcBef>
              <a:spcAft>
                <a:spcPts val="0"/>
              </a:spcAft>
              <a:buNone/>
            </a:pPr>
            <a:r>
              <a:rPr lang="en" sz="1800">
                <a:solidFill>
                  <a:schemeClr val="dk1"/>
                </a:solidFill>
                <a:latin typeface="Comfortaa"/>
                <a:ea typeface="Comfortaa"/>
                <a:cs typeface="Comfortaa"/>
                <a:sym typeface="Comfortaa"/>
              </a:rPr>
              <a:t>runtime to query status of an interface</a:t>
            </a:r>
            <a:endParaRPr sz="1800">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1800">
                <a:solidFill>
                  <a:srgbClr val="F2F2F2"/>
                </a:solidFill>
              </a:rPr>
              <a:t>;;</a:t>
            </a:r>
            <a:endParaRPr sz="1800">
              <a:solidFill>
                <a:srgbClr val="F2F2F2"/>
              </a:solidFill>
            </a:endParaRPr>
          </a:p>
          <a:p>
            <a:pPr marL="0" lvl="0" indent="0" algn="l" rtl="0">
              <a:lnSpc>
                <a:spcPct val="115000"/>
              </a:lnSpc>
              <a:spcBef>
                <a:spcPts val="0"/>
              </a:spcBef>
              <a:spcAft>
                <a:spcPts val="0"/>
              </a:spcAft>
              <a:buNone/>
            </a:pPr>
            <a:r>
              <a:rPr lang="en" sz="1800">
                <a:solidFill>
                  <a:srgbClr val="00FF00"/>
                </a:solidFill>
              </a:rPr>
              <a:t>VERSION)</a:t>
            </a:r>
            <a:endParaRPr sz="1800">
              <a:solidFill>
                <a:srgbClr val="00FF00"/>
              </a:solidFill>
            </a:endParaRPr>
          </a:p>
          <a:p>
            <a:pPr marL="0" lvl="0" indent="0" algn="l" rtl="0">
              <a:lnSpc>
                <a:spcPct val="115000"/>
              </a:lnSpc>
              <a:spcBef>
                <a:spcPts val="0"/>
              </a:spcBef>
              <a:spcAft>
                <a:spcPts val="0"/>
              </a:spcAft>
              <a:buNone/>
            </a:pPr>
            <a:r>
              <a:rPr lang="en" sz="1800">
                <a:solidFill>
                  <a:srgbClr val="F2F2F2"/>
                </a:solidFill>
              </a:rPr>
              <a:t>CNI version</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esac</a:t>
            </a:r>
            <a:endParaRPr sz="1800">
              <a:solidFill>
                <a:srgbClr val="F2F2F2"/>
              </a:solidFill>
            </a:endParaRPr>
          </a:p>
          <a:p>
            <a:pPr marL="0" lvl="0" indent="0" algn="l" rtl="0">
              <a:lnSpc>
                <a:spcPct val="115000"/>
              </a:lnSpc>
              <a:spcBef>
                <a:spcPts val="0"/>
              </a:spcBef>
              <a:spcAft>
                <a:spcPts val="0"/>
              </a:spcAft>
              <a:buNone/>
            </a:pPr>
            <a:endParaRPr sz="1800">
              <a:solidFill>
                <a:srgbClr val="F2F2F2"/>
              </a:solidFill>
              <a:highlight>
                <a:srgbClr val="000000"/>
              </a:highlight>
            </a:endParaRPr>
          </a:p>
          <a:p>
            <a:pPr marL="0" lvl="0" indent="0" algn="l" rtl="0">
              <a:lnSpc>
                <a:spcPct val="115000"/>
              </a:lnSpc>
              <a:spcBef>
                <a:spcPts val="0"/>
              </a:spcBef>
              <a:spcAft>
                <a:spcPts val="0"/>
              </a:spcAft>
              <a:buNone/>
            </a:pPr>
            <a:endParaRPr sz="1800">
              <a:solidFill>
                <a:srgbClr val="F2F2F2"/>
              </a:solidFill>
              <a:highlight>
                <a:srgbClr val="000000"/>
              </a:highlight>
            </a:endParaRPr>
          </a:p>
          <a:p>
            <a:pPr marL="0" lvl="0" indent="0" algn="l" rtl="0">
              <a:lnSpc>
                <a:spcPct val="115000"/>
              </a:lnSpc>
              <a:spcBef>
                <a:spcPts val="0"/>
              </a:spcBef>
              <a:spcAft>
                <a:spcPts val="0"/>
              </a:spcAft>
              <a:buNone/>
            </a:pPr>
            <a:endParaRPr sz="1800">
              <a:solidFill>
                <a:srgbClr val="F2F2F2"/>
              </a:solidFill>
              <a:highlight>
                <a:srgbClr val="000000"/>
              </a:highlight>
            </a:endParaRPr>
          </a:p>
          <a:p>
            <a:pPr marL="0" lvl="0" indent="0" algn="l" rtl="0">
              <a:spcBef>
                <a:spcPts val="0"/>
              </a:spcBef>
              <a:spcAft>
                <a:spcPts val="0"/>
              </a:spcAft>
              <a:buNone/>
            </a:pPr>
            <a:endParaRPr sz="1900">
              <a:solidFill>
                <a:schemeClr val="dk1"/>
              </a:solidFill>
              <a:latin typeface="Comfortaa"/>
              <a:ea typeface="Comfortaa"/>
              <a:cs typeface="Comfortaa"/>
              <a:sym typeface="Comfortaa"/>
            </a:endParaRPr>
          </a:p>
        </p:txBody>
      </p:sp>
      <p:sp>
        <p:nvSpPr>
          <p:cNvPr id="4118" name="Google Shape;4118;p481"/>
          <p:cNvSpPr txBox="1"/>
          <p:nvPr/>
        </p:nvSpPr>
        <p:spPr>
          <a:xfrm>
            <a:off x="5797975" y="112775"/>
            <a:ext cx="1796100" cy="5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dk1"/>
                </a:solidFill>
                <a:latin typeface="Comfortaa"/>
                <a:ea typeface="Comfortaa"/>
                <a:cs typeface="Comfortaa"/>
                <a:sym typeface="Comfortaa"/>
              </a:rPr>
              <a:t> </a:t>
            </a:r>
            <a:endParaRPr sz="1900" b="1">
              <a:solidFill>
                <a:schemeClr val="dk1"/>
              </a:solidFill>
              <a:latin typeface="Comfortaa"/>
              <a:ea typeface="Comfortaa"/>
              <a:cs typeface="Comfortaa"/>
              <a:sym typeface="Comfortaa"/>
            </a:endParaRPr>
          </a:p>
          <a:p>
            <a:pPr marL="0" lvl="0" indent="0" algn="l" rtl="0">
              <a:spcBef>
                <a:spcPts val="0"/>
              </a:spcBef>
              <a:spcAft>
                <a:spcPts val="0"/>
              </a:spcAft>
              <a:buNone/>
            </a:pPr>
            <a:r>
              <a:rPr lang="en" sz="1900" b="1">
                <a:solidFill>
                  <a:schemeClr val="dk1"/>
                </a:solidFill>
                <a:latin typeface="Comfortaa"/>
                <a:ea typeface="Comfortaa"/>
                <a:cs typeface="Comfortaa"/>
                <a:sym typeface="Comfortaa"/>
              </a:rPr>
              <a:t>CNI BINARY</a:t>
            </a:r>
            <a:endParaRPr sz="1900" b="1">
              <a:solidFill>
                <a:schemeClr val="dk1"/>
              </a:solidFill>
              <a:latin typeface="Comfortaa"/>
              <a:ea typeface="Comfortaa"/>
              <a:cs typeface="Comfortaa"/>
              <a:sym typeface="Comfortaa"/>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4122"/>
        <p:cNvGrpSpPr/>
        <p:nvPr/>
      </p:nvGrpSpPr>
      <p:grpSpPr>
        <a:xfrm>
          <a:off x="0" y="0"/>
          <a:ext cx="0" cy="0"/>
          <a:chOff x="0" y="0"/>
          <a:chExt cx="0" cy="0"/>
        </a:xfrm>
      </p:grpSpPr>
      <p:sp>
        <p:nvSpPr>
          <p:cNvPr id="4123" name="Google Shape;4123;p482"/>
          <p:cNvSpPr txBox="1"/>
          <p:nvPr/>
        </p:nvSpPr>
        <p:spPr>
          <a:xfrm>
            <a:off x="422750" y="0"/>
            <a:ext cx="8393400" cy="488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2F2F2"/>
                </a:solidFill>
              </a:rPr>
              <a:t>{</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"cniVersion": "0.4.0",</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"interfaces": [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"name": "%s",</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"mac": "%s",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"sandbox": "%s"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"ips":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"version": "%s",</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"address": "%s",</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"gateway": "%s",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"interface": 0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 ] }</a:t>
            </a:r>
            <a:endParaRPr sz="1800">
              <a:solidFill>
                <a:srgbClr val="F2F2F2"/>
              </a:solidFill>
              <a:highlight>
                <a:srgbClr val="000000"/>
              </a:highlight>
            </a:endParaRPr>
          </a:p>
        </p:txBody>
      </p:sp>
      <p:sp>
        <p:nvSpPr>
          <p:cNvPr id="4124" name="Google Shape;4124;p482"/>
          <p:cNvSpPr txBox="1"/>
          <p:nvPr/>
        </p:nvSpPr>
        <p:spPr>
          <a:xfrm>
            <a:off x="5921275" y="68750"/>
            <a:ext cx="2481000" cy="11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Output Template in CNI Binary</a:t>
            </a:r>
            <a:endParaRPr sz="2300" b="1">
              <a:solidFill>
                <a:schemeClr val="dk1"/>
              </a:solidFill>
              <a:latin typeface="Comfortaa"/>
              <a:ea typeface="Comfortaa"/>
              <a:cs typeface="Comfortaa"/>
              <a:sym typeface="Comfortaa"/>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4128"/>
        <p:cNvGrpSpPr/>
        <p:nvPr/>
      </p:nvGrpSpPr>
      <p:grpSpPr>
        <a:xfrm>
          <a:off x="0" y="0"/>
          <a:ext cx="0" cy="0"/>
          <a:chOff x="0" y="0"/>
          <a:chExt cx="0" cy="0"/>
        </a:xfrm>
      </p:grpSpPr>
      <p:sp>
        <p:nvSpPr>
          <p:cNvPr id="4129" name="Google Shape;4129;p483"/>
          <p:cNvSpPr txBox="1"/>
          <p:nvPr/>
        </p:nvSpPr>
        <p:spPr>
          <a:xfrm>
            <a:off x="601575" y="85925"/>
            <a:ext cx="7554000" cy="505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F2F2F2"/>
                </a:solidFill>
              </a:rPr>
              <a:t>{</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"cniVersion": "0.4.0",</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"interfaces": [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"name": "eth0",</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"mac": "76:d4:e0:72:32:bc",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"sandbox": "/proc/6867/ns/net"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"ips":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"version": "4",</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"address": "10.244.3.45",</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"gateway": "10.244.3.1",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"interface": 0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a:t>
            </a:r>
            <a:endParaRPr sz="1800">
              <a:solidFill>
                <a:srgbClr val="F2F2F2"/>
              </a:solidFill>
            </a:endParaRPr>
          </a:p>
          <a:p>
            <a:pPr marL="0" lvl="0" indent="0" algn="l" rtl="0">
              <a:lnSpc>
                <a:spcPct val="115000"/>
              </a:lnSpc>
              <a:spcBef>
                <a:spcPts val="0"/>
              </a:spcBef>
              <a:spcAft>
                <a:spcPts val="0"/>
              </a:spcAft>
              <a:buNone/>
            </a:pPr>
            <a:r>
              <a:rPr lang="en" sz="1800">
                <a:solidFill>
                  <a:srgbClr val="F2F2F2"/>
                </a:solidFill>
              </a:rPr>
              <a:t>  } </a:t>
            </a:r>
            <a:endParaRPr sz="1800">
              <a:solidFill>
                <a:srgbClr val="F2F2F2"/>
              </a:solidFill>
            </a:endParaRPr>
          </a:p>
          <a:p>
            <a:pPr marL="0" lvl="0" indent="0" algn="l" rtl="0">
              <a:lnSpc>
                <a:spcPct val="115000"/>
              </a:lnSpc>
              <a:spcBef>
                <a:spcPts val="0"/>
              </a:spcBef>
              <a:spcAft>
                <a:spcPts val="0"/>
              </a:spcAft>
              <a:buNone/>
            </a:pPr>
            <a:endParaRPr sz="1800">
              <a:solidFill>
                <a:srgbClr val="F2F2F2"/>
              </a:solidFill>
              <a:highlight>
                <a:srgbClr val="000000"/>
              </a:highlight>
            </a:endParaRPr>
          </a:p>
        </p:txBody>
      </p:sp>
      <p:sp>
        <p:nvSpPr>
          <p:cNvPr id="4130" name="Google Shape;4130;p483"/>
          <p:cNvSpPr txBox="1"/>
          <p:nvPr/>
        </p:nvSpPr>
        <p:spPr>
          <a:xfrm>
            <a:off x="5777625" y="68750"/>
            <a:ext cx="2378100" cy="20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dk1"/>
                </a:solidFill>
                <a:latin typeface="Comfortaa"/>
                <a:ea typeface="Comfortaa"/>
                <a:cs typeface="Comfortaa"/>
                <a:sym typeface="Comfortaa"/>
              </a:rPr>
              <a:t>      </a:t>
            </a:r>
            <a:endParaRPr sz="1900" b="1">
              <a:solidFill>
                <a:schemeClr val="dk1"/>
              </a:solidFill>
              <a:latin typeface="Comfortaa"/>
              <a:ea typeface="Comfortaa"/>
              <a:cs typeface="Comfortaa"/>
              <a:sym typeface="Comfortaa"/>
            </a:endParaRPr>
          </a:p>
          <a:p>
            <a:pPr marL="0" lvl="0" indent="0" algn="l" rtl="0">
              <a:spcBef>
                <a:spcPts val="0"/>
              </a:spcBef>
              <a:spcAft>
                <a:spcPts val="0"/>
              </a:spcAft>
              <a:buNone/>
            </a:pP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300" b="1">
                <a:solidFill>
                  <a:schemeClr val="dk1"/>
                </a:solidFill>
                <a:latin typeface="Comfortaa"/>
                <a:ea typeface="Comfortaa"/>
                <a:cs typeface="Comfortaa"/>
                <a:sym typeface="Comfortaa"/>
              </a:rPr>
              <a:t>output network config for Pod </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endParaRPr sz="2300" b="1">
              <a:solidFill>
                <a:schemeClr val="dk1"/>
              </a:solidFill>
              <a:latin typeface="Comfortaa"/>
              <a:ea typeface="Comfortaa"/>
              <a:cs typeface="Comfortaa"/>
              <a:sym typeface="Comfortaa"/>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4134"/>
        <p:cNvGrpSpPr/>
        <p:nvPr/>
      </p:nvGrpSpPr>
      <p:grpSpPr>
        <a:xfrm>
          <a:off x="0" y="0"/>
          <a:ext cx="0" cy="0"/>
          <a:chOff x="0" y="0"/>
          <a:chExt cx="0" cy="0"/>
        </a:xfrm>
      </p:grpSpPr>
      <p:sp>
        <p:nvSpPr>
          <p:cNvPr id="4135" name="Google Shape;4135;p484"/>
          <p:cNvSpPr txBox="1">
            <a:spLocks noGrp="1"/>
          </p:cNvSpPr>
          <p:nvPr>
            <p:ph type="title"/>
          </p:nvPr>
        </p:nvSpPr>
        <p:spPr>
          <a:xfrm>
            <a:off x="565550" y="117800"/>
            <a:ext cx="83313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Reachability</a:t>
            </a:r>
            <a:endParaRPr sz="3600">
              <a:solidFill>
                <a:schemeClr val="dk1"/>
              </a:solidFill>
              <a:latin typeface="Comfortaa"/>
              <a:ea typeface="Comfortaa"/>
              <a:cs typeface="Comfortaa"/>
              <a:sym typeface="Comfortaa"/>
            </a:endParaRPr>
          </a:p>
        </p:txBody>
      </p:sp>
      <p:sp>
        <p:nvSpPr>
          <p:cNvPr id="4136" name="Google Shape;4136;p484"/>
          <p:cNvSpPr txBox="1"/>
          <p:nvPr/>
        </p:nvSpPr>
        <p:spPr>
          <a:xfrm>
            <a:off x="375900" y="746700"/>
            <a:ext cx="8462400" cy="4180800"/>
          </a:xfrm>
          <a:prstGeom prst="rect">
            <a:avLst/>
          </a:prstGeom>
          <a:noFill/>
          <a:ln>
            <a:noFill/>
          </a:ln>
        </p:spPr>
        <p:txBody>
          <a:bodyPr spcFirstLastPara="1" wrap="square" lIns="0" tIns="27925" rIns="0" bIns="0" anchor="t" anchorCtr="0">
            <a:noAutofit/>
          </a:bodyPr>
          <a:lstStyle/>
          <a:p>
            <a:pPr marL="457200" marR="573405" lvl="0" indent="0" algn="l" rtl="0">
              <a:lnSpc>
                <a:spcPct val="118750"/>
              </a:lnSpc>
              <a:spcBef>
                <a:spcPts val="1050"/>
              </a:spcBef>
              <a:spcAft>
                <a:spcPts val="0"/>
              </a:spcAft>
              <a:buNone/>
            </a:pPr>
            <a:r>
              <a:rPr lang="en" sz="2200" b="1">
                <a:solidFill>
                  <a:schemeClr val="dk1"/>
                </a:solidFill>
                <a:latin typeface="Comfortaa"/>
                <a:ea typeface="Comfortaa"/>
                <a:cs typeface="Comfortaa"/>
                <a:sym typeface="Comfortaa"/>
              </a:rPr>
              <a:t>1- Allow inter Pod communication within same node with iptables filter table FORWARD chain for pod cidr as src and dst.</a:t>
            </a:r>
            <a:endParaRPr sz="2200" b="1">
              <a:solidFill>
                <a:schemeClr val="dk1"/>
              </a:solidFill>
              <a:latin typeface="Comfortaa"/>
              <a:ea typeface="Comfortaa"/>
              <a:cs typeface="Comfortaa"/>
              <a:sym typeface="Comfortaa"/>
            </a:endParaRPr>
          </a:p>
          <a:p>
            <a:pPr marL="457200" marR="573405" lvl="0" indent="0" algn="l" rtl="0">
              <a:lnSpc>
                <a:spcPct val="118750"/>
              </a:lnSpc>
              <a:spcBef>
                <a:spcPts val="1050"/>
              </a:spcBef>
              <a:spcAft>
                <a:spcPts val="0"/>
              </a:spcAft>
              <a:buNone/>
            </a:pPr>
            <a:r>
              <a:rPr lang="en" sz="2200" b="1">
                <a:solidFill>
                  <a:schemeClr val="dk1"/>
                </a:solidFill>
                <a:latin typeface="Comfortaa"/>
                <a:ea typeface="Comfortaa"/>
                <a:cs typeface="Comfortaa"/>
                <a:sym typeface="Comfortaa"/>
              </a:rPr>
              <a:t>2- inter Pod communication between nodes: </a:t>
            </a:r>
            <a:endParaRPr sz="2200" b="1">
              <a:solidFill>
                <a:schemeClr val="dk1"/>
              </a:solidFill>
              <a:latin typeface="Comfortaa"/>
              <a:ea typeface="Comfortaa"/>
              <a:cs typeface="Comfortaa"/>
              <a:sym typeface="Comfortaa"/>
            </a:endParaRPr>
          </a:p>
          <a:p>
            <a:pPr marL="457200" marR="573405" lvl="0" indent="0" algn="l" rtl="0">
              <a:lnSpc>
                <a:spcPct val="118750"/>
              </a:lnSpc>
              <a:spcBef>
                <a:spcPts val="1050"/>
              </a:spcBef>
              <a:spcAft>
                <a:spcPts val="0"/>
              </a:spcAft>
              <a:buNone/>
            </a:pPr>
            <a:r>
              <a:rPr lang="en" sz="2200" b="1">
                <a:solidFill>
                  <a:schemeClr val="dk1"/>
                </a:solidFill>
                <a:latin typeface="Comfortaa"/>
                <a:ea typeface="Comfortaa"/>
                <a:cs typeface="Comfortaa"/>
                <a:sym typeface="Comfortaa"/>
              </a:rPr>
              <a:t>static route on each node in the cluster</a:t>
            </a:r>
            <a:endParaRPr sz="2200" b="1">
              <a:solidFill>
                <a:schemeClr val="dk1"/>
              </a:solidFill>
              <a:latin typeface="Comfortaa"/>
              <a:ea typeface="Comfortaa"/>
              <a:cs typeface="Comfortaa"/>
              <a:sym typeface="Comfortaa"/>
            </a:endParaRPr>
          </a:p>
          <a:p>
            <a:pPr marL="457200" marR="573405" lvl="0" indent="0" algn="l" rtl="0">
              <a:lnSpc>
                <a:spcPct val="118750"/>
              </a:lnSpc>
              <a:spcBef>
                <a:spcPts val="1050"/>
              </a:spcBef>
              <a:spcAft>
                <a:spcPts val="0"/>
              </a:spcAft>
              <a:buNone/>
            </a:pPr>
            <a:r>
              <a:rPr lang="en" sz="2200" b="1">
                <a:solidFill>
                  <a:schemeClr val="dk1"/>
                </a:solidFill>
                <a:latin typeface="Comfortaa"/>
                <a:ea typeface="Comfortaa"/>
                <a:cs typeface="Comfortaa"/>
                <a:sym typeface="Comfortaa"/>
              </a:rPr>
              <a:t>3- pod communication to internet:</a:t>
            </a:r>
            <a:endParaRPr sz="2200" b="1">
              <a:solidFill>
                <a:schemeClr val="dk1"/>
              </a:solidFill>
              <a:latin typeface="Comfortaa"/>
              <a:ea typeface="Comfortaa"/>
              <a:cs typeface="Comfortaa"/>
              <a:sym typeface="Comfortaa"/>
            </a:endParaRPr>
          </a:p>
          <a:p>
            <a:pPr marL="457200" marR="573405" lvl="0" indent="0" algn="l" rtl="0">
              <a:lnSpc>
                <a:spcPct val="118750"/>
              </a:lnSpc>
              <a:spcBef>
                <a:spcPts val="1050"/>
              </a:spcBef>
              <a:spcAft>
                <a:spcPts val="0"/>
              </a:spcAft>
              <a:buNone/>
            </a:pPr>
            <a:r>
              <a:rPr lang="en" sz="2200" b="1">
                <a:solidFill>
                  <a:schemeClr val="dk1"/>
                </a:solidFill>
                <a:latin typeface="Comfortaa"/>
                <a:ea typeface="Comfortaa"/>
                <a:cs typeface="Comfortaa"/>
                <a:sym typeface="Comfortaa"/>
              </a:rPr>
              <a:t>use NAT by masquerading the pod traffic with iptables nat table for pod cidr</a:t>
            </a:r>
            <a:endParaRPr sz="2200" b="1">
              <a:solidFill>
                <a:schemeClr val="dk1"/>
              </a:solidFill>
              <a:latin typeface="Comfortaa"/>
              <a:ea typeface="Comfortaa"/>
              <a:cs typeface="Comfortaa"/>
              <a:sym typeface="Comfortaa"/>
            </a:endParaRPr>
          </a:p>
          <a:p>
            <a:pPr marL="457200" marR="573405" lvl="0" indent="0" algn="l" rtl="0">
              <a:lnSpc>
                <a:spcPct val="118750"/>
              </a:lnSpc>
              <a:spcBef>
                <a:spcPts val="1050"/>
              </a:spcBef>
              <a:spcAft>
                <a:spcPts val="0"/>
              </a:spcAft>
              <a:buNone/>
            </a:pPr>
            <a:endParaRPr sz="2200" b="1">
              <a:solidFill>
                <a:schemeClr val="dk1"/>
              </a:solidFill>
              <a:latin typeface="Comfortaa"/>
              <a:ea typeface="Comfortaa"/>
              <a:cs typeface="Comfortaa"/>
              <a:sym typeface="Comfortaa"/>
            </a:endParaRPr>
          </a:p>
          <a:p>
            <a:pPr marL="0" marR="573405" lvl="0" indent="0" algn="l" rtl="0">
              <a:lnSpc>
                <a:spcPct val="118750"/>
              </a:lnSpc>
              <a:spcBef>
                <a:spcPts val="1050"/>
              </a:spcBef>
              <a:spcAft>
                <a:spcPts val="0"/>
              </a:spcAft>
              <a:buNone/>
            </a:pPr>
            <a:endParaRPr sz="24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6">
                                            <p:txEl>
                                              <p:pRg st="0" end="0"/>
                                            </p:txEl>
                                          </p:spTgt>
                                        </p:tgtEl>
                                        <p:attrNameLst>
                                          <p:attrName>style.visibility</p:attrName>
                                        </p:attrNameLst>
                                      </p:cBhvr>
                                      <p:to>
                                        <p:strVal val="visible"/>
                                      </p:to>
                                    </p:set>
                                    <p:animEffect transition="in" filter="fade">
                                      <p:cBhvr>
                                        <p:cTn id="7" dur="1000"/>
                                        <p:tgtEl>
                                          <p:spTgt spid="41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36">
                                            <p:txEl>
                                              <p:pRg st="1" end="1"/>
                                            </p:txEl>
                                          </p:spTgt>
                                        </p:tgtEl>
                                        <p:attrNameLst>
                                          <p:attrName>style.visibility</p:attrName>
                                        </p:attrNameLst>
                                      </p:cBhvr>
                                      <p:to>
                                        <p:strVal val="visible"/>
                                      </p:to>
                                    </p:set>
                                    <p:animEffect transition="in" filter="fade">
                                      <p:cBhvr>
                                        <p:cTn id="12" dur="1000"/>
                                        <p:tgtEl>
                                          <p:spTgt spid="41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6">
                                            <p:txEl>
                                              <p:pRg st="2" end="2"/>
                                            </p:txEl>
                                          </p:spTgt>
                                        </p:tgtEl>
                                        <p:attrNameLst>
                                          <p:attrName>style.visibility</p:attrName>
                                        </p:attrNameLst>
                                      </p:cBhvr>
                                      <p:to>
                                        <p:strVal val="visible"/>
                                      </p:to>
                                    </p:set>
                                    <p:animEffect transition="in" filter="fade">
                                      <p:cBhvr>
                                        <p:cTn id="17" dur="1000"/>
                                        <p:tgtEl>
                                          <p:spTgt spid="41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36">
                                            <p:txEl>
                                              <p:pRg st="3" end="3"/>
                                            </p:txEl>
                                          </p:spTgt>
                                        </p:tgtEl>
                                        <p:attrNameLst>
                                          <p:attrName>style.visibility</p:attrName>
                                        </p:attrNameLst>
                                      </p:cBhvr>
                                      <p:to>
                                        <p:strVal val="visible"/>
                                      </p:to>
                                    </p:set>
                                    <p:animEffect transition="in" filter="fade">
                                      <p:cBhvr>
                                        <p:cTn id="22" dur="1000"/>
                                        <p:tgtEl>
                                          <p:spTgt spid="41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36">
                                            <p:txEl>
                                              <p:pRg st="4" end="4"/>
                                            </p:txEl>
                                          </p:spTgt>
                                        </p:tgtEl>
                                        <p:attrNameLst>
                                          <p:attrName>style.visibility</p:attrName>
                                        </p:attrNameLst>
                                      </p:cBhvr>
                                      <p:to>
                                        <p:strVal val="visible"/>
                                      </p:to>
                                    </p:set>
                                    <p:animEffect transition="in" filter="fade">
                                      <p:cBhvr>
                                        <p:cTn id="27" dur="1000"/>
                                        <p:tgtEl>
                                          <p:spTgt spid="41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36">
                                            <p:txEl>
                                              <p:pRg st="5" end="5"/>
                                            </p:txEl>
                                          </p:spTgt>
                                        </p:tgtEl>
                                        <p:attrNameLst>
                                          <p:attrName>style.visibility</p:attrName>
                                        </p:attrNameLst>
                                      </p:cBhvr>
                                      <p:to>
                                        <p:strVal val="visible"/>
                                      </p:to>
                                    </p:set>
                                    <p:animEffect transition="in" filter="fade">
                                      <p:cBhvr>
                                        <p:cTn id="32" dur="1000"/>
                                        <p:tgtEl>
                                          <p:spTgt spid="413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36">
                                            <p:txEl>
                                              <p:pRg st="6" end="6"/>
                                            </p:txEl>
                                          </p:spTgt>
                                        </p:tgtEl>
                                        <p:attrNameLst>
                                          <p:attrName>style.visibility</p:attrName>
                                        </p:attrNameLst>
                                      </p:cBhvr>
                                      <p:to>
                                        <p:strVal val="visible"/>
                                      </p:to>
                                    </p:set>
                                    <p:animEffect transition="in" filter="fade">
                                      <p:cBhvr>
                                        <p:cTn id="37" dur="1000"/>
                                        <p:tgtEl>
                                          <p:spTgt spid="413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4140"/>
        <p:cNvGrpSpPr/>
        <p:nvPr/>
      </p:nvGrpSpPr>
      <p:grpSpPr>
        <a:xfrm>
          <a:off x="0" y="0"/>
          <a:ext cx="0" cy="0"/>
          <a:chOff x="0" y="0"/>
          <a:chExt cx="0" cy="0"/>
        </a:xfrm>
      </p:grpSpPr>
      <p:pic>
        <p:nvPicPr>
          <p:cNvPr id="4141" name="Google Shape;4141;p485"/>
          <p:cNvPicPr preferRelativeResize="0"/>
          <p:nvPr/>
        </p:nvPicPr>
        <p:blipFill>
          <a:blip r:embed="rId3">
            <a:alphaModFix/>
          </a:blip>
          <a:stretch>
            <a:fillRect/>
          </a:stretch>
        </p:blipFill>
        <p:spPr>
          <a:xfrm>
            <a:off x="4357275" y="340925"/>
            <a:ext cx="4259525" cy="4299150"/>
          </a:xfrm>
          <a:prstGeom prst="rect">
            <a:avLst/>
          </a:prstGeom>
          <a:noFill/>
          <a:ln>
            <a:noFill/>
          </a:ln>
        </p:spPr>
      </p:pic>
      <p:sp>
        <p:nvSpPr>
          <p:cNvPr id="4142" name="Google Shape;4142;p485"/>
          <p:cNvSpPr txBox="1"/>
          <p:nvPr/>
        </p:nvSpPr>
        <p:spPr>
          <a:xfrm>
            <a:off x="356125" y="523700"/>
            <a:ext cx="3781200" cy="38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300" b="1">
                <a:solidFill>
                  <a:schemeClr val="dk1"/>
                </a:solidFill>
                <a:latin typeface="Comfortaa"/>
                <a:ea typeface="Comfortaa"/>
                <a:cs typeface="Comfortaa"/>
                <a:sym typeface="Comfortaa"/>
              </a:rPr>
              <a:t>IT's</a:t>
            </a:r>
            <a:endParaRPr sz="8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8300" b="1">
                <a:solidFill>
                  <a:schemeClr val="dk1"/>
                </a:solidFill>
                <a:latin typeface="Comfortaa"/>
                <a:ea typeface="Comfortaa"/>
                <a:cs typeface="Comfortaa"/>
                <a:sym typeface="Comfortaa"/>
              </a:rPr>
              <a:t>DEMO TIME</a:t>
            </a:r>
            <a:endParaRPr sz="8300" b="1">
              <a:solidFill>
                <a:schemeClr val="dk1"/>
              </a:solidFill>
              <a:latin typeface="Comfortaa"/>
              <a:ea typeface="Comfortaa"/>
              <a:cs typeface="Comfortaa"/>
              <a:sym typeface="Comfortaa"/>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4146"/>
        <p:cNvGrpSpPr/>
        <p:nvPr/>
      </p:nvGrpSpPr>
      <p:grpSpPr>
        <a:xfrm>
          <a:off x="0" y="0"/>
          <a:ext cx="0" cy="0"/>
          <a:chOff x="0" y="0"/>
          <a:chExt cx="0" cy="0"/>
        </a:xfrm>
      </p:grpSpPr>
      <p:sp>
        <p:nvSpPr>
          <p:cNvPr id="4147" name="Google Shape;4147;p486"/>
          <p:cNvSpPr txBox="1">
            <a:spLocks noGrp="1"/>
          </p:cNvSpPr>
          <p:nvPr>
            <p:ph type="title"/>
          </p:nvPr>
        </p:nvSpPr>
        <p:spPr>
          <a:xfrm>
            <a:off x="187975" y="1290975"/>
            <a:ext cx="88971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Creating your own K8s CNI plugin Demo Lab </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4151"/>
        <p:cNvGrpSpPr/>
        <p:nvPr/>
      </p:nvGrpSpPr>
      <p:grpSpPr>
        <a:xfrm>
          <a:off x="0" y="0"/>
          <a:ext cx="0" cy="0"/>
          <a:chOff x="0" y="0"/>
          <a:chExt cx="0" cy="0"/>
        </a:xfrm>
      </p:grpSpPr>
      <p:sp>
        <p:nvSpPr>
          <p:cNvPr id="4152" name="Google Shape;4152;p487"/>
          <p:cNvSpPr/>
          <p:nvPr/>
        </p:nvSpPr>
        <p:spPr>
          <a:xfrm>
            <a:off x="2452625" y="195325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         </a:t>
            </a:r>
            <a:r>
              <a:rPr lang="en" sz="2400" b="1">
                <a:latin typeface="Comfortaa"/>
                <a:ea typeface="Comfortaa"/>
                <a:cs typeface="Comfortaa"/>
                <a:sym typeface="Comfortaa"/>
              </a:rPr>
              <a:t>CNI</a:t>
            </a:r>
            <a:endParaRPr sz="2400" b="1">
              <a:latin typeface="Comfortaa"/>
              <a:ea typeface="Comfortaa"/>
              <a:cs typeface="Comfortaa"/>
              <a:sym typeface="Comfortaa"/>
            </a:endParaRPr>
          </a:p>
        </p:txBody>
      </p:sp>
      <p:sp>
        <p:nvSpPr>
          <p:cNvPr id="4153" name="Google Shape;4153;p487"/>
          <p:cNvSpPr/>
          <p:nvPr/>
        </p:nvSpPr>
        <p:spPr>
          <a:xfrm>
            <a:off x="2393300" y="2318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CNI CONFIG</a:t>
            </a:r>
            <a:endParaRPr b="1">
              <a:latin typeface="Comfortaa"/>
              <a:ea typeface="Comfortaa"/>
              <a:cs typeface="Comfortaa"/>
              <a:sym typeface="Comfortaa"/>
            </a:endParaRPr>
          </a:p>
        </p:txBody>
      </p:sp>
      <p:sp>
        <p:nvSpPr>
          <p:cNvPr id="4154" name="Google Shape;4154;p487"/>
          <p:cNvSpPr/>
          <p:nvPr/>
        </p:nvSpPr>
        <p:spPr>
          <a:xfrm>
            <a:off x="2452625" y="39220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CNI ENV VARS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CNI COMMANDS</a:t>
            </a:r>
            <a:endParaRPr b="1">
              <a:latin typeface="Comfortaa"/>
              <a:ea typeface="Comfortaa"/>
              <a:cs typeface="Comfortaa"/>
              <a:sym typeface="Comfortaa"/>
            </a:endParaRPr>
          </a:p>
        </p:txBody>
      </p:sp>
      <p:sp>
        <p:nvSpPr>
          <p:cNvPr id="4155" name="Google Shape;4155;p487"/>
          <p:cNvSpPr/>
          <p:nvPr/>
        </p:nvSpPr>
        <p:spPr>
          <a:xfrm>
            <a:off x="17825" y="1526275"/>
            <a:ext cx="1482000" cy="17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RUNTIME</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K8s</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(kubelet)</a:t>
            </a:r>
            <a:endParaRPr sz="1600" b="1">
              <a:latin typeface="Comfortaa"/>
              <a:ea typeface="Comfortaa"/>
              <a:cs typeface="Comfortaa"/>
              <a:sym typeface="Comfortaa"/>
            </a:endParaRPr>
          </a:p>
        </p:txBody>
      </p:sp>
      <p:sp>
        <p:nvSpPr>
          <p:cNvPr id="4156" name="Google Shape;4156;p487"/>
          <p:cNvSpPr/>
          <p:nvPr/>
        </p:nvSpPr>
        <p:spPr>
          <a:xfrm>
            <a:off x="1499825" y="2148150"/>
            <a:ext cx="952800" cy="4236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87"/>
          <p:cNvSpPr/>
          <p:nvPr/>
        </p:nvSpPr>
        <p:spPr>
          <a:xfrm>
            <a:off x="6705075" y="502800"/>
            <a:ext cx="1949700" cy="198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87"/>
          <p:cNvSpPr txBox="1"/>
          <p:nvPr/>
        </p:nvSpPr>
        <p:spPr>
          <a:xfrm>
            <a:off x="7314575" y="2153525"/>
            <a:ext cx="1024800" cy="27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enp0s8</a:t>
            </a:r>
            <a:endParaRPr/>
          </a:p>
        </p:txBody>
      </p:sp>
      <p:cxnSp>
        <p:nvCxnSpPr>
          <p:cNvPr id="4159" name="Google Shape;4159;p487"/>
          <p:cNvCxnSpPr>
            <a:stCxn id="4158" idx="2"/>
          </p:cNvCxnSpPr>
          <p:nvPr/>
        </p:nvCxnSpPr>
        <p:spPr>
          <a:xfrm>
            <a:off x="7826975" y="2425025"/>
            <a:ext cx="11100" cy="830400"/>
          </a:xfrm>
          <a:prstGeom prst="straightConnector1">
            <a:avLst/>
          </a:prstGeom>
          <a:noFill/>
          <a:ln w="28575" cap="flat" cmpd="sng">
            <a:solidFill>
              <a:schemeClr val="dk1"/>
            </a:solidFill>
            <a:prstDash val="solid"/>
            <a:round/>
            <a:headEnd type="none" w="med" len="med"/>
            <a:tailEnd type="none" w="med" len="med"/>
          </a:ln>
        </p:spPr>
      </p:cxnSp>
      <p:sp>
        <p:nvSpPr>
          <p:cNvPr id="4160" name="Google Shape;4160;p487"/>
          <p:cNvSpPr/>
          <p:nvPr/>
        </p:nvSpPr>
        <p:spPr>
          <a:xfrm>
            <a:off x="7212338" y="3211325"/>
            <a:ext cx="1411776" cy="8469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4164"/>
        <p:cNvGrpSpPr/>
        <p:nvPr/>
      </p:nvGrpSpPr>
      <p:grpSpPr>
        <a:xfrm>
          <a:off x="0" y="0"/>
          <a:ext cx="0" cy="0"/>
          <a:chOff x="0" y="0"/>
          <a:chExt cx="0" cy="0"/>
        </a:xfrm>
      </p:grpSpPr>
      <p:sp>
        <p:nvSpPr>
          <p:cNvPr id="4165" name="Google Shape;4165;p488"/>
          <p:cNvSpPr/>
          <p:nvPr/>
        </p:nvSpPr>
        <p:spPr>
          <a:xfrm>
            <a:off x="2452625" y="195325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         </a:t>
            </a:r>
            <a:r>
              <a:rPr lang="en" sz="2400" b="1">
                <a:latin typeface="Comfortaa"/>
                <a:ea typeface="Comfortaa"/>
                <a:cs typeface="Comfortaa"/>
                <a:sym typeface="Comfortaa"/>
              </a:rPr>
              <a:t>CNI</a:t>
            </a:r>
            <a:endParaRPr sz="2400" b="1">
              <a:latin typeface="Comfortaa"/>
              <a:ea typeface="Comfortaa"/>
              <a:cs typeface="Comfortaa"/>
              <a:sym typeface="Comfortaa"/>
            </a:endParaRPr>
          </a:p>
        </p:txBody>
      </p:sp>
      <p:sp>
        <p:nvSpPr>
          <p:cNvPr id="4166" name="Google Shape;4166;p488"/>
          <p:cNvSpPr/>
          <p:nvPr/>
        </p:nvSpPr>
        <p:spPr>
          <a:xfrm>
            <a:off x="2393300" y="2318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CNI CONFIG</a:t>
            </a:r>
            <a:endParaRPr b="1">
              <a:latin typeface="Comfortaa"/>
              <a:ea typeface="Comfortaa"/>
              <a:cs typeface="Comfortaa"/>
              <a:sym typeface="Comfortaa"/>
            </a:endParaRPr>
          </a:p>
        </p:txBody>
      </p:sp>
      <p:sp>
        <p:nvSpPr>
          <p:cNvPr id="4167" name="Google Shape;4167;p488"/>
          <p:cNvSpPr/>
          <p:nvPr/>
        </p:nvSpPr>
        <p:spPr>
          <a:xfrm>
            <a:off x="2452625" y="39220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CNI ENV VARS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CNI COMMANDS</a:t>
            </a:r>
            <a:endParaRPr b="1">
              <a:latin typeface="Comfortaa"/>
              <a:ea typeface="Comfortaa"/>
              <a:cs typeface="Comfortaa"/>
              <a:sym typeface="Comfortaa"/>
            </a:endParaRPr>
          </a:p>
        </p:txBody>
      </p:sp>
      <p:sp>
        <p:nvSpPr>
          <p:cNvPr id="4168" name="Google Shape;4168;p488"/>
          <p:cNvSpPr/>
          <p:nvPr/>
        </p:nvSpPr>
        <p:spPr>
          <a:xfrm>
            <a:off x="3182900" y="1144925"/>
            <a:ext cx="423600" cy="7608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88"/>
          <p:cNvSpPr/>
          <p:nvPr/>
        </p:nvSpPr>
        <p:spPr>
          <a:xfrm>
            <a:off x="3182900" y="2847677"/>
            <a:ext cx="423600" cy="10743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88"/>
          <p:cNvSpPr/>
          <p:nvPr/>
        </p:nvSpPr>
        <p:spPr>
          <a:xfrm>
            <a:off x="17825" y="1526275"/>
            <a:ext cx="1482000" cy="17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RUNTIME</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K8s</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(kubelet)</a:t>
            </a:r>
            <a:endParaRPr sz="1600" b="1">
              <a:latin typeface="Comfortaa"/>
              <a:ea typeface="Comfortaa"/>
              <a:cs typeface="Comfortaa"/>
              <a:sym typeface="Comfortaa"/>
            </a:endParaRPr>
          </a:p>
        </p:txBody>
      </p:sp>
      <p:sp>
        <p:nvSpPr>
          <p:cNvPr id="4171" name="Google Shape;4171;p488"/>
          <p:cNvSpPr/>
          <p:nvPr/>
        </p:nvSpPr>
        <p:spPr>
          <a:xfrm>
            <a:off x="1499825" y="2148150"/>
            <a:ext cx="952800" cy="4236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88"/>
          <p:cNvSpPr/>
          <p:nvPr/>
        </p:nvSpPr>
        <p:spPr>
          <a:xfrm>
            <a:off x="6705075" y="502800"/>
            <a:ext cx="1949700" cy="198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88"/>
          <p:cNvSpPr txBox="1"/>
          <p:nvPr/>
        </p:nvSpPr>
        <p:spPr>
          <a:xfrm>
            <a:off x="7212350" y="2153525"/>
            <a:ext cx="851400" cy="27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enp0s8</a:t>
            </a:r>
            <a:endParaRPr/>
          </a:p>
        </p:txBody>
      </p:sp>
      <p:cxnSp>
        <p:nvCxnSpPr>
          <p:cNvPr id="4174" name="Google Shape;4174;p488"/>
          <p:cNvCxnSpPr>
            <a:stCxn id="4173" idx="2"/>
          </p:cNvCxnSpPr>
          <p:nvPr/>
        </p:nvCxnSpPr>
        <p:spPr>
          <a:xfrm>
            <a:off x="7638050" y="2425025"/>
            <a:ext cx="11100" cy="830400"/>
          </a:xfrm>
          <a:prstGeom prst="straightConnector1">
            <a:avLst/>
          </a:prstGeom>
          <a:noFill/>
          <a:ln w="28575" cap="flat" cmpd="sng">
            <a:solidFill>
              <a:schemeClr val="dk1"/>
            </a:solidFill>
            <a:prstDash val="solid"/>
            <a:round/>
            <a:headEnd type="none" w="med" len="med"/>
            <a:tailEnd type="none" w="med" len="med"/>
          </a:ln>
        </p:spPr>
      </p:cxnSp>
      <p:sp>
        <p:nvSpPr>
          <p:cNvPr id="4175" name="Google Shape;4175;p488"/>
          <p:cNvSpPr/>
          <p:nvPr/>
        </p:nvSpPr>
        <p:spPr>
          <a:xfrm>
            <a:off x="7212338" y="3211325"/>
            <a:ext cx="1411776" cy="8469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6"/>
          <p:cNvSpPr txBox="1">
            <a:spLocks noGrp="1"/>
          </p:cNvSpPr>
          <p:nvPr>
            <p:ph type="title"/>
          </p:nvPr>
        </p:nvSpPr>
        <p:spPr>
          <a:xfrm>
            <a:off x="143300" y="110575"/>
            <a:ext cx="8945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00FF00"/>
                </a:solidFill>
                <a:latin typeface="Comfortaa"/>
                <a:ea typeface="Comfortaa"/>
                <a:cs typeface="Comfortaa"/>
                <a:sym typeface="Comfortaa"/>
              </a:rPr>
              <a:t>The controller manager has a manager component for every resource:</a:t>
            </a:r>
            <a:r>
              <a:rPr lang="en" sz="3300">
                <a:solidFill>
                  <a:srgbClr val="00FF00"/>
                </a:solidFill>
                <a:latin typeface="Comfortaa"/>
                <a:ea typeface="Comfortaa"/>
                <a:cs typeface="Comfortaa"/>
                <a:sym typeface="Comfortaa"/>
              </a:rPr>
              <a:t> </a:t>
            </a:r>
            <a:endParaRPr sz="3300">
              <a:solidFill>
                <a:srgbClr val="00FF00"/>
              </a:solidFill>
              <a:latin typeface="Comfortaa"/>
              <a:ea typeface="Comfortaa"/>
              <a:cs typeface="Comfortaa"/>
              <a:sym typeface="Comfortaa"/>
            </a:endParaRPr>
          </a:p>
        </p:txBody>
      </p:sp>
      <p:sp>
        <p:nvSpPr>
          <p:cNvPr id="426" name="Google Shape;426;p66"/>
          <p:cNvSpPr txBox="1"/>
          <p:nvPr/>
        </p:nvSpPr>
        <p:spPr>
          <a:xfrm>
            <a:off x="143300" y="1232750"/>
            <a:ext cx="8797500" cy="3669600"/>
          </a:xfrm>
          <a:prstGeom prst="rect">
            <a:avLst/>
          </a:prstGeom>
          <a:noFill/>
          <a:ln>
            <a:noFill/>
          </a:ln>
        </p:spPr>
        <p:txBody>
          <a:bodyPr spcFirstLastPara="1" wrap="square" lIns="0" tIns="12700" rIns="0" bIns="0" anchor="t" anchorCtr="0">
            <a:noAutofit/>
          </a:bodyPr>
          <a:lstStyle/>
          <a:p>
            <a:pPr marL="471169" marR="115570" lvl="0" indent="-427354" algn="l" rtl="0">
              <a:lnSpc>
                <a:spcPct val="100000"/>
              </a:lnSpc>
              <a:spcBef>
                <a:spcPts val="975"/>
              </a:spcBef>
              <a:spcAft>
                <a:spcPts val="0"/>
              </a:spcAft>
              <a:buClr>
                <a:schemeClr val="dk1"/>
              </a:buClr>
              <a:buSzPts val="2500"/>
              <a:buFont typeface="Comfortaa"/>
              <a:buChar char="●"/>
            </a:pPr>
            <a:r>
              <a:rPr lang="en" sz="2500">
                <a:solidFill>
                  <a:schemeClr val="dk1"/>
                </a:solidFill>
                <a:latin typeface="Comfortaa"/>
                <a:ea typeface="Comfortaa"/>
                <a:cs typeface="Comfortaa"/>
                <a:sym typeface="Comfortaa"/>
              </a:rPr>
              <a:t>Node controller: monitoring node state</a:t>
            </a:r>
            <a:endParaRPr sz="2500">
              <a:solidFill>
                <a:schemeClr val="dk1"/>
              </a:solidFill>
              <a:latin typeface="Comfortaa"/>
              <a:ea typeface="Comfortaa"/>
              <a:cs typeface="Comfortaa"/>
              <a:sym typeface="Comfortaa"/>
            </a:endParaRPr>
          </a:p>
          <a:p>
            <a:pPr marL="471169" marR="115570" lvl="0" indent="-427354" algn="l" rtl="0">
              <a:lnSpc>
                <a:spcPct val="100000"/>
              </a:lnSpc>
              <a:spcBef>
                <a:spcPts val="975"/>
              </a:spcBef>
              <a:spcAft>
                <a:spcPts val="0"/>
              </a:spcAft>
              <a:buClr>
                <a:schemeClr val="dk1"/>
              </a:buClr>
              <a:buSzPts val="2500"/>
              <a:buFont typeface="Comfortaa"/>
              <a:buChar char="●"/>
            </a:pPr>
            <a:r>
              <a:rPr lang="en" sz="2500">
                <a:solidFill>
                  <a:schemeClr val="dk1"/>
                </a:solidFill>
                <a:latin typeface="Comfortaa"/>
                <a:ea typeface="Comfortaa"/>
                <a:cs typeface="Comfortaa"/>
                <a:sym typeface="Comfortaa"/>
              </a:rPr>
              <a:t>replication controller: maintaining the number of replicas in each node</a:t>
            </a:r>
            <a:endParaRPr sz="2500">
              <a:solidFill>
                <a:schemeClr val="dk1"/>
              </a:solidFill>
              <a:latin typeface="Comfortaa"/>
              <a:ea typeface="Comfortaa"/>
              <a:cs typeface="Comfortaa"/>
              <a:sym typeface="Comfortaa"/>
            </a:endParaRPr>
          </a:p>
          <a:p>
            <a:pPr marL="471169" marR="115570" lvl="0" indent="-427354" algn="l" rtl="0">
              <a:lnSpc>
                <a:spcPct val="100000"/>
              </a:lnSpc>
              <a:spcBef>
                <a:spcPts val="975"/>
              </a:spcBef>
              <a:spcAft>
                <a:spcPts val="0"/>
              </a:spcAft>
              <a:buClr>
                <a:schemeClr val="dk1"/>
              </a:buClr>
              <a:buSzPts val="2500"/>
              <a:buFont typeface="Comfortaa"/>
              <a:buChar char="●"/>
            </a:pPr>
            <a:r>
              <a:rPr lang="en" sz="2500">
                <a:solidFill>
                  <a:schemeClr val="dk1"/>
                </a:solidFill>
                <a:latin typeface="Comfortaa"/>
                <a:ea typeface="Comfortaa"/>
                <a:cs typeface="Comfortaa"/>
                <a:sym typeface="Comfortaa"/>
              </a:rPr>
              <a:t>replicaset controller</a:t>
            </a:r>
            <a:endParaRPr sz="2500">
              <a:solidFill>
                <a:schemeClr val="dk1"/>
              </a:solidFill>
              <a:latin typeface="Comfortaa"/>
              <a:ea typeface="Comfortaa"/>
              <a:cs typeface="Comfortaa"/>
              <a:sym typeface="Comfortaa"/>
            </a:endParaRPr>
          </a:p>
          <a:p>
            <a:pPr marL="471169" marR="115570" lvl="0" indent="-427354" algn="l" rtl="0">
              <a:lnSpc>
                <a:spcPct val="100000"/>
              </a:lnSpc>
              <a:spcBef>
                <a:spcPts val="975"/>
              </a:spcBef>
              <a:spcAft>
                <a:spcPts val="0"/>
              </a:spcAft>
              <a:buClr>
                <a:schemeClr val="dk1"/>
              </a:buClr>
              <a:buSzPts val="2500"/>
              <a:buFont typeface="Comfortaa"/>
              <a:buChar char="●"/>
            </a:pPr>
            <a:r>
              <a:rPr lang="en" sz="2500">
                <a:solidFill>
                  <a:schemeClr val="dk1"/>
                </a:solidFill>
                <a:latin typeface="Comfortaa"/>
                <a:ea typeface="Comfortaa"/>
                <a:cs typeface="Comfortaa"/>
                <a:sym typeface="Comfortaa"/>
              </a:rPr>
              <a:t>namespace controller</a:t>
            </a:r>
            <a:endParaRPr sz="2500">
              <a:solidFill>
                <a:schemeClr val="dk1"/>
              </a:solidFill>
              <a:latin typeface="Comfortaa"/>
              <a:ea typeface="Comfortaa"/>
              <a:cs typeface="Comfortaa"/>
              <a:sym typeface="Comfortaa"/>
            </a:endParaRPr>
          </a:p>
          <a:p>
            <a:pPr marL="471169" marR="115570" lvl="0" indent="-427354" algn="l" rtl="0">
              <a:lnSpc>
                <a:spcPct val="100000"/>
              </a:lnSpc>
              <a:spcBef>
                <a:spcPts val="975"/>
              </a:spcBef>
              <a:spcAft>
                <a:spcPts val="0"/>
              </a:spcAft>
              <a:buClr>
                <a:schemeClr val="dk1"/>
              </a:buClr>
              <a:buSzPts val="2500"/>
              <a:buFont typeface="Comfortaa"/>
              <a:buChar char="●"/>
            </a:pPr>
            <a:r>
              <a:rPr lang="en" sz="2500">
                <a:solidFill>
                  <a:schemeClr val="dk1"/>
                </a:solidFill>
                <a:latin typeface="Comfortaa"/>
                <a:ea typeface="Comfortaa"/>
                <a:cs typeface="Comfortaa"/>
                <a:sym typeface="Comfortaa"/>
              </a:rPr>
              <a:t>Deployment controller</a:t>
            </a:r>
            <a:endParaRPr sz="2500">
              <a:solidFill>
                <a:schemeClr val="dk1"/>
              </a:solidFill>
              <a:latin typeface="Comfortaa"/>
              <a:ea typeface="Comfortaa"/>
              <a:cs typeface="Comfortaa"/>
              <a:sym typeface="Comfortaa"/>
            </a:endParaRPr>
          </a:p>
          <a:p>
            <a:pPr marL="0" marR="115570" lvl="0" indent="0" algn="l" rtl="0">
              <a:lnSpc>
                <a:spcPct val="100000"/>
              </a:lnSpc>
              <a:spcBef>
                <a:spcPts val="975"/>
              </a:spcBef>
              <a:spcAft>
                <a:spcPts val="0"/>
              </a:spcAft>
              <a:buNone/>
            </a:pPr>
            <a:r>
              <a:rPr lang="en" sz="2500">
                <a:solidFill>
                  <a:schemeClr val="dk1"/>
                </a:solidFill>
                <a:latin typeface="Comfortaa"/>
                <a:ea typeface="Comfortaa"/>
                <a:cs typeface="Comfortaa"/>
                <a:sym typeface="Comfortaa"/>
              </a:rPr>
              <a:t>     and so on...</a:t>
            </a:r>
            <a:endParaRPr sz="25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xEl>
                                              <p:pRg st="0" end="0"/>
                                            </p:txEl>
                                          </p:spTgt>
                                        </p:tgtEl>
                                        <p:attrNameLst>
                                          <p:attrName>style.visibility</p:attrName>
                                        </p:attrNameLst>
                                      </p:cBhvr>
                                      <p:to>
                                        <p:strVal val="visible"/>
                                      </p:to>
                                    </p:set>
                                    <p:animEffect transition="in" filter="fade">
                                      <p:cBhvr>
                                        <p:cTn id="7" dur="1000"/>
                                        <p:tgtEl>
                                          <p:spTgt spid="4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6">
                                            <p:txEl>
                                              <p:pRg st="1" end="1"/>
                                            </p:txEl>
                                          </p:spTgt>
                                        </p:tgtEl>
                                        <p:attrNameLst>
                                          <p:attrName>style.visibility</p:attrName>
                                        </p:attrNameLst>
                                      </p:cBhvr>
                                      <p:to>
                                        <p:strVal val="visible"/>
                                      </p:to>
                                    </p:set>
                                    <p:animEffect transition="in" filter="fade">
                                      <p:cBhvr>
                                        <p:cTn id="12" dur="1000"/>
                                        <p:tgtEl>
                                          <p:spTgt spid="4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6">
                                            <p:txEl>
                                              <p:pRg st="2" end="2"/>
                                            </p:txEl>
                                          </p:spTgt>
                                        </p:tgtEl>
                                        <p:attrNameLst>
                                          <p:attrName>style.visibility</p:attrName>
                                        </p:attrNameLst>
                                      </p:cBhvr>
                                      <p:to>
                                        <p:strVal val="visible"/>
                                      </p:to>
                                    </p:set>
                                    <p:animEffect transition="in" filter="fade">
                                      <p:cBhvr>
                                        <p:cTn id="17" dur="1000"/>
                                        <p:tgtEl>
                                          <p:spTgt spid="4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6">
                                            <p:txEl>
                                              <p:pRg st="3" end="3"/>
                                            </p:txEl>
                                          </p:spTgt>
                                        </p:tgtEl>
                                        <p:attrNameLst>
                                          <p:attrName>style.visibility</p:attrName>
                                        </p:attrNameLst>
                                      </p:cBhvr>
                                      <p:to>
                                        <p:strVal val="visible"/>
                                      </p:to>
                                    </p:set>
                                    <p:animEffect transition="in" filter="fade">
                                      <p:cBhvr>
                                        <p:cTn id="22" dur="1000"/>
                                        <p:tgtEl>
                                          <p:spTgt spid="4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6">
                                            <p:txEl>
                                              <p:pRg st="4" end="4"/>
                                            </p:txEl>
                                          </p:spTgt>
                                        </p:tgtEl>
                                        <p:attrNameLst>
                                          <p:attrName>style.visibility</p:attrName>
                                        </p:attrNameLst>
                                      </p:cBhvr>
                                      <p:to>
                                        <p:strVal val="visible"/>
                                      </p:to>
                                    </p:set>
                                    <p:animEffect transition="in" filter="fade">
                                      <p:cBhvr>
                                        <p:cTn id="27" dur="1000"/>
                                        <p:tgtEl>
                                          <p:spTgt spid="4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6">
                                            <p:txEl>
                                              <p:pRg st="5" end="5"/>
                                            </p:txEl>
                                          </p:spTgt>
                                        </p:tgtEl>
                                        <p:attrNameLst>
                                          <p:attrName>style.visibility</p:attrName>
                                        </p:attrNameLst>
                                      </p:cBhvr>
                                      <p:to>
                                        <p:strVal val="visible"/>
                                      </p:to>
                                    </p:set>
                                    <p:animEffect transition="in" filter="fade">
                                      <p:cBhvr>
                                        <p:cTn id="32" dur="1000"/>
                                        <p:tgtEl>
                                          <p:spTgt spid="4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4179"/>
        <p:cNvGrpSpPr/>
        <p:nvPr/>
      </p:nvGrpSpPr>
      <p:grpSpPr>
        <a:xfrm>
          <a:off x="0" y="0"/>
          <a:ext cx="0" cy="0"/>
          <a:chOff x="0" y="0"/>
          <a:chExt cx="0" cy="0"/>
        </a:xfrm>
      </p:grpSpPr>
      <p:sp>
        <p:nvSpPr>
          <p:cNvPr id="4180" name="Google Shape;4180;p489"/>
          <p:cNvSpPr/>
          <p:nvPr/>
        </p:nvSpPr>
        <p:spPr>
          <a:xfrm>
            <a:off x="2452625" y="195325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         </a:t>
            </a:r>
            <a:r>
              <a:rPr lang="en" sz="2400" b="1">
                <a:latin typeface="Comfortaa"/>
                <a:ea typeface="Comfortaa"/>
                <a:cs typeface="Comfortaa"/>
                <a:sym typeface="Comfortaa"/>
              </a:rPr>
              <a:t>CNI</a:t>
            </a:r>
            <a:endParaRPr sz="2400" b="1">
              <a:latin typeface="Comfortaa"/>
              <a:ea typeface="Comfortaa"/>
              <a:cs typeface="Comfortaa"/>
              <a:sym typeface="Comfortaa"/>
            </a:endParaRPr>
          </a:p>
        </p:txBody>
      </p:sp>
      <p:sp>
        <p:nvSpPr>
          <p:cNvPr id="4181" name="Google Shape;4181;p489"/>
          <p:cNvSpPr/>
          <p:nvPr/>
        </p:nvSpPr>
        <p:spPr>
          <a:xfrm>
            <a:off x="2393300" y="2318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latin typeface="Comfortaa"/>
                <a:ea typeface="Comfortaa"/>
                <a:cs typeface="Comfortaa"/>
                <a:sym typeface="Comfortaa"/>
              </a:rPr>
              <a:t>CNI CONFIG</a:t>
            </a:r>
            <a:endParaRPr b="1">
              <a:latin typeface="Comfortaa"/>
              <a:ea typeface="Comfortaa"/>
              <a:cs typeface="Comfortaa"/>
              <a:sym typeface="Comfortaa"/>
            </a:endParaRPr>
          </a:p>
        </p:txBody>
      </p:sp>
      <p:sp>
        <p:nvSpPr>
          <p:cNvPr id="4182" name="Google Shape;4182;p489"/>
          <p:cNvSpPr/>
          <p:nvPr/>
        </p:nvSpPr>
        <p:spPr>
          <a:xfrm>
            <a:off x="2452625" y="3922000"/>
            <a:ext cx="2002800" cy="846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CNI ENV VARS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CNI COMMANDS</a:t>
            </a:r>
            <a:endParaRPr b="1">
              <a:latin typeface="Comfortaa"/>
              <a:ea typeface="Comfortaa"/>
              <a:cs typeface="Comfortaa"/>
              <a:sym typeface="Comfortaa"/>
            </a:endParaRPr>
          </a:p>
        </p:txBody>
      </p:sp>
      <p:sp>
        <p:nvSpPr>
          <p:cNvPr id="4183" name="Google Shape;4183;p489"/>
          <p:cNvSpPr/>
          <p:nvPr/>
        </p:nvSpPr>
        <p:spPr>
          <a:xfrm>
            <a:off x="3182900" y="1144925"/>
            <a:ext cx="423600" cy="7608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89"/>
          <p:cNvSpPr/>
          <p:nvPr/>
        </p:nvSpPr>
        <p:spPr>
          <a:xfrm>
            <a:off x="3182900" y="2847677"/>
            <a:ext cx="423600" cy="10743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89"/>
          <p:cNvSpPr/>
          <p:nvPr/>
        </p:nvSpPr>
        <p:spPr>
          <a:xfrm>
            <a:off x="4525950" y="2108575"/>
            <a:ext cx="1949700" cy="4800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b="1"/>
              <a:t>output</a:t>
            </a:r>
            <a:endParaRPr b="1"/>
          </a:p>
        </p:txBody>
      </p:sp>
      <p:sp>
        <p:nvSpPr>
          <p:cNvPr id="4186" name="Google Shape;4186;p489"/>
          <p:cNvSpPr/>
          <p:nvPr/>
        </p:nvSpPr>
        <p:spPr>
          <a:xfrm>
            <a:off x="17825" y="1526275"/>
            <a:ext cx="1482000" cy="17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RUNTIME</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K8s</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(kubelet)</a:t>
            </a:r>
            <a:endParaRPr sz="1600" b="1">
              <a:latin typeface="Comfortaa"/>
              <a:ea typeface="Comfortaa"/>
              <a:cs typeface="Comfortaa"/>
              <a:sym typeface="Comfortaa"/>
            </a:endParaRPr>
          </a:p>
        </p:txBody>
      </p:sp>
      <p:sp>
        <p:nvSpPr>
          <p:cNvPr id="4187" name="Google Shape;4187;p489"/>
          <p:cNvSpPr/>
          <p:nvPr/>
        </p:nvSpPr>
        <p:spPr>
          <a:xfrm>
            <a:off x="1499825" y="2148150"/>
            <a:ext cx="952800" cy="4236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89"/>
          <p:cNvSpPr/>
          <p:nvPr/>
        </p:nvSpPr>
        <p:spPr>
          <a:xfrm>
            <a:off x="6705075" y="502800"/>
            <a:ext cx="1949700" cy="198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89"/>
          <p:cNvSpPr/>
          <p:nvPr/>
        </p:nvSpPr>
        <p:spPr>
          <a:xfrm>
            <a:off x="7057975" y="580325"/>
            <a:ext cx="1199700" cy="564600"/>
          </a:xfrm>
          <a:prstGeom prst="flowChartAlternateProcess">
            <a:avLst/>
          </a:prstGeom>
          <a:solidFill>
            <a:schemeClr val="lt2"/>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POD/netns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90" name="Google Shape;4190;p489"/>
          <p:cNvSpPr txBox="1"/>
          <p:nvPr/>
        </p:nvSpPr>
        <p:spPr>
          <a:xfrm>
            <a:off x="7382125" y="873425"/>
            <a:ext cx="551400" cy="27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eth0</a:t>
            </a:r>
            <a:endParaRPr/>
          </a:p>
        </p:txBody>
      </p:sp>
      <p:sp>
        <p:nvSpPr>
          <p:cNvPr id="4191" name="Google Shape;4191;p489"/>
          <p:cNvSpPr txBox="1"/>
          <p:nvPr/>
        </p:nvSpPr>
        <p:spPr>
          <a:xfrm>
            <a:off x="6978700" y="1459025"/>
            <a:ext cx="1482000" cy="380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bridge</a:t>
            </a:r>
            <a:endParaRPr/>
          </a:p>
        </p:txBody>
      </p:sp>
      <p:sp>
        <p:nvSpPr>
          <p:cNvPr id="4192" name="Google Shape;4192;p489"/>
          <p:cNvSpPr txBox="1"/>
          <p:nvPr/>
        </p:nvSpPr>
        <p:spPr>
          <a:xfrm>
            <a:off x="7578775" y="1459025"/>
            <a:ext cx="678900" cy="27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veth0</a:t>
            </a:r>
            <a:endParaRPr/>
          </a:p>
        </p:txBody>
      </p:sp>
      <p:sp>
        <p:nvSpPr>
          <p:cNvPr id="4193" name="Google Shape;4193;p489"/>
          <p:cNvSpPr txBox="1"/>
          <p:nvPr/>
        </p:nvSpPr>
        <p:spPr>
          <a:xfrm>
            <a:off x="7512325" y="2153525"/>
            <a:ext cx="551400" cy="27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eth0</a:t>
            </a:r>
            <a:endParaRPr/>
          </a:p>
        </p:txBody>
      </p:sp>
      <p:cxnSp>
        <p:nvCxnSpPr>
          <p:cNvPr id="4194" name="Google Shape;4194;p489"/>
          <p:cNvCxnSpPr>
            <a:stCxn id="4193" idx="2"/>
          </p:cNvCxnSpPr>
          <p:nvPr/>
        </p:nvCxnSpPr>
        <p:spPr>
          <a:xfrm>
            <a:off x="7788025" y="2425025"/>
            <a:ext cx="11100" cy="830400"/>
          </a:xfrm>
          <a:prstGeom prst="straightConnector1">
            <a:avLst/>
          </a:prstGeom>
          <a:noFill/>
          <a:ln w="28575" cap="flat" cmpd="sng">
            <a:solidFill>
              <a:schemeClr val="dk1"/>
            </a:solidFill>
            <a:prstDash val="solid"/>
            <a:round/>
            <a:headEnd type="none" w="med" len="med"/>
            <a:tailEnd type="none" w="med" len="med"/>
          </a:ln>
        </p:spPr>
      </p:cxnSp>
      <p:cxnSp>
        <p:nvCxnSpPr>
          <p:cNvPr id="4195" name="Google Shape;4195;p489"/>
          <p:cNvCxnSpPr/>
          <p:nvPr/>
        </p:nvCxnSpPr>
        <p:spPr>
          <a:xfrm flipH="1">
            <a:off x="7710925" y="1144925"/>
            <a:ext cx="3300" cy="319500"/>
          </a:xfrm>
          <a:prstGeom prst="straightConnector1">
            <a:avLst/>
          </a:prstGeom>
          <a:noFill/>
          <a:ln w="28575" cap="flat" cmpd="sng">
            <a:solidFill>
              <a:schemeClr val="dk1"/>
            </a:solidFill>
            <a:prstDash val="solid"/>
            <a:round/>
            <a:headEnd type="none" w="med" len="med"/>
            <a:tailEnd type="none" w="med" len="med"/>
          </a:ln>
        </p:spPr>
      </p:cxnSp>
      <p:sp>
        <p:nvSpPr>
          <p:cNvPr id="4196" name="Google Shape;4196;p489"/>
          <p:cNvSpPr/>
          <p:nvPr/>
        </p:nvSpPr>
        <p:spPr>
          <a:xfrm>
            <a:off x="7212338" y="3211325"/>
            <a:ext cx="1411776" cy="84693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network</a:t>
            </a:r>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show="0">
  <p:cSld>
    <p:spTree>
      <p:nvGrpSpPr>
        <p:cNvPr id="1" name="Shape 4200"/>
        <p:cNvGrpSpPr/>
        <p:nvPr/>
      </p:nvGrpSpPr>
      <p:grpSpPr>
        <a:xfrm>
          <a:off x="0" y="0"/>
          <a:ext cx="0" cy="0"/>
          <a:chOff x="0" y="0"/>
          <a:chExt cx="0" cy="0"/>
        </a:xfrm>
      </p:grpSpPr>
      <p:sp>
        <p:nvSpPr>
          <p:cNvPr id="4201" name="Google Shape;4201;p490"/>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The Weave net CNI</a:t>
            </a: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06" name="Google Shape;4206;p491"/>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The Kubernetes </a:t>
            </a:r>
            <a:r>
              <a:rPr lang="en" sz="3800" b="1">
                <a:solidFill>
                  <a:srgbClr val="00FF00"/>
                </a:solidFill>
                <a:latin typeface="Comfortaa"/>
                <a:ea typeface="Comfortaa"/>
                <a:cs typeface="Comfortaa"/>
                <a:sym typeface="Comfortaa"/>
              </a:rPr>
              <a:t>Ingress </a:t>
            </a: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4210"/>
        <p:cNvGrpSpPr/>
        <p:nvPr/>
      </p:nvGrpSpPr>
      <p:grpSpPr>
        <a:xfrm>
          <a:off x="0" y="0"/>
          <a:ext cx="0" cy="0"/>
          <a:chOff x="0" y="0"/>
          <a:chExt cx="0" cy="0"/>
        </a:xfrm>
      </p:grpSpPr>
      <p:sp>
        <p:nvSpPr>
          <p:cNvPr id="4211" name="Google Shape;4211;p492"/>
          <p:cNvSpPr txBox="1">
            <a:spLocks noGrp="1"/>
          </p:cNvSpPr>
          <p:nvPr>
            <p:ph type="title"/>
          </p:nvPr>
        </p:nvSpPr>
        <p:spPr>
          <a:xfrm>
            <a:off x="490250" y="450150"/>
            <a:ext cx="8274300" cy="4090800"/>
          </a:xfrm>
          <a:prstGeom prst="rect">
            <a:avLst/>
          </a:prstGeom>
        </p:spPr>
        <p:txBody>
          <a:bodyPr spcFirstLastPara="1" wrap="square" lIns="91425" tIns="91425" rIns="91425" bIns="91425" anchor="ctr" anchorCtr="0">
            <a:noAutofit/>
          </a:bodyPr>
          <a:lstStyle/>
          <a:p>
            <a:pPr marL="0" marR="114300" lvl="0" indent="0" algn="l" rtl="0">
              <a:lnSpc>
                <a:spcPct val="115000"/>
              </a:lnSpc>
              <a:spcBef>
                <a:spcPts val="0"/>
              </a:spcBef>
              <a:spcAft>
                <a:spcPts val="0"/>
              </a:spcAft>
              <a:buNone/>
            </a:pPr>
            <a:endParaRPr sz="2400"/>
          </a:p>
          <a:p>
            <a:pPr marL="0" lvl="0" indent="0" algn="l" rtl="0">
              <a:spcBef>
                <a:spcPts val="0"/>
              </a:spcBef>
              <a:spcAft>
                <a:spcPts val="0"/>
              </a:spcAft>
              <a:buNone/>
            </a:pPr>
            <a:r>
              <a:rPr lang="en" sz="2400" b="1">
                <a:solidFill>
                  <a:srgbClr val="00FF00"/>
                </a:solidFill>
                <a:latin typeface="Comfortaa"/>
                <a:ea typeface="Comfortaa"/>
                <a:cs typeface="Comfortaa"/>
                <a:sym typeface="Comfortaa"/>
              </a:rPr>
              <a:t>in·gress</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/ˈinˌɡres/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noun</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
            </a:r>
            <a:br>
              <a:rPr lang="en" sz="2400" b="1">
                <a:latin typeface="Comfortaa"/>
                <a:ea typeface="Comfortaa"/>
                <a:cs typeface="Comfortaa"/>
                <a:sym typeface="Comfortaa"/>
              </a:rPr>
            </a:br>
            <a:r>
              <a:rPr lang="en" sz="2400" b="1">
                <a:latin typeface="Comfortaa"/>
                <a:ea typeface="Comfortaa"/>
                <a:cs typeface="Comfortaa"/>
                <a:sym typeface="Comfortaa"/>
              </a:rPr>
              <a:t>  the action or fact of going in or entering and in our case ingress of external traffic in a Kubernetes cluster</a:t>
            </a:r>
            <a:endParaRPr sz="2400" b="1">
              <a:latin typeface="Comfortaa"/>
              <a:ea typeface="Comfortaa"/>
              <a:cs typeface="Comfortaa"/>
              <a:sym typeface="Comfortaa"/>
            </a:endParaRPr>
          </a:p>
          <a:p>
            <a:pPr marL="45720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4215"/>
        <p:cNvGrpSpPr/>
        <p:nvPr/>
      </p:nvGrpSpPr>
      <p:grpSpPr>
        <a:xfrm>
          <a:off x="0" y="0"/>
          <a:ext cx="0" cy="0"/>
          <a:chOff x="0" y="0"/>
          <a:chExt cx="0" cy="0"/>
        </a:xfrm>
      </p:grpSpPr>
      <p:sp>
        <p:nvSpPr>
          <p:cNvPr id="4216" name="Google Shape;4216;p493"/>
          <p:cNvSpPr txBox="1">
            <a:spLocks noGrp="1"/>
          </p:cNvSpPr>
          <p:nvPr>
            <p:ph type="title"/>
          </p:nvPr>
        </p:nvSpPr>
        <p:spPr>
          <a:xfrm>
            <a:off x="597350" y="644925"/>
            <a:ext cx="8084700" cy="4090800"/>
          </a:xfrm>
          <a:prstGeom prst="rect">
            <a:avLst/>
          </a:prstGeom>
        </p:spPr>
        <p:txBody>
          <a:bodyPr spcFirstLastPara="1" wrap="square" lIns="91425" tIns="91425" rIns="91425" bIns="91425" anchor="ctr" anchorCtr="0">
            <a:noAutofit/>
          </a:bodyPr>
          <a:lstStyle/>
          <a:p>
            <a:pPr marL="0" marR="5080" lvl="0" indent="0" algn="just" rtl="0">
              <a:lnSpc>
                <a:spcPct val="118750"/>
              </a:lnSpc>
              <a:spcBef>
                <a:spcPts val="1050"/>
              </a:spcBef>
              <a:spcAft>
                <a:spcPts val="0"/>
              </a:spcAft>
              <a:buNone/>
            </a:pPr>
            <a:r>
              <a:rPr lang="en" sz="2300" b="1">
                <a:latin typeface="Comfortaa"/>
                <a:ea typeface="Comfortaa"/>
                <a:cs typeface="Comfortaa"/>
                <a:sym typeface="Comfortaa"/>
              </a:rPr>
              <a:t>So Why Ingress??</a:t>
            </a: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40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800" b="1">
                <a:solidFill>
                  <a:srgbClr val="00FF00"/>
                </a:solidFill>
                <a:latin typeface="Comfortaa"/>
                <a:ea typeface="Comfortaa"/>
                <a:cs typeface="Comfortaa"/>
                <a:sym typeface="Comfortaa"/>
              </a:rPr>
              <a:t>Why Ingress??</a:t>
            </a:r>
            <a:r>
              <a:rPr lang="en" sz="3000" b="1">
                <a:solidFill>
                  <a:srgbClr val="00FF00"/>
                </a:solidFill>
                <a:latin typeface="Comfortaa"/>
                <a:ea typeface="Comfortaa"/>
                <a:cs typeface="Comfortaa"/>
                <a:sym typeface="Comfortaa"/>
              </a:rPr>
              <a:t>	</a:t>
            </a:r>
            <a:r>
              <a:rPr lang="en" sz="3000" b="1">
                <a:solidFill>
                  <a:srgbClr val="000000"/>
                </a:solidFill>
                <a:latin typeface="Comfortaa"/>
                <a:ea typeface="Comfortaa"/>
                <a:cs typeface="Comfortaa"/>
                <a:sym typeface="Comfortaa"/>
              </a:rPr>
              <a:t>		 	 	 					</a:t>
            </a:r>
            <a:endParaRPr sz="3000" b="1">
              <a:solidFill>
                <a:srgbClr val="0000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1800"/>
              <a:t>				 						</a:t>
            </a:r>
            <a:endParaRPr sz="1800"/>
          </a:p>
          <a:p>
            <a:pPr marL="0" lvl="0" indent="0" algn="l" rtl="0">
              <a:lnSpc>
                <a:spcPct val="115000"/>
              </a:lnSpc>
              <a:spcBef>
                <a:spcPts val="1400"/>
              </a:spcBef>
              <a:spcAft>
                <a:spcPts val="0"/>
              </a:spcAft>
              <a:buNone/>
            </a:pPr>
            <a:endParaRPr sz="1800"/>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2400" b="1">
                <a:solidFill>
                  <a:srgbClr val="000000"/>
                </a:solidFill>
              </a:rPr>
              <a:t>							</a:t>
            </a:r>
            <a:endParaRPr sz="2400" b="1">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494"/>
          <p:cNvSpPr txBox="1">
            <a:spLocks noGrp="1"/>
          </p:cNvSpPr>
          <p:nvPr>
            <p:ph type="title"/>
          </p:nvPr>
        </p:nvSpPr>
        <p:spPr>
          <a:xfrm>
            <a:off x="597350" y="300850"/>
            <a:ext cx="8084700" cy="4434900"/>
          </a:xfrm>
          <a:prstGeom prst="rect">
            <a:avLst/>
          </a:prstGeom>
        </p:spPr>
        <p:txBody>
          <a:bodyPr spcFirstLastPara="1" wrap="square" lIns="91425" tIns="91425" rIns="91425" bIns="91425" anchor="ctr" anchorCtr="0">
            <a:noAutofit/>
          </a:bodyPr>
          <a:lstStyle/>
          <a:p>
            <a:pPr marL="0" marR="5080" lvl="0" indent="0" algn="just" rtl="0">
              <a:lnSpc>
                <a:spcPct val="118750"/>
              </a:lnSpc>
              <a:spcBef>
                <a:spcPts val="1050"/>
              </a:spcBef>
              <a:spcAft>
                <a:spcPts val="0"/>
              </a:spcAft>
              <a:buNone/>
            </a:pPr>
            <a:r>
              <a:rPr lang="en" sz="2300" b="1">
                <a:latin typeface="Comfortaa"/>
                <a:ea typeface="Comfortaa"/>
                <a:cs typeface="Comfortaa"/>
                <a:sym typeface="Comfortaa"/>
              </a:rPr>
              <a:t>So Why Ingress??</a:t>
            </a: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40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Pod..</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atomic resource that host a singular app...does not care about how traffic gets routed to it</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rgbClr val="000000"/>
                </a:solidFill>
                <a:latin typeface="Comfortaa"/>
                <a:ea typeface="Comfortaa"/>
                <a:cs typeface="Comfortaa"/>
                <a:sym typeface="Comfortaa"/>
              </a:rPr>
              <a:t>				</a:t>
            </a:r>
            <a:endParaRPr sz="2400" b="1">
              <a:solidFill>
                <a:srgbClr val="000000"/>
              </a:solidFill>
              <a:latin typeface="Comfortaa"/>
              <a:ea typeface="Comfortaa"/>
              <a:cs typeface="Comfortaa"/>
              <a:sym typeface="Comfortaa"/>
            </a:endParaRPr>
          </a:p>
          <a:p>
            <a:pPr marL="0" lvl="0" indent="0" algn="l" rtl="0">
              <a:lnSpc>
                <a:spcPct val="115000"/>
              </a:lnSpc>
              <a:spcBef>
                <a:spcPts val="1400"/>
              </a:spcBef>
              <a:spcAft>
                <a:spcPts val="0"/>
              </a:spcAft>
              <a:buNone/>
            </a:pPr>
            <a:r>
              <a:rPr lang="en" sz="2400" b="1">
                <a:latin typeface="Comfortaa"/>
                <a:ea typeface="Comfortaa"/>
                <a:cs typeface="Comfortaa"/>
                <a:sym typeface="Comfortaa"/>
              </a:rPr>
              <a:t>	</a:t>
            </a:r>
            <a:r>
              <a:rPr lang="en" sz="1800"/>
              <a:t>				 						</a:t>
            </a:r>
            <a:endParaRPr sz="1800"/>
          </a:p>
          <a:p>
            <a:pPr marL="0" lvl="0" indent="0" algn="l" rtl="0">
              <a:lnSpc>
                <a:spcPct val="115000"/>
              </a:lnSpc>
              <a:spcBef>
                <a:spcPts val="1400"/>
              </a:spcBef>
              <a:spcAft>
                <a:spcPts val="0"/>
              </a:spcAft>
              <a:buNone/>
            </a:pPr>
            <a:endParaRPr sz="1800"/>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2400" b="1">
                <a:solidFill>
                  <a:srgbClr val="000000"/>
                </a:solidFill>
              </a:rPr>
              <a:t>							</a:t>
            </a:r>
            <a:endParaRPr sz="2400" b="1">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4225"/>
        <p:cNvGrpSpPr/>
        <p:nvPr/>
      </p:nvGrpSpPr>
      <p:grpSpPr>
        <a:xfrm>
          <a:off x="0" y="0"/>
          <a:ext cx="0" cy="0"/>
          <a:chOff x="0" y="0"/>
          <a:chExt cx="0" cy="0"/>
        </a:xfrm>
      </p:grpSpPr>
      <p:sp>
        <p:nvSpPr>
          <p:cNvPr id="4226" name="Google Shape;4226;p495"/>
          <p:cNvSpPr txBox="1">
            <a:spLocks noGrp="1"/>
          </p:cNvSpPr>
          <p:nvPr>
            <p:ph type="title"/>
          </p:nvPr>
        </p:nvSpPr>
        <p:spPr>
          <a:xfrm>
            <a:off x="597350" y="300850"/>
            <a:ext cx="8084700" cy="4434900"/>
          </a:xfrm>
          <a:prstGeom prst="rect">
            <a:avLst/>
          </a:prstGeom>
        </p:spPr>
        <p:txBody>
          <a:bodyPr spcFirstLastPara="1" wrap="square" lIns="91425" tIns="91425" rIns="91425" bIns="91425" anchor="ctr" anchorCtr="0">
            <a:noAutofit/>
          </a:bodyPr>
          <a:lstStyle/>
          <a:p>
            <a:pPr marL="0" marR="5080" lvl="0" indent="0" algn="just" rtl="0">
              <a:lnSpc>
                <a:spcPct val="118750"/>
              </a:lnSpc>
              <a:spcBef>
                <a:spcPts val="1050"/>
              </a:spcBef>
              <a:spcAft>
                <a:spcPts val="0"/>
              </a:spcAft>
              <a:buNone/>
            </a:pPr>
            <a:r>
              <a:rPr lang="en" sz="2300" b="1">
                <a:latin typeface="Comfortaa"/>
                <a:ea typeface="Comfortaa"/>
                <a:cs typeface="Comfortaa"/>
                <a:sym typeface="Comfortaa"/>
              </a:rPr>
              <a:t>So Why Ingress??</a:t>
            </a: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t>		 	 	 		</a:t>
            </a:r>
            <a:endParaRPr sz="1100"/>
          </a:p>
          <a:p>
            <a:pPr marL="0" lvl="0" indent="0" algn="l" rtl="0">
              <a:lnSpc>
                <a:spcPct val="115000"/>
              </a:lnSpc>
              <a:spcBef>
                <a:spcPts val="1400"/>
              </a:spcBef>
              <a:spcAft>
                <a:spcPts val="0"/>
              </a:spcAft>
              <a:buNone/>
            </a:pPr>
            <a:r>
              <a:rPr lang="en" sz="1100"/>
              <a:t>			</a:t>
            </a:r>
            <a:endParaRPr sz="1100"/>
          </a:p>
          <a:p>
            <a:pPr marL="0" lvl="0" indent="0" algn="l" rtl="0">
              <a:lnSpc>
                <a:spcPct val="115000"/>
              </a:lnSpc>
              <a:spcBef>
                <a:spcPts val="1400"/>
              </a:spcBef>
              <a:spcAft>
                <a:spcPts val="0"/>
              </a:spcAft>
              <a:buNone/>
            </a:pPr>
            <a:r>
              <a:rPr lang="en" sz="1100"/>
              <a:t>		</a:t>
            </a:r>
            <a:endParaRPr sz="1100"/>
          </a:p>
          <a:p>
            <a:pPr marL="0" lvl="0" indent="0" algn="l" rtl="0">
              <a:lnSpc>
                <a:spcPct val="115000"/>
              </a:lnSpc>
              <a:spcBef>
                <a:spcPts val="1400"/>
              </a:spcBef>
              <a:spcAft>
                <a:spcPts val="0"/>
              </a:spcAft>
              <a:buNone/>
            </a:pPr>
            <a:r>
              <a:rPr lang="en" sz="1100"/>
              <a:t>					</a:t>
            </a:r>
            <a:endParaRPr sz="1100"/>
          </a:p>
          <a:p>
            <a:pPr marL="0" marR="5080" lvl="0" indent="0" algn="just" rtl="0">
              <a:lnSpc>
                <a:spcPct val="118750"/>
              </a:lnSpc>
              <a:spcBef>
                <a:spcPts val="140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Services.</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representation of a singular app</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Does not care about routing. </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adds one IP to a set of endpoint  using labels..</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rgbClr val="000000"/>
                </a:solidFill>
                <a:latin typeface="Comfortaa"/>
                <a:ea typeface="Comfortaa"/>
                <a:cs typeface="Comfortaa"/>
                <a:sym typeface="Comfortaa"/>
              </a:rPr>
              <a:t>				</a:t>
            </a:r>
            <a:endParaRPr sz="2400" b="1">
              <a:solidFill>
                <a:srgbClr val="000000"/>
              </a:solidFill>
              <a:latin typeface="Comfortaa"/>
              <a:ea typeface="Comfortaa"/>
              <a:cs typeface="Comfortaa"/>
              <a:sym typeface="Comfortaa"/>
            </a:endParaRPr>
          </a:p>
          <a:p>
            <a:pPr marL="0" lvl="0" indent="0" algn="l" rtl="0">
              <a:lnSpc>
                <a:spcPct val="115000"/>
              </a:lnSpc>
              <a:spcBef>
                <a:spcPts val="1400"/>
              </a:spcBef>
              <a:spcAft>
                <a:spcPts val="0"/>
              </a:spcAft>
              <a:buNone/>
            </a:pPr>
            <a:r>
              <a:rPr lang="en" sz="2400" b="1">
                <a:latin typeface="Comfortaa"/>
                <a:ea typeface="Comfortaa"/>
                <a:cs typeface="Comfortaa"/>
                <a:sym typeface="Comfortaa"/>
              </a:rPr>
              <a:t>	</a:t>
            </a:r>
            <a:r>
              <a:rPr lang="en" sz="1800"/>
              <a:t>				 						</a:t>
            </a:r>
            <a:endParaRPr sz="1800"/>
          </a:p>
          <a:p>
            <a:pPr marL="0" lvl="0" indent="0" algn="l" rtl="0">
              <a:lnSpc>
                <a:spcPct val="115000"/>
              </a:lnSpc>
              <a:spcBef>
                <a:spcPts val="1400"/>
              </a:spcBef>
              <a:spcAft>
                <a:spcPts val="0"/>
              </a:spcAft>
              <a:buNone/>
            </a:pPr>
            <a:endParaRPr sz="1800"/>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2400" b="1">
                <a:solidFill>
                  <a:srgbClr val="000000"/>
                </a:solidFill>
              </a:rPr>
              <a:t>							</a:t>
            </a:r>
            <a:endParaRPr sz="2400" b="1">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4230"/>
        <p:cNvGrpSpPr/>
        <p:nvPr/>
      </p:nvGrpSpPr>
      <p:grpSpPr>
        <a:xfrm>
          <a:off x="0" y="0"/>
          <a:ext cx="0" cy="0"/>
          <a:chOff x="0" y="0"/>
          <a:chExt cx="0" cy="0"/>
        </a:xfrm>
      </p:grpSpPr>
      <p:sp>
        <p:nvSpPr>
          <p:cNvPr id="4231" name="Google Shape;4231;p496"/>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4232" name="Google Shape;4232;p496"/>
          <p:cNvSpPr txBox="1"/>
          <p:nvPr/>
        </p:nvSpPr>
        <p:spPr>
          <a:xfrm>
            <a:off x="137625" y="206425"/>
            <a:ext cx="8583900" cy="46617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800" b="1">
                <a:solidFill>
                  <a:schemeClr val="dk1"/>
                </a:solidFill>
                <a:latin typeface="Comfortaa"/>
                <a:ea typeface="Comfortaa"/>
                <a:cs typeface="Comfortaa"/>
                <a:sym typeface="Comfortaa"/>
              </a:rPr>
              <a:t>SERVICES..</a:t>
            </a:r>
            <a:endParaRPr sz="28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800" b="1">
                <a:solidFill>
                  <a:schemeClr val="dk1"/>
                </a:solidFill>
                <a:latin typeface="Comfortaa"/>
                <a:ea typeface="Comfortaa"/>
                <a:cs typeface="Comfortaa"/>
                <a:sym typeface="Comfortaa"/>
              </a:rPr>
              <a:t>allows external traffic to applications using Load Balancer or NodePort Service</a:t>
            </a:r>
            <a:endParaRPr sz="28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800" b="1">
                <a:solidFill>
                  <a:schemeClr val="dk1"/>
                </a:solidFill>
                <a:latin typeface="Comfortaa"/>
                <a:ea typeface="Comfortaa"/>
                <a:cs typeface="Comfortaa"/>
                <a:sym typeface="Comfortaa"/>
              </a:rPr>
              <a:t>round robin L4 LB..managed by controller manager and exposes a </a:t>
            </a:r>
            <a:r>
              <a:rPr lang="en" sz="2800" b="1">
                <a:solidFill>
                  <a:srgbClr val="00FF00"/>
                </a:solidFill>
                <a:latin typeface="Comfortaa"/>
                <a:ea typeface="Comfortaa"/>
                <a:cs typeface="Comfortaa"/>
                <a:sym typeface="Comfortaa"/>
              </a:rPr>
              <a:t>singular </a:t>
            </a:r>
            <a:r>
              <a:rPr lang="en" sz="2800" b="1">
                <a:solidFill>
                  <a:schemeClr val="dk1"/>
                </a:solidFill>
                <a:latin typeface="Comfortaa"/>
                <a:ea typeface="Comfortaa"/>
                <a:cs typeface="Comfortaa"/>
                <a:sym typeface="Comfortaa"/>
              </a:rPr>
              <a:t>application.</a:t>
            </a:r>
            <a:endParaRPr sz="28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800" b="1">
                <a:solidFill>
                  <a:schemeClr val="dk1"/>
                </a:solidFill>
                <a:latin typeface="Comfortaa"/>
                <a:ea typeface="Comfortaa"/>
                <a:cs typeface="Comfortaa"/>
                <a:sym typeface="Comfortaa"/>
              </a:rPr>
              <a:t>Need a LB or nodePort service for each application which can be $$$$ ..</a:t>
            </a:r>
            <a:endParaRPr sz="28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2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500" b="1">
              <a:solidFill>
                <a:srgbClr val="FF00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200" b="1">
              <a:solidFill>
                <a:schemeClr val="dk1"/>
              </a:solidFill>
              <a:latin typeface="Comfortaa"/>
              <a:ea typeface="Comfortaa"/>
              <a:cs typeface="Comfortaa"/>
              <a:sym typeface="Comfortaa"/>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4236"/>
        <p:cNvGrpSpPr/>
        <p:nvPr/>
      </p:nvGrpSpPr>
      <p:grpSpPr>
        <a:xfrm>
          <a:off x="0" y="0"/>
          <a:ext cx="0" cy="0"/>
          <a:chOff x="0" y="0"/>
          <a:chExt cx="0" cy="0"/>
        </a:xfrm>
      </p:grpSpPr>
      <p:sp>
        <p:nvSpPr>
          <p:cNvPr id="4237" name="Google Shape;4237;p497"/>
          <p:cNvSpPr txBox="1">
            <a:spLocks noGrp="1"/>
          </p:cNvSpPr>
          <p:nvPr>
            <p:ph type="title"/>
          </p:nvPr>
        </p:nvSpPr>
        <p:spPr>
          <a:xfrm>
            <a:off x="597350" y="300850"/>
            <a:ext cx="8084700" cy="4434900"/>
          </a:xfrm>
          <a:prstGeom prst="rect">
            <a:avLst/>
          </a:prstGeom>
        </p:spPr>
        <p:txBody>
          <a:bodyPr spcFirstLastPara="1" wrap="square" lIns="91425" tIns="91425" rIns="91425" bIns="91425" anchor="ctr" anchorCtr="0">
            <a:noAutofit/>
          </a:bodyPr>
          <a:lstStyle/>
          <a:p>
            <a:pPr marL="0" marR="5080" lvl="0" indent="0" algn="just" rtl="0">
              <a:lnSpc>
                <a:spcPct val="118750"/>
              </a:lnSpc>
              <a:spcBef>
                <a:spcPts val="1050"/>
              </a:spcBef>
              <a:spcAft>
                <a:spcPts val="0"/>
              </a:spcAft>
              <a:buNone/>
            </a:pPr>
            <a:r>
              <a:rPr lang="en" sz="2300" b="1">
                <a:latin typeface="Comfortaa"/>
                <a:ea typeface="Comfortaa"/>
                <a:cs typeface="Comfortaa"/>
                <a:sym typeface="Comfortaa"/>
              </a:rPr>
              <a:t>So Why Ingress??</a:t>
            </a: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40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solidFill>
                  <a:srgbClr val="00FF00"/>
                </a:solidFill>
                <a:latin typeface="Comfortaa"/>
                <a:ea typeface="Comfortaa"/>
                <a:cs typeface="Comfortaa"/>
                <a:sym typeface="Comfortaa"/>
              </a:rPr>
              <a:t>Kubernetes Ingress.</a:t>
            </a:r>
            <a:r>
              <a:rPr lang="en" sz="3300" b="1">
                <a:latin typeface="Comfortaa"/>
                <a:ea typeface="Comfortaa"/>
                <a:cs typeface="Comfortaa"/>
                <a:sym typeface="Comfortaa"/>
              </a:rPr>
              <a:t>.. </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500" b="1">
                <a:latin typeface="Comfortaa"/>
                <a:ea typeface="Comfortaa"/>
                <a:cs typeface="Comfortaa"/>
                <a:sym typeface="Comfortaa"/>
              </a:rPr>
              <a:t>one VIP and  domain name</a:t>
            </a:r>
            <a:endParaRPr sz="25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500" b="1">
                <a:latin typeface="Comfortaa"/>
                <a:ea typeface="Comfortaa"/>
                <a:cs typeface="Comfortaa"/>
                <a:sym typeface="Comfortaa"/>
              </a:rPr>
              <a:t>maps external traffic to a set of services.. uses routing to map external traffic to a particular service exposing one application..we are talking about L7 ...</a:t>
            </a:r>
            <a:endParaRPr sz="25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        </a:t>
            </a:r>
            <a:r>
              <a:rPr lang="en" sz="3300" b="1">
                <a:highlight>
                  <a:srgbClr val="F9CB9C"/>
                </a:highlight>
                <a:latin typeface="Comfortaa"/>
                <a:ea typeface="Comfortaa"/>
                <a:cs typeface="Comfortaa"/>
                <a:sym typeface="Comfortaa"/>
              </a:rPr>
              <a:t> </a:t>
            </a:r>
            <a:r>
              <a:rPr lang="en" sz="3300" b="1">
                <a:highlight>
                  <a:srgbClr val="E06666"/>
                </a:highlight>
                <a:latin typeface="Comfortaa"/>
                <a:ea typeface="Comfortaa"/>
                <a:cs typeface="Comfortaa"/>
                <a:sym typeface="Comfortaa"/>
              </a:rPr>
              <a:t>ingress---&gt;service----&gt; pod</a:t>
            </a:r>
            <a:r>
              <a:rPr lang="en" sz="3300" b="1">
                <a:highlight>
                  <a:srgbClr val="F9CB9C"/>
                </a:highlight>
                <a:latin typeface="Comfortaa"/>
                <a:ea typeface="Comfortaa"/>
                <a:cs typeface="Comfortaa"/>
                <a:sym typeface="Comfortaa"/>
              </a:rPr>
              <a:t>   </a:t>
            </a:r>
            <a:endParaRPr sz="3300" b="1">
              <a:highlight>
                <a:srgbClr val="F9CB9C"/>
              </a:highlight>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rgbClr val="000000"/>
                </a:solidFill>
                <a:latin typeface="Comfortaa"/>
                <a:ea typeface="Comfortaa"/>
                <a:cs typeface="Comfortaa"/>
                <a:sym typeface="Comfortaa"/>
              </a:rPr>
              <a:t>				</a:t>
            </a:r>
            <a:endParaRPr sz="2400" b="1">
              <a:solidFill>
                <a:srgbClr val="000000"/>
              </a:solidFill>
              <a:latin typeface="Comfortaa"/>
              <a:ea typeface="Comfortaa"/>
              <a:cs typeface="Comfortaa"/>
              <a:sym typeface="Comfortaa"/>
            </a:endParaRPr>
          </a:p>
          <a:p>
            <a:pPr marL="0" lvl="0" indent="0" algn="l" rtl="0">
              <a:lnSpc>
                <a:spcPct val="115000"/>
              </a:lnSpc>
              <a:spcBef>
                <a:spcPts val="1400"/>
              </a:spcBef>
              <a:spcAft>
                <a:spcPts val="0"/>
              </a:spcAft>
              <a:buNone/>
            </a:pPr>
            <a:r>
              <a:rPr lang="en" sz="2400" b="1">
                <a:latin typeface="Comfortaa"/>
                <a:ea typeface="Comfortaa"/>
                <a:cs typeface="Comfortaa"/>
                <a:sym typeface="Comfortaa"/>
              </a:rPr>
              <a:t>	</a:t>
            </a:r>
            <a:r>
              <a:rPr lang="en" sz="1800"/>
              <a:t>				 						</a:t>
            </a:r>
            <a:endParaRPr sz="1800"/>
          </a:p>
          <a:p>
            <a:pPr marL="0" lvl="0" indent="0" algn="l" rtl="0">
              <a:lnSpc>
                <a:spcPct val="115000"/>
              </a:lnSpc>
              <a:spcBef>
                <a:spcPts val="1400"/>
              </a:spcBef>
              <a:spcAft>
                <a:spcPts val="0"/>
              </a:spcAft>
              <a:buNone/>
            </a:pPr>
            <a:endParaRPr sz="1800"/>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2400" b="1">
                <a:solidFill>
                  <a:srgbClr val="000000"/>
                </a:solidFill>
              </a:rPr>
              <a:t>							</a:t>
            </a:r>
            <a:endParaRPr sz="2400" b="1">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4241"/>
        <p:cNvGrpSpPr/>
        <p:nvPr/>
      </p:nvGrpSpPr>
      <p:grpSpPr>
        <a:xfrm>
          <a:off x="0" y="0"/>
          <a:ext cx="0" cy="0"/>
          <a:chOff x="0" y="0"/>
          <a:chExt cx="0" cy="0"/>
        </a:xfrm>
      </p:grpSpPr>
      <p:sp>
        <p:nvSpPr>
          <p:cNvPr id="4242" name="Google Shape;4242;p498"/>
          <p:cNvSpPr txBox="1">
            <a:spLocks noGrp="1"/>
          </p:cNvSpPr>
          <p:nvPr>
            <p:ph type="title"/>
          </p:nvPr>
        </p:nvSpPr>
        <p:spPr>
          <a:xfrm>
            <a:off x="597350" y="300850"/>
            <a:ext cx="8084700" cy="4434900"/>
          </a:xfrm>
          <a:prstGeom prst="rect">
            <a:avLst/>
          </a:prstGeom>
        </p:spPr>
        <p:txBody>
          <a:bodyPr spcFirstLastPara="1" wrap="square" lIns="91425" tIns="91425" rIns="91425" bIns="91425" anchor="ctr" anchorCtr="0">
            <a:noAutofit/>
          </a:bodyPr>
          <a:lstStyle/>
          <a:p>
            <a:pPr marL="0" marR="5080" lvl="0" indent="0" algn="just" rtl="0">
              <a:lnSpc>
                <a:spcPct val="118750"/>
              </a:lnSpc>
              <a:spcBef>
                <a:spcPts val="1050"/>
              </a:spcBef>
              <a:spcAft>
                <a:spcPts val="0"/>
              </a:spcAft>
              <a:buNone/>
            </a:pPr>
            <a:r>
              <a:rPr lang="en" sz="2300" b="1">
                <a:latin typeface="Comfortaa"/>
                <a:ea typeface="Comfortaa"/>
                <a:cs typeface="Comfortaa"/>
                <a:sym typeface="Comfortaa"/>
              </a:rPr>
              <a:t>So Why Ingress??</a:t>
            </a: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p>
          <a:p>
            <a:pPr marL="0" lvl="0" indent="0" algn="l" rtl="0">
              <a:lnSpc>
                <a:spcPct val="115000"/>
              </a:lnSpc>
              <a:spcBef>
                <a:spcPts val="1400"/>
              </a:spcBef>
              <a:spcAft>
                <a:spcPts val="0"/>
              </a:spcAft>
              <a:buNone/>
            </a:pPr>
            <a:r>
              <a:rPr lang="en" sz="1100"/>
              <a:t>					</a:t>
            </a:r>
            <a:endParaRPr sz="1100"/>
          </a:p>
          <a:p>
            <a:pPr marL="0" marR="5080" lvl="0" indent="0" algn="just" rtl="0">
              <a:lnSpc>
                <a:spcPct val="118750"/>
              </a:lnSpc>
              <a:spcBef>
                <a:spcPts val="140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solidFill>
                  <a:srgbClr val="00FF00"/>
                </a:solidFill>
                <a:latin typeface="Comfortaa"/>
                <a:ea typeface="Comfortaa"/>
                <a:cs typeface="Comfortaa"/>
                <a:sym typeface="Comfortaa"/>
              </a:rPr>
              <a:t>INGRESS == L7 LB</a:t>
            </a:r>
            <a:endParaRPr sz="33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VIP , Domain name</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TLS termination</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virtual host</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host based path routing</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300" b="1">
                <a:latin typeface="Comfortaa"/>
                <a:ea typeface="Comfortaa"/>
                <a:cs typeface="Comfortaa"/>
                <a:sym typeface="Comfortaa"/>
              </a:rPr>
              <a:t>custom rules</a:t>
            </a:r>
            <a:endParaRPr sz="33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30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400" b="1">
                <a:solidFill>
                  <a:srgbClr val="000000"/>
                </a:solidFill>
                <a:latin typeface="Comfortaa"/>
                <a:ea typeface="Comfortaa"/>
                <a:cs typeface="Comfortaa"/>
                <a:sym typeface="Comfortaa"/>
              </a:rPr>
              <a:t>				</a:t>
            </a:r>
            <a:endParaRPr sz="2400" b="1">
              <a:solidFill>
                <a:srgbClr val="000000"/>
              </a:solidFill>
              <a:latin typeface="Comfortaa"/>
              <a:ea typeface="Comfortaa"/>
              <a:cs typeface="Comfortaa"/>
              <a:sym typeface="Comfortaa"/>
            </a:endParaRPr>
          </a:p>
          <a:p>
            <a:pPr marL="0" lvl="0" indent="0" algn="l" rtl="0">
              <a:lnSpc>
                <a:spcPct val="115000"/>
              </a:lnSpc>
              <a:spcBef>
                <a:spcPts val="1400"/>
              </a:spcBef>
              <a:spcAft>
                <a:spcPts val="0"/>
              </a:spcAft>
              <a:buNone/>
            </a:pPr>
            <a:r>
              <a:rPr lang="en" sz="2400" b="1">
                <a:latin typeface="Comfortaa"/>
                <a:ea typeface="Comfortaa"/>
                <a:cs typeface="Comfortaa"/>
                <a:sym typeface="Comfortaa"/>
              </a:rPr>
              <a:t>	</a:t>
            </a:r>
            <a:r>
              <a:rPr lang="en" sz="1800"/>
              <a:t>				 						</a:t>
            </a:r>
            <a:endParaRPr sz="1800"/>
          </a:p>
          <a:p>
            <a:pPr marL="0" lvl="0" indent="0" algn="l" rtl="0">
              <a:lnSpc>
                <a:spcPct val="115000"/>
              </a:lnSpc>
              <a:spcBef>
                <a:spcPts val="1400"/>
              </a:spcBef>
              <a:spcAft>
                <a:spcPts val="0"/>
              </a:spcAft>
              <a:buNone/>
            </a:pPr>
            <a:endParaRPr sz="1800"/>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2400" b="1">
                <a:solidFill>
                  <a:srgbClr val="000000"/>
                </a:solidFill>
              </a:rPr>
              <a:t>							</a:t>
            </a:r>
            <a:endParaRPr sz="2400" b="1">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7"/>
          <p:cNvSpPr txBox="1">
            <a:spLocks noGrp="1"/>
          </p:cNvSpPr>
          <p:nvPr>
            <p:ph type="title"/>
          </p:nvPr>
        </p:nvSpPr>
        <p:spPr>
          <a:xfrm>
            <a:off x="490250" y="450150"/>
            <a:ext cx="8130300" cy="4090800"/>
          </a:xfrm>
          <a:prstGeom prst="rect">
            <a:avLst/>
          </a:prstGeom>
        </p:spPr>
        <p:txBody>
          <a:bodyPr spcFirstLastPara="1" wrap="square" lIns="91425" tIns="91425" rIns="91425" bIns="91425" anchor="ctr" anchorCtr="0">
            <a:noAutofit/>
          </a:bodyPr>
          <a:lstStyle/>
          <a:p>
            <a:pPr marL="0" marR="5080" lvl="0" indent="0" algn="l" rtl="0">
              <a:spcBef>
                <a:spcPts val="0"/>
              </a:spcBef>
              <a:spcAft>
                <a:spcPts val="0"/>
              </a:spcAft>
              <a:buNone/>
            </a:pPr>
            <a:r>
              <a:rPr lang="en" sz="2700" b="1">
                <a:latin typeface="Comfortaa"/>
                <a:ea typeface="Comfortaa"/>
                <a:cs typeface="Comfortaa"/>
                <a:sym typeface="Comfortaa"/>
              </a:rPr>
              <a:t>It is then acts as the cluster state </a:t>
            </a:r>
            <a:r>
              <a:rPr lang="en" sz="2700" b="1">
                <a:solidFill>
                  <a:srgbClr val="00FF00"/>
                </a:solidFill>
                <a:latin typeface="Comfortaa"/>
                <a:ea typeface="Comfortaa"/>
                <a:cs typeface="Comfortaa"/>
                <a:sym typeface="Comfortaa"/>
              </a:rPr>
              <a:t>Reconciliator </a:t>
            </a:r>
            <a:r>
              <a:rPr lang="en" sz="2700" b="1">
                <a:latin typeface="Comfortaa"/>
                <a:ea typeface="Comfortaa"/>
                <a:cs typeface="Comfortaa"/>
                <a:sym typeface="Comfortaa"/>
              </a:rPr>
              <a:t>and monitors the cluster state through the API server using the </a:t>
            </a:r>
            <a:r>
              <a:rPr lang="en" sz="2700" b="1">
                <a:solidFill>
                  <a:srgbClr val="00FF00"/>
                </a:solidFill>
                <a:latin typeface="Comfortaa"/>
                <a:ea typeface="Comfortaa"/>
                <a:cs typeface="Comfortaa"/>
                <a:sym typeface="Comfortaa"/>
              </a:rPr>
              <a:t>watch </a:t>
            </a:r>
            <a:r>
              <a:rPr lang="en" sz="2700" b="1">
                <a:latin typeface="Comfortaa"/>
                <a:ea typeface="Comfortaa"/>
                <a:cs typeface="Comfortaa"/>
                <a:sym typeface="Comfortaa"/>
              </a:rPr>
              <a:t>mechanism</a:t>
            </a:r>
            <a:endParaRPr sz="2700" b="1">
              <a:latin typeface="Comfortaa"/>
              <a:ea typeface="Comfortaa"/>
              <a:cs typeface="Comfortaa"/>
              <a:sym typeface="Comfortaa"/>
            </a:endParaRPr>
          </a:p>
          <a:p>
            <a:pPr marL="0" marR="5080" lvl="0" indent="0" algn="l" rtl="0">
              <a:spcBef>
                <a:spcPts val="0"/>
              </a:spcBef>
              <a:spcAft>
                <a:spcPts val="0"/>
              </a:spcAft>
              <a:buNone/>
            </a:pPr>
            <a:endParaRPr sz="2700" b="1">
              <a:latin typeface="Comfortaa"/>
              <a:ea typeface="Comfortaa"/>
              <a:cs typeface="Comfortaa"/>
              <a:sym typeface="Comfortaa"/>
            </a:endParaRPr>
          </a:p>
          <a:p>
            <a:pPr marL="0" marR="115570" lvl="0" indent="0" algn="l" rtl="0">
              <a:spcBef>
                <a:spcPts val="975"/>
              </a:spcBef>
              <a:spcAft>
                <a:spcPts val="0"/>
              </a:spcAft>
              <a:buNone/>
            </a:pPr>
            <a:r>
              <a:rPr lang="en" sz="2700" b="1">
                <a:latin typeface="Comfortaa"/>
                <a:ea typeface="Comfortaa"/>
                <a:cs typeface="Comfortaa"/>
                <a:sym typeface="Comfortaa"/>
              </a:rPr>
              <a:t>It </a:t>
            </a:r>
            <a:r>
              <a:rPr lang="en" sz="2700" b="1">
                <a:solidFill>
                  <a:srgbClr val="00FF00"/>
                </a:solidFill>
                <a:latin typeface="Comfortaa"/>
                <a:ea typeface="Comfortaa"/>
                <a:cs typeface="Comfortaa"/>
                <a:sym typeface="Comfortaa"/>
              </a:rPr>
              <a:t>reconciles</a:t>
            </a:r>
            <a:r>
              <a:rPr lang="en" sz="2700" b="1">
                <a:latin typeface="Comfortaa"/>
                <a:ea typeface="Comfortaa"/>
                <a:cs typeface="Comfortaa"/>
                <a:sym typeface="Comfortaa"/>
              </a:rPr>
              <a:t> the state of the cluster by ensuring that the cluster desired state is ALWAYS the same as the actual state</a:t>
            </a:r>
            <a:r>
              <a:rPr lang="en" sz="2800" b="1">
                <a:latin typeface="Comfortaa"/>
                <a:ea typeface="Comfortaa"/>
                <a:cs typeface="Comfortaa"/>
                <a:sym typeface="Comfortaa"/>
              </a:rPr>
              <a:t>.</a:t>
            </a:r>
            <a:endParaRPr sz="2800" b="1">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4246"/>
        <p:cNvGrpSpPr/>
        <p:nvPr/>
      </p:nvGrpSpPr>
      <p:grpSpPr>
        <a:xfrm>
          <a:off x="0" y="0"/>
          <a:ext cx="0" cy="0"/>
          <a:chOff x="0" y="0"/>
          <a:chExt cx="0" cy="0"/>
        </a:xfrm>
      </p:grpSpPr>
      <p:sp>
        <p:nvSpPr>
          <p:cNvPr id="4247" name="Google Shape;4247;p499"/>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248" name="Google Shape;4248;p499"/>
          <p:cNvSpPr txBox="1">
            <a:spLocks noGrp="1"/>
          </p:cNvSpPr>
          <p:nvPr>
            <p:ph type="body" idx="1"/>
          </p:nvPr>
        </p:nvSpPr>
        <p:spPr>
          <a:xfrm>
            <a:off x="171125" y="215050"/>
            <a:ext cx="8797200" cy="469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300" b="1">
                <a:solidFill>
                  <a:srgbClr val="00FF00"/>
                </a:solidFill>
                <a:latin typeface="Comfortaa"/>
                <a:ea typeface="Comfortaa"/>
                <a:cs typeface="Comfortaa"/>
                <a:sym typeface="Comfortaa"/>
              </a:rPr>
              <a:t>TLS Offloading..</a:t>
            </a:r>
            <a:r>
              <a:rPr lang="en" sz="2300" b="1">
                <a:latin typeface="Comfortaa"/>
                <a:ea typeface="Comfortaa"/>
                <a:cs typeface="Comfortaa"/>
                <a:sym typeface="Comfortaa"/>
              </a:rPr>
              <a:t>terminate TLS encryption at Ingress</a:t>
            </a:r>
            <a:endParaRPr sz="2300" b="1">
              <a:latin typeface="Comfortaa"/>
              <a:ea typeface="Comfortaa"/>
              <a:cs typeface="Comfortaa"/>
              <a:sym typeface="Comfortaa"/>
            </a:endParaRPr>
          </a:p>
          <a:p>
            <a:pPr marL="0" lvl="0" indent="0" algn="l" rtl="0">
              <a:spcBef>
                <a:spcPts val="1600"/>
              </a:spcBef>
              <a:spcAft>
                <a:spcPts val="0"/>
              </a:spcAft>
              <a:buNone/>
            </a:pPr>
            <a:r>
              <a:rPr lang="en" sz="2300" b="1">
                <a:solidFill>
                  <a:srgbClr val="00FF00"/>
                </a:solidFill>
                <a:latin typeface="Comfortaa"/>
                <a:ea typeface="Comfortaa"/>
                <a:cs typeface="Comfortaa"/>
                <a:sym typeface="Comfortaa"/>
              </a:rPr>
              <a:t>Virtual Host based routing</a:t>
            </a:r>
            <a:r>
              <a:rPr lang="en" sz="2300" b="1">
                <a:latin typeface="Comfortaa"/>
                <a:ea typeface="Comfortaa"/>
                <a:cs typeface="Comfortaa"/>
                <a:sym typeface="Comfortaa"/>
              </a:rPr>
              <a:t>. You can configure rules for your listener that forward requests based on the </a:t>
            </a:r>
            <a:r>
              <a:rPr lang="en" sz="2300" b="1">
                <a:solidFill>
                  <a:srgbClr val="00FF00"/>
                </a:solidFill>
                <a:latin typeface="Comfortaa"/>
                <a:ea typeface="Comfortaa"/>
                <a:cs typeface="Comfortaa"/>
                <a:sym typeface="Comfortaa"/>
              </a:rPr>
              <a:t>host field</a:t>
            </a:r>
            <a:r>
              <a:rPr lang="en" sz="2300" b="1">
                <a:latin typeface="Comfortaa"/>
                <a:ea typeface="Comfortaa"/>
                <a:cs typeface="Comfortaa"/>
                <a:sym typeface="Comfortaa"/>
              </a:rPr>
              <a:t> in the HTTP header. This enables you to route requests to multiple services using a single load balancer.</a:t>
            </a:r>
            <a:endParaRPr sz="2300" b="1">
              <a:latin typeface="Comfortaa"/>
              <a:ea typeface="Comfortaa"/>
              <a:cs typeface="Comfortaa"/>
              <a:sym typeface="Comfortaa"/>
            </a:endParaRPr>
          </a:p>
          <a:p>
            <a:pPr marL="0" lvl="0" indent="0" algn="l" rtl="0">
              <a:spcBef>
                <a:spcPts val="1600"/>
              </a:spcBef>
              <a:spcAft>
                <a:spcPts val="0"/>
              </a:spcAft>
              <a:buNone/>
            </a:pPr>
            <a:r>
              <a:rPr lang="en" sz="2300" b="1">
                <a:solidFill>
                  <a:srgbClr val="00FF00"/>
                </a:solidFill>
                <a:latin typeface="Comfortaa"/>
                <a:ea typeface="Comfortaa"/>
                <a:cs typeface="Comfortaa"/>
                <a:sym typeface="Comfortaa"/>
              </a:rPr>
              <a:t>Path based routing</a:t>
            </a:r>
            <a:r>
              <a:rPr lang="en" sz="2300" b="1">
                <a:latin typeface="Comfortaa"/>
                <a:ea typeface="Comfortaa"/>
                <a:cs typeface="Comfortaa"/>
                <a:sym typeface="Comfortaa"/>
              </a:rPr>
              <a:t>. You can configure rules for your listener that forward requests based on the URL in the request. This enables you route requests to the correct service based on the </a:t>
            </a:r>
            <a:r>
              <a:rPr lang="en" sz="2300" b="1">
                <a:solidFill>
                  <a:srgbClr val="00FF00"/>
                </a:solidFill>
                <a:latin typeface="Comfortaa"/>
                <a:ea typeface="Comfortaa"/>
                <a:cs typeface="Comfortaa"/>
                <a:sym typeface="Comfortaa"/>
              </a:rPr>
              <a:t>content of the URL</a:t>
            </a:r>
            <a:r>
              <a:rPr lang="en" sz="2300" b="1">
                <a:latin typeface="Comfortaa"/>
                <a:ea typeface="Comfortaa"/>
                <a:cs typeface="Comfortaa"/>
                <a:sym typeface="Comfortaa"/>
              </a:rPr>
              <a:t>.</a:t>
            </a:r>
            <a:endParaRPr sz="2300" b="1">
              <a:latin typeface="Comfortaa"/>
              <a:ea typeface="Comfortaa"/>
              <a:cs typeface="Comfortaa"/>
              <a:sym typeface="Comfortaa"/>
            </a:endParaRPr>
          </a:p>
          <a:p>
            <a:pPr marL="457200" lvl="0" indent="0" algn="l" rtl="0">
              <a:spcBef>
                <a:spcPts val="1600"/>
              </a:spcBef>
              <a:spcAft>
                <a:spcPts val="0"/>
              </a:spcAft>
              <a:buNone/>
            </a:pPr>
            <a:endParaRPr sz="2100" b="1">
              <a:latin typeface="Comfortaa"/>
              <a:ea typeface="Comfortaa"/>
              <a:cs typeface="Comfortaa"/>
              <a:sym typeface="Comfortaa"/>
            </a:endParaRPr>
          </a:p>
          <a:p>
            <a:pPr marL="457200" lvl="0" indent="0" algn="l" rtl="0">
              <a:lnSpc>
                <a:spcPct val="150000"/>
              </a:lnSpc>
              <a:spcBef>
                <a:spcPts val="1600"/>
              </a:spcBef>
              <a:spcAft>
                <a:spcPts val="0"/>
              </a:spcAft>
              <a:buNone/>
            </a:pPr>
            <a:endParaRPr sz="1200">
              <a:solidFill>
                <a:srgbClr val="16191F"/>
              </a:solidFill>
              <a:highlight>
                <a:srgbClr val="FFFFFF"/>
              </a:highlight>
              <a:latin typeface="Roboto"/>
              <a:ea typeface="Roboto"/>
              <a:cs typeface="Roboto"/>
              <a:sym typeface="Roboto"/>
            </a:endParaRPr>
          </a:p>
          <a:p>
            <a:pPr marL="0" lvl="0" indent="0" algn="l" rtl="0">
              <a:spcBef>
                <a:spcPts val="1100"/>
              </a:spcBef>
              <a:spcAft>
                <a:spcPts val="1600"/>
              </a:spcAft>
              <a:buNone/>
            </a:pPr>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4252"/>
        <p:cNvGrpSpPr/>
        <p:nvPr/>
      </p:nvGrpSpPr>
      <p:grpSpPr>
        <a:xfrm>
          <a:off x="0" y="0"/>
          <a:ext cx="0" cy="0"/>
          <a:chOff x="0" y="0"/>
          <a:chExt cx="0" cy="0"/>
        </a:xfrm>
      </p:grpSpPr>
      <p:sp>
        <p:nvSpPr>
          <p:cNvPr id="4253" name="Google Shape;4253;p500"/>
          <p:cNvSpPr txBox="1">
            <a:spLocks noGrp="1"/>
          </p:cNvSpPr>
          <p:nvPr>
            <p:ph type="title"/>
          </p:nvPr>
        </p:nvSpPr>
        <p:spPr>
          <a:xfrm>
            <a:off x="597350" y="644925"/>
            <a:ext cx="8084700" cy="4090800"/>
          </a:xfrm>
          <a:prstGeom prst="rect">
            <a:avLst/>
          </a:prstGeom>
        </p:spPr>
        <p:txBody>
          <a:bodyPr spcFirstLastPara="1" wrap="square" lIns="91425" tIns="91425" rIns="91425" bIns="91425" anchor="ctr" anchorCtr="0">
            <a:noAutofit/>
          </a:bodyPr>
          <a:lstStyle/>
          <a:p>
            <a:pPr marL="0" marR="5080" lvl="0" indent="0" algn="just" rtl="0">
              <a:lnSpc>
                <a:spcPct val="118750"/>
              </a:lnSpc>
              <a:spcBef>
                <a:spcPts val="1050"/>
              </a:spcBef>
              <a:spcAft>
                <a:spcPts val="0"/>
              </a:spcAft>
              <a:buNone/>
            </a:pPr>
            <a:r>
              <a:rPr lang="en" sz="2300" b="1">
                <a:latin typeface="Comfortaa"/>
                <a:ea typeface="Comfortaa"/>
                <a:cs typeface="Comfortaa"/>
                <a:sym typeface="Comfortaa"/>
              </a:rPr>
              <a:t>So Why Ingress??</a:t>
            </a: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40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3800" b="1">
                <a:solidFill>
                  <a:srgbClr val="00FF00"/>
                </a:solidFill>
                <a:latin typeface="Comfortaa"/>
                <a:ea typeface="Comfortaa"/>
                <a:cs typeface="Comfortaa"/>
                <a:sym typeface="Comfortaa"/>
              </a:rPr>
              <a:t>How??</a:t>
            </a:r>
            <a:r>
              <a:rPr lang="en" sz="3000" b="1">
                <a:solidFill>
                  <a:srgbClr val="00FF00"/>
                </a:solidFill>
                <a:latin typeface="Comfortaa"/>
                <a:ea typeface="Comfortaa"/>
                <a:cs typeface="Comfortaa"/>
                <a:sym typeface="Comfortaa"/>
              </a:rPr>
              <a:t>	</a:t>
            </a:r>
            <a:r>
              <a:rPr lang="en" sz="3000" b="1">
                <a:solidFill>
                  <a:srgbClr val="000000"/>
                </a:solidFill>
                <a:latin typeface="Comfortaa"/>
                <a:ea typeface="Comfortaa"/>
                <a:cs typeface="Comfortaa"/>
                <a:sym typeface="Comfortaa"/>
              </a:rPr>
              <a:t>		 	 	 					</a:t>
            </a:r>
            <a:endParaRPr sz="3000" b="1">
              <a:solidFill>
                <a:srgbClr val="0000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1800"/>
              <a:t>				 						</a:t>
            </a:r>
            <a:endParaRPr sz="1800"/>
          </a:p>
          <a:p>
            <a:pPr marL="0" lvl="0" indent="0" algn="l" rtl="0">
              <a:lnSpc>
                <a:spcPct val="115000"/>
              </a:lnSpc>
              <a:spcBef>
                <a:spcPts val="1400"/>
              </a:spcBef>
              <a:spcAft>
                <a:spcPts val="0"/>
              </a:spcAft>
              <a:buNone/>
            </a:pPr>
            <a:endParaRPr sz="1800"/>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lvl="0" indent="0" algn="l" rtl="0">
              <a:lnSpc>
                <a:spcPct val="115000"/>
              </a:lnSpc>
              <a:spcBef>
                <a:spcPts val="1400"/>
              </a:spcBef>
              <a:spcAft>
                <a:spcPts val="0"/>
              </a:spcAft>
              <a:buNone/>
            </a:pPr>
            <a:r>
              <a:rPr lang="en" sz="2400" b="1">
                <a:solidFill>
                  <a:srgbClr val="000000"/>
                </a:solidFill>
              </a:rPr>
              <a:t>							</a:t>
            </a:r>
            <a:endParaRPr sz="2400" b="1">
              <a:solidFill>
                <a:srgbClr val="000000"/>
              </a:solidFill>
            </a:endParaRPr>
          </a:p>
          <a:p>
            <a:pPr marL="0" lvl="0" indent="0" algn="l" rtl="0">
              <a:lnSpc>
                <a:spcPct val="115000"/>
              </a:lnSpc>
              <a:spcBef>
                <a:spcPts val="1400"/>
              </a:spcBef>
              <a:spcAft>
                <a:spcPts val="0"/>
              </a:spcAft>
              <a:buNone/>
            </a:pPr>
            <a:endParaRPr sz="2400" b="1">
              <a:latin typeface="Comfortaa"/>
              <a:ea typeface="Comfortaa"/>
              <a:cs typeface="Comfortaa"/>
              <a:sym typeface="Comfortaa"/>
            </a:endParaRPr>
          </a:p>
          <a:p>
            <a:pPr marL="0" lvl="0" indent="0" algn="l" rtl="0">
              <a:lnSpc>
                <a:spcPct val="115000"/>
              </a:lnSpc>
              <a:spcBef>
                <a:spcPts val="140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r>
              <a:rPr lang="en" sz="1100">
                <a:solidFill>
                  <a:srgbClr val="000000"/>
                </a:solidFill>
              </a:rPr>
              <a:t>		</a:t>
            </a:r>
            <a:endParaRPr sz="1100">
              <a:solidFill>
                <a:srgbClr val="000000"/>
              </a:solidFill>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latin typeface="Comfortaa"/>
              <a:ea typeface="Comfortaa"/>
              <a:cs typeface="Comfortaa"/>
              <a:sym typeface="Comfortaa"/>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4257"/>
        <p:cNvGrpSpPr/>
        <p:nvPr/>
      </p:nvGrpSpPr>
      <p:grpSpPr>
        <a:xfrm>
          <a:off x="0" y="0"/>
          <a:ext cx="0" cy="0"/>
          <a:chOff x="0" y="0"/>
          <a:chExt cx="0" cy="0"/>
        </a:xfrm>
      </p:grpSpPr>
      <p:sp>
        <p:nvSpPr>
          <p:cNvPr id="4258" name="Google Shape;4258;p501"/>
          <p:cNvSpPr/>
          <p:nvPr/>
        </p:nvSpPr>
        <p:spPr>
          <a:xfrm>
            <a:off x="2930825" y="368775"/>
            <a:ext cx="3047400" cy="1377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400"/>
              <a:t>kubernetes ingress</a:t>
            </a:r>
            <a:endParaRPr sz="2400"/>
          </a:p>
        </p:txBody>
      </p:sp>
      <p:sp>
        <p:nvSpPr>
          <p:cNvPr id="4259" name="Google Shape;4259;p501"/>
          <p:cNvSpPr/>
          <p:nvPr/>
        </p:nvSpPr>
        <p:spPr>
          <a:xfrm>
            <a:off x="278550" y="3238525"/>
            <a:ext cx="2727000" cy="1377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Ingress resource</a:t>
            </a:r>
            <a:endParaRPr sz="2400"/>
          </a:p>
        </p:txBody>
      </p:sp>
      <p:sp>
        <p:nvSpPr>
          <p:cNvPr id="4260" name="Google Shape;4260;p501"/>
          <p:cNvSpPr/>
          <p:nvPr/>
        </p:nvSpPr>
        <p:spPr>
          <a:xfrm>
            <a:off x="3423250" y="3292675"/>
            <a:ext cx="2727000" cy="1377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400"/>
              <a:t>Ingress controller</a:t>
            </a:r>
            <a:endParaRPr sz="2400"/>
          </a:p>
        </p:txBody>
      </p:sp>
      <p:sp>
        <p:nvSpPr>
          <p:cNvPr id="4261" name="Google Shape;4261;p501"/>
          <p:cNvSpPr/>
          <p:nvPr/>
        </p:nvSpPr>
        <p:spPr>
          <a:xfrm rot="2156437">
            <a:off x="2139325" y="1602915"/>
            <a:ext cx="466141" cy="1670071"/>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01"/>
          <p:cNvSpPr/>
          <p:nvPr/>
        </p:nvSpPr>
        <p:spPr>
          <a:xfrm rot="-141682">
            <a:off x="4385853" y="1815135"/>
            <a:ext cx="465996" cy="140909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01"/>
          <p:cNvSpPr/>
          <p:nvPr/>
        </p:nvSpPr>
        <p:spPr>
          <a:xfrm>
            <a:off x="6360500" y="3298625"/>
            <a:ext cx="2727000" cy="1377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Ingress proxy</a:t>
            </a:r>
            <a:endParaRPr sz="2400"/>
          </a:p>
        </p:txBody>
      </p:sp>
      <p:sp>
        <p:nvSpPr>
          <p:cNvPr id="4264" name="Google Shape;4264;p501"/>
          <p:cNvSpPr/>
          <p:nvPr/>
        </p:nvSpPr>
        <p:spPr>
          <a:xfrm rot="-2312676">
            <a:off x="6419305" y="1525417"/>
            <a:ext cx="466039" cy="1886317"/>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4268"/>
        <p:cNvGrpSpPr/>
        <p:nvPr/>
      </p:nvGrpSpPr>
      <p:grpSpPr>
        <a:xfrm>
          <a:off x="0" y="0"/>
          <a:ext cx="0" cy="0"/>
          <a:chOff x="0" y="0"/>
          <a:chExt cx="0" cy="0"/>
        </a:xfrm>
      </p:grpSpPr>
      <p:sp>
        <p:nvSpPr>
          <p:cNvPr id="4269" name="Google Shape;4269;p502"/>
          <p:cNvSpPr txBox="1"/>
          <p:nvPr/>
        </p:nvSpPr>
        <p:spPr>
          <a:xfrm>
            <a:off x="262500" y="922500"/>
            <a:ext cx="3189300" cy="40167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FF00"/>
                </a:solidFill>
                <a:latin typeface="Comfortaa"/>
                <a:ea typeface="Comfortaa"/>
                <a:cs typeface="Comfortaa"/>
                <a:sym typeface="Comfortaa"/>
              </a:rPr>
              <a:t>control plane</a:t>
            </a:r>
            <a:endParaRPr sz="2000" b="1">
              <a:solidFill>
                <a:srgbClr val="00FF00"/>
              </a:solidFill>
              <a:latin typeface="Comfortaa"/>
              <a:ea typeface="Comfortaa"/>
              <a:cs typeface="Comfortaa"/>
              <a:sym typeface="Comfortaa"/>
            </a:endParaRPr>
          </a:p>
        </p:txBody>
      </p:sp>
      <p:sp>
        <p:nvSpPr>
          <p:cNvPr id="4270" name="Google Shape;4270;p502"/>
          <p:cNvSpPr txBox="1"/>
          <p:nvPr/>
        </p:nvSpPr>
        <p:spPr>
          <a:xfrm>
            <a:off x="5500075" y="922500"/>
            <a:ext cx="3189300" cy="4016700"/>
          </a:xfrm>
          <a:prstGeom prst="rect">
            <a:avLst/>
          </a:prstGeom>
          <a:noFill/>
          <a:ln w="952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FF00"/>
                </a:solidFill>
                <a:latin typeface="Comfortaa"/>
                <a:ea typeface="Comfortaa"/>
                <a:cs typeface="Comfortaa"/>
                <a:sym typeface="Comfortaa"/>
              </a:rPr>
              <a:t>Data plane</a:t>
            </a:r>
            <a:endParaRPr sz="2000" b="1">
              <a:solidFill>
                <a:srgbClr val="00FF00"/>
              </a:solidFill>
              <a:latin typeface="Comfortaa"/>
              <a:ea typeface="Comfortaa"/>
              <a:cs typeface="Comfortaa"/>
              <a:sym typeface="Comfortaa"/>
            </a:endParaRPr>
          </a:p>
        </p:txBody>
      </p:sp>
      <p:sp>
        <p:nvSpPr>
          <p:cNvPr id="4271" name="Google Shape;4271;p502"/>
          <p:cNvSpPr/>
          <p:nvPr/>
        </p:nvSpPr>
        <p:spPr>
          <a:xfrm>
            <a:off x="563925" y="1575900"/>
            <a:ext cx="2325000" cy="1039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Ingress </a:t>
            </a:r>
            <a:endParaRPr sz="2400"/>
          </a:p>
          <a:p>
            <a:pPr marL="0" lvl="0" indent="0" algn="l" rtl="0">
              <a:spcBef>
                <a:spcPts val="0"/>
              </a:spcBef>
              <a:spcAft>
                <a:spcPts val="0"/>
              </a:spcAft>
              <a:buNone/>
            </a:pPr>
            <a:r>
              <a:rPr lang="en" sz="2400"/>
              <a:t> controller</a:t>
            </a:r>
            <a:endParaRPr sz="2400"/>
          </a:p>
        </p:txBody>
      </p:sp>
      <p:sp>
        <p:nvSpPr>
          <p:cNvPr id="4272" name="Google Shape;4272;p502"/>
          <p:cNvSpPr/>
          <p:nvPr/>
        </p:nvSpPr>
        <p:spPr>
          <a:xfrm>
            <a:off x="563925" y="3497000"/>
            <a:ext cx="2401500" cy="1039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Ingress </a:t>
            </a:r>
            <a:endParaRPr sz="2400"/>
          </a:p>
          <a:p>
            <a:pPr marL="0" lvl="0" indent="0" algn="l" rtl="0">
              <a:spcBef>
                <a:spcPts val="0"/>
              </a:spcBef>
              <a:spcAft>
                <a:spcPts val="0"/>
              </a:spcAft>
              <a:buNone/>
            </a:pPr>
            <a:r>
              <a:rPr lang="en" sz="2400"/>
              <a:t> object</a:t>
            </a:r>
            <a:endParaRPr sz="2400"/>
          </a:p>
          <a:p>
            <a:pPr marL="0" lvl="0" indent="0" algn="l" rtl="0">
              <a:spcBef>
                <a:spcPts val="0"/>
              </a:spcBef>
              <a:spcAft>
                <a:spcPts val="0"/>
              </a:spcAft>
              <a:buNone/>
            </a:pPr>
            <a:r>
              <a:rPr lang="en" sz="2400"/>
              <a:t> (resource)</a:t>
            </a:r>
            <a:endParaRPr sz="2400"/>
          </a:p>
        </p:txBody>
      </p:sp>
      <p:sp>
        <p:nvSpPr>
          <p:cNvPr id="4273" name="Google Shape;4273;p502"/>
          <p:cNvSpPr/>
          <p:nvPr/>
        </p:nvSpPr>
        <p:spPr>
          <a:xfrm>
            <a:off x="5752875" y="1575900"/>
            <a:ext cx="2325000" cy="1039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Ingress proxy</a:t>
            </a:r>
            <a:endParaRPr sz="2400"/>
          </a:p>
        </p:txBody>
      </p:sp>
      <p:sp>
        <p:nvSpPr>
          <p:cNvPr id="4274" name="Google Shape;4274;p502"/>
          <p:cNvSpPr/>
          <p:nvPr/>
        </p:nvSpPr>
        <p:spPr>
          <a:xfrm>
            <a:off x="5752875" y="3497000"/>
            <a:ext cx="2325000" cy="1039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Pod</a:t>
            </a:r>
            <a:endParaRPr sz="2400"/>
          </a:p>
        </p:txBody>
      </p:sp>
      <p:sp>
        <p:nvSpPr>
          <p:cNvPr id="4275" name="Google Shape;4275;p502"/>
          <p:cNvSpPr/>
          <p:nvPr/>
        </p:nvSpPr>
        <p:spPr>
          <a:xfrm>
            <a:off x="2965425" y="1862250"/>
            <a:ext cx="2643600" cy="4668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routes</a:t>
            </a:r>
            <a:endParaRPr/>
          </a:p>
        </p:txBody>
      </p:sp>
      <p:sp>
        <p:nvSpPr>
          <p:cNvPr id="4276" name="Google Shape;4276;p502"/>
          <p:cNvSpPr/>
          <p:nvPr/>
        </p:nvSpPr>
        <p:spPr>
          <a:xfrm>
            <a:off x="1439000" y="2664100"/>
            <a:ext cx="466800" cy="8328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02"/>
          <p:cNvSpPr/>
          <p:nvPr/>
        </p:nvSpPr>
        <p:spPr>
          <a:xfrm>
            <a:off x="6681975" y="2664100"/>
            <a:ext cx="466800" cy="832800"/>
          </a:xfrm>
          <a:prstGeom prst="down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4281"/>
        <p:cNvGrpSpPr/>
        <p:nvPr/>
      </p:nvGrpSpPr>
      <p:grpSpPr>
        <a:xfrm>
          <a:off x="0" y="0"/>
          <a:ext cx="0" cy="0"/>
          <a:chOff x="0" y="0"/>
          <a:chExt cx="0" cy="0"/>
        </a:xfrm>
      </p:grpSpPr>
      <p:sp>
        <p:nvSpPr>
          <p:cNvPr id="4282" name="Google Shape;4282;p503"/>
          <p:cNvSpPr txBox="1">
            <a:spLocks noGrp="1"/>
          </p:cNvSpPr>
          <p:nvPr>
            <p:ph type="title"/>
          </p:nvPr>
        </p:nvSpPr>
        <p:spPr>
          <a:xfrm>
            <a:off x="530225" y="394215"/>
            <a:ext cx="14211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t>Secret</a:t>
            </a:r>
            <a:endParaRPr sz="3600"/>
          </a:p>
        </p:txBody>
      </p:sp>
      <p:sp>
        <p:nvSpPr>
          <p:cNvPr id="4283" name="Google Shape;4283;p503"/>
          <p:cNvSpPr txBox="1"/>
          <p:nvPr/>
        </p:nvSpPr>
        <p:spPr>
          <a:xfrm>
            <a:off x="137625" y="107525"/>
            <a:ext cx="8583900" cy="4806000"/>
          </a:xfrm>
          <a:prstGeom prst="rect">
            <a:avLst/>
          </a:prstGeom>
          <a:noFill/>
          <a:ln>
            <a:noFill/>
          </a:ln>
        </p:spPr>
        <p:txBody>
          <a:bodyPr spcFirstLastPara="1" wrap="square" lIns="0" tIns="142225" rIns="0" bIns="0" anchor="t" anchorCtr="0">
            <a:noAutofit/>
          </a:bodyPr>
          <a:lstStyle/>
          <a:p>
            <a:pPr marL="0" marR="5080" lvl="0" indent="0" algn="just" rtl="0">
              <a:lnSpc>
                <a:spcPct val="118750"/>
              </a:lnSpc>
              <a:spcBef>
                <a:spcPts val="1050"/>
              </a:spcBef>
              <a:spcAft>
                <a:spcPts val="0"/>
              </a:spcAft>
              <a:buNone/>
            </a:pPr>
            <a:r>
              <a:rPr lang="en" sz="2100" b="1">
                <a:solidFill>
                  <a:srgbClr val="00FF00"/>
                </a:solidFill>
                <a:latin typeface="Comfortaa"/>
                <a:ea typeface="Comfortaa"/>
                <a:cs typeface="Comfortaa"/>
                <a:sym typeface="Comfortaa"/>
              </a:rPr>
              <a:t>Ingress  object or resource</a:t>
            </a:r>
            <a:endParaRPr sz="21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100" b="1">
                <a:solidFill>
                  <a:schemeClr val="dk1"/>
                </a:solidFill>
                <a:latin typeface="Comfortaa"/>
                <a:ea typeface="Comfortaa"/>
                <a:cs typeface="Comfortaa"/>
                <a:sym typeface="Comfortaa"/>
              </a:rPr>
              <a:t>The Kubernetes declarative configuration for the ingress routing</a:t>
            </a:r>
            <a:endParaRPr sz="21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100" b="1">
                <a:solidFill>
                  <a:srgbClr val="00FF00"/>
                </a:solidFill>
                <a:latin typeface="Comfortaa"/>
                <a:ea typeface="Comfortaa"/>
                <a:cs typeface="Comfortaa"/>
                <a:sym typeface="Comfortaa"/>
              </a:rPr>
              <a:t>Ingress controller  -- BYOC bring your own controller</a:t>
            </a:r>
            <a:endParaRPr sz="2100" b="1">
              <a:solidFill>
                <a:srgbClr val="00FF00"/>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100" b="1">
                <a:solidFill>
                  <a:schemeClr val="dk1"/>
                </a:solidFill>
                <a:latin typeface="Comfortaa"/>
                <a:ea typeface="Comfortaa"/>
                <a:cs typeface="Comfortaa"/>
                <a:sym typeface="Comfortaa"/>
              </a:rPr>
              <a:t>3rd party controller running separately from master. Control loop that read the ingress object config via the K8s API and programs the http routing in the ALB and the routes in the  ingress proxy.</a:t>
            </a:r>
            <a:endParaRPr sz="21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r>
              <a:rPr lang="en" sz="2100" b="1">
                <a:solidFill>
                  <a:srgbClr val="00FF00"/>
                </a:solidFill>
                <a:latin typeface="Comfortaa"/>
                <a:ea typeface="Comfortaa"/>
                <a:cs typeface="Comfortaa"/>
                <a:sym typeface="Comfortaa"/>
              </a:rPr>
              <a:t>Ingress Proxy </a:t>
            </a:r>
            <a:r>
              <a:rPr lang="en" sz="2100" b="1">
                <a:solidFill>
                  <a:schemeClr val="dk1"/>
                </a:solidFill>
                <a:latin typeface="Comfortaa"/>
                <a:ea typeface="Comfortaa"/>
                <a:cs typeface="Comfortaa"/>
                <a:sym typeface="Comfortaa"/>
              </a:rPr>
              <a:t>- </a:t>
            </a:r>
            <a:r>
              <a:rPr lang="en" sz="2000" b="1">
                <a:solidFill>
                  <a:schemeClr val="dk1"/>
                </a:solidFill>
                <a:latin typeface="Comfortaa"/>
                <a:ea typeface="Comfortaa"/>
                <a:cs typeface="Comfortaa"/>
                <a:sym typeface="Comfortaa"/>
              </a:rPr>
              <a:t>routes the external HTTP traffic to services and their endpoints.</a:t>
            </a:r>
            <a:endParaRPr sz="18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3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500" b="1">
              <a:solidFill>
                <a:srgbClr val="FF0000"/>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400" b="1">
              <a:solidFill>
                <a:schemeClr val="dk1"/>
              </a:solidFill>
              <a:latin typeface="Comfortaa"/>
              <a:ea typeface="Comfortaa"/>
              <a:cs typeface="Comfortaa"/>
              <a:sym typeface="Comfortaa"/>
            </a:endParaRPr>
          </a:p>
          <a:p>
            <a:pPr marL="0" marR="5080" lvl="0" indent="0" algn="just" rtl="0">
              <a:lnSpc>
                <a:spcPct val="118750"/>
              </a:lnSpc>
              <a:spcBef>
                <a:spcPts val="1050"/>
              </a:spcBef>
              <a:spcAft>
                <a:spcPts val="0"/>
              </a:spcAft>
              <a:buNone/>
            </a:pPr>
            <a:endParaRPr sz="2200" b="1">
              <a:solidFill>
                <a:schemeClr val="dk1"/>
              </a:solidFill>
              <a:latin typeface="Comfortaa"/>
              <a:ea typeface="Comfortaa"/>
              <a:cs typeface="Comfortaa"/>
              <a:sym typeface="Comfortaa"/>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4287"/>
        <p:cNvGrpSpPr/>
        <p:nvPr/>
      </p:nvGrpSpPr>
      <p:grpSpPr>
        <a:xfrm>
          <a:off x="0" y="0"/>
          <a:ext cx="0" cy="0"/>
          <a:chOff x="0" y="0"/>
          <a:chExt cx="0" cy="0"/>
        </a:xfrm>
      </p:grpSpPr>
      <p:sp>
        <p:nvSpPr>
          <p:cNvPr id="4288" name="Google Shape;4288;p504"/>
          <p:cNvSpPr/>
          <p:nvPr/>
        </p:nvSpPr>
        <p:spPr>
          <a:xfrm>
            <a:off x="403400" y="1820250"/>
            <a:ext cx="2231100" cy="1757100"/>
          </a:xfrm>
          <a:prstGeom prst="diamon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INGRESS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controller</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(L7 LB)</a:t>
            </a:r>
            <a:endParaRPr b="1">
              <a:latin typeface="Comfortaa"/>
              <a:ea typeface="Comfortaa"/>
              <a:cs typeface="Comfortaa"/>
              <a:sym typeface="Comfortaa"/>
            </a:endParaRPr>
          </a:p>
        </p:txBody>
      </p:sp>
      <p:sp>
        <p:nvSpPr>
          <p:cNvPr id="4289" name="Google Shape;4289;p504"/>
          <p:cNvSpPr/>
          <p:nvPr/>
        </p:nvSpPr>
        <p:spPr>
          <a:xfrm>
            <a:off x="4425400" y="2016225"/>
            <a:ext cx="1668000" cy="14157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(backend)</a:t>
            </a: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sp>
        <p:nvSpPr>
          <p:cNvPr id="4290" name="Google Shape;4290;p504"/>
          <p:cNvSpPr/>
          <p:nvPr/>
        </p:nvSpPr>
        <p:spPr>
          <a:xfrm>
            <a:off x="4455100" y="3584250"/>
            <a:ext cx="15933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(backend)</a:t>
            </a:r>
            <a:endParaRPr/>
          </a:p>
          <a:p>
            <a:pPr marL="0" lvl="0" indent="0" algn="l" rtl="0">
              <a:spcBef>
                <a:spcPts val="0"/>
              </a:spcBef>
              <a:spcAft>
                <a:spcPts val="0"/>
              </a:spcAft>
              <a:buNone/>
            </a:pPr>
            <a:r>
              <a:rPr lang="en" sz="1900"/>
              <a:t>clusterIP</a:t>
            </a:r>
            <a:endParaRPr sz="1900"/>
          </a:p>
          <a:p>
            <a:pPr marL="0" lvl="0" indent="0" algn="l" rtl="0">
              <a:spcBef>
                <a:spcPts val="0"/>
              </a:spcBef>
              <a:spcAft>
                <a:spcPts val="0"/>
              </a:spcAft>
              <a:buNone/>
            </a:pPr>
            <a:r>
              <a:rPr lang="en" sz="1900"/>
              <a:t>Service</a:t>
            </a:r>
            <a:endParaRPr sz="1900"/>
          </a:p>
        </p:txBody>
      </p:sp>
      <p:pic>
        <p:nvPicPr>
          <p:cNvPr id="4291" name="Google Shape;4291;p504"/>
          <p:cNvPicPr preferRelativeResize="0"/>
          <p:nvPr/>
        </p:nvPicPr>
        <p:blipFill>
          <a:blip r:embed="rId3">
            <a:alphaModFix/>
          </a:blip>
          <a:stretch>
            <a:fillRect/>
          </a:stretch>
        </p:blipFill>
        <p:spPr>
          <a:xfrm>
            <a:off x="1010250" y="57952"/>
            <a:ext cx="1017400" cy="1017400"/>
          </a:xfrm>
          <a:prstGeom prst="rect">
            <a:avLst/>
          </a:prstGeom>
          <a:noFill/>
          <a:ln>
            <a:noFill/>
          </a:ln>
        </p:spPr>
      </p:pic>
      <p:cxnSp>
        <p:nvCxnSpPr>
          <p:cNvPr id="4292" name="Google Shape;4292;p504"/>
          <p:cNvCxnSpPr>
            <a:stCxn id="4291" idx="2"/>
            <a:endCxn id="4288" idx="0"/>
          </p:cNvCxnSpPr>
          <p:nvPr/>
        </p:nvCxnSpPr>
        <p:spPr>
          <a:xfrm>
            <a:off x="1518950" y="1075352"/>
            <a:ext cx="0" cy="744900"/>
          </a:xfrm>
          <a:prstGeom prst="straightConnector1">
            <a:avLst/>
          </a:prstGeom>
          <a:noFill/>
          <a:ln w="38100" cap="flat" cmpd="sng">
            <a:solidFill>
              <a:schemeClr val="dk1"/>
            </a:solidFill>
            <a:prstDash val="solid"/>
            <a:round/>
            <a:headEnd type="none" w="med" len="med"/>
            <a:tailEnd type="triangle" w="med" len="med"/>
          </a:ln>
        </p:spPr>
      </p:cxnSp>
      <p:sp>
        <p:nvSpPr>
          <p:cNvPr id="4293" name="Google Shape;4293;p504"/>
          <p:cNvSpPr/>
          <p:nvPr/>
        </p:nvSpPr>
        <p:spPr>
          <a:xfrm>
            <a:off x="4425400" y="448200"/>
            <a:ext cx="16680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(backend)</a:t>
            </a: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cxnSp>
        <p:nvCxnSpPr>
          <p:cNvPr id="4294" name="Google Shape;4294;p504"/>
          <p:cNvCxnSpPr>
            <a:stCxn id="4288" idx="3"/>
            <a:endCxn id="4293" idx="1"/>
          </p:cNvCxnSpPr>
          <p:nvPr/>
        </p:nvCxnSpPr>
        <p:spPr>
          <a:xfrm rot="10800000" flipH="1">
            <a:off x="2634500" y="1156200"/>
            <a:ext cx="1791000" cy="1542600"/>
          </a:xfrm>
          <a:prstGeom prst="straightConnector1">
            <a:avLst/>
          </a:prstGeom>
          <a:noFill/>
          <a:ln w="28575" cap="flat" cmpd="sng">
            <a:solidFill>
              <a:srgbClr val="00FFFF"/>
            </a:solidFill>
            <a:prstDash val="solid"/>
            <a:round/>
            <a:headEnd type="none" w="med" len="med"/>
            <a:tailEnd type="triangle" w="med" len="med"/>
          </a:ln>
        </p:spPr>
      </p:cxnSp>
      <p:sp>
        <p:nvSpPr>
          <p:cNvPr id="4295" name="Google Shape;4295;p504"/>
          <p:cNvSpPr txBox="1"/>
          <p:nvPr/>
        </p:nvSpPr>
        <p:spPr>
          <a:xfrm rot="-2501527">
            <a:off x="2186811" y="1576525"/>
            <a:ext cx="2558757" cy="4521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   target.lab.com/shop</a:t>
            </a:r>
            <a:endParaRPr sz="1600">
              <a:solidFill>
                <a:schemeClr val="dk1"/>
              </a:solidFill>
            </a:endParaRPr>
          </a:p>
        </p:txBody>
      </p:sp>
      <p:sp>
        <p:nvSpPr>
          <p:cNvPr id="4296" name="Google Shape;4296;p504"/>
          <p:cNvSpPr txBox="1"/>
          <p:nvPr/>
        </p:nvSpPr>
        <p:spPr>
          <a:xfrm>
            <a:off x="6389050" y="4897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7" name="Google Shape;4297;p504"/>
          <p:cNvSpPr txBox="1"/>
          <p:nvPr/>
        </p:nvSpPr>
        <p:spPr>
          <a:xfrm>
            <a:off x="6389050" y="2111625"/>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8" name="Google Shape;4298;p504"/>
          <p:cNvSpPr txBox="1"/>
          <p:nvPr/>
        </p:nvSpPr>
        <p:spPr>
          <a:xfrm>
            <a:off x="6425025" y="36796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9" name="Google Shape;4299;p504"/>
          <p:cNvSpPr/>
          <p:nvPr/>
        </p:nvSpPr>
        <p:spPr>
          <a:xfrm>
            <a:off x="6586150"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00" name="Google Shape;4300;p504"/>
          <p:cNvSpPr/>
          <p:nvPr/>
        </p:nvSpPr>
        <p:spPr>
          <a:xfrm>
            <a:off x="7634625"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01" name="Google Shape;4301;p504"/>
          <p:cNvSpPr/>
          <p:nvPr/>
        </p:nvSpPr>
        <p:spPr>
          <a:xfrm>
            <a:off x="6586150" y="237975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02" name="Google Shape;4302;p504"/>
          <p:cNvSpPr/>
          <p:nvPr/>
        </p:nvSpPr>
        <p:spPr>
          <a:xfrm>
            <a:off x="6586150"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03" name="Google Shape;4303;p504"/>
          <p:cNvSpPr/>
          <p:nvPr/>
        </p:nvSpPr>
        <p:spPr>
          <a:xfrm>
            <a:off x="7563175"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04" name="Google Shape;4304;p504"/>
          <p:cNvSpPr/>
          <p:nvPr/>
        </p:nvSpPr>
        <p:spPr>
          <a:xfrm>
            <a:off x="340500" y="4468200"/>
            <a:ext cx="3019800" cy="53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    Ingress Resource: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        routing rules</a:t>
            </a:r>
            <a:endParaRPr sz="1600" b="1">
              <a:latin typeface="Comfortaa"/>
              <a:ea typeface="Comfortaa"/>
              <a:cs typeface="Comfortaa"/>
              <a:sym typeface="Comfortaa"/>
            </a:endParaRPr>
          </a:p>
        </p:txBody>
      </p:sp>
      <p:cxnSp>
        <p:nvCxnSpPr>
          <p:cNvPr id="4305" name="Google Shape;4305;p504"/>
          <p:cNvCxnSpPr>
            <a:stCxn id="4288" idx="2"/>
          </p:cNvCxnSpPr>
          <p:nvPr/>
        </p:nvCxnSpPr>
        <p:spPr>
          <a:xfrm>
            <a:off x="1518950" y="3577350"/>
            <a:ext cx="0" cy="854400"/>
          </a:xfrm>
          <a:prstGeom prst="straightConnector1">
            <a:avLst/>
          </a:prstGeom>
          <a:noFill/>
          <a:ln w="38100" cap="flat" cmpd="sng">
            <a:solidFill>
              <a:schemeClr val="dk1"/>
            </a:solidFill>
            <a:prstDash val="dash"/>
            <a:round/>
            <a:headEnd type="none" w="med" len="med"/>
            <a:tailEnd type="triangle" w="med" len="med"/>
          </a:ln>
        </p:spPr>
      </p:cxnSp>
      <p:cxnSp>
        <p:nvCxnSpPr>
          <p:cNvPr id="4306" name="Google Shape;4306;p504"/>
          <p:cNvCxnSpPr/>
          <p:nvPr/>
        </p:nvCxnSpPr>
        <p:spPr>
          <a:xfrm rot="10800000" flipH="1">
            <a:off x="311625" y="1484950"/>
            <a:ext cx="3143100" cy="14700"/>
          </a:xfrm>
          <a:prstGeom prst="straightConnector1">
            <a:avLst/>
          </a:prstGeom>
          <a:noFill/>
          <a:ln w="28575" cap="flat" cmpd="sng">
            <a:solidFill>
              <a:srgbClr val="FF0000"/>
            </a:solidFill>
            <a:prstDash val="lgDash"/>
            <a:round/>
            <a:headEnd type="none" w="med" len="med"/>
            <a:tailEnd type="none" w="med" len="med"/>
          </a:ln>
        </p:spPr>
      </p:cxnSp>
      <p:cxnSp>
        <p:nvCxnSpPr>
          <p:cNvPr id="4307" name="Google Shape;4307;p504"/>
          <p:cNvCxnSpPr/>
          <p:nvPr/>
        </p:nvCxnSpPr>
        <p:spPr>
          <a:xfrm>
            <a:off x="2634500" y="2698800"/>
            <a:ext cx="1820700" cy="1593300"/>
          </a:xfrm>
          <a:prstGeom prst="straightConnector1">
            <a:avLst/>
          </a:prstGeom>
          <a:noFill/>
          <a:ln w="28575" cap="flat" cmpd="sng">
            <a:solidFill>
              <a:srgbClr val="00FFFF"/>
            </a:solidFill>
            <a:prstDash val="solid"/>
            <a:round/>
            <a:headEnd type="none" w="med" len="med"/>
            <a:tailEnd type="triangle" w="med" len="med"/>
          </a:ln>
        </p:spPr>
      </p:cxnSp>
      <p:sp>
        <p:nvSpPr>
          <p:cNvPr id="4308" name="Google Shape;4308;p504"/>
          <p:cNvSpPr txBox="1"/>
          <p:nvPr/>
        </p:nvSpPr>
        <p:spPr>
          <a:xfrm rot="2525358">
            <a:off x="2214781" y="3788538"/>
            <a:ext cx="2953506" cy="4683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  target.lab.com/help</a:t>
            </a:r>
            <a:endParaRPr sz="1600">
              <a:solidFill>
                <a:schemeClr val="dk1"/>
              </a:solidFill>
            </a:endParaRPr>
          </a:p>
        </p:txBody>
      </p:sp>
      <p:sp>
        <p:nvSpPr>
          <p:cNvPr id="4309" name="Google Shape;4309;p504"/>
          <p:cNvSpPr txBox="1"/>
          <p:nvPr/>
        </p:nvSpPr>
        <p:spPr>
          <a:xfrm>
            <a:off x="2438725" y="-21900"/>
            <a:ext cx="2910600" cy="9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Path based</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routing</a:t>
            </a:r>
            <a:endParaRPr sz="2400" b="1">
              <a:solidFill>
                <a:schemeClr val="dk1"/>
              </a:solidFill>
              <a:latin typeface="Comfortaa"/>
              <a:ea typeface="Comfortaa"/>
              <a:cs typeface="Comfortaa"/>
              <a:sym typeface="Comfortaa"/>
            </a:endParaRPr>
          </a:p>
        </p:txBody>
      </p:sp>
      <p:sp>
        <p:nvSpPr>
          <p:cNvPr id="4310" name="Google Shape;4310;p504"/>
          <p:cNvSpPr txBox="1"/>
          <p:nvPr/>
        </p:nvSpPr>
        <p:spPr>
          <a:xfrm>
            <a:off x="2098650" y="82380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outside</a:t>
            </a: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world</a:t>
            </a:r>
            <a:endParaRPr>
              <a:solidFill>
                <a:schemeClr val="dk1"/>
              </a:solidFill>
              <a:latin typeface="Comfortaa"/>
              <a:ea typeface="Comfortaa"/>
              <a:cs typeface="Comfortaa"/>
              <a:sym typeface="Comfortaa"/>
            </a:endParaRPr>
          </a:p>
        </p:txBody>
      </p:sp>
      <p:sp>
        <p:nvSpPr>
          <p:cNvPr id="4311" name="Google Shape;4311;p504"/>
          <p:cNvSpPr txBox="1"/>
          <p:nvPr/>
        </p:nvSpPr>
        <p:spPr>
          <a:xfrm>
            <a:off x="2195700" y="152780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cluster</a:t>
            </a:r>
            <a:endParaRPr>
              <a:solidFill>
                <a:schemeClr val="dk1"/>
              </a:solidFill>
              <a:latin typeface="Comfortaa"/>
              <a:ea typeface="Comfortaa"/>
              <a:cs typeface="Comfortaa"/>
              <a:sym typeface="Comfortaa"/>
            </a:endParaRPr>
          </a:p>
        </p:txBody>
      </p:sp>
      <p:sp>
        <p:nvSpPr>
          <p:cNvPr id="4312" name="Google Shape;4312;p504"/>
          <p:cNvSpPr txBox="1"/>
          <p:nvPr/>
        </p:nvSpPr>
        <p:spPr>
          <a:xfrm>
            <a:off x="1736700" y="358425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K8s API</a:t>
            </a:r>
            <a:endParaRPr>
              <a:solidFill>
                <a:schemeClr val="dk1"/>
              </a:solidFill>
              <a:latin typeface="Comfortaa"/>
              <a:ea typeface="Comfortaa"/>
              <a:cs typeface="Comfortaa"/>
              <a:sym typeface="Comfortaa"/>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4316"/>
        <p:cNvGrpSpPr/>
        <p:nvPr/>
      </p:nvGrpSpPr>
      <p:grpSpPr>
        <a:xfrm>
          <a:off x="0" y="0"/>
          <a:ext cx="0" cy="0"/>
          <a:chOff x="0" y="0"/>
          <a:chExt cx="0" cy="0"/>
        </a:xfrm>
      </p:grpSpPr>
      <p:sp>
        <p:nvSpPr>
          <p:cNvPr id="4317" name="Google Shape;4317;p505"/>
          <p:cNvSpPr txBox="1"/>
          <p:nvPr/>
        </p:nvSpPr>
        <p:spPr>
          <a:xfrm>
            <a:off x="83150" y="698925"/>
            <a:ext cx="5205900" cy="4381800"/>
          </a:xfrm>
          <a:prstGeom prst="rect">
            <a:avLst/>
          </a:prstGeom>
          <a:solidFill>
            <a:schemeClr val="dk1"/>
          </a:solid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apiVersion: extensions/v1beta1</a:t>
            </a:r>
            <a:endParaRPr b="1"/>
          </a:p>
          <a:p>
            <a:pPr marL="0" lvl="0" indent="0" algn="l" rtl="0">
              <a:spcBef>
                <a:spcPts val="0"/>
              </a:spcBef>
              <a:spcAft>
                <a:spcPts val="0"/>
              </a:spcAft>
              <a:buNone/>
            </a:pPr>
            <a:r>
              <a:rPr lang="en" b="1"/>
              <a:t>kind: Ingress</a:t>
            </a:r>
            <a:endParaRPr b="1"/>
          </a:p>
          <a:p>
            <a:pPr marL="0" lvl="0" indent="0" algn="l" rtl="0">
              <a:spcBef>
                <a:spcPts val="0"/>
              </a:spcBef>
              <a:spcAft>
                <a:spcPts val="0"/>
              </a:spcAft>
              <a:buNone/>
            </a:pPr>
            <a:r>
              <a:rPr lang="en" b="1"/>
              <a:t>metadata:</a:t>
            </a:r>
            <a:endParaRPr b="1"/>
          </a:p>
          <a:p>
            <a:pPr marL="0" lvl="0" indent="0" algn="l" rtl="0">
              <a:spcBef>
                <a:spcPts val="0"/>
              </a:spcBef>
              <a:spcAft>
                <a:spcPts val="0"/>
              </a:spcAft>
              <a:buNone/>
            </a:pPr>
            <a:r>
              <a:rPr lang="en" b="1"/>
              <a:t>  name: ingress-resource</a:t>
            </a:r>
            <a:endParaRPr b="1"/>
          </a:p>
          <a:p>
            <a:pPr marL="0" lvl="0" indent="0" algn="l" rtl="0">
              <a:spcBef>
                <a:spcPts val="0"/>
              </a:spcBef>
              <a:spcAft>
                <a:spcPts val="0"/>
              </a:spcAft>
              <a:buNone/>
            </a:pPr>
            <a:r>
              <a:rPr lang="en" b="1"/>
              <a:t>  annotations:</a:t>
            </a:r>
            <a:endParaRPr b="1"/>
          </a:p>
          <a:p>
            <a:pPr marL="0" lvl="0" indent="0" algn="l" rtl="0">
              <a:spcBef>
                <a:spcPts val="0"/>
              </a:spcBef>
              <a:spcAft>
                <a:spcPts val="0"/>
              </a:spcAft>
              <a:buNone/>
            </a:pPr>
            <a:r>
              <a:rPr lang="en" b="1"/>
              <a:t>    kubernetes.io/ingress.class: nginx</a:t>
            </a:r>
            <a:endParaRPr b="1"/>
          </a:p>
          <a:p>
            <a:pPr marL="0" lvl="0" indent="0" algn="l" rtl="0">
              <a:spcBef>
                <a:spcPts val="0"/>
              </a:spcBef>
              <a:spcAft>
                <a:spcPts val="0"/>
              </a:spcAft>
              <a:buNone/>
            </a:pPr>
            <a:r>
              <a:rPr lang="en" b="1"/>
              <a:t>    nginx.ingress.kubernetes.io/ssl-redirect: "false"</a:t>
            </a:r>
            <a:endParaRPr b="1"/>
          </a:p>
          <a:p>
            <a:pPr marL="0" lvl="0" indent="0" algn="l" rtl="0">
              <a:spcBef>
                <a:spcPts val="0"/>
              </a:spcBef>
              <a:spcAft>
                <a:spcPts val="0"/>
              </a:spcAft>
              <a:buNone/>
            </a:pPr>
            <a:r>
              <a:rPr lang="en" b="1"/>
              <a:t>spec:</a:t>
            </a:r>
            <a:endParaRPr b="1"/>
          </a:p>
          <a:p>
            <a:pPr marL="0" lvl="0" indent="0" algn="l" rtl="0">
              <a:spcBef>
                <a:spcPts val="0"/>
              </a:spcBef>
              <a:spcAft>
                <a:spcPts val="0"/>
              </a:spcAft>
              <a:buNone/>
            </a:pPr>
            <a:r>
              <a:rPr lang="en" b="1"/>
              <a:t>  rules:</a:t>
            </a:r>
            <a:endParaRPr b="1"/>
          </a:p>
          <a:p>
            <a:pPr marL="0" lvl="0" indent="0" algn="l" rtl="0">
              <a:spcBef>
                <a:spcPts val="0"/>
              </a:spcBef>
              <a:spcAft>
                <a:spcPts val="0"/>
              </a:spcAft>
              <a:buNone/>
            </a:pPr>
            <a:r>
              <a:rPr lang="en" b="1"/>
              <a:t>  - </a:t>
            </a:r>
            <a:r>
              <a:rPr lang="en" b="1">
                <a:solidFill>
                  <a:srgbClr val="FF0000"/>
                </a:solidFill>
              </a:rPr>
              <a:t>host: target.lab.com</a:t>
            </a:r>
            <a:endParaRPr b="1">
              <a:solidFill>
                <a:srgbClr val="FF0000"/>
              </a:solidFill>
            </a:endParaRPr>
          </a:p>
          <a:p>
            <a:pPr marL="0" lvl="0" indent="0" algn="l" rtl="0">
              <a:spcBef>
                <a:spcPts val="0"/>
              </a:spcBef>
              <a:spcAft>
                <a:spcPts val="0"/>
              </a:spcAft>
              <a:buNone/>
            </a:pPr>
            <a:r>
              <a:rPr lang="en" b="1"/>
              <a:t>    http:</a:t>
            </a:r>
            <a:endParaRPr b="1"/>
          </a:p>
          <a:p>
            <a:pPr marL="0" lvl="0" indent="0" algn="l" rtl="0">
              <a:spcBef>
                <a:spcPts val="0"/>
              </a:spcBef>
              <a:spcAft>
                <a:spcPts val="0"/>
              </a:spcAft>
              <a:buNone/>
            </a:pPr>
            <a:r>
              <a:rPr lang="en" b="1"/>
              <a:t>      paths:</a:t>
            </a:r>
            <a:endParaRPr b="1"/>
          </a:p>
          <a:p>
            <a:pPr marL="0" lvl="0" indent="0" algn="l" rtl="0">
              <a:spcBef>
                <a:spcPts val="0"/>
              </a:spcBef>
              <a:spcAft>
                <a:spcPts val="0"/>
              </a:spcAft>
              <a:buNone/>
            </a:pPr>
            <a:r>
              <a:rPr lang="en" b="1"/>
              <a:t>      - </a:t>
            </a:r>
            <a:r>
              <a:rPr lang="en" b="1">
                <a:solidFill>
                  <a:srgbClr val="FF0000"/>
                </a:solidFill>
              </a:rPr>
              <a:t>path: /hello</a:t>
            </a:r>
            <a:endParaRPr b="1">
              <a:solidFill>
                <a:srgbClr val="FF0000"/>
              </a:solidFill>
            </a:endParaRPr>
          </a:p>
          <a:p>
            <a:pPr marL="0" lvl="0" indent="0" algn="l" rtl="0">
              <a:spcBef>
                <a:spcPts val="0"/>
              </a:spcBef>
              <a:spcAft>
                <a:spcPts val="0"/>
              </a:spcAft>
              <a:buNone/>
            </a:pPr>
            <a:r>
              <a:rPr lang="en" b="1"/>
              <a:t>        backend:</a:t>
            </a:r>
            <a:endParaRPr b="1"/>
          </a:p>
          <a:p>
            <a:pPr marL="0" lvl="0" indent="0" algn="l" rtl="0">
              <a:spcBef>
                <a:spcPts val="0"/>
              </a:spcBef>
              <a:spcAft>
                <a:spcPts val="0"/>
              </a:spcAft>
              <a:buNone/>
            </a:pPr>
            <a:r>
              <a:rPr lang="en" b="1"/>
              <a:t>          serviceName: hello-app</a:t>
            </a:r>
            <a:endParaRPr b="1"/>
          </a:p>
          <a:p>
            <a:pPr marL="0" lvl="0" indent="0" algn="l" rtl="0">
              <a:spcBef>
                <a:spcPts val="0"/>
              </a:spcBef>
              <a:spcAft>
                <a:spcPts val="0"/>
              </a:spcAft>
              <a:buNone/>
            </a:pPr>
            <a:r>
              <a:rPr lang="en" b="1"/>
              <a:t>          servicePort: 8080</a:t>
            </a:r>
            <a:endParaRPr b="1"/>
          </a:p>
          <a:p>
            <a:pPr marL="0" lvl="0" indent="0" algn="l" rtl="0">
              <a:spcBef>
                <a:spcPts val="0"/>
              </a:spcBef>
              <a:spcAft>
                <a:spcPts val="0"/>
              </a:spcAft>
              <a:buNone/>
            </a:pPr>
            <a:r>
              <a:rPr lang="en" b="1"/>
              <a:t>      - </a:t>
            </a:r>
            <a:r>
              <a:rPr lang="en" b="1">
                <a:solidFill>
                  <a:srgbClr val="FF0000"/>
                </a:solidFill>
              </a:rPr>
              <a:t>path: /shop</a:t>
            </a:r>
            <a:endParaRPr b="1">
              <a:solidFill>
                <a:srgbClr val="FF0000"/>
              </a:solidFill>
            </a:endParaRPr>
          </a:p>
          <a:p>
            <a:pPr marL="0" lvl="0" indent="0" algn="l" rtl="0">
              <a:spcBef>
                <a:spcPts val="0"/>
              </a:spcBef>
              <a:spcAft>
                <a:spcPts val="0"/>
              </a:spcAft>
              <a:buNone/>
            </a:pPr>
            <a:r>
              <a:rPr lang="en" b="1"/>
              <a:t>        backend:</a:t>
            </a:r>
            <a:endParaRPr b="1"/>
          </a:p>
          <a:p>
            <a:pPr marL="0" lvl="0" indent="0" algn="l" rtl="0">
              <a:spcBef>
                <a:spcPts val="0"/>
              </a:spcBef>
              <a:spcAft>
                <a:spcPts val="0"/>
              </a:spcAft>
              <a:buNone/>
            </a:pPr>
            <a:r>
              <a:rPr lang="en" b="1"/>
              <a:t>          serviceName: cp-svc</a:t>
            </a:r>
            <a:endParaRPr b="1"/>
          </a:p>
          <a:p>
            <a:pPr marL="0" lvl="0" indent="0" algn="l" rtl="0">
              <a:spcBef>
                <a:spcPts val="0"/>
              </a:spcBef>
              <a:spcAft>
                <a:spcPts val="0"/>
              </a:spcAft>
              <a:buNone/>
            </a:pPr>
            <a:r>
              <a:rPr lang="en" b="1"/>
              <a:t>          servicePort: 8000</a:t>
            </a:r>
            <a:endParaRPr b="1"/>
          </a:p>
          <a:p>
            <a:pPr marL="0" lvl="0" indent="0" algn="l" rtl="0">
              <a:spcBef>
                <a:spcPts val="0"/>
              </a:spcBef>
              <a:spcAft>
                <a:spcPts val="0"/>
              </a:spcAft>
              <a:buNone/>
            </a:pPr>
            <a:r>
              <a:rPr lang="en"/>
              <a:t>  </a:t>
            </a:r>
            <a:endParaRPr/>
          </a:p>
        </p:txBody>
      </p:sp>
      <p:sp>
        <p:nvSpPr>
          <p:cNvPr id="4318" name="Google Shape;4318;p505"/>
          <p:cNvSpPr txBox="1"/>
          <p:nvPr/>
        </p:nvSpPr>
        <p:spPr>
          <a:xfrm>
            <a:off x="39950" y="54525"/>
            <a:ext cx="62973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Simple fanout...path based routing</a:t>
            </a:r>
            <a:endParaRPr sz="2400" b="1">
              <a:solidFill>
                <a:schemeClr val="dk1"/>
              </a:solidFill>
              <a:latin typeface="Comfortaa"/>
              <a:ea typeface="Comfortaa"/>
              <a:cs typeface="Comfortaa"/>
              <a:sym typeface="Comfortaa"/>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4322"/>
        <p:cNvGrpSpPr/>
        <p:nvPr/>
      </p:nvGrpSpPr>
      <p:grpSpPr>
        <a:xfrm>
          <a:off x="0" y="0"/>
          <a:ext cx="0" cy="0"/>
          <a:chOff x="0" y="0"/>
          <a:chExt cx="0" cy="0"/>
        </a:xfrm>
      </p:grpSpPr>
      <p:sp>
        <p:nvSpPr>
          <p:cNvPr id="4323" name="Google Shape;4323;p506"/>
          <p:cNvSpPr/>
          <p:nvPr/>
        </p:nvSpPr>
        <p:spPr>
          <a:xfrm>
            <a:off x="422900" y="1820250"/>
            <a:ext cx="2211600" cy="1757100"/>
          </a:xfrm>
          <a:prstGeom prst="diamon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INGRESS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controller   (L7 LB)</a:t>
            </a:r>
            <a:endParaRPr b="1">
              <a:latin typeface="Comfortaa"/>
              <a:ea typeface="Comfortaa"/>
              <a:cs typeface="Comfortaa"/>
              <a:sym typeface="Comfortaa"/>
            </a:endParaRPr>
          </a:p>
        </p:txBody>
      </p:sp>
      <p:sp>
        <p:nvSpPr>
          <p:cNvPr id="4324" name="Google Shape;4324;p506"/>
          <p:cNvSpPr/>
          <p:nvPr/>
        </p:nvSpPr>
        <p:spPr>
          <a:xfrm>
            <a:off x="4425400" y="2016225"/>
            <a:ext cx="1668000" cy="14157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sp>
        <p:nvSpPr>
          <p:cNvPr id="4325" name="Google Shape;4325;p506"/>
          <p:cNvSpPr/>
          <p:nvPr/>
        </p:nvSpPr>
        <p:spPr>
          <a:xfrm>
            <a:off x="4455100" y="3584250"/>
            <a:ext cx="15933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clusterIP</a:t>
            </a:r>
            <a:endParaRPr sz="1900"/>
          </a:p>
          <a:p>
            <a:pPr marL="0" lvl="0" indent="0" algn="l" rtl="0">
              <a:spcBef>
                <a:spcPts val="0"/>
              </a:spcBef>
              <a:spcAft>
                <a:spcPts val="0"/>
              </a:spcAft>
              <a:buNone/>
            </a:pPr>
            <a:r>
              <a:rPr lang="en" sz="1900"/>
              <a:t>Service</a:t>
            </a:r>
            <a:endParaRPr sz="1900"/>
          </a:p>
        </p:txBody>
      </p:sp>
      <p:pic>
        <p:nvPicPr>
          <p:cNvPr id="4326" name="Google Shape;4326;p506"/>
          <p:cNvPicPr preferRelativeResize="0"/>
          <p:nvPr/>
        </p:nvPicPr>
        <p:blipFill>
          <a:blip r:embed="rId3">
            <a:alphaModFix/>
          </a:blip>
          <a:stretch>
            <a:fillRect/>
          </a:stretch>
        </p:blipFill>
        <p:spPr>
          <a:xfrm>
            <a:off x="1010250" y="57952"/>
            <a:ext cx="1017400" cy="1017400"/>
          </a:xfrm>
          <a:prstGeom prst="rect">
            <a:avLst/>
          </a:prstGeom>
          <a:noFill/>
          <a:ln>
            <a:noFill/>
          </a:ln>
        </p:spPr>
      </p:pic>
      <p:cxnSp>
        <p:nvCxnSpPr>
          <p:cNvPr id="4327" name="Google Shape;4327;p506"/>
          <p:cNvCxnSpPr>
            <a:stCxn id="4326" idx="2"/>
            <a:endCxn id="4323" idx="0"/>
          </p:cNvCxnSpPr>
          <p:nvPr/>
        </p:nvCxnSpPr>
        <p:spPr>
          <a:xfrm>
            <a:off x="1518950" y="1075352"/>
            <a:ext cx="9900" cy="744900"/>
          </a:xfrm>
          <a:prstGeom prst="straightConnector1">
            <a:avLst/>
          </a:prstGeom>
          <a:noFill/>
          <a:ln w="38100" cap="flat" cmpd="sng">
            <a:solidFill>
              <a:schemeClr val="dk1"/>
            </a:solidFill>
            <a:prstDash val="solid"/>
            <a:round/>
            <a:headEnd type="none" w="med" len="med"/>
            <a:tailEnd type="triangle" w="med" len="med"/>
          </a:ln>
        </p:spPr>
      </p:cxnSp>
      <p:cxnSp>
        <p:nvCxnSpPr>
          <p:cNvPr id="4328" name="Google Shape;4328;p506"/>
          <p:cNvCxnSpPr>
            <a:stCxn id="4323" idx="3"/>
            <a:endCxn id="4324" idx="1"/>
          </p:cNvCxnSpPr>
          <p:nvPr/>
        </p:nvCxnSpPr>
        <p:spPr>
          <a:xfrm>
            <a:off x="2634500" y="2698800"/>
            <a:ext cx="1791000" cy="25200"/>
          </a:xfrm>
          <a:prstGeom prst="straightConnector1">
            <a:avLst/>
          </a:prstGeom>
          <a:noFill/>
          <a:ln w="28575" cap="flat" cmpd="sng">
            <a:solidFill>
              <a:srgbClr val="00FF00"/>
            </a:solidFill>
            <a:prstDash val="solid"/>
            <a:round/>
            <a:headEnd type="none" w="med" len="med"/>
            <a:tailEnd type="triangle" w="med" len="med"/>
          </a:ln>
        </p:spPr>
      </p:cxnSp>
      <p:sp>
        <p:nvSpPr>
          <p:cNvPr id="4329" name="Google Shape;4329;p506"/>
          <p:cNvSpPr/>
          <p:nvPr/>
        </p:nvSpPr>
        <p:spPr>
          <a:xfrm>
            <a:off x="4425400" y="448200"/>
            <a:ext cx="16680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cxnSp>
        <p:nvCxnSpPr>
          <p:cNvPr id="4330" name="Google Shape;4330;p506"/>
          <p:cNvCxnSpPr>
            <a:stCxn id="4323" idx="3"/>
            <a:endCxn id="4329" idx="1"/>
          </p:cNvCxnSpPr>
          <p:nvPr/>
        </p:nvCxnSpPr>
        <p:spPr>
          <a:xfrm rot="10800000" flipH="1">
            <a:off x="2634500" y="1156200"/>
            <a:ext cx="1791000" cy="1542600"/>
          </a:xfrm>
          <a:prstGeom prst="straightConnector1">
            <a:avLst/>
          </a:prstGeom>
          <a:noFill/>
          <a:ln w="28575" cap="flat" cmpd="sng">
            <a:solidFill>
              <a:srgbClr val="00FFFF"/>
            </a:solidFill>
            <a:prstDash val="solid"/>
            <a:round/>
            <a:headEnd type="none" w="med" len="med"/>
            <a:tailEnd type="triangle" w="med" len="med"/>
          </a:ln>
        </p:spPr>
      </p:cxnSp>
      <p:sp>
        <p:nvSpPr>
          <p:cNvPr id="4331" name="Google Shape;4331;p506"/>
          <p:cNvSpPr txBox="1"/>
          <p:nvPr/>
        </p:nvSpPr>
        <p:spPr>
          <a:xfrm rot="-2501527">
            <a:off x="2186811" y="1514925"/>
            <a:ext cx="2558757" cy="4521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    target.lab.com</a:t>
            </a:r>
            <a:endParaRPr sz="1600">
              <a:solidFill>
                <a:schemeClr val="dk1"/>
              </a:solidFill>
            </a:endParaRPr>
          </a:p>
        </p:txBody>
      </p:sp>
      <p:sp>
        <p:nvSpPr>
          <p:cNvPr id="4332" name="Google Shape;4332;p506"/>
          <p:cNvSpPr txBox="1"/>
          <p:nvPr/>
        </p:nvSpPr>
        <p:spPr>
          <a:xfrm rot="122220">
            <a:off x="2900767" y="2688688"/>
            <a:ext cx="1460123" cy="4685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www.shop.net</a:t>
            </a:r>
            <a:endParaRPr sz="1600">
              <a:solidFill>
                <a:schemeClr val="dk1"/>
              </a:solidFill>
            </a:endParaRPr>
          </a:p>
        </p:txBody>
      </p:sp>
      <p:sp>
        <p:nvSpPr>
          <p:cNvPr id="4333" name="Google Shape;4333;p506"/>
          <p:cNvSpPr txBox="1"/>
          <p:nvPr/>
        </p:nvSpPr>
        <p:spPr>
          <a:xfrm>
            <a:off x="6389050" y="4897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4" name="Google Shape;4334;p506"/>
          <p:cNvSpPr txBox="1"/>
          <p:nvPr/>
        </p:nvSpPr>
        <p:spPr>
          <a:xfrm>
            <a:off x="6389050" y="2111625"/>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5" name="Google Shape;4335;p506"/>
          <p:cNvSpPr txBox="1"/>
          <p:nvPr/>
        </p:nvSpPr>
        <p:spPr>
          <a:xfrm>
            <a:off x="6425025" y="36796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6" name="Google Shape;4336;p506"/>
          <p:cNvSpPr/>
          <p:nvPr/>
        </p:nvSpPr>
        <p:spPr>
          <a:xfrm>
            <a:off x="6586150"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37" name="Google Shape;4337;p506"/>
          <p:cNvSpPr/>
          <p:nvPr/>
        </p:nvSpPr>
        <p:spPr>
          <a:xfrm>
            <a:off x="7634625"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38" name="Google Shape;4338;p506"/>
          <p:cNvSpPr/>
          <p:nvPr/>
        </p:nvSpPr>
        <p:spPr>
          <a:xfrm>
            <a:off x="6586150" y="237975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39" name="Google Shape;4339;p506"/>
          <p:cNvSpPr/>
          <p:nvPr/>
        </p:nvSpPr>
        <p:spPr>
          <a:xfrm>
            <a:off x="6586150"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40" name="Google Shape;4340;p506"/>
          <p:cNvSpPr/>
          <p:nvPr/>
        </p:nvSpPr>
        <p:spPr>
          <a:xfrm>
            <a:off x="7563175"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41" name="Google Shape;4341;p506"/>
          <p:cNvSpPr/>
          <p:nvPr/>
        </p:nvSpPr>
        <p:spPr>
          <a:xfrm>
            <a:off x="340500" y="4468200"/>
            <a:ext cx="3019800" cy="53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    Ingress Resource: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        routing rules</a:t>
            </a:r>
            <a:endParaRPr sz="1600" b="1">
              <a:latin typeface="Comfortaa"/>
              <a:ea typeface="Comfortaa"/>
              <a:cs typeface="Comfortaa"/>
              <a:sym typeface="Comfortaa"/>
            </a:endParaRPr>
          </a:p>
        </p:txBody>
      </p:sp>
      <p:cxnSp>
        <p:nvCxnSpPr>
          <p:cNvPr id="4342" name="Google Shape;4342;p506"/>
          <p:cNvCxnSpPr>
            <a:stCxn id="4323" idx="2"/>
          </p:cNvCxnSpPr>
          <p:nvPr/>
        </p:nvCxnSpPr>
        <p:spPr>
          <a:xfrm>
            <a:off x="1528700" y="3577350"/>
            <a:ext cx="0" cy="854400"/>
          </a:xfrm>
          <a:prstGeom prst="straightConnector1">
            <a:avLst/>
          </a:prstGeom>
          <a:noFill/>
          <a:ln w="38100" cap="flat" cmpd="sng">
            <a:solidFill>
              <a:schemeClr val="dk1"/>
            </a:solidFill>
            <a:prstDash val="dash"/>
            <a:round/>
            <a:headEnd type="none" w="med" len="med"/>
            <a:tailEnd type="triangle" w="med" len="med"/>
          </a:ln>
        </p:spPr>
      </p:cxnSp>
      <p:cxnSp>
        <p:nvCxnSpPr>
          <p:cNvPr id="4343" name="Google Shape;4343;p506"/>
          <p:cNvCxnSpPr/>
          <p:nvPr/>
        </p:nvCxnSpPr>
        <p:spPr>
          <a:xfrm rot="10800000" flipH="1">
            <a:off x="311625" y="1465450"/>
            <a:ext cx="2852100" cy="34200"/>
          </a:xfrm>
          <a:prstGeom prst="straightConnector1">
            <a:avLst/>
          </a:prstGeom>
          <a:noFill/>
          <a:ln w="28575" cap="flat" cmpd="sng">
            <a:solidFill>
              <a:srgbClr val="FF0000"/>
            </a:solidFill>
            <a:prstDash val="lgDash"/>
            <a:round/>
            <a:headEnd type="none" w="med" len="med"/>
            <a:tailEnd type="none" w="med" len="med"/>
          </a:ln>
        </p:spPr>
      </p:cxnSp>
      <p:sp>
        <p:nvSpPr>
          <p:cNvPr id="4344" name="Google Shape;4344;p506"/>
          <p:cNvSpPr txBox="1"/>
          <p:nvPr/>
        </p:nvSpPr>
        <p:spPr>
          <a:xfrm>
            <a:off x="2275450" y="0"/>
            <a:ext cx="21798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Virtual Host </a:t>
            </a:r>
            <a:endParaRPr sz="2400" b="1">
              <a:solidFill>
                <a:schemeClr val="dk1"/>
              </a:solidFill>
              <a:latin typeface="Comfortaa"/>
              <a:ea typeface="Comfortaa"/>
              <a:cs typeface="Comfortaa"/>
              <a:sym typeface="Comfortaa"/>
            </a:endParaRPr>
          </a:p>
        </p:txBody>
      </p:sp>
      <p:sp>
        <p:nvSpPr>
          <p:cNvPr id="4345" name="Google Shape;4345;p506"/>
          <p:cNvSpPr txBox="1"/>
          <p:nvPr/>
        </p:nvSpPr>
        <p:spPr>
          <a:xfrm>
            <a:off x="2098650" y="82380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outside</a:t>
            </a: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world</a:t>
            </a:r>
            <a:endParaRPr>
              <a:solidFill>
                <a:schemeClr val="dk1"/>
              </a:solidFill>
              <a:latin typeface="Comfortaa"/>
              <a:ea typeface="Comfortaa"/>
              <a:cs typeface="Comfortaa"/>
              <a:sym typeface="Comfortaa"/>
            </a:endParaRPr>
          </a:p>
        </p:txBody>
      </p:sp>
      <p:sp>
        <p:nvSpPr>
          <p:cNvPr id="4346" name="Google Shape;4346;p506"/>
          <p:cNvSpPr txBox="1"/>
          <p:nvPr/>
        </p:nvSpPr>
        <p:spPr>
          <a:xfrm>
            <a:off x="2195700" y="152780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cluster</a:t>
            </a:r>
            <a:endParaRPr>
              <a:solidFill>
                <a:schemeClr val="dk1"/>
              </a:solidFill>
              <a:latin typeface="Comfortaa"/>
              <a:ea typeface="Comfortaa"/>
              <a:cs typeface="Comfortaa"/>
              <a:sym typeface="Comfortaa"/>
            </a:endParaRPr>
          </a:p>
        </p:txBody>
      </p:sp>
      <p:sp>
        <p:nvSpPr>
          <p:cNvPr id="4347" name="Google Shape;4347;p506"/>
          <p:cNvSpPr txBox="1"/>
          <p:nvPr/>
        </p:nvSpPr>
        <p:spPr>
          <a:xfrm>
            <a:off x="1736700" y="358425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K8s API</a:t>
            </a:r>
            <a:endParaRPr>
              <a:solidFill>
                <a:schemeClr val="dk1"/>
              </a:solidFill>
              <a:latin typeface="Comfortaa"/>
              <a:ea typeface="Comfortaa"/>
              <a:cs typeface="Comfortaa"/>
              <a:sym typeface="Comfortaa"/>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4351"/>
        <p:cNvGrpSpPr/>
        <p:nvPr/>
      </p:nvGrpSpPr>
      <p:grpSpPr>
        <a:xfrm>
          <a:off x="0" y="0"/>
          <a:ext cx="0" cy="0"/>
          <a:chOff x="0" y="0"/>
          <a:chExt cx="0" cy="0"/>
        </a:xfrm>
      </p:grpSpPr>
      <p:sp>
        <p:nvSpPr>
          <p:cNvPr id="4352" name="Google Shape;4352;p507"/>
          <p:cNvSpPr txBox="1"/>
          <p:nvPr/>
        </p:nvSpPr>
        <p:spPr>
          <a:xfrm>
            <a:off x="83150" y="116850"/>
            <a:ext cx="4576500" cy="4963800"/>
          </a:xfrm>
          <a:prstGeom prst="rect">
            <a:avLst/>
          </a:prstGeom>
          <a:solidFill>
            <a:schemeClr val="dk1"/>
          </a:solid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apiVersion: extensions/v1beta1</a:t>
            </a:r>
            <a:endParaRPr b="1"/>
          </a:p>
          <a:p>
            <a:pPr marL="0" lvl="0" indent="0" algn="l" rtl="0">
              <a:spcBef>
                <a:spcPts val="0"/>
              </a:spcBef>
              <a:spcAft>
                <a:spcPts val="0"/>
              </a:spcAft>
              <a:buNone/>
            </a:pPr>
            <a:r>
              <a:rPr lang="en" b="1"/>
              <a:t>kind: Ingress</a:t>
            </a:r>
            <a:endParaRPr b="1"/>
          </a:p>
          <a:p>
            <a:pPr marL="0" lvl="0" indent="0" algn="l" rtl="0">
              <a:spcBef>
                <a:spcPts val="0"/>
              </a:spcBef>
              <a:spcAft>
                <a:spcPts val="0"/>
              </a:spcAft>
              <a:buNone/>
            </a:pPr>
            <a:r>
              <a:rPr lang="en" b="1"/>
              <a:t>metadata:</a:t>
            </a:r>
            <a:endParaRPr b="1"/>
          </a:p>
          <a:p>
            <a:pPr marL="0" lvl="0" indent="0" algn="l" rtl="0">
              <a:spcBef>
                <a:spcPts val="0"/>
              </a:spcBef>
              <a:spcAft>
                <a:spcPts val="0"/>
              </a:spcAft>
              <a:buNone/>
            </a:pPr>
            <a:r>
              <a:rPr lang="en" b="1"/>
              <a:t>  name: ingress-resource</a:t>
            </a:r>
            <a:endParaRPr b="1"/>
          </a:p>
          <a:p>
            <a:pPr marL="0" lvl="0" indent="0" algn="l" rtl="0">
              <a:spcBef>
                <a:spcPts val="0"/>
              </a:spcBef>
              <a:spcAft>
                <a:spcPts val="0"/>
              </a:spcAft>
              <a:buNone/>
            </a:pPr>
            <a:r>
              <a:rPr lang="en" b="1"/>
              <a:t>  annotations:</a:t>
            </a:r>
            <a:endParaRPr b="1"/>
          </a:p>
          <a:p>
            <a:pPr marL="0" lvl="0" indent="0" algn="l" rtl="0">
              <a:spcBef>
                <a:spcPts val="0"/>
              </a:spcBef>
              <a:spcAft>
                <a:spcPts val="0"/>
              </a:spcAft>
              <a:buNone/>
            </a:pPr>
            <a:r>
              <a:rPr lang="en" b="1"/>
              <a:t>    kubernetes.io/ingress.class: nginx</a:t>
            </a:r>
            <a:endParaRPr b="1"/>
          </a:p>
          <a:p>
            <a:pPr marL="0" lvl="0" indent="0" algn="l" rtl="0">
              <a:spcBef>
                <a:spcPts val="0"/>
              </a:spcBef>
              <a:spcAft>
                <a:spcPts val="0"/>
              </a:spcAft>
              <a:buNone/>
            </a:pPr>
            <a:r>
              <a:rPr lang="en" b="1"/>
              <a:t>    nginx.ingress.kubernetes.io/ssl-redirect: "false"</a:t>
            </a:r>
            <a:endParaRPr b="1"/>
          </a:p>
          <a:p>
            <a:pPr marL="0" lvl="0" indent="0" algn="l" rtl="0">
              <a:spcBef>
                <a:spcPts val="0"/>
              </a:spcBef>
              <a:spcAft>
                <a:spcPts val="0"/>
              </a:spcAft>
              <a:buNone/>
            </a:pPr>
            <a:r>
              <a:rPr lang="en" b="1"/>
              <a:t>spec:</a:t>
            </a:r>
            <a:endParaRPr b="1"/>
          </a:p>
          <a:p>
            <a:pPr marL="0" lvl="0" indent="0" algn="l" rtl="0">
              <a:spcBef>
                <a:spcPts val="0"/>
              </a:spcBef>
              <a:spcAft>
                <a:spcPts val="0"/>
              </a:spcAft>
              <a:buNone/>
            </a:pPr>
            <a:r>
              <a:rPr lang="en" b="1"/>
              <a:t>  rules:</a:t>
            </a:r>
            <a:endParaRPr b="1"/>
          </a:p>
          <a:p>
            <a:pPr marL="0" lvl="0" indent="0" algn="l" rtl="0">
              <a:spcBef>
                <a:spcPts val="0"/>
              </a:spcBef>
              <a:spcAft>
                <a:spcPts val="0"/>
              </a:spcAft>
              <a:buNone/>
            </a:pPr>
            <a:r>
              <a:rPr lang="en" b="1"/>
              <a:t>  - </a:t>
            </a:r>
            <a:r>
              <a:rPr lang="en" b="1">
                <a:solidFill>
                  <a:srgbClr val="FF0000"/>
                </a:solidFill>
              </a:rPr>
              <a:t>host: target.lab.com</a:t>
            </a:r>
            <a:endParaRPr b="1">
              <a:solidFill>
                <a:srgbClr val="FF0000"/>
              </a:solidFill>
            </a:endParaRPr>
          </a:p>
          <a:p>
            <a:pPr marL="0" lvl="0" indent="0" algn="l" rtl="0">
              <a:spcBef>
                <a:spcPts val="0"/>
              </a:spcBef>
              <a:spcAft>
                <a:spcPts val="0"/>
              </a:spcAft>
              <a:buNone/>
            </a:pPr>
            <a:r>
              <a:rPr lang="en" b="1"/>
              <a:t>    http:</a:t>
            </a:r>
            <a:endParaRPr b="1"/>
          </a:p>
          <a:p>
            <a:pPr marL="0" lvl="0" indent="0" algn="l" rtl="0">
              <a:spcBef>
                <a:spcPts val="0"/>
              </a:spcBef>
              <a:spcAft>
                <a:spcPts val="0"/>
              </a:spcAft>
              <a:buNone/>
            </a:pPr>
            <a:r>
              <a:rPr lang="en" b="1"/>
              <a:t>      paths:</a:t>
            </a:r>
            <a:endParaRPr b="1"/>
          </a:p>
          <a:p>
            <a:pPr marL="0" lvl="0" indent="0" algn="l" rtl="0">
              <a:spcBef>
                <a:spcPts val="0"/>
              </a:spcBef>
              <a:spcAft>
                <a:spcPts val="0"/>
              </a:spcAft>
              <a:buNone/>
            </a:pPr>
            <a:r>
              <a:rPr lang="en" b="1"/>
              <a:t>      - path: /</a:t>
            </a:r>
            <a:endParaRPr b="1"/>
          </a:p>
          <a:p>
            <a:pPr marL="0" lvl="0" indent="0" algn="l" rtl="0">
              <a:spcBef>
                <a:spcPts val="0"/>
              </a:spcBef>
              <a:spcAft>
                <a:spcPts val="0"/>
              </a:spcAft>
              <a:buNone/>
            </a:pPr>
            <a:r>
              <a:rPr lang="en" b="1"/>
              <a:t>        backend:</a:t>
            </a:r>
            <a:endParaRPr b="1"/>
          </a:p>
          <a:p>
            <a:pPr marL="0" lvl="0" indent="0" algn="l" rtl="0">
              <a:spcBef>
                <a:spcPts val="0"/>
              </a:spcBef>
              <a:spcAft>
                <a:spcPts val="0"/>
              </a:spcAft>
              <a:buNone/>
            </a:pPr>
            <a:r>
              <a:rPr lang="en" b="1"/>
              <a:t>          serviceName: target-app</a:t>
            </a:r>
            <a:endParaRPr b="1"/>
          </a:p>
          <a:p>
            <a:pPr marL="0" lvl="0" indent="0" algn="l" rtl="0">
              <a:spcBef>
                <a:spcPts val="0"/>
              </a:spcBef>
              <a:spcAft>
                <a:spcPts val="0"/>
              </a:spcAft>
              <a:buNone/>
            </a:pPr>
            <a:r>
              <a:rPr lang="en" b="1"/>
              <a:t>          servicePort: 8080</a:t>
            </a:r>
            <a:endParaRPr b="1"/>
          </a:p>
          <a:p>
            <a:pPr marL="0" lvl="0" indent="0" algn="l" rtl="0">
              <a:spcBef>
                <a:spcPts val="0"/>
              </a:spcBef>
              <a:spcAft>
                <a:spcPts val="0"/>
              </a:spcAft>
              <a:buNone/>
            </a:pPr>
            <a:r>
              <a:rPr lang="en" b="1"/>
              <a:t>   - </a:t>
            </a:r>
            <a:r>
              <a:rPr lang="en" b="1">
                <a:solidFill>
                  <a:srgbClr val="FF0000"/>
                </a:solidFill>
              </a:rPr>
              <a:t>host: www.shop.net</a:t>
            </a:r>
            <a:endParaRPr b="1">
              <a:solidFill>
                <a:srgbClr val="FF0000"/>
              </a:solidFill>
            </a:endParaRPr>
          </a:p>
          <a:p>
            <a:pPr marL="0" lvl="0" indent="0" algn="l" rtl="0">
              <a:spcBef>
                <a:spcPts val="0"/>
              </a:spcBef>
              <a:spcAft>
                <a:spcPts val="0"/>
              </a:spcAft>
              <a:buNone/>
            </a:pPr>
            <a:r>
              <a:rPr lang="en" b="1"/>
              <a:t>     http:</a:t>
            </a:r>
            <a:endParaRPr b="1"/>
          </a:p>
          <a:p>
            <a:pPr marL="0" lvl="0" indent="0" algn="l" rtl="0">
              <a:spcBef>
                <a:spcPts val="0"/>
              </a:spcBef>
              <a:spcAft>
                <a:spcPts val="0"/>
              </a:spcAft>
              <a:buNone/>
            </a:pPr>
            <a:r>
              <a:rPr lang="en" b="1"/>
              <a:t>      paths:</a:t>
            </a:r>
            <a:endParaRPr b="1"/>
          </a:p>
          <a:p>
            <a:pPr marL="0" lvl="0" indent="0" algn="l" rtl="0">
              <a:spcBef>
                <a:spcPts val="0"/>
              </a:spcBef>
              <a:spcAft>
                <a:spcPts val="0"/>
              </a:spcAft>
              <a:buNone/>
            </a:pPr>
            <a:r>
              <a:rPr lang="en" b="1"/>
              <a:t>      - path: /</a:t>
            </a:r>
            <a:endParaRPr b="1"/>
          </a:p>
          <a:p>
            <a:pPr marL="0" lvl="0" indent="0" algn="l" rtl="0">
              <a:spcBef>
                <a:spcPts val="0"/>
              </a:spcBef>
              <a:spcAft>
                <a:spcPts val="0"/>
              </a:spcAft>
              <a:buNone/>
            </a:pPr>
            <a:r>
              <a:rPr lang="en" b="1"/>
              <a:t>        backend:</a:t>
            </a:r>
            <a:endParaRPr b="1"/>
          </a:p>
          <a:p>
            <a:pPr marL="0" lvl="0" indent="0" algn="l" rtl="0">
              <a:spcBef>
                <a:spcPts val="0"/>
              </a:spcBef>
              <a:spcAft>
                <a:spcPts val="0"/>
              </a:spcAft>
              <a:buNone/>
            </a:pPr>
            <a:r>
              <a:rPr lang="en" b="1"/>
              <a:t>          serviceName: shop-app</a:t>
            </a:r>
            <a:endParaRPr b="1"/>
          </a:p>
          <a:p>
            <a:pPr marL="0" lvl="0" indent="0" algn="l" rtl="0">
              <a:spcBef>
                <a:spcPts val="0"/>
              </a:spcBef>
              <a:spcAft>
                <a:spcPts val="0"/>
              </a:spcAft>
              <a:buNone/>
            </a:pPr>
            <a:r>
              <a:rPr lang="en" b="1"/>
              <a:t>          servicePort: 5876</a:t>
            </a:r>
            <a:endParaRPr b="1"/>
          </a:p>
          <a:p>
            <a:pPr marL="0" lvl="0" indent="0" algn="l" rtl="0">
              <a:spcBef>
                <a:spcPts val="0"/>
              </a:spcBef>
              <a:spcAft>
                <a:spcPts val="0"/>
              </a:spcAft>
              <a:buNone/>
            </a:pPr>
            <a:endParaRPr b="1"/>
          </a:p>
          <a:p>
            <a:pPr marL="0" lvl="0" indent="0" algn="l" rtl="0">
              <a:spcBef>
                <a:spcPts val="0"/>
              </a:spcBef>
              <a:spcAft>
                <a:spcPts val="0"/>
              </a:spcAft>
              <a:buNone/>
            </a:pPr>
            <a:r>
              <a:rPr lang="en"/>
              <a:t>  </a:t>
            </a:r>
            <a:endParaRPr/>
          </a:p>
        </p:txBody>
      </p:sp>
      <p:sp>
        <p:nvSpPr>
          <p:cNvPr id="4353" name="Google Shape;4353;p507"/>
          <p:cNvSpPr txBox="1"/>
          <p:nvPr/>
        </p:nvSpPr>
        <p:spPr>
          <a:xfrm>
            <a:off x="5073500" y="54525"/>
            <a:ext cx="3865800" cy="9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Virtual Host name mapping</a:t>
            </a:r>
            <a:endParaRPr sz="2400" b="1">
              <a:solidFill>
                <a:schemeClr val="dk1"/>
              </a:solidFill>
              <a:latin typeface="Comfortaa"/>
              <a:ea typeface="Comfortaa"/>
              <a:cs typeface="Comfortaa"/>
              <a:sym typeface="Comfortaa"/>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Shape 4357"/>
        <p:cNvGrpSpPr/>
        <p:nvPr/>
      </p:nvGrpSpPr>
      <p:grpSpPr>
        <a:xfrm>
          <a:off x="0" y="0"/>
          <a:ext cx="0" cy="0"/>
          <a:chOff x="0" y="0"/>
          <a:chExt cx="0" cy="0"/>
        </a:xfrm>
      </p:grpSpPr>
      <p:sp>
        <p:nvSpPr>
          <p:cNvPr id="4358" name="Google Shape;4358;p508"/>
          <p:cNvSpPr/>
          <p:nvPr/>
        </p:nvSpPr>
        <p:spPr>
          <a:xfrm>
            <a:off x="403400" y="1820250"/>
            <a:ext cx="2231100" cy="1757100"/>
          </a:xfrm>
          <a:prstGeom prst="diamon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INGRESS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controller (L7LB)</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p:txBody>
      </p:sp>
      <p:sp>
        <p:nvSpPr>
          <p:cNvPr id="4359" name="Google Shape;4359;p508"/>
          <p:cNvSpPr/>
          <p:nvPr/>
        </p:nvSpPr>
        <p:spPr>
          <a:xfrm>
            <a:off x="4425400" y="2016225"/>
            <a:ext cx="1668000" cy="14157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sp>
        <p:nvSpPr>
          <p:cNvPr id="4360" name="Google Shape;4360;p508"/>
          <p:cNvSpPr/>
          <p:nvPr/>
        </p:nvSpPr>
        <p:spPr>
          <a:xfrm>
            <a:off x="4455100" y="3584250"/>
            <a:ext cx="15933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clusterIP</a:t>
            </a:r>
            <a:endParaRPr sz="1900"/>
          </a:p>
          <a:p>
            <a:pPr marL="0" lvl="0" indent="0" algn="l" rtl="0">
              <a:spcBef>
                <a:spcPts val="0"/>
              </a:spcBef>
              <a:spcAft>
                <a:spcPts val="0"/>
              </a:spcAft>
              <a:buNone/>
            </a:pPr>
            <a:r>
              <a:rPr lang="en" sz="1900"/>
              <a:t>Service</a:t>
            </a:r>
            <a:endParaRPr sz="1900"/>
          </a:p>
        </p:txBody>
      </p:sp>
      <p:pic>
        <p:nvPicPr>
          <p:cNvPr id="4361" name="Google Shape;4361;p508"/>
          <p:cNvPicPr preferRelativeResize="0"/>
          <p:nvPr/>
        </p:nvPicPr>
        <p:blipFill>
          <a:blip r:embed="rId3">
            <a:alphaModFix/>
          </a:blip>
          <a:stretch>
            <a:fillRect/>
          </a:stretch>
        </p:blipFill>
        <p:spPr>
          <a:xfrm>
            <a:off x="1010250" y="57952"/>
            <a:ext cx="1017400" cy="1017400"/>
          </a:xfrm>
          <a:prstGeom prst="rect">
            <a:avLst/>
          </a:prstGeom>
          <a:noFill/>
          <a:ln>
            <a:noFill/>
          </a:ln>
        </p:spPr>
      </p:pic>
      <p:cxnSp>
        <p:nvCxnSpPr>
          <p:cNvPr id="4362" name="Google Shape;4362;p508"/>
          <p:cNvCxnSpPr>
            <a:stCxn id="4361" idx="2"/>
            <a:endCxn id="4358" idx="0"/>
          </p:cNvCxnSpPr>
          <p:nvPr/>
        </p:nvCxnSpPr>
        <p:spPr>
          <a:xfrm>
            <a:off x="1518950" y="1075352"/>
            <a:ext cx="0" cy="744900"/>
          </a:xfrm>
          <a:prstGeom prst="straightConnector1">
            <a:avLst/>
          </a:prstGeom>
          <a:noFill/>
          <a:ln w="38100" cap="flat" cmpd="sng">
            <a:solidFill>
              <a:schemeClr val="dk1"/>
            </a:solidFill>
            <a:prstDash val="solid"/>
            <a:round/>
            <a:headEnd type="none" w="med" len="med"/>
            <a:tailEnd type="triangle" w="med" len="med"/>
          </a:ln>
        </p:spPr>
      </p:cxnSp>
      <p:sp>
        <p:nvSpPr>
          <p:cNvPr id="4363" name="Google Shape;4363;p508"/>
          <p:cNvSpPr/>
          <p:nvPr/>
        </p:nvSpPr>
        <p:spPr>
          <a:xfrm>
            <a:off x="4425400" y="448200"/>
            <a:ext cx="16680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sp>
        <p:nvSpPr>
          <p:cNvPr id="4364" name="Google Shape;4364;p508"/>
          <p:cNvSpPr txBox="1"/>
          <p:nvPr/>
        </p:nvSpPr>
        <p:spPr>
          <a:xfrm>
            <a:off x="6389050" y="4897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5" name="Google Shape;4365;p508"/>
          <p:cNvSpPr txBox="1"/>
          <p:nvPr/>
        </p:nvSpPr>
        <p:spPr>
          <a:xfrm>
            <a:off x="6389050" y="2111625"/>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6" name="Google Shape;4366;p508"/>
          <p:cNvSpPr txBox="1"/>
          <p:nvPr/>
        </p:nvSpPr>
        <p:spPr>
          <a:xfrm>
            <a:off x="6425025" y="36796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7" name="Google Shape;4367;p508"/>
          <p:cNvSpPr/>
          <p:nvPr/>
        </p:nvSpPr>
        <p:spPr>
          <a:xfrm>
            <a:off x="6586150"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68" name="Google Shape;4368;p508"/>
          <p:cNvSpPr/>
          <p:nvPr/>
        </p:nvSpPr>
        <p:spPr>
          <a:xfrm>
            <a:off x="7634625"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69" name="Google Shape;4369;p508"/>
          <p:cNvSpPr/>
          <p:nvPr/>
        </p:nvSpPr>
        <p:spPr>
          <a:xfrm>
            <a:off x="6586150" y="237975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70" name="Google Shape;4370;p508"/>
          <p:cNvSpPr/>
          <p:nvPr/>
        </p:nvSpPr>
        <p:spPr>
          <a:xfrm>
            <a:off x="6586150"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71" name="Google Shape;4371;p508"/>
          <p:cNvSpPr/>
          <p:nvPr/>
        </p:nvSpPr>
        <p:spPr>
          <a:xfrm>
            <a:off x="7563175"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72" name="Google Shape;4372;p508"/>
          <p:cNvSpPr/>
          <p:nvPr/>
        </p:nvSpPr>
        <p:spPr>
          <a:xfrm>
            <a:off x="340500" y="4468200"/>
            <a:ext cx="3019800" cy="53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    Ingress Resource: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        routing rules</a:t>
            </a:r>
            <a:endParaRPr sz="1600" b="1">
              <a:latin typeface="Comfortaa"/>
              <a:ea typeface="Comfortaa"/>
              <a:cs typeface="Comfortaa"/>
              <a:sym typeface="Comfortaa"/>
            </a:endParaRPr>
          </a:p>
        </p:txBody>
      </p:sp>
      <p:cxnSp>
        <p:nvCxnSpPr>
          <p:cNvPr id="4373" name="Google Shape;4373;p508"/>
          <p:cNvCxnSpPr>
            <a:stCxn id="4358" idx="2"/>
          </p:cNvCxnSpPr>
          <p:nvPr/>
        </p:nvCxnSpPr>
        <p:spPr>
          <a:xfrm>
            <a:off x="1518950" y="3577350"/>
            <a:ext cx="0" cy="854400"/>
          </a:xfrm>
          <a:prstGeom prst="straightConnector1">
            <a:avLst/>
          </a:prstGeom>
          <a:noFill/>
          <a:ln w="38100" cap="flat" cmpd="sng">
            <a:solidFill>
              <a:schemeClr val="dk1"/>
            </a:solidFill>
            <a:prstDash val="dash"/>
            <a:round/>
            <a:headEnd type="none" w="med" len="med"/>
            <a:tailEnd type="triangle" w="med" len="med"/>
          </a:ln>
        </p:spPr>
      </p:cxnSp>
      <p:cxnSp>
        <p:nvCxnSpPr>
          <p:cNvPr id="4374" name="Google Shape;4374;p508"/>
          <p:cNvCxnSpPr/>
          <p:nvPr/>
        </p:nvCxnSpPr>
        <p:spPr>
          <a:xfrm>
            <a:off x="311625" y="1499650"/>
            <a:ext cx="3191700" cy="4500"/>
          </a:xfrm>
          <a:prstGeom prst="straightConnector1">
            <a:avLst/>
          </a:prstGeom>
          <a:noFill/>
          <a:ln w="28575" cap="flat" cmpd="sng">
            <a:solidFill>
              <a:srgbClr val="FF0000"/>
            </a:solidFill>
            <a:prstDash val="lgDash"/>
            <a:round/>
            <a:headEnd type="none" w="med" len="med"/>
            <a:tailEnd type="none" w="med" len="med"/>
          </a:ln>
        </p:spPr>
      </p:cxnSp>
      <p:sp>
        <p:nvSpPr>
          <p:cNvPr id="4375" name="Google Shape;4375;p508"/>
          <p:cNvSpPr txBox="1"/>
          <p:nvPr/>
        </p:nvSpPr>
        <p:spPr>
          <a:xfrm>
            <a:off x="2130650" y="823800"/>
            <a:ext cx="13113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TLS </a:t>
            </a: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encryption</a:t>
            </a:r>
            <a:endParaRPr>
              <a:solidFill>
                <a:schemeClr val="dk1"/>
              </a:solidFill>
              <a:latin typeface="Comfortaa"/>
              <a:ea typeface="Comfortaa"/>
              <a:cs typeface="Comfortaa"/>
              <a:sym typeface="Comfortaa"/>
            </a:endParaRPr>
          </a:p>
        </p:txBody>
      </p:sp>
      <p:sp>
        <p:nvSpPr>
          <p:cNvPr id="4376" name="Google Shape;4376;p508"/>
          <p:cNvSpPr txBox="1"/>
          <p:nvPr/>
        </p:nvSpPr>
        <p:spPr>
          <a:xfrm>
            <a:off x="2874300" y="2293650"/>
            <a:ext cx="1311300" cy="6522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No encryption</a:t>
            </a:r>
            <a:endParaRPr>
              <a:solidFill>
                <a:schemeClr val="dk1"/>
              </a:solidFill>
              <a:latin typeface="Comfortaa"/>
              <a:ea typeface="Comfortaa"/>
              <a:cs typeface="Comfortaa"/>
              <a:sym typeface="Comfortaa"/>
            </a:endParaRPr>
          </a:p>
        </p:txBody>
      </p:sp>
      <p:sp>
        <p:nvSpPr>
          <p:cNvPr id="4377" name="Google Shape;4377;p508"/>
          <p:cNvSpPr txBox="1"/>
          <p:nvPr/>
        </p:nvSpPr>
        <p:spPr>
          <a:xfrm>
            <a:off x="1736700" y="358425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K8s API</a:t>
            </a:r>
            <a:endParaRPr>
              <a:solidFill>
                <a:schemeClr val="dk1"/>
              </a:solidFill>
              <a:latin typeface="Comfortaa"/>
              <a:ea typeface="Comfortaa"/>
              <a:cs typeface="Comfortaa"/>
              <a:sym typeface="Comfortaa"/>
            </a:endParaRPr>
          </a:p>
        </p:txBody>
      </p:sp>
      <p:sp>
        <p:nvSpPr>
          <p:cNvPr id="4378" name="Google Shape;4378;p508"/>
          <p:cNvSpPr txBox="1"/>
          <p:nvPr/>
        </p:nvSpPr>
        <p:spPr>
          <a:xfrm>
            <a:off x="2634500" y="57950"/>
            <a:ext cx="1937400" cy="8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TLS offloading </a:t>
            </a:r>
            <a:endParaRPr sz="2400" b="1">
              <a:solidFill>
                <a:schemeClr val="dk1"/>
              </a:solidFill>
              <a:latin typeface="Comfortaa"/>
              <a:ea typeface="Comfortaa"/>
              <a:cs typeface="Comfortaa"/>
              <a:sym typeface="Comforta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grpSp>
        <p:nvGrpSpPr>
          <p:cNvPr id="436" name="Google Shape;436;p68"/>
          <p:cNvGrpSpPr/>
          <p:nvPr/>
        </p:nvGrpSpPr>
        <p:grpSpPr>
          <a:xfrm>
            <a:off x="190915" y="544168"/>
            <a:ext cx="3787443" cy="4418350"/>
            <a:chOff x="421925" y="622825"/>
            <a:chExt cx="4008300" cy="4339800"/>
          </a:xfrm>
        </p:grpSpPr>
        <p:sp>
          <p:nvSpPr>
            <p:cNvPr id="437" name="Google Shape;437;p68"/>
            <p:cNvSpPr txBox="1"/>
            <p:nvPr/>
          </p:nvSpPr>
          <p:spPr>
            <a:xfrm>
              <a:off x="421925" y="622825"/>
              <a:ext cx="4008300" cy="4339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68"/>
            <p:cNvSpPr txBox="1"/>
            <p:nvPr/>
          </p:nvSpPr>
          <p:spPr>
            <a:xfrm>
              <a:off x="632900" y="863950"/>
              <a:ext cx="3536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Comfortaa"/>
                  <a:ea typeface="Comfortaa"/>
                  <a:cs typeface="Comfortaa"/>
                  <a:sym typeface="Comfortaa"/>
                </a:rPr>
                <a:t>ReplicaSet controller</a:t>
              </a:r>
              <a:endParaRPr sz="2100">
                <a:solidFill>
                  <a:schemeClr val="dk1"/>
                </a:solidFill>
                <a:latin typeface="Comfortaa"/>
                <a:ea typeface="Comfortaa"/>
                <a:cs typeface="Comfortaa"/>
                <a:sym typeface="Comfortaa"/>
              </a:endParaRPr>
            </a:p>
          </p:txBody>
        </p:sp>
        <p:sp>
          <p:nvSpPr>
            <p:cNvPr id="439" name="Google Shape;439;p68"/>
            <p:cNvSpPr txBox="1"/>
            <p:nvPr/>
          </p:nvSpPr>
          <p:spPr>
            <a:xfrm>
              <a:off x="632910" y="1779840"/>
              <a:ext cx="3536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Comfortaa"/>
                  <a:ea typeface="Comfortaa"/>
                  <a:cs typeface="Comfortaa"/>
                  <a:sym typeface="Comfortaa"/>
                </a:rPr>
                <a:t>Service controller</a:t>
              </a:r>
              <a:endParaRPr sz="2100">
                <a:solidFill>
                  <a:schemeClr val="dk1"/>
                </a:solidFill>
                <a:latin typeface="Comfortaa"/>
                <a:ea typeface="Comfortaa"/>
                <a:cs typeface="Comfortaa"/>
                <a:sym typeface="Comfortaa"/>
              </a:endParaRPr>
            </a:p>
          </p:txBody>
        </p:sp>
        <p:sp>
          <p:nvSpPr>
            <p:cNvPr id="440" name="Google Shape;440;p68"/>
            <p:cNvSpPr txBox="1"/>
            <p:nvPr/>
          </p:nvSpPr>
          <p:spPr>
            <a:xfrm>
              <a:off x="658025" y="2766050"/>
              <a:ext cx="3536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Comfortaa"/>
                  <a:ea typeface="Comfortaa"/>
                  <a:cs typeface="Comfortaa"/>
                  <a:sym typeface="Comfortaa"/>
                </a:rPr>
                <a:t>Deployment controller</a:t>
              </a:r>
              <a:endParaRPr sz="2100">
                <a:solidFill>
                  <a:schemeClr val="dk1"/>
                </a:solidFill>
                <a:latin typeface="Comfortaa"/>
                <a:ea typeface="Comfortaa"/>
                <a:cs typeface="Comfortaa"/>
                <a:sym typeface="Comfortaa"/>
              </a:endParaRPr>
            </a:p>
          </p:txBody>
        </p:sp>
        <p:sp>
          <p:nvSpPr>
            <p:cNvPr id="441" name="Google Shape;441;p68"/>
            <p:cNvSpPr txBox="1"/>
            <p:nvPr/>
          </p:nvSpPr>
          <p:spPr>
            <a:xfrm>
              <a:off x="632900" y="3620578"/>
              <a:ext cx="3536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Comfortaa"/>
                  <a:ea typeface="Comfortaa"/>
                  <a:cs typeface="Comfortaa"/>
                  <a:sym typeface="Comfortaa"/>
                </a:rPr>
                <a:t>Namespace controller</a:t>
              </a:r>
              <a:endParaRPr sz="2100">
                <a:solidFill>
                  <a:schemeClr val="dk1"/>
                </a:solidFill>
                <a:latin typeface="Comfortaa"/>
                <a:ea typeface="Comfortaa"/>
                <a:cs typeface="Comfortaa"/>
                <a:sym typeface="Comfortaa"/>
              </a:endParaRPr>
            </a:p>
          </p:txBody>
        </p:sp>
      </p:grpSp>
      <p:grpSp>
        <p:nvGrpSpPr>
          <p:cNvPr id="442" name="Google Shape;442;p68"/>
          <p:cNvGrpSpPr/>
          <p:nvPr/>
        </p:nvGrpSpPr>
        <p:grpSpPr>
          <a:xfrm>
            <a:off x="5294197" y="544175"/>
            <a:ext cx="3668396" cy="4339800"/>
            <a:chOff x="421925" y="622825"/>
            <a:chExt cx="4008300" cy="4339800"/>
          </a:xfrm>
        </p:grpSpPr>
        <p:sp>
          <p:nvSpPr>
            <p:cNvPr id="443" name="Google Shape;443;p68"/>
            <p:cNvSpPr txBox="1"/>
            <p:nvPr/>
          </p:nvSpPr>
          <p:spPr>
            <a:xfrm>
              <a:off x="421925" y="622825"/>
              <a:ext cx="4008300" cy="4339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68"/>
            <p:cNvSpPr txBox="1"/>
            <p:nvPr/>
          </p:nvSpPr>
          <p:spPr>
            <a:xfrm>
              <a:off x="632900" y="863950"/>
              <a:ext cx="3536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Comfortaa"/>
                  <a:ea typeface="Comfortaa"/>
                  <a:cs typeface="Comfortaa"/>
                  <a:sym typeface="Comfortaa"/>
                </a:rPr>
                <a:t>ReplicaSet , Pod </a:t>
              </a:r>
              <a:endParaRPr sz="2100">
                <a:solidFill>
                  <a:schemeClr val="dk1"/>
                </a:solidFill>
                <a:latin typeface="Comfortaa"/>
                <a:ea typeface="Comfortaa"/>
                <a:cs typeface="Comfortaa"/>
                <a:sym typeface="Comfortaa"/>
              </a:endParaRPr>
            </a:p>
          </p:txBody>
        </p:sp>
        <p:sp>
          <p:nvSpPr>
            <p:cNvPr id="445" name="Google Shape;445;p68"/>
            <p:cNvSpPr txBox="1"/>
            <p:nvPr/>
          </p:nvSpPr>
          <p:spPr>
            <a:xfrm>
              <a:off x="632900" y="1779850"/>
              <a:ext cx="3536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Comfortaa"/>
                  <a:ea typeface="Comfortaa"/>
                  <a:cs typeface="Comfortaa"/>
                  <a:sym typeface="Comfortaa"/>
                </a:rPr>
                <a:t>Services</a:t>
              </a:r>
              <a:endParaRPr sz="2100">
                <a:solidFill>
                  <a:schemeClr val="dk1"/>
                </a:solidFill>
                <a:latin typeface="Comfortaa"/>
                <a:ea typeface="Comfortaa"/>
                <a:cs typeface="Comfortaa"/>
                <a:sym typeface="Comfortaa"/>
              </a:endParaRPr>
            </a:p>
          </p:txBody>
        </p:sp>
        <p:sp>
          <p:nvSpPr>
            <p:cNvPr id="446" name="Google Shape;446;p68"/>
            <p:cNvSpPr txBox="1"/>
            <p:nvPr/>
          </p:nvSpPr>
          <p:spPr>
            <a:xfrm>
              <a:off x="658025" y="2766050"/>
              <a:ext cx="3536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Comfortaa"/>
                  <a:ea typeface="Comfortaa"/>
                  <a:cs typeface="Comfortaa"/>
                  <a:sym typeface="Comfortaa"/>
                </a:rPr>
                <a:t>Deployment</a:t>
              </a:r>
              <a:endParaRPr sz="2100">
                <a:solidFill>
                  <a:schemeClr val="dk1"/>
                </a:solidFill>
                <a:latin typeface="Comfortaa"/>
                <a:ea typeface="Comfortaa"/>
                <a:cs typeface="Comfortaa"/>
                <a:sym typeface="Comfortaa"/>
              </a:endParaRPr>
            </a:p>
          </p:txBody>
        </p:sp>
        <p:sp>
          <p:nvSpPr>
            <p:cNvPr id="447" name="Google Shape;447;p68"/>
            <p:cNvSpPr txBox="1"/>
            <p:nvPr/>
          </p:nvSpPr>
          <p:spPr>
            <a:xfrm>
              <a:off x="632900" y="3631925"/>
              <a:ext cx="35361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Comfortaa"/>
                  <a:ea typeface="Comfortaa"/>
                  <a:cs typeface="Comfortaa"/>
                  <a:sym typeface="Comfortaa"/>
                </a:rPr>
                <a:t>Namespace</a:t>
              </a:r>
              <a:endParaRPr sz="2100">
                <a:solidFill>
                  <a:schemeClr val="dk1"/>
                </a:solidFill>
                <a:latin typeface="Comfortaa"/>
                <a:ea typeface="Comfortaa"/>
                <a:cs typeface="Comfortaa"/>
                <a:sym typeface="Comfortaa"/>
              </a:endParaRPr>
            </a:p>
          </p:txBody>
        </p:sp>
      </p:grpSp>
      <p:sp>
        <p:nvSpPr>
          <p:cNvPr id="448" name="Google Shape;448;p68"/>
          <p:cNvSpPr txBox="1"/>
          <p:nvPr/>
        </p:nvSpPr>
        <p:spPr>
          <a:xfrm>
            <a:off x="4225275" y="755075"/>
            <a:ext cx="10137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WATCH</a:t>
            </a:r>
            <a:endParaRPr b="1">
              <a:solidFill>
                <a:schemeClr val="dk1"/>
              </a:solidFill>
              <a:latin typeface="Comfortaa"/>
              <a:ea typeface="Comfortaa"/>
              <a:cs typeface="Comfortaa"/>
              <a:sym typeface="Comfortaa"/>
            </a:endParaRPr>
          </a:p>
        </p:txBody>
      </p:sp>
      <p:sp>
        <p:nvSpPr>
          <p:cNvPr id="449" name="Google Shape;449;p68"/>
          <p:cNvSpPr txBox="1"/>
          <p:nvPr/>
        </p:nvSpPr>
        <p:spPr>
          <a:xfrm>
            <a:off x="4188950" y="1744550"/>
            <a:ext cx="10137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WATCH</a:t>
            </a:r>
            <a:endParaRPr b="1">
              <a:solidFill>
                <a:schemeClr val="dk1"/>
              </a:solidFill>
              <a:latin typeface="Comfortaa"/>
              <a:ea typeface="Comfortaa"/>
              <a:cs typeface="Comfortaa"/>
              <a:sym typeface="Comfortaa"/>
            </a:endParaRPr>
          </a:p>
        </p:txBody>
      </p:sp>
      <p:sp>
        <p:nvSpPr>
          <p:cNvPr id="450" name="Google Shape;450;p68"/>
          <p:cNvSpPr txBox="1"/>
          <p:nvPr/>
        </p:nvSpPr>
        <p:spPr>
          <a:xfrm>
            <a:off x="4188950" y="2667213"/>
            <a:ext cx="10137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WATCH</a:t>
            </a:r>
            <a:endParaRPr b="1">
              <a:solidFill>
                <a:schemeClr val="dk1"/>
              </a:solidFill>
              <a:latin typeface="Comfortaa"/>
              <a:ea typeface="Comfortaa"/>
              <a:cs typeface="Comfortaa"/>
              <a:sym typeface="Comfortaa"/>
            </a:endParaRPr>
          </a:p>
        </p:txBody>
      </p:sp>
      <p:sp>
        <p:nvSpPr>
          <p:cNvPr id="451" name="Google Shape;451;p68"/>
          <p:cNvSpPr txBox="1"/>
          <p:nvPr/>
        </p:nvSpPr>
        <p:spPr>
          <a:xfrm>
            <a:off x="4129425" y="3510500"/>
            <a:ext cx="10137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 WATCH</a:t>
            </a:r>
            <a:endParaRPr b="1">
              <a:solidFill>
                <a:schemeClr val="dk1"/>
              </a:solidFill>
              <a:latin typeface="Comfortaa"/>
              <a:ea typeface="Comfortaa"/>
              <a:cs typeface="Comfortaa"/>
              <a:sym typeface="Comfortaa"/>
            </a:endParaRPr>
          </a:p>
        </p:txBody>
      </p:sp>
      <p:sp>
        <p:nvSpPr>
          <p:cNvPr id="452" name="Google Shape;452;p68"/>
          <p:cNvSpPr txBox="1"/>
          <p:nvPr/>
        </p:nvSpPr>
        <p:spPr>
          <a:xfrm>
            <a:off x="6127525" y="4473750"/>
            <a:ext cx="24036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00FF00"/>
                </a:solidFill>
                <a:latin typeface="Comfortaa"/>
                <a:ea typeface="Comfortaa"/>
                <a:cs typeface="Comfortaa"/>
                <a:sym typeface="Comfortaa"/>
              </a:rPr>
              <a:t>API SERVER</a:t>
            </a:r>
            <a:endParaRPr sz="1700" b="1">
              <a:solidFill>
                <a:srgbClr val="00FF00"/>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endParaRPr>
          </a:p>
        </p:txBody>
      </p:sp>
      <p:sp>
        <p:nvSpPr>
          <p:cNvPr id="453" name="Google Shape;453;p68"/>
          <p:cNvSpPr txBox="1"/>
          <p:nvPr/>
        </p:nvSpPr>
        <p:spPr>
          <a:xfrm>
            <a:off x="535575" y="4523975"/>
            <a:ext cx="30981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00FF00"/>
                </a:solidFill>
                <a:latin typeface="Comfortaa"/>
                <a:ea typeface="Comfortaa"/>
                <a:cs typeface="Comfortaa"/>
                <a:sym typeface="Comfortaa"/>
              </a:rPr>
              <a:t>CONTROLLER MANAGER</a:t>
            </a:r>
            <a:endParaRPr sz="1700" b="1">
              <a:solidFill>
                <a:srgbClr val="00FF00"/>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endParaRPr>
          </a:p>
        </p:txBody>
      </p:sp>
      <p:sp>
        <p:nvSpPr>
          <p:cNvPr id="454" name="Google Shape;454;p68"/>
          <p:cNvSpPr/>
          <p:nvPr/>
        </p:nvSpPr>
        <p:spPr>
          <a:xfrm>
            <a:off x="4033575" y="1004575"/>
            <a:ext cx="1205400" cy="271200"/>
          </a:xfrm>
          <a:prstGeom prst="lef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8"/>
          <p:cNvSpPr/>
          <p:nvPr/>
        </p:nvSpPr>
        <p:spPr>
          <a:xfrm>
            <a:off x="4033575" y="1980750"/>
            <a:ext cx="1205400" cy="271200"/>
          </a:xfrm>
          <a:prstGeom prst="lef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8"/>
          <p:cNvSpPr/>
          <p:nvPr/>
        </p:nvSpPr>
        <p:spPr>
          <a:xfrm>
            <a:off x="4033575" y="2956925"/>
            <a:ext cx="1205400" cy="271200"/>
          </a:xfrm>
          <a:prstGeom prst="lef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8"/>
          <p:cNvSpPr/>
          <p:nvPr/>
        </p:nvSpPr>
        <p:spPr>
          <a:xfrm>
            <a:off x="4033575" y="3802475"/>
            <a:ext cx="1205400" cy="271200"/>
          </a:xfrm>
          <a:prstGeom prst="lef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8"/>
          <p:cNvSpPr txBox="1"/>
          <p:nvPr/>
        </p:nvSpPr>
        <p:spPr>
          <a:xfrm>
            <a:off x="1674825" y="70225"/>
            <a:ext cx="6019200" cy="360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         </a:t>
            </a:r>
            <a:r>
              <a:rPr lang="en" sz="1800" b="1">
                <a:solidFill>
                  <a:schemeClr val="dk1"/>
                </a:solidFill>
                <a:latin typeface="Comfortaa"/>
                <a:ea typeface="Comfortaa"/>
                <a:cs typeface="Comfortaa"/>
                <a:sym typeface="Comfortaa"/>
              </a:rPr>
              <a:t>reconciliation loop using watch mechanism</a:t>
            </a:r>
            <a:endParaRPr sz="1800" b="1">
              <a:solidFill>
                <a:schemeClr val="dk1"/>
              </a:solidFill>
              <a:latin typeface="Comfortaa"/>
              <a:ea typeface="Comfortaa"/>
              <a:cs typeface="Comfortaa"/>
              <a:sym typeface="Comfortaa"/>
            </a:endParaRPr>
          </a:p>
        </p:txBody>
      </p:sp>
      <p:cxnSp>
        <p:nvCxnSpPr>
          <p:cNvPr id="459" name="Google Shape;459;p68"/>
          <p:cNvCxnSpPr/>
          <p:nvPr/>
        </p:nvCxnSpPr>
        <p:spPr>
          <a:xfrm>
            <a:off x="4658900" y="459100"/>
            <a:ext cx="1800" cy="3486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4382"/>
        <p:cNvGrpSpPr/>
        <p:nvPr/>
      </p:nvGrpSpPr>
      <p:grpSpPr>
        <a:xfrm>
          <a:off x="0" y="0"/>
          <a:ext cx="0" cy="0"/>
          <a:chOff x="0" y="0"/>
          <a:chExt cx="0" cy="0"/>
        </a:xfrm>
      </p:grpSpPr>
      <p:sp>
        <p:nvSpPr>
          <p:cNvPr id="4383" name="Google Shape;4383;p509"/>
          <p:cNvSpPr txBox="1"/>
          <p:nvPr/>
        </p:nvSpPr>
        <p:spPr>
          <a:xfrm>
            <a:off x="83150" y="698925"/>
            <a:ext cx="4576500" cy="4381800"/>
          </a:xfrm>
          <a:prstGeom prst="rect">
            <a:avLst/>
          </a:prstGeom>
          <a:solidFill>
            <a:schemeClr val="dk1"/>
          </a:solid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apiVersion: extensions/v1beta1</a:t>
            </a:r>
            <a:endParaRPr b="1"/>
          </a:p>
          <a:p>
            <a:pPr marL="0" lvl="0" indent="0" algn="l" rtl="0">
              <a:spcBef>
                <a:spcPts val="0"/>
              </a:spcBef>
              <a:spcAft>
                <a:spcPts val="0"/>
              </a:spcAft>
              <a:buNone/>
            </a:pPr>
            <a:r>
              <a:rPr lang="en" b="1"/>
              <a:t>kind: Ingress</a:t>
            </a:r>
            <a:endParaRPr b="1"/>
          </a:p>
          <a:p>
            <a:pPr marL="0" lvl="0" indent="0" algn="l" rtl="0">
              <a:spcBef>
                <a:spcPts val="0"/>
              </a:spcBef>
              <a:spcAft>
                <a:spcPts val="0"/>
              </a:spcAft>
              <a:buNone/>
            </a:pPr>
            <a:r>
              <a:rPr lang="en" b="1"/>
              <a:t>metadata:</a:t>
            </a:r>
            <a:endParaRPr b="1"/>
          </a:p>
          <a:p>
            <a:pPr marL="0" lvl="0" indent="0" algn="l" rtl="0">
              <a:spcBef>
                <a:spcPts val="0"/>
              </a:spcBef>
              <a:spcAft>
                <a:spcPts val="0"/>
              </a:spcAft>
              <a:buNone/>
            </a:pPr>
            <a:r>
              <a:rPr lang="en" b="1"/>
              <a:t>  name: ingress-resource</a:t>
            </a:r>
            <a:endParaRPr b="1"/>
          </a:p>
          <a:p>
            <a:pPr marL="0" lvl="0" indent="0" algn="l" rtl="0">
              <a:spcBef>
                <a:spcPts val="0"/>
              </a:spcBef>
              <a:spcAft>
                <a:spcPts val="0"/>
              </a:spcAft>
              <a:buNone/>
            </a:pPr>
            <a:r>
              <a:rPr lang="en" b="1"/>
              <a:t>  annotations:</a:t>
            </a:r>
            <a:endParaRPr b="1"/>
          </a:p>
          <a:p>
            <a:pPr marL="0" lvl="0" indent="0" algn="l" rtl="0">
              <a:spcBef>
                <a:spcPts val="0"/>
              </a:spcBef>
              <a:spcAft>
                <a:spcPts val="0"/>
              </a:spcAft>
              <a:buNone/>
            </a:pPr>
            <a:r>
              <a:rPr lang="en" b="1"/>
              <a:t>    kubernetes.io/ingress.class: nginx</a:t>
            </a:r>
            <a:endParaRPr b="1"/>
          </a:p>
          <a:p>
            <a:pPr marL="0" lvl="0" indent="0" algn="l" rtl="0">
              <a:spcBef>
                <a:spcPts val="0"/>
              </a:spcBef>
              <a:spcAft>
                <a:spcPts val="0"/>
              </a:spcAft>
              <a:buNone/>
            </a:pPr>
            <a:r>
              <a:rPr lang="en" b="1"/>
              <a:t>    nginx.ingress.kubernetes.io/ssl-redirect: "false"</a:t>
            </a:r>
            <a:endParaRPr b="1"/>
          </a:p>
          <a:p>
            <a:pPr marL="0" lvl="0" indent="0" algn="l" rtl="0">
              <a:spcBef>
                <a:spcPts val="0"/>
              </a:spcBef>
              <a:spcAft>
                <a:spcPts val="0"/>
              </a:spcAft>
              <a:buNone/>
            </a:pPr>
            <a:r>
              <a:rPr lang="en" b="1"/>
              <a:t>spec:</a:t>
            </a:r>
            <a:endParaRPr b="1"/>
          </a:p>
          <a:p>
            <a:pPr marL="0" lvl="0" indent="0" algn="l" rtl="0">
              <a:spcBef>
                <a:spcPts val="0"/>
              </a:spcBef>
              <a:spcAft>
                <a:spcPts val="0"/>
              </a:spcAft>
              <a:buNone/>
            </a:pPr>
            <a:r>
              <a:rPr lang="en" b="1"/>
              <a:t> </a:t>
            </a:r>
            <a:r>
              <a:rPr lang="en" b="1">
                <a:solidFill>
                  <a:srgbClr val="FF0000"/>
                </a:solidFill>
              </a:rPr>
              <a:t> tls:</a:t>
            </a:r>
            <a:endParaRPr b="1">
              <a:solidFill>
                <a:srgbClr val="FF0000"/>
              </a:solidFill>
            </a:endParaRPr>
          </a:p>
          <a:p>
            <a:pPr marL="0" lvl="0" indent="0" algn="l" rtl="0">
              <a:spcBef>
                <a:spcPts val="0"/>
              </a:spcBef>
              <a:spcAft>
                <a:spcPts val="0"/>
              </a:spcAft>
              <a:buNone/>
            </a:pPr>
            <a:r>
              <a:rPr lang="en" b="1">
                <a:solidFill>
                  <a:srgbClr val="FF0000"/>
                </a:solidFill>
              </a:rPr>
              <a:t>  - hosts:</a:t>
            </a:r>
            <a:endParaRPr b="1">
              <a:solidFill>
                <a:srgbClr val="FF0000"/>
              </a:solidFill>
            </a:endParaRPr>
          </a:p>
          <a:p>
            <a:pPr marL="0" lvl="0" indent="0" algn="l" rtl="0">
              <a:spcBef>
                <a:spcPts val="0"/>
              </a:spcBef>
              <a:spcAft>
                <a:spcPts val="0"/>
              </a:spcAft>
              <a:buNone/>
            </a:pPr>
            <a:r>
              <a:rPr lang="en" b="1">
                <a:solidFill>
                  <a:srgbClr val="FF0000"/>
                </a:solidFill>
              </a:rPr>
              <a:t>    - target.lab.com </a:t>
            </a:r>
            <a:endParaRPr b="1">
              <a:solidFill>
                <a:srgbClr val="FF0000"/>
              </a:solidFill>
            </a:endParaRPr>
          </a:p>
          <a:p>
            <a:pPr marL="0" lvl="0" indent="0" algn="l" rtl="0">
              <a:spcBef>
                <a:spcPts val="0"/>
              </a:spcBef>
              <a:spcAft>
                <a:spcPts val="0"/>
              </a:spcAft>
              <a:buNone/>
            </a:pPr>
            <a:r>
              <a:rPr lang="en" b="1">
                <a:solidFill>
                  <a:srgbClr val="FF0000"/>
                </a:solidFill>
              </a:rPr>
              <a:t>      secretName: tls-secret</a:t>
            </a:r>
            <a:endParaRPr b="1">
              <a:solidFill>
                <a:srgbClr val="FF0000"/>
              </a:solidFill>
            </a:endParaRPr>
          </a:p>
          <a:p>
            <a:pPr marL="0" lvl="0" indent="0" algn="l" rtl="0">
              <a:spcBef>
                <a:spcPts val="0"/>
              </a:spcBef>
              <a:spcAft>
                <a:spcPts val="0"/>
              </a:spcAft>
              <a:buNone/>
            </a:pPr>
            <a:r>
              <a:rPr lang="en" b="1"/>
              <a:t>  rules:</a:t>
            </a:r>
            <a:endParaRPr b="1"/>
          </a:p>
          <a:p>
            <a:pPr marL="0" lvl="0" indent="0" algn="l" rtl="0">
              <a:spcBef>
                <a:spcPts val="0"/>
              </a:spcBef>
              <a:spcAft>
                <a:spcPts val="0"/>
              </a:spcAft>
              <a:buNone/>
            </a:pPr>
            <a:r>
              <a:rPr lang="en" b="1"/>
              <a:t>  - host: </a:t>
            </a:r>
            <a:r>
              <a:rPr lang="en" b="1">
                <a:solidFill>
                  <a:srgbClr val="FF0000"/>
                </a:solidFill>
              </a:rPr>
              <a:t>target.lab.com</a:t>
            </a:r>
            <a:endParaRPr b="1">
              <a:solidFill>
                <a:srgbClr val="FF0000"/>
              </a:solidFill>
            </a:endParaRPr>
          </a:p>
          <a:p>
            <a:pPr marL="0" lvl="0" indent="0" algn="l" rtl="0">
              <a:spcBef>
                <a:spcPts val="0"/>
              </a:spcBef>
              <a:spcAft>
                <a:spcPts val="0"/>
              </a:spcAft>
              <a:buNone/>
            </a:pPr>
            <a:r>
              <a:rPr lang="en" b="1"/>
              <a:t>    http:</a:t>
            </a:r>
            <a:endParaRPr b="1"/>
          </a:p>
          <a:p>
            <a:pPr marL="0" lvl="0" indent="0" algn="l" rtl="0">
              <a:spcBef>
                <a:spcPts val="0"/>
              </a:spcBef>
              <a:spcAft>
                <a:spcPts val="0"/>
              </a:spcAft>
              <a:buNone/>
            </a:pPr>
            <a:r>
              <a:rPr lang="en" b="1"/>
              <a:t>      paths:</a:t>
            </a:r>
            <a:endParaRPr b="1"/>
          </a:p>
          <a:p>
            <a:pPr marL="0" lvl="0" indent="0" algn="l" rtl="0">
              <a:spcBef>
                <a:spcPts val="0"/>
              </a:spcBef>
              <a:spcAft>
                <a:spcPts val="0"/>
              </a:spcAft>
              <a:buNone/>
            </a:pPr>
            <a:r>
              <a:rPr lang="en" b="1"/>
              <a:t>      - path: /hello</a:t>
            </a:r>
            <a:endParaRPr b="1"/>
          </a:p>
          <a:p>
            <a:pPr marL="0" lvl="0" indent="0" algn="l" rtl="0">
              <a:spcBef>
                <a:spcPts val="0"/>
              </a:spcBef>
              <a:spcAft>
                <a:spcPts val="0"/>
              </a:spcAft>
              <a:buNone/>
            </a:pPr>
            <a:r>
              <a:rPr lang="en" b="1"/>
              <a:t>        backend:</a:t>
            </a:r>
            <a:endParaRPr b="1"/>
          </a:p>
          <a:p>
            <a:pPr marL="0" lvl="0" indent="0" algn="l" rtl="0">
              <a:spcBef>
                <a:spcPts val="0"/>
              </a:spcBef>
              <a:spcAft>
                <a:spcPts val="0"/>
              </a:spcAft>
              <a:buNone/>
            </a:pPr>
            <a:r>
              <a:rPr lang="en" b="1"/>
              <a:t>          serviceName: hello-app</a:t>
            </a:r>
            <a:endParaRPr b="1"/>
          </a:p>
          <a:p>
            <a:pPr marL="0" lvl="0" indent="0" algn="l" rtl="0">
              <a:spcBef>
                <a:spcPts val="0"/>
              </a:spcBef>
              <a:spcAft>
                <a:spcPts val="0"/>
              </a:spcAft>
              <a:buNone/>
            </a:pPr>
            <a:r>
              <a:rPr lang="en" b="1"/>
              <a:t>          servicePort: 8080</a:t>
            </a:r>
            <a:endParaRPr b="1"/>
          </a:p>
          <a:p>
            <a:pPr marL="0" lvl="0" indent="0" algn="l" rtl="0">
              <a:spcBef>
                <a:spcPts val="0"/>
              </a:spcBef>
              <a:spcAft>
                <a:spcPts val="0"/>
              </a:spcAft>
              <a:buNone/>
            </a:pPr>
            <a:r>
              <a:rPr lang="en" b="1"/>
              <a:t>   </a:t>
            </a:r>
            <a:endParaRPr b="1"/>
          </a:p>
          <a:p>
            <a:pPr marL="0" lvl="0" indent="0" algn="l" rtl="0">
              <a:spcBef>
                <a:spcPts val="0"/>
              </a:spcBef>
              <a:spcAft>
                <a:spcPts val="0"/>
              </a:spcAft>
              <a:buNone/>
            </a:pPr>
            <a:endParaRPr b="1"/>
          </a:p>
          <a:p>
            <a:pPr marL="0" lvl="0" indent="0" algn="l" rtl="0">
              <a:spcBef>
                <a:spcPts val="0"/>
              </a:spcBef>
              <a:spcAft>
                <a:spcPts val="0"/>
              </a:spcAft>
              <a:buNone/>
            </a:pPr>
            <a:r>
              <a:rPr lang="en"/>
              <a:t>  </a:t>
            </a:r>
            <a:endParaRPr/>
          </a:p>
        </p:txBody>
      </p:sp>
      <p:sp>
        <p:nvSpPr>
          <p:cNvPr id="4384" name="Google Shape;4384;p509"/>
          <p:cNvSpPr txBox="1"/>
          <p:nvPr/>
        </p:nvSpPr>
        <p:spPr>
          <a:xfrm>
            <a:off x="39950" y="54525"/>
            <a:ext cx="88995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SSL/TLS Offloading</a:t>
            </a:r>
            <a:endParaRPr sz="2400" b="1">
              <a:solidFill>
                <a:schemeClr val="dk1"/>
              </a:solidFill>
              <a:latin typeface="Comfortaa"/>
              <a:ea typeface="Comfortaa"/>
              <a:cs typeface="Comfortaa"/>
              <a:sym typeface="Comfortaa"/>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4388"/>
        <p:cNvGrpSpPr/>
        <p:nvPr/>
      </p:nvGrpSpPr>
      <p:grpSpPr>
        <a:xfrm>
          <a:off x="0" y="0"/>
          <a:ext cx="0" cy="0"/>
          <a:chOff x="0" y="0"/>
          <a:chExt cx="0" cy="0"/>
        </a:xfrm>
      </p:grpSpPr>
      <p:sp>
        <p:nvSpPr>
          <p:cNvPr id="4389" name="Google Shape;4389;p510"/>
          <p:cNvSpPr/>
          <p:nvPr/>
        </p:nvSpPr>
        <p:spPr>
          <a:xfrm>
            <a:off x="403400" y="1820250"/>
            <a:ext cx="2231100" cy="1757100"/>
          </a:xfrm>
          <a:prstGeom prst="diamon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INGRESS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controller/ingress proxy</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p:txBody>
      </p:sp>
      <p:sp>
        <p:nvSpPr>
          <p:cNvPr id="4390" name="Google Shape;4390;p510"/>
          <p:cNvSpPr/>
          <p:nvPr/>
        </p:nvSpPr>
        <p:spPr>
          <a:xfrm>
            <a:off x="4425400" y="2016225"/>
            <a:ext cx="1668000" cy="14157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sp>
        <p:nvSpPr>
          <p:cNvPr id="4391" name="Google Shape;4391;p510"/>
          <p:cNvSpPr/>
          <p:nvPr/>
        </p:nvSpPr>
        <p:spPr>
          <a:xfrm>
            <a:off x="4455100" y="3584250"/>
            <a:ext cx="15933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clusterIP</a:t>
            </a:r>
            <a:endParaRPr sz="1900"/>
          </a:p>
          <a:p>
            <a:pPr marL="0" lvl="0" indent="0" algn="l" rtl="0">
              <a:spcBef>
                <a:spcPts val="0"/>
              </a:spcBef>
              <a:spcAft>
                <a:spcPts val="0"/>
              </a:spcAft>
              <a:buNone/>
            </a:pPr>
            <a:r>
              <a:rPr lang="en" sz="1900"/>
              <a:t>Service</a:t>
            </a:r>
            <a:endParaRPr sz="1900"/>
          </a:p>
        </p:txBody>
      </p:sp>
      <p:pic>
        <p:nvPicPr>
          <p:cNvPr id="4392" name="Google Shape;4392;p510"/>
          <p:cNvPicPr preferRelativeResize="0"/>
          <p:nvPr/>
        </p:nvPicPr>
        <p:blipFill>
          <a:blip r:embed="rId3">
            <a:alphaModFix/>
          </a:blip>
          <a:stretch>
            <a:fillRect/>
          </a:stretch>
        </p:blipFill>
        <p:spPr>
          <a:xfrm>
            <a:off x="1010250" y="57952"/>
            <a:ext cx="1017400" cy="1017400"/>
          </a:xfrm>
          <a:prstGeom prst="rect">
            <a:avLst/>
          </a:prstGeom>
          <a:noFill/>
          <a:ln>
            <a:noFill/>
          </a:ln>
        </p:spPr>
      </p:pic>
      <p:cxnSp>
        <p:nvCxnSpPr>
          <p:cNvPr id="4393" name="Google Shape;4393;p510"/>
          <p:cNvCxnSpPr>
            <a:stCxn id="4392" idx="2"/>
            <a:endCxn id="4389" idx="0"/>
          </p:cNvCxnSpPr>
          <p:nvPr/>
        </p:nvCxnSpPr>
        <p:spPr>
          <a:xfrm>
            <a:off x="1518950" y="1075352"/>
            <a:ext cx="0" cy="744900"/>
          </a:xfrm>
          <a:prstGeom prst="straightConnector1">
            <a:avLst/>
          </a:prstGeom>
          <a:noFill/>
          <a:ln w="38100" cap="flat" cmpd="sng">
            <a:solidFill>
              <a:schemeClr val="dk1"/>
            </a:solidFill>
            <a:prstDash val="solid"/>
            <a:round/>
            <a:headEnd type="none" w="med" len="med"/>
            <a:tailEnd type="triangle" w="med" len="med"/>
          </a:ln>
        </p:spPr>
      </p:cxnSp>
      <p:sp>
        <p:nvSpPr>
          <p:cNvPr id="4394" name="Google Shape;4394;p510"/>
          <p:cNvSpPr/>
          <p:nvPr/>
        </p:nvSpPr>
        <p:spPr>
          <a:xfrm>
            <a:off x="4425400" y="448200"/>
            <a:ext cx="16680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sp>
        <p:nvSpPr>
          <p:cNvPr id="4395" name="Google Shape;4395;p510"/>
          <p:cNvSpPr txBox="1"/>
          <p:nvPr/>
        </p:nvSpPr>
        <p:spPr>
          <a:xfrm>
            <a:off x="6389050" y="4897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6" name="Google Shape;4396;p510"/>
          <p:cNvSpPr txBox="1"/>
          <p:nvPr/>
        </p:nvSpPr>
        <p:spPr>
          <a:xfrm>
            <a:off x="6389050" y="2111625"/>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7" name="Google Shape;4397;p510"/>
          <p:cNvSpPr txBox="1"/>
          <p:nvPr/>
        </p:nvSpPr>
        <p:spPr>
          <a:xfrm>
            <a:off x="6425025" y="36796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8" name="Google Shape;4398;p510"/>
          <p:cNvSpPr/>
          <p:nvPr/>
        </p:nvSpPr>
        <p:spPr>
          <a:xfrm>
            <a:off x="6586150"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399" name="Google Shape;4399;p510"/>
          <p:cNvSpPr/>
          <p:nvPr/>
        </p:nvSpPr>
        <p:spPr>
          <a:xfrm>
            <a:off x="7634625"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00" name="Google Shape;4400;p510"/>
          <p:cNvSpPr/>
          <p:nvPr/>
        </p:nvSpPr>
        <p:spPr>
          <a:xfrm>
            <a:off x="6586150" y="237975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01" name="Google Shape;4401;p510"/>
          <p:cNvSpPr/>
          <p:nvPr/>
        </p:nvSpPr>
        <p:spPr>
          <a:xfrm>
            <a:off x="6586150"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02" name="Google Shape;4402;p510"/>
          <p:cNvSpPr/>
          <p:nvPr/>
        </p:nvSpPr>
        <p:spPr>
          <a:xfrm>
            <a:off x="7563175"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03" name="Google Shape;4403;p510"/>
          <p:cNvSpPr/>
          <p:nvPr/>
        </p:nvSpPr>
        <p:spPr>
          <a:xfrm>
            <a:off x="340500" y="4468200"/>
            <a:ext cx="3019800" cy="53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    Ingress Resource: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        routing rules</a:t>
            </a:r>
            <a:endParaRPr sz="1600" b="1">
              <a:latin typeface="Comfortaa"/>
              <a:ea typeface="Comfortaa"/>
              <a:cs typeface="Comfortaa"/>
              <a:sym typeface="Comfortaa"/>
            </a:endParaRPr>
          </a:p>
        </p:txBody>
      </p:sp>
      <p:cxnSp>
        <p:nvCxnSpPr>
          <p:cNvPr id="4404" name="Google Shape;4404;p510"/>
          <p:cNvCxnSpPr>
            <a:stCxn id="4389" idx="2"/>
          </p:cNvCxnSpPr>
          <p:nvPr/>
        </p:nvCxnSpPr>
        <p:spPr>
          <a:xfrm>
            <a:off x="1518950" y="3577350"/>
            <a:ext cx="0" cy="854400"/>
          </a:xfrm>
          <a:prstGeom prst="straightConnector1">
            <a:avLst/>
          </a:prstGeom>
          <a:noFill/>
          <a:ln w="38100" cap="flat" cmpd="sng">
            <a:solidFill>
              <a:schemeClr val="dk1"/>
            </a:solidFill>
            <a:prstDash val="dash"/>
            <a:round/>
            <a:headEnd type="none" w="med" len="med"/>
            <a:tailEnd type="triangle" w="med" len="med"/>
          </a:ln>
        </p:spPr>
      </p:cxnSp>
      <p:cxnSp>
        <p:nvCxnSpPr>
          <p:cNvPr id="4405" name="Google Shape;4405;p510"/>
          <p:cNvCxnSpPr/>
          <p:nvPr/>
        </p:nvCxnSpPr>
        <p:spPr>
          <a:xfrm>
            <a:off x="311625" y="1499650"/>
            <a:ext cx="3191700" cy="4500"/>
          </a:xfrm>
          <a:prstGeom prst="straightConnector1">
            <a:avLst/>
          </a:prstGeom>
          <a:noFill/>
          <a:ln w="28575" cap="flat" cmpd="sng">
            <a:solidFill>
              <a:srgbClr val="FF0000"/>
            </a:solidFill>
            <a:prstDash val="lgDash"/>
            <a:round/>
            <a:headEnd type="none" w="med" len="med"/>
            <a:tailEnd type="none" w="med" len="med"/>
          </a:ln>
        </p:spPr>
      </p:cxnSp>
      <p:sp>
        <p:nvSpPr>
          <p:cNvPr id="4406" name="Google Shape;4406;p510"/>
          <p:cNvSpPr txBox="1"/>
          <p:nvPr/>
        </p:nvSpPr>
        <p:spPr>
          <a:xfrm>
            <a:off x="2130650" y="823800"/>
            <a:ext cx="13113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TLS </a:t>
            </a: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encryption</a:t>
            </a:r>
            <a:endParaRPr>
              <a:solidFill>
                <a:schemeClr val="dk1"/>
              </a:solidFill>
              <a:latin typeface="Comfortaa"/>
              <a:ea typeface="Comfortaa"/>
              <a:cs typeface="Comfortaa"/>
              <a:sym typeface="Comfortaa"/>
            </a:endParaRPr>
          </a:p>
        </p:txBody>
      </p:sp>
      <p:sp>
        <p:nvSpPr>
          <p:cNvPr id="4407" name="Google Shape;4407;p510"/>
          <p:cNvSpPr txBox="1"/>
          <p:nvPr/>
        </p:nvSpPr>
        <p:spPr>
          <a:xfrm>
            <a:off x="2874300" y="2293650"/>
            <a:ext cx="1311300" cy="6522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No encryption</a:t>
            </a:r>
            <a:endParaRPr>
              <a:solidFill>
                <a:schemeClr val="dk1"/>
              </a:solidFill>
              <a:latin typeface="Comfortaa"/>
              <a:ea typeface="Comfortaa"/>
              <a:cs typeface="Comfortaa"/>
              <a:sym typeface="Comfortaa"/>
            </a:endParaRPr>
          </a:p>
        </p:txBody>
      </p:sp>
      <p:sp>
        <p:nvSpPr>
          <p:cNvPr id="4408" name="Google Shape;4408;p510"/>
          <p:cNvSpPr txBox="1"/>
          <p:nvPr/>
        </p:nvSpPr>
        <p:spPr>
          <a:xfrm>
            <a:off x="1736700" y="358425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K8s API</a:t>
            </a:r>
            <a:endParaRPr>
              <a:solidFill>
                <a:schemeClr val="dk1"/>
              </a:solidFill>
              <a:latin typeface="Comfortaa"/>
              <a:ea typeface="Comfortaa"/>
              <a:cs typeface="Comfortaa"/>
              <a:sym typeface="Comfortaa"/>
            </a:endParaRPr>
          </a:p>
        </p:txBody>
      </p:sp>
      <p:sp>
        <p:nvSpPr>
          <p:cNvPr id="4409" name="Google Shape;4409;p510"/>
          <p:cNvSpPr txBox="1"/>
          <p:nvPr/>
        </p:nvSpPr>
        <p:spPr>
          <a:xfrm>
            <a:off x="2634500" y="57950"/>
            <a:ext cx="1937400" cy="8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TLS offloading </a:t>
            </a:r>
            <a:endParaRPr sz="2400" b="1">
              <a:solidFill>
                <a:schemeClr val="dk1"/>
              </a:solidFill>
              <a:latin typeface="Comfortaa"/>
              <a:ea typeface="Comfortaa"/>
              <a:cs typeface="Comfortaa"/>
              <a:sym typeface="Comfortaa"/>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4413"/>
        <p:cNvGrpSpPr/>
        <p:nvPr/>
      </p:nvGrpSpPr>
      <p:grpSpPr>
        <a:xfrm>
          <a:off x="0" y="0"/>
          <a:ext cx="0" cy="0"/>
          <a:chOff x="0" y="0"/>
          <a:chExt cx="0" cy="0"/>
        </a:xfrm>
      </p:grpSpPr>
      <p:sp>
        <p:nvSpPr>
          <p:cNvPr id="4414" name="Google Shape;4414;p511"/>
          <p:cNvSpPr txBox="1"/>
          <p:nvPr/>
        </p:nvSpPr>
        <p:spPr>
          <a:xfrm>
            <a:off x="83150" y="698925"/>
            <a:ext cx="4576500" cy="4381800"/>
          </a:xfrm>
          <a:prstGeom prst="rect">
            <a:avLst/>
          </a:prstGeom>
          <a:solidFill>
            <a:schemeClr val="dk1"/>
          </a:solid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apiVersion: extensions/v1beta1</a:t>
            </a:r>
            <a:endParaRPr b="1"/>
          </a:p>
          <a:p>
            <a:pPr marL="0" lvl="0" indent="0" algn="l" rtl="0">
              <a:spcBef>
                <a:spcPts val="0"/>
              </a:spcBef>
              <a:spcAft>
                <a:spcPts val="0"/>
              </a:spcAft>
              <a:buNone/>
            </a:pPr>
            <a:r>
              <a:rPr lang="en" b="1"/>
              <a:t>kind: Ingress</a:t>
            </a:r>
            <a:endParaRPr b="1"/>
          </a:p>
          <a:p>
            <a:pPr marL="0" lvl="0" indent="0" algn="l" rtl="0">
              <a:spcBef>
                <a:spcPts val="0"/>
              </a:spcBef>
              <a:spcAft>
                <a:spcPts val="0"/>
              </a:spcAft>
              <a:buNone/>
            </a:pPr>
            <a:r>
              <a:rPr lang="en" b="1"/>
              <a:t>metadata:</a:t>
            </a:r>
            <a:endParaRPr b="1"/>
          </a:p>
          <a:p>
            <a:pPr marL="0" lvl="0" indent="0" algn="l" rtl="0">
              <a:spcBef>
                <a:spcPts val="0"/>
              </a:spcBef>
              <a:spcAft>
                <a:spcPts val="0"/>
              </a:spcAft>
              <a:buNone/>
            </a:pPr>
            <a:r>
              <a:rPr lang="en" b="1"/>
              <a:t>  name: ingress-resource</a:t>
            </a:r>
            <a:endParaRPr b="1"/>
          </a:p>
          <a:p>
            <a:pPr marL="0" lvl="0" indent="0" algn="l" rtl="0">
              <a:spcBef>
                <a:spcPts val="0"/>
              </a:spcBef>
              <a:spcAft>
                <a:spcPts val="0"/>
              </a:spcAft>
              <a:buNone/>
            </a:pPr>
            <a:r>
              <a:rPr lang="en" b="1"/>
              <a:t>  annotations:</a:t>
            </a:r>
            <a:endParaRPr b="1"/>
          </a:p>
          <a:p>
            <a:pPr marL="0" lvl="0" indent="0" algn="l" rtl="0">
              <a:spcBef>
                <a:spcPts val="0"/>
              </a:spcBef>
              <a:spcAft>
                <a:spcPts val="0"/>
              </a:spcAft>
              <a:buNone/>
            </a:pPr>
            <a:r>
              <a:rPr lang="en" b="1"/>
              <a:t>    kubernetes.io/ingress.class: nginx</a:t>
            </a:r>
            <a:endParaRPr b="1"/>
          </a:p>
          <a:p>
            <a:pPr marL="0" lvl="0" indent="0" algn="l" rtl="0">
              <a:spcBef>
                <a:spcPts val="0"/>
              </a:spcBef>
              <a:spcAft>
                <a:spcPts val="0"/>
              </a:spcAft>
              <a:buNone/>
            </a:pPr>
            <a:r>
              <a:rPr lang="en" b="1"/>
              <a:t>    nginx.ingress.kubernetes.io/ssl-redirect: "false"</a:t>
            </a:r>
            <a:endParaRPr b="1"/>
          </a:p>
          <a:p>
            <a:pPr marL="0" lvl="0" indent="0" algn="l" rtl="0">
              <a:spcBef>
                <a:spcPts val="0"/>
              </a:spcBef>
              <a:spcAft>
                <a:spcPts val="0"/>
              </a:spcAft>
              <a:buNone/>
            </a:pPr>
            <a:r>
              <a:rPr lang="en" b="1"/>
              <a:t>spec:</a:t>
            </a:r>
            <a:endParaRPr b="1"/>
          </a:p>
          <a:p>
            <a:pPr marL="0" lvl="0" indent="0" algn="l" rtl="0">
              <a:spcBef>
                <a:spcPts val="0"/>
              </a:spcBef>
              <a:spcAft>
                <a:spcPts val="0"/>
              </a:spcAft>
              <a:buNone/>
            </a:pPr>
            <a:r>
              <a:rPr lang="en" b="1"/>
              <a:t> </a:t>
            </a:r>
            <a:r>
              <a:rPr lang="en" b="1">
                <a:solidFill>
                  <a:srgbClr val="FF0000"/>
                </a:solidFill>
              </a:rPr>
              <a:t> tls:</a:t>
            </a:r>
            <a:endParaRPr b="1">
              <a:solidFill>
                <a:srgbClr val="FF0000"/>
              </a:solidFill>
            </a:endParaRPr>
          </a:p>
          <a:p>
            <a:pPr marL="0" lvl="0" indent="0" algn="l" rtl="0">
              <a:spcBef>
                <a:spcPts val="0"/>
              </a:spcBef>
              <a:spcAft>
                <a:spcPts val="0"/>
              </a:spcAft>
              <a:buNone/>
            </a:pPr>
            <a:r>
              <a:rPr lang="en" b="1">
                <a:solidFill>
                  <a:srgbClr val="FF0000"/>
                </a:solidFill>
              </a:rPr>
              <a:t>  - hosts:</a:t>
            </a:r>
            <a:endParaRPr b="1">
              <a:solidFill>
                <a:srgbClr val="FF0000"/>
              </a:solidFill>
            </a:endParaRPr>
          </a:p>
          <a:p>
            <a:pPr marL="0" lvl="0" indent="0" algn="l" rtl="0">
              <a:spcBef>
                <a:spcPts val="0"/>
              </a:spcBef>
              <a:spcAft>
                <a:spcPts val="0"/>
              </a:spcAft>
              <a:buNone/>
            </a:pPr>
            <a:r>
              <a:rPr lang="en" b="1">
                <a:solidFill>
                  <a:srgbClr val="FF0000"/>
                </a:solidFill>
              </a:rPr>
              <a:t>    - target.lab.com </a:t>
            </a:r>
            <a:endParaRPr b="1">
              <a:solidFill>
                <a:srgbClr val="FF0000"/>
              </a:solidFill>
            </a:endParaRPr>
          </a:p>
          <a:p>
            <a:pPr marL="0" lvl="0" indent="0" algn="l" rtl="0">
              <a:spcBef>
                <a:spcPts val="0"/>
              </a:spcBef>
              <a:spcAft>
                <a:spcPts val="0"/>
              </a:spcAft>
              <a:buNone/>
            </a:pPr>
            <a:r>
              <a:rPr lang="en" b="1">
                <a:solidFill>
                  <a:srgbClr val="FF0000"/>
                </a:solidFill>
              </a:rPr>
              <a:t>      secretName: tls-secret</a:t>
            </a:r>
            <a:endParaRPr b="1">
              <a:solidFill>
                <a:srgbClr val="FF0000"/>
              </a:solidFill>
            </a:endParaRPr>
          </a:p>
          <a:p>
            <a:pPr marL="0" lvl="0" indent="0" algn="l" rtl="0">
              <a:spcBef>
                <a:spcPts val="0"/>
              </a:spcBef>
              <a:spcAft>
                <a:spcPts val="0"/>
              </a:spcAft>
              <a:buNone/>
            </a:pPr>
            <a:r>
              <a:rPr lang="en" b="1"/>
              <a:t>  rules:</a:t>
            </a:r>
            <a:endParaRPr b="1"/>
          </a:p>
          <a:p>
            <a:pPr marL="0" lvl="0" indent="0" algn="l" rtl="0">
              <a:spcBef>
                <a:spcPts val="0"/>
              </a:spcBef>
              <a:spcAft>
                <a:spcPts val="0"/>
              </a:spcAft>
              <a:buNone/>
            </a:pPr>
            <a:r>
              <a:rPr lang="en" b="1"/>
              <a:t>  - host: </a:t>
            </a:r>
            <a:r>
              <a:rPr lang="en" b="1">
                <a:solidFill>
                  <a:srgbClr val="FF0000"/>
                </a:solidFill>
              </a:rPr>
              <a:t>target.lab.com</a:t>
            </a:r>
            <a:endParaRPr b="1">
              <a:solidFill>
                <a:srgbClr val="FF0000"/>
              </a:solidFill>
            </a:endParaRPr>
          </a:p>
          <a:p>
            <a:pPr marL="0" lvl="0" indent="0" algn="l" rtl="0">
              <a:spcBef>
                <a:spcPts val="0"/>
              </a:spcBef>
              <a:spcAft>
                <a:spcPts val="0"/>
              </a:spcAft>
              <a:buNone/>
            </a:pPr>
            <a:r>
              <a:rPr lang="en" b="1"/>
              <a:t>    http:</a:t>
            </a:r>
            <a:endParaRPr b="1"/>
          </a:p>
          <a:p>
            <a:pPr marL="0" lvl="0" indent="0" algn="l" rtl="0">
              <a:spcBef>
                <a:spcPts val="0"/>
              </a:spcBef>
              <a:spcAft>
                <a:spcPts val="0"/>
              </a:spcAft>
              <a:buNone/>
            </a:pPr>
            <a:r>
              <a:rPr lang="en" b="1"/>
              <a:t>      paths:</a:t>
            </a:r>
            <a:endParaRPr b="1"/>
          </a:p>
          <a:p>
            <a:pPr marL="0" lvl="0" indent="0" algn="l" rtl="0">
              <a:spcBef>
                <a:spcPts val="0"/>
              </a:spcBef>
              <a:spcAft>
                <a:spcPts val="0"/>
              </a:spcAft>
              <a:buNone/>
            </a:pPr>
            <a:r>
              <a:rPr lang="en" b="1"/>
              <a:t>      - path: /hello</a:t>
            </a:r>
            <a:endParaRPr b="1"/>
          </a:p>
          <a:p>
            <a:pPr marL="0" lvl="0" indent="0" algn="l" rtl="0">
              <a:spcBef>
                <a:spcPts val="0"/>
              </a:spcBef>
              <a:spcAft>
                <a:spcPts val="0"/>
              </a:spcAft>
              <a:buNone/>
            </a:pPr>
            <a:r>
              <a:rPr lang="en" b="1"/>
              <a:t>        backend:</a:t>
            </a:r>
            <a:endParaRPr b="1"/>
          </a:p>
          <a:p>
            <a:pPr marL="0" lvl="0" indent="0" algn="l" rtl="0">
              <a:spcBef>
                <a:spcPts val="0"/>
              </a:spcBef>
              <a:spcAft>
                <a:spcPts val="0"/>
              </a:spcAft>
              <a:buNone/>
            </a:pPr>
            <a:r>
              <a:rPr lang="en" b="1"/>
              <a:t>          serviceName: hello-app</a:t>
            </a:r>
            <a:endParaRPr b="1"/>
          </a:p>
          <a:p>
            <a:pPr marL="0" lvl="0" indent="0" algn="l" rtl="0">
              <a:spcBef>
                <a:spcPts val="0"/>
              </a:spcBef>
              <a:spcAft>
                <a:spcPts val="0"/>
              </a:spcAft>
              <a:buNone/>
            </a:pPr>
            <a:r>
              <a:rPr lang="en" b="1"/>
              <a:t>          servicePort: 8080</a:t>
            </a:r>
            <a:endParaRPr b="1"/>
          </a:p>
          <a:p>
            <a:pPr marL="0" lvl="0" indent="0" algn="l" rtl="0">
              <a:spcBef>
                <a:spcPts val="0"/>
              </a:spcBef>
              <a:spcAft>
                <a:spcPts val="0"/>
              </a:spcAft>
              <a:buNone/>
            </a:pPr>
            <a:r>
              <a:rPr lang="en" b="1"/>
              <a:t>   </a:t>
            </a:r>
            <a:endParaRPr b="1"/>
          </a:p>
          <a:p>
            <a:pPr marL="0" lvl="0" indent="0" algn="l" rtl="0">
              <a:spcBef>
                <a:spcPts val="0"/>
              </a:spcBef>
              <a:spcAft>
                <a:spcPts val="0"/>
              </a:spcAft>
              <a:buNone/>
            </a:pPr>
            <a:endParaRPr b="1"/>
          </a:p>
          <a:p>
            <a:pPr marL="0" lvl="0" indent="0" algn="l" rtl="0">
              <a:spcBef>
                <a:spcPts val="0"/>
              </a:spcBef>
              <a:spcAft>
                <a:spcPts val="0"/>
              </a:spcAft>
              <a:buNone/>
            </a:pPr>
            <a:r>
              <a:rPr lang="en"/>
              <a:t>  </a:t>
            </a:r>
            <a:endParaRPr/>
          </a:p>
        </p:txBody>
      </p:sp>
      <p:sp>
        <p:nvSpPr>
          <p:cNvPr id="4415" name="Google Shape;4415;p511"/>
          <p:cNvSpPr txBox="1"/>
          <p:nvPr/>
        </p:nvSpPr>
        <p:spPr>
          <a:xfrm>
            <a:off x="39950" y="54525"/>
            <a:ext cx="88995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SSL/TLS Offloading</a:t>
            </a:r>
            <a:endParaRPr sz="2400" b="1">
              <a:solidFill>
                <a:schemeClr val="dk1"/>
              </a:solidFill>
              <a:latin typeface="Comfortaa"/>
              <a:ea typeface="Comfortaa"/>
              <a:cs typeface="Comfortaa"/>
              <a:sym typeface="Comfortaa"/>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4419"/>
        <p:cNvGrpSpPr/>
        <p:nvPr/>
      </p:nvGrpSpPr>
      <p:grpSpPr>
        <a:xfrm>
          <a:off x="0" y="0"/>
          <a:ext cx="0" cy="0"/>
          <a:chOff x="0" y="0"/>
          <a:chExt cx="0" cy="0"/>
        </a:xfrm>
      </p:grpSpPr>
      <p:sp>
        <p:nvSpPr>
          <p:cNvPr id="4420" name="Google Shape;4420;p512"/>
          <p:cNvSpPr txBox="1">
            <a:spLocks noGrp="1"/>
          </p:cNvSpPr>
          <p:nvPr>
            <p:ph type="title"/>
          </p:nvPr>
        </p:nvSpPr>
        <p:spPr>
          <a:xfrm>
            <a:off x="490250" y="450150"/>
            <a:ext cx="8020800" cy="44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3600" b="1">
                <a:latin typeface="Comfortaa"/>
                <a:ea typeface="Comfortaa"/>
                <a:cs typeface="Comfortaa"/>
                <a:sym typeface="Comfortaa"/>
              </a:rPr>
              <a:t>NGINX Ingress Controller</a:t>
            </a:r>
            <a:endParaRPr sz="3600" b="1">
              <a:latin typeface="Comfortaa"/>
              <a:ea typeface="Comfortaa"/>
              <a:cs typeface="Comfortaa"/>
              <a:sym typeface="Comfortaa"/>
            </a:endParaRPr>
          </a:p>
          <a:p>
            <a:pPr marL="0" lvl="0" indent="0" algn="l" rtl="0">
              <a:lnSpc>
                <a:spcPct val="115000"/>
              </a:lnSpc>
              <a:spcBef>
                <a:spcPts val="0"/>
              </a:spcBef>
              <a:spcAft>
                <a:spcPts val="0"/>
              </a:spcAft>
              <a:buNone/>
            </a:pPr>
            <a:r>
              <a:rPr lang="en" sz="1100" b="1">
                <a:latin typeface="Comfortaa"/>
                <a:ea typeface="Comfortaa"/>
                <a:cs typeface="Comfortaa"/>
                <a:sym typeface="Comfortaa"/>
              </a:rPr>
              <a:t>						</a:t>
            </a:r>
            <a:endParaRPr sz="1100" b="1">
              <a:latin typeface="Comfortaa"/>
              <a:ea typeface="Comfortaa"/>
              <a:cs typeface="Comfortaa"/>
              <a:sym typeface="Comfortaa"/>
            </a:endParaRPr>
          </a:p>
          <a:p>
            <a:pPr marL="0" lvl="0" indent="0" algn="l" rtl="0">
              <a:lnSpc>
                <a:spcPct val="115000"/>
              </a:lnSpc>
              <a:spcBef>
                <a:spcPts val="1200"/>
              </a:spcBef>
              <a:spcAft>
                <a:spcPts val="0"/>
              </a:spcAft>
              <a:buNone/>
            </a:pPr>
            <a:r>
              <a:rPr lang="en" sz="2200" b="1">
                <a:latin typeface="Comfortaa"/>
                <a:ea typeface="Comfortaa"/>
                <a:cs typeface="Comfortaa"/>
                <a:sym typeface="Comfortaa"/>
              </a:rPr>
              <a:t>• Deployed as a pod using a Kubernetes deployment and exposed with a load balancer service.</a:t>
            </a:r>
            <a:endParaRPr sz="2200" b="1">
              <a:latin typeface="Comfortaa"/>
              <a:ea typeface="Comfortaa"/>
              <a:cs typeface="Comfortaa"/>
              <a:sym typeface="Comfortaa"/>
            </a:endParaRPr>
          </a:p>
          <a:p>
            <a:pPr marL="0" lvl="0" indent="0" algn="l" rtl="0">
              <a:lnSpc>
                <a:spcPct val="115000"/>
              </a:lnSpc>
              <a:spcBef>
                <a:spcPts val="1200"/>
              </a:spcBef>
              <a:spcAft>
                <a:spcPts val="0"/>
              </a:spcAft>
              <a:buNone/>
            </a:pPr>
            <a:r>
              <a:rPr lang="en" sz="2200" b="1">
                <a:latin typeface="Comfortaa"/>
                <a:ea typeface="Comfortaa"/>
                <a:cs typeface="Comfortaa"/>
                <a:sym typeface="Comfortaa"/>
              </a:rPr>
              <a:t>• Community driven codebase</a:t>
            </a:r>
            <a:endParaRPr sz="2200" b="1">
              <a:latin typeface="Comfortaa"/>
              <a:ea typeface="Comfortaa"/>
              <a:cs typeface="Comfortaa"/>
              <a:sym typeface="Comfortaa"/>
            </a:endParaRPr>
          </a:p>
          <a:p>
            <a:pPr marL="0" lvl="0" indent="0" algn="l" rtl="0">
              <a:lnSpc>
                <a:spcPct val="115000"/>
              </a:lnSpc>
              <a:spcBef>
                <a:spcPts val="1200"/>
              </a:spcBef>
              <a:spcAft>
                <a:spcPts val="0"/>
              </a:spcAft>
              <a:buNone/>
            </a:pPr>
            <a:r>
              <a:rPr lang="en" sz="1300" b="1">
                <a:latin typeface="Comfortaa"/>
                <a:ea typeface="Comfortaa"/>
                <a:cs typeface="Comfortaa"/>
                <a:sym typeface="Comfortaa"/>
              </a:rPr>
              <a:t>						</a:t>
            </a:r>
            <a:endParaRPr sz="1300" b="1">
              <a:latin typeface="Comfortaa"/>
              <a:ea typeface="Comfortaa"/>
              <a:cs typeface="Comfortaa"/>
              <a:sym typeface="Comfortaa"/>
            </a:endParaRPr>
          </a:p>
          <a:p>
            <a:pPr marL="0" lvl="0" indent="0" algn="l" rtl="0">
              <a:lnSpc>
                <a:spcPct val="115000"/>
              </a:lnSpc>
              <a:spcBef>
                <a:spcPts val="1200"/>
              </a:spcBef>
              <a:spcAft>
                <a:spcPts val="0"/>
              </a:spcAft>
              <a:buNone/>
            </a:pPr>
            <a:r>
              <a:rPr lang="en" sz="2200" b="1">
                <a:latin typeface="Comfortaa"/>
                <a:ea typeface="Comfortaa"/>
                <a:cs typeface="Comfortaa"/>
                <a:sym typeface="Comfortaa"/>
              </a:rPr>
              <a:t>https://github.com/nginxinc/kubernetes-ingress </a:t>
            </a:r>
            <a:endParaRPr sz="2200" b="1">
              <a:latin typeface="Comfortaa"/>
              <a:ea typeface="Comfortaa"/>
              <a:cs typeface="Comfortaa"/>
              <a:sym typeface="Comfortaa"/>
            </a:endParaRPr>
          </a:p>
          <a:p>
            <a:pPr marL="0" lvl="0" indent="0" algn="l" rtl="0">
              <a:lnSpc>
                <a:spcPct val="115000"/>
              </a:lnSpc>
              <a:spcBef>
                <a:spcPts val="120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r>
              <a:rPr lang="en" sz="1100">
                <a:solidFill>
                  <a:srgbClr val="000000"/>
                </a:solidFill>
              </a:rPr>
              <a:t>		</a:t>
            </a:r>
            <a:endParaRPr sz="1100">
              <a:solidFill>
                <a:srgbClr val="000000"/>
              </a:solidFill>
            </a:endParaRPr>
          </a:p>
          <a:p>
            <a:pPr marL="0" lvl="0" indent="0" algn="l" rtl="0">
              <a:spcBef>
                <a:spcPts val="0"/>
              </a:spcBef>
              <a:spcAft>
                <a:spcPts val="0"/>
              </a:spcAft>
              <a:buNone/>
            </a:pPr>
            <a:endParaRPr sz="240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Shape 4424"/>
        <p:cNvGrpSpPr/>
        <p:nvPr/>
      </p:nvGrpSpPr>
      <p:grpSpPr>
        <a:xfrm>
          <a:off x="0" y="0"/>
          <a:ext cx="0" cy="0"/>
          <a:chOff x="0" y="0"/>
          <a:chExt cx="0" cy="0"/>
        </a:xfrm>
      </p:grpSpPr>
      <p:sp>
        <p:nvSpPr>
          <p:cNvPr id="4425" name="Google Shape;4425;p513"/>
          <p:cNvSpPr txBox="1"/>
          <p:nvPr/>
        </p:nvSpPr>
        <p:spPr>
          <a:xfrm>
            <a:off x="356125" y="523700"/>
            <a:ext cx="3781200" cy="38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300" b="1">
                <a:solidFill>
                  <a:schemeClr val="dk1"/>
                </a:solidFill>
                <a:latin typeface="Comfortaa"/>
                <a:ea typeface="Comfortaa"/>
                <a:cs typeface="Comfortaa"/>
                <a:sym typeface="Comfortaa"/>
              </a:rPr>
              <a:t>IT's</a:t>
            </a:r>
            <a:endParaRPr sz="8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8300" b="1">
                <a:solidFill>
                  <a:schemeClr val="dk1"/>
                </a:solidFill>
                <a:latin typeface="Comfortaa"/>
                <a:ea typeface="Comfortaa"/>
                <a:cs typeface="Comfortaa"/>
                <a:sym typeface="Comfortaa"/>
              </a:rPr>
              <a:t>DEMO TIME</a:t>
            </a:r>
            <a:endParaRPr sz="8300" b="1">
              <a:solidFill>
                <a:schemeClr val="dk1"/>
              </a:solidFill>
              <a:latin typeface="Comfortaa"/>
              <a:ea typeface="Comfortaa"/>
              <a:cs typeface="Comfortaa"/>
              <a:sym typeface="Comfortaa"/>
            </a:endParaRPr>
          </a:p>
        </p:txBody>
      </p:sp>
      <p:pic>
        <p:nvPicPr>
          <p:cNvPr id="4426" name="Google Shape;4426;p513"/>
          <p:cNvPicPr preferRelativeResize="0"/>
          <p:nvPr/>
        </p:nvPicPr>
        <p:blipFill>
          <a:blip r:embed="rId3">
            <a:alphaModFix/>
          </a:blip>
          <a:stretch>
            <a:fillRect/>
          </a:stretch>
        </p:blipFill>
        <p:spPr>
          <a:xfrm>
            <a:off x="4289725" y="311725"/>
            <a:ext cx="4567000" cy="4180825"/>
          </a:xfrm>
          <a:prstGeom prst="rect">
            <a:avLst/>
          </a:prstGeom>
          <a:noFill/>
          <a:ln>
            <a:noFill/>
          </a:ln>
        </p:spPr>
      </p:pic>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4430"/>
        <p:cNvGrpSpPr/>
        <p:nvPr/>
      </p:nvGrpSpPr>
      <p:grpSpPr>
        <a:xfrm>
          <a:off x="0" y="0"/>
          <a:ext cx="0" cy="0"/>
          <a:chOff x="0" y="0"/>
          <a:chExt cx="0" cy="0"/>
        </a:xfrm>
      </p:grpSpPr>
      <p:sp>
        <p:nvSpPr>
          <p:cNvPr id="4431" name="Google Shape;4431;p514"/>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The Kubernetes </a:t>
            </a:r>
            <a:r>
              <a:rPr lang="en" sz="3800" b="1">
                <a:solidFill>
                  <a:srgbClr val="00FF00"/>
                </a:solidFill>
                <a:latin typeface="Comfortaa"/>
                <a:ea typeface="Comfortaa"/>
                <a:cs typeface="Comfortaa"/>
                <a:sym typeface="Comfortaa"/>
              </a:rPr>
              <a:t>Ingress Demo Lab </a:t>
            </a:r>
            <a:r>
              <a:rPr lang="en" sz="3800" b="1">
                <a:latin typeface="Comfortaa"/>
                <a:ea typeface="Comfortaa"/>
                <a:cs typeface="Comfortaa"/>
                <a:sym typeface="Comfortaa"/>
              </a:rPr>
              <a:t>with GCE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Shape 4435"/>
        <p:cNvGrpSpPr/>
        <p:nvPr/>
      </p:nvGrpSpPr>
      <p:grpSpPr>
        <a:xfrm>
          <a:off x="0" y="0"/>
          <a:ext cx="0" cy="0"/>
          <a:chOff x="0" y="0"/>
          <a:chExt cx="0" cy="0"/>
        </a:xfrm>
      </p:grpSpPr>
      <p:sp>
        <p:nvSpPr>
          <p:cNvPr id="4436" name="Google Shape;4436;p515"/>
          <p:cNvSpPr txBox="1">
            <a:spLocks noGrp="1"/>
          </p:cNvSpPr>
          <p:nvPr>
            <p:ph type="title"/>
          </p:nvPr>
        </p:nvSpPr>
        <p:spPr>
          <a:xfrm>
            <a:off x="271175" y="450150"/>
            <a:ext cx="8362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Comfortaa"/>
                <a:ea typeface="Comfortaa"/>
                <a:cs typeface="Comfortaa"/>
                <a:sym typeface="Comfortaa"/>
              </a:rPr>
              <a:t>Note: </a:t>
            </a: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There are two </a:t>
            </a:r>
            <a:r>
              <a:rPr lang="en" sz="2500" b="1">
                <a:solidFill>
                  <a:srgbClr val="00FF00"/>
                </a:solidFill>
                <a:latin typeface="Comfortaa"/>
                <a:ea typeface="Comfortaa"/>
                <a:cs typeface="Comfortaa"/>
                <a:sym typeface="Comfortaa"/>
              </a:rPr>
              <a:t>Ingress classes</a:t>
            </a:r>
            <a:r>
              <a:rPr lang="en" sz="2500" b="1">
                <a:latin typeface="Comfortaa"/>
                <a:ea typeface="Comfortaa"/>
                <a:cs typeface="Comfortaa"/>
                <a:sym typeface="Comfortaa"/>
              </a:rPr>
              <a:t> available for GKE Ingress. </a:t>
            </a: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The gce class deploys an </a:t>
            </a:r>
            <a:r>
              <a:rPr lang="en" sz="2500" b="1" u="sng">
                <a:latin typeface="Comfortaa"/>
                <a:ea typeface="Comfortaa"/>
                <a:cs typeface="Comfortaa"/>
                <a:sym typeface="Comfortaa"/>
                <a:hlinkClick r:id="rId3"/>
              </a:rPr>
              <a:t>external load balancer</a:t>
            </a:r>
            <a:r>
              <a:rPr lang="en" sz="2500" b="1">
                <a:latin typeface="Comfortaa"/>
                <a:ea typeface="Comfortaa"/>
                <a:cs typeface="Comfortaa"/>
                <a:sym typeface="Comfortaa"/>
              </a:rPr>
              <a:t> and the gce-internal class deploys an </a:t>
            </a:r>
            <a:r>
              <a:rPr lang="en" sz="2500" b="1" u="sng">
                <a:latin typeface="Comfortaa"/>
                <a:ea typeface="Comfortaa"/>
                <a:cs typeface="Comfortaa"/>
                <a:sym typeface="Comfortaa"/>
                <a:hlinkClick r:id="rId4"/>
              </a:rPr>
              <a:t>internal load balancer</a:t>
            </a:r>
            <a:r>
              <a:rPr lang="en" sz="2500" b="1">
                <a:latin typeface="Comfortaa"/>
                <a:ea typeface="Comfortaa"/>
                <a:cs typeface="Comfortaa"/>
                <a:sym typeface="Comfortaa"/>
              </a:rPr>
              <a:t>. </a:t>
            </a:r>
            <a:endParaRPr sz="2500" b="1">
              <a:latin typeface="Comfortaa"/>
              <a:ea typeface="Comfortaa"/>
              <a:cs typeface="Comfortaa"/>
              <a:sym typeface="Comfortaa"/>
            </a:endParaRPr>
          </a:p>
          <a:p>
            <a:pPr marL="0" lvl="0" indent="0" algn="l" rtl="0">
              <a:spcBef>
                <a:spcPts val="0"/>
              </a:spcBef>
              <a:spcAft>
                <a:spcPts val="0"/>
              </a:spcAft>
              <a:buNone/>
            </a:pPr>
            <a:r>
              <a:rPr lang="en" sz="2500" b="1">
                <a:solidFill>
                  <a:srgbClr val="00FF00"/>
                </a:solidFill>
                <a:latin typeface="Comfortaa"/>
                <a:ea typeface="Comfortaa"/>
                <a:cs typeface="Comfortaa"/>
                <a:sym typeface="Comfortaa"/>
              </a:rPr>
              <a:t>Ingress resources without a class specified default to gce</a:t>
            </a:r>
            <a:endParaRPr sz="300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4440"/>
        <p:cNvGrpSpPr/>
        <p:nvPr/>
      </p:nvGrpSpPr>
      <p:grpSpPr>
        <a:xfrm>
          <a:off x="0" y="0"/>
          <a:ext cx="0" cy="0"/>
          <a:chOff x="0" y="0"/>
          <a:chExt cx="0" cy="0"/>
        </a:xfrm>
      </p:grpSpPr>
      <p:sp>
        <p:nvSpPr>
          <p:cNvPr id="4441" name="Google Shape;4441;p516"/>
          <p:cNvSpPr txBox="1">
            <a:spLocks noGrp="1"/>
          </p:cNvSpPr>
          <p:nvPr>
            <p:ph type="title"/>
          </p:nvPr>
        </p:nvSpPr>
        <p:spPr>
          <a:xfrm>
            <a:off x="187975" y="308175"/>
            <a:ext cx="8696400" cy="43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In the demo lab, we will configure the ingress resource:</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457200" lvl="0" indent="-419100" algn="l" rtl="0">
              <a:spcBef>
                <a:spcPts val="0"/>
              </a:spcBef>
              <a:spcAft>
                <a:spcPts val="0"/>
              </a:spcAft>
              <a:buSzPts val="3000"/>
              <a:buFont typeface="Comfortaa"/>
              <a:buChar char="●"/>
            </a:pPr>
            <a:r>
              <a:rPr lang="en" sz="3000" b="1">
                <a:latin typeface="Comfortaa"/>
                <a:ea typeface="Comfortaa"/>
                <a:cs typeface="Comfortaa"/>
                <a:sym typeface="Comfortaa"/>
              </a:rPr>
              <a:t>Path based routing aka simple fanout</a:t>
            </a:r>
            <a:endParaRPr sz="3000" b="1">
              <a:latin typeface="Comfortaa"/>
              <a:ea typeface="Comfortaa"/>
              <a:cs typeface="Comfortaa"/>
              <a:sym typeface="Comfortaa"/>
            </a:endParaRPr>
          </a:p>
          <a:p>
            <a:pPr marL="457200" lvl="0" indent="-419100" algn="l" rtl="0">
              <a:spcBef>
                <a:spcPts val="0"/>
              </a:spcBef>
              <a:spcAft>
                <a:spcPts val="0"/>
              </a:spcAft>
              <a:buSzPts val="3000"/>
              <a:buFont typeface="Comfortaa"/>
              <a:buChar char="●"/>
            </a:pPr>
            <a:r>
              <a:rPr lang="en" sz="3000" b="1">
                <a:latin typeface="Comfortaa"/>
                <a:ea typeface="Comfortaa"/>
                <a:cs typeface="Comfortaa"/>
                <a:sym typeface="Comfortaa"/>
              </a:rPr>
              <a:t>Virtual Host mapping</a:t>
            </a:r>
            <a:endParaRPr sz="3000" b="1">
              <a:latin typeface="Comfortaa"/>
              <a:ea typeface="Comfortaa"/>
              <a:cs typeface="Comfortaa"/>
              <a:sym typeface="Comfortaa"/>
            </a:endParaRPr>
          </a:p>
          <a:p>
            <a:pPr marL="457200" lvl="0" indent="-419100" algn="l" rtl="0">
              <a:spcBef>
                <a:spcPts val="0"/>
              </a:spcBef>
              <a:spcAft>
                <a:spcPts val="0"/>
              </a:spcAft>
              <a:buSzPts val="3000"/>
              <a:buFont typeface="Comfortaa"/>
              <a:buChar char="●"/>
            </a:pPr>
            <a:r>
              <a:rPr lang="en" sz="3000" b="1">
                <a:latin typeface="Comfortaa"/>
                <a:ea typeface="Comfortaa"/>
                <a:cs typeface="Comfortaa"/>
                <a:sym typeface="Comfortaa"/>
              </a:rPr>
              <a:t>TLS offloading</a:t>
            </a:r>
            <a:endParaRPr sz="3000" b="1">
              <a:latin typeface="Comfortaa"/>
              <a:ea typeface="Comfortaa"/>
              <a:cs typeface="Comfortaa"/>
              <a:sym typeface="Comfortaa"/>
            </a:endParaRPr>
          </a:p>
          <a:p>
            <a:pPr marL="45720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500" b="1">
                <a:solidFill>
                  <a:srgbClr val="00FF00"/>
                </a:solidFill>
                <a:latin typeface="Comfortaa"/>
                <a:ea typeface="Comfortaa"/>
                <a:cs typeface="Comfortaa"/>
                <a:sym typeface="Comfortaa"/>
              </a:rPr>
              <a:t>.</a:t>
            </a:r>
            <a:endParaRPr sz="39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4445"/>
        <p:cNvGrpSpPr/>
        <p:nvPr/>
      </p:nvGrpSpPr>
      <p:grpSpPr>
        <a:xfrm>
          <a:off x="0" y="0"/>
          <a:ext cx="0" cy="0"/>
          <a:chOff x="0" y="0"/>
          <a:chExt cx="0" cy="0"/>
        </a:xfrm>
      </p:grpSpPr>
      <p:sp>
        <p:nvSpPr>
          <p:cNvPr id="4446" name="Google Shape;4446;p517"/>
          <p:cNvSpPr/>
          <p:nvPr/>
        </p:nvSpPr>
        <p:spPr>
          <a:xfrm>
            <a:off x="403400" y="1820250"/>
            <a:ext cx="2231100" cy="1757100"/>
          </a:xfrm>
          <a:prstGeom prst="diamon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INGRESS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controller</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  (L7 LB)</a:t>
            </a:r>
            <a:endParaRPr b="1">
              <a:latin typeface="Comfortaa"/>
              <a:ea typeface="Comfortaa"/>
              <a:cs typeface="Comfortaa"/>
              <a:sym typeface="Comfortaa"/>
            </a:endParaRPr>
          </a:p>
        </p:txBody>
      </p:sp>
      <p:sp>
        <p:nvSpPr>
          <p:cNvPr id="4447" name="Google Shape;4447;p517"/>
          <p:cNvSpPr/>
          <p:nvPr/>
        </p:nvSpPr>
        <p:spPr>
          <a:xfrm>
            <a:off x="4425400" y="2016225"/>
            <a:ext cx="1668000" cy="14157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(backend)</a:t>
            </a: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sp>
        <p:nvSpPr>
          <p:cNvPr id="4448" name="Google Shape;4448;p517"/>
          <p:cNvSpPr/>
          <p:nvPr/>
        </p:nvSpPr>
        <p:spPr>
          <a:xfrm>
            <a:off x="4455100" y="3584250"/>
            <a:ext cx="15933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(backend)</a:t>
            </a:r>
            <a:endParaRPr/>
          </a:p>
          <a:p>
            <a:pPr marL="0" lvl="0" indent="0" algn="l" rtl="0">
              <a:spcBef>
                <a:spcPts val="0"/>
              </a:spcBef>
              <a:spcAft>
                <a:spcPts val="0"/>
              </a:spcAft>
              <a:buNone/>
            </a:pPr>
            <a:r>
              <a:rPr lang="en" sz="1900"/>
              <a:t>clusterIP</a:t>
            </a:r>
            <a:endParaRPr sz="1900"/>
          </a:p>
          <a:p>
            <a:pPr marL="0" lvl="0" indent="0" algn="l" rtl="0">
              <a:spcBef>
                <a:spcPts val="0"/>
              </a:spcBef>
              <a:spcAft>
                <a:spcPts val="0"/>
              </a:spcAft>
              <a:buNone/>
            </a:pPr>
            <a:r>
              <a:rPr lang="en" sz="1900"/>
              <a:t>Service</a:t>
            </a:r>
            <a:endParaRPr sz="1900"/>
          </a:p>
        </p:txBody>
      </p:sp>
      <p:pic>
        <p:nvPicPr>
          <p:cNvPr id="4449" name="Google Shape;4449;p517"/>
          <p:cNvPicPr preferRelativeResize="0"/>
          <p:nvPr/>
        </p:nvPicPr>
        <p:blipFill>
          <a:blip r:embed="rId3">
            <a:alphaModFix/>
          </a:blip>
          <a:stretch>
            <a:fillRect/>
          </a:stretch>
        </p:blipFill>
        <p:spPr>
          <a:xfrm>
            <a:off x="1010250" y="57952"/>
            <a:ext cx="1017400" cy="1017400"/>
          </a:xfrm>
          <a:prstGeom prst="rect">
            <a:avLst/>
          </a:prstGeom>
          <a:noFill/>
          <a:ln>
            <a:noFill/>
          </a:ln>
        </p:spPr>
      </p:pic>
      <p:cxnSp>
        <p:nvCxnSpPr>
          <p:cNvPr id="4450" name="Google Shape;4450;p517"/>
          <p:cNvCxnSpPr>
            <a:stCxn id="4449" idx="2"/>
            <a:endCxn id="4446" idx="0"/>
          </p:cNvCxnSpPr>
          <p:nvPr/>
        </p:nvCxnSpPr>
        <p:spPr>
          <a:xfrm>
            <a:off x="1518950" y="1075352"/>
            <a:ext cx="0" cy="744900"/>
          </a:xfrm>
          <a:prstGeom prst="straightConnector1">
            <a:avLst/>
          </a:prstGeom>
          <a:noFill/>
          <a:ln w="38100" cap="flat" cmpd="sng">
            <a:solidFill>
              <a:schemeClr val="dk1"/>
            </a:solidFill>
            <a:prstDash val="solid"/>
            <a:round/>
            <a:headEnd type="none" w="med" len="med"/>
            <a:tailEnd type="triangle" w="med" len="med"/>
          </a:ln>
        </p:spPr>
      </p:cxnSp>
      <p:sp>
        <p:nvSpPr>
          <p:cNvPr id="4451" name="Google Shape;4451;p517"/>
          <p:cNvSpPr/>
          <p:nvPr/>
        </p:nvSpPr>
        <p:spPr>
          <a:xfrm>
            <a:off x="4425400" y="448200"/>
            <a:ext cx="16680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(backend)</a:t>
            </a: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cxnSp>
        <p:nvCxnSpPr>
          <p:cNvPr id="4452" name="Google Shape;4452;p517"/>
          <p:cNvCxnSpPr>
            <a:stCxn id="4446" idx="3"/>
            <a:endCxn id="4451" idx="1"/>
          </p:cNvCxnSpPr>
          <p:nvPr/>
        </p:nvCxnSpPr>
        <p:spPr>
          <a:xfrm rot="10800000" flipH="1">
            <a:off x="2634500" y="1156200"/>
            <a:ext cx="1791000" cy="1542600"/>
          </a:xfrm>
          <a:prstGeom prst="straightConnector1">
            <a:avLst/>
          </a:prstGeom>
          <a:noFill/>
          <a:ln w="28575" cap="flat" cmpd="sng">
            <a:solidFill>
              <a:srgbClr val="00FFFF"/>
            </a:solidFill>
            <a:prstDash val="solid"/>
            <a:round/>
            <a:headEnd type="none" w="med" len="med"/>
            <a:tailEnd type="triangle" w="med" len="med"/>
          </a:ln>
        </p:spPr>
      </p:cxnSp>
      <p:sp>
        <p:nvSpPr>
          <p:cNvPr id="4453" name="Google Shape;4453;p517"/>
          <p:cNvSpPr txBox="1"/>
          <p:nvPr/>
        </p:nvSpPr>
        <p:spPr>
          <a:xfrm rot="-2501527">
            <a:off x="2186811" y="1576525"/>
            <a:ext cx="2558757" cy="4521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   target.lab.com/shop</a:t>
            </a:r>
            <a:endParaRPr sz="1600">
              <a:solidFill>
                <a:schemeClr val="dk1"/>
              </a:solidFill>
            </a:endParaRPr>
          </a:p>
        </p:txBody>
      </p:sp>
      <p:sp>
        <p:nvSpPr>
          <p:cNvPr id="4454" name="Google Shape;4454;p517"/>
          <p:cNvSpPr txBox="1"/>
          <p:nvPr/>
        </p:nvSpPr>
        <p:spPr>
          <a:xfrm>
            <a:off x="6389050" y="4897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5" name="Google Shape;4455;p517"/>
          <p:cNvSpPr txBox="1"/>
          <p:nvPr/>
        </p:nvSpPr>
        <p:spPr>
          <a:xfrm>
            <a:off x="6389050" y="2111625"/>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6" name="Google Shape;4456;p517"/>
          <p:cNvSpPr txBox="1"/>
          <p:nvPr/>
        </p:nvSpPr>
        <p:spPr>
          <a:xfrm>
            <a:off x="6425025" y="36796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7" name="Google Shape;4457;p517"/>
          <p:cNvSpPr/>
          <p:nvPr/>
        </p:nvSpPr>
        <p:spPr>
          <a:xfrm>
            <a:off x="6586150"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58" name="Google Shape;4458;p517"/>
          <p:cNvSpPr/>
          <p:nvPr/>
        </p:nvSpPr>
        <p:spPr>
          <a:xfrm>
            <a:off x="7634625"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59" name="Google Shape;4459;p517"/>
          <p:cNvSpPr/>
          <p:nvPr/>
        </p:nvSpPr>
        <p:spPr>
          <a:xfrm>
            <a:off x="6586150" y="237975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60" name="Google Shape;4460;p517"/>
          <p:cNvSpPr/>
          <p:nvPr/>
        </p:nvSpPr>
        <p:spPr>
          <a:xfrm>
            <a:off x="6586150"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61" name="Google Shape;4461;p517"/>
          <p:cNvSpPr/>
          <p:nvPr/>
        </p:nvSpPr>
        <p:spPr>
          <a:xfrm>
            <a:off x="7563175"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62" name="Google Shape;4462;p517"/>
          <p:cNvSpPr/>
          <p:nvPr/>
        </p:nvSpPr>
        <p:spPr>
          <a:xfrm>
            <a:off x="340500" y="4468200"/>
            <a:ext cx="3019800" cy="53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    Ingress Resource: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        routing rules</a:t>
            </a:r>
            <a:endParaRPr sz="1600" b="1">
              <a:latin typeface="Comfortaa"/>
              <a:ea typeface="Comfortaa"/>
              <a:cs typeface="Comfortaa"/>
              <a:sym typeface="Comfortaa"/>
            </a:endParaRPr>
          </a:p>
        </p:txBody>
      </p:sp>
      <p:cxnSp>
        <p:nvCxnSpPr>
          <p:cNvPr id="4463" name="Google Shape;4463;p517"/>
          <p:cNvCxnSpPr>
            <a:stCxn id="4446" idx="2"/>
          </p:cNvCxnSpPr>
          <p:nvPr/>
        </p:nvCxnSpPr>
        <p:spPr>
          <a:xfrm>
            <a:off x="1518950" y="3577350"/>
            <a:ext cx="0" cy="854400"/>
          </a:xfrm>
          <a:prstGeom prst="straightConnector1">
            <a:avLst/>
          </a:prstGeom>
          <a:noFill/>
          <a:ln w="38100" cap="flat" cmpd="sng">
            <a:solidFill>
              <a:schemeClr val="dk1"/>
            </a:solidFill>
            <a:prstDash val="dash"/>
            <a:round/>
            <a:headEnd type="none" w="med" len="med"/>
            <a:tailEnd type="triangle" w="med" len="med"/>
          </a:ln>
        </p:spPr>
      </p:cxnSp>
      <p:cxnSp>
        <p:nvCxnSpPr>
          <p:cNvPr id="4464" name="Google Shape;4464;p517"/>
          <p:cNvCxnSpPr/>
          <p:nvPr/>
        </p:nvCxnSpPr>
        <p:spPr>
          <a:xfrm rot="10800000" flipH="1">
            <a:off x="311625" y="1484950"/>
            <a:ext cx="3143100" cy="14700"/>
          </a:xfrm>
          <a:prstGeom prst="straightConnector1">
            <a:avLst/>
          </a:prstGeom>
          <a:noFill/>
          <a:ln w="28575" cap="flat" cmpd="sng">
            <a:solidFill>
              <a:srgbClr val="FF0000"/>
            </a:solidFill>
            <a:prstDash val="lgDash"/>
            <a:round/>
            <a:headEnd type="none" w="med" len="med"/>
            <a:tailEnd type="none" w="med" len="med"/>
          </a:ln>
        </p:spPr>
      </p:cxnSp>
      <p:cxnSp>
        <p:nvCxnSpPr>
          <p:cNvPr id="4465" name="Google Shape;4465;p517"/>
          <p:cNvCxnSpPr/>
          <p:nvPr/>
        </p:nvCxnSpPr>
        <p:spPr>
          <a:xfrm>
            <a:off x="2634500" y="2698800"/>
            <a:ext cx="1820700" cy="1593300"/>
          </a:xfrm>
          <a:prstGeom prst="straightConnector1">
            <a:avLst/>
          </a:prstGeom>
          <a:noFill/>
          <a:ln w="28575" cap="flat" cmpd="sng">
            <a:solidFill>
              <a:srgbClr val="00FFFF"/>
            </a:solidFill>
            <a:prstDash val="solid"/>
            <a:round/>
            <a:headEnd type="none" w="med" len="med"/>
            <a:tailEnd type="triangle" w="med" len="med"/>
          </a:ln>
        </p:spPr>
      </p:cxnSp>
      <p:sp>
        <p:nvSpPr>
          <p:cNvPr id="4466" name="Google Shape;4466;p517"/>
          <p:cNvSpPr txBox="1"/>
          <p:nvPr/>
        </p:nvSpPr>
        <p:spPr>
          <a:xfrm rot="2525358">
            <a:off x="2214781" y="3788538"/>
            <a:ext cx="2953506" cy="4683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  target.lab.com/help</a:t>
            </a:r>
            <a:endParaRPr sz="1600">
              <a:solidFill>
                <a:schemeClr val="dk1"/>
              </a:solidFill>
            </a:endParaRPr>
          </a:p>
        </p:txBody>
      </p:sp>
      <p:sp>
        <p:nvSpPr>
          <p:cNvPr id="4467" name="Google Shape;4467;p517"/>
          <p:cNvSpPr txBox="1"/>
          <p:nvPr/>
        </p:nvSpPr>
        <p:spPr>
          <a:xfrm>
            <a:off x="2438725" y="-21900"/>
            <a:ext cx="2910600" cy="9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Path based</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routing</a:t>
            </a:r>
            <a:endParaRPr sz="2400" b="1">
              <a:solidFill>
                <a:schemeClr val="dk1"/>
              </a:solidFill>
              <a:latin typeface="Comfortaa"/>
              <a:ea typeface="Comfortaa"/>
              <a:cs typeface="Comfortaa"/>
              <a:sym typeface="Comfortaa"/>
            </a:endParaRPr>
          </a:p>
        </p:txBody>
      </p:sp>
      <p:sp>
        <p:nvSpPr>
          <p:cNvPr id="4468" name="Google Shape;4468;p517"/>
          <p:cNvSpPr txBox="1"/>
          <p:nvPr/>
        </p:nvSpPr>
        <p:spPr>
          <a:xfrm>
            <a:off x="2098650" y="82380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outside</a:t>
            </a: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world</a:t>
            </a:r>
            <a:endParaRPr>
              <a:solidFill>
                <a:schemeClr val="dk1"/>
              </a:solidFill>
              <a:latin typeface="Comfortaa"/>
              <a:ea typeface="Comfortaa"/>
              <a:cs typeface="Comfortaa"/>
              <a:sym typeface="Comfortaa"/>
            </a:endParaRPr>
          </a:p>
        </p:txBody>
      </p:sp>
      <p:sp>
        <p:nvSpPr>
          <p:cNvPr id="4469" name="Google Shape;4469;p517"/>
          <p:cNvSpPr txBox="1"/>
          <p:nvPr/>
        </p:nvSpPr>
        <p:spPr>
          <a:xfrm>
            <a:off x="2195700" y="152780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cluster</a:t>
            </a:r>
            <a:endParaRPr>
              <a:solidFill>
                <a:schemeClr val="dk1"/>
              </a:solidFill>
              <a:latin typeface="Comfortaa"/>
              <a:ea typeface="Comfortaa"/>
              <a:cs typeface="Comfortaa"/>
              <a:sym typeface="Comfortaa"/>
            </a:endParaRPr>
          </a:p>
        </p:txBody>
      </p:sp>
      <p:sp>
        <p:nvSpPr>
          <p:cNvPr id="4470" name="Google Shape;4470;p517"/>
          <p:cNvSpPr txBox="1"/>
          <p:nvPr/>
        </p:nvSpPr>
        <p:spPr>
          <a:xfrm>
            <a:off x="1736700" y="358425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K8s API</a:t>
            </a:r>
            <a:endParaRPr>
              <a:solidFill>
                <a:schemeClr val="dk1"/>
              </a:solidFill>
              <a:latin typeface="Comfortaa"/>
              <a:ea typeface="Comfortaa"/>
              <a:cs typeface="Comfortaa"/>
              <a:sym typeface="Comfortaa"/>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Shape 4474"/>
        <p:cNvGrpSpPr/>
        <p:nvPr/>
      </p:nvGrpSpPr>
      <p:grpSpPr>
        <a:xfrm>
          <a:off x="0" y="0"/>
          <a:ext cx="0" cy="0"/>
          <a:chOff x="0" y="0"/>
          <a:chExt cx="0" cy="0"/>
        </a:xfrm>
      </p:grpSpPr>
      <p:sp>
        <p:nvSpPr>
          <p:cNvPr id="4475" name="Google Shape;4475;p518"/>
          <p:cNvSpPr/>
          <p:nvPr/>
        </p:nvSpPr>
        <p:spPr>
          <a:xfrm>
            <a:off x="422900" y="1820250"/>
            <a:ext cx="2211600" cy="1757100"/>
          </a:xfrm>
          <a:prstGeom prst="diamon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INGRESS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controller   (L7 LB)</a:t>
            </a:r>
            <a:endParaRPr b="1">
              <a:latin typeface="Comfortaa"/>
              <a:ea typeface="Comfortaa"/>
              <a:cs typeface="Comfortaa"/>
              <a:sym typeface="Comfortaa"/>
            </a:endParaRPr>
          </a:p>
        </p:txBody>
      </p:sp>
      <p:sp>
        <p:nvSpPr>
          <p:cNvPr id="4476" name="Google Shape;4476;p518"/>
          <p:cNvSpPr/>
          <p:nvPr/>
        </p:nvSpPr>
        <p:spPr>
          <a:xfrm>
            <a:off x="4425400" y="2016225"/>
            <a:ext cx="1668000" cy="14157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sp>
        <p:nvSpPr>
          <p:cNvPr id="4477" name="Google Shape;4477;p518"/>
          <p:cNvSpPr/>
          <p:nvPr/>
        </p:nvSpPr>
        <p:spPr>
          <a:xfrm>
            <a:off x="4455100" y="3584250"/>
            <a:ext cx="15933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clusterIP</a:t>
            </a:r>
            <a:endParaRPr sz="1900"/>
          </a:p>
          <a:p>
            <a:pPr marL="0" lvl="0" indent="0" algn="l" rtl="0">
              <a:spcBef>
                <a:spcPts val="0"/>
              </a:spcBef>
              <a:spcAft>
                <a:spcPts val="0"/>
              </a:spcAft>
              <a:buNone/>
            </a:pPr>
            <a:r>
              <a:rPr lang="en" sz="1900"/>
              <a:t>Service</a:t>
            </a:r>
            <a:endParaRPr sz="1900"/>
          </a:p>
        </p:txBody>
      </p:sp>
      <p:pic>
        <p:nvPicPr>
          <p:cNvPr id="4478" name="Google Shape;4478;p518"/>
          <p:cNvPicPr preferRelativeResize="0"/>
          <p:nvPr/>
        </p:nvPicPr>
        <p:blipFill>
          <a:blip r:embed="rId3">
            <a:alphaModFix/>
          </a:blip>
          <a:stretch>
            <a:fillRect/>
          </a:stretch>
        </p:blipFill>
        <p:spPr>
          <a:xfrm>
            <a:off x="1010250" y="57952"/>
            <a:ext cx="1017400" cy="1017400"/>
          </a:xfrm>
          <a:prstGeom prst="rect">
            <a:avLst/>
          </a:prstGeom>
          <a:noFill/>
          <a:ln>
            <a:noFill/>
          </a:ln>
        </p:spPr>
      </p:pic>
      <p:cxnSp>
        <p:nvCxnSpPr>
          <p:cNvPr id="4479" name="Google Shape;4479;p518"/>
          <p:cNvCxnSpPr>
            <a:stCxn id="4478" idx="2"/>
            <a:endCxn id="4475" idx="0"/>
          </p:cNvCxnSpPr>
          <p:nvPr/>
        </p:nvCxnSpPr>
        <p:spPr>
          <a:xfrm>
            <a:off x="1518950" y="1075352"/>
            <a:ext cx="9900" cy="744900"/>
          </a:xfrm>
          <a:prstGeom prst="straightConnector1">
            <a:avLst/>
          </a:prstGeom>
          <a:noFill/>
          <a:ln w="38100" cap="flat" cmpd="sng">
            <a:solidFill>
              <a:schemeClr val="dk1"/>
            </a:solidFill>
            <a:prstDash val="solid"/>
            <a:round/>
            <a:headEnd type="none" w="med" len="med"/>
            <a:tailEnd type="triangle" w="med" len="med"/>
          </a:ln>
        </p:spPr>
      </p:cxnSp>
      <p:cxnSp>
        <p:nvCxnSpPr>
          <p:cNvPr id="4480" name="Google Shape;4480;p518"/>
          <p:cNvCxnSpPr>
            <a:stCxn id="4475" idx="3"/>
            <a:endCxn id="4476" idx="1"/>
          </p:cNvCxnSpPr>
          <p:nvPr/>
        </p:nvCxnSpPr>
        <p:spPr>
          <a:xfrm>
            <a:off x="2634500" y="2698800"/>
            <a:ext cx="1791000" cy="25200"/>
          </a:xfrm>
          <a:prstGeom prst="straightConnector1">
            <a:avLst/>
          </a:prstGeom>
          <a:noFill/>
          <a:ln w="28575" cap="flat" cmpd="sng">
            <a:solidFill>
              <a:srgbClr val="00FF00"/>
            </a:solidFill>
            <a:prstDash val="solid"/>
            <a:round/>
            <a:headEnd type="none" w="med" len="med"/>
            <a:tailEnd type="triangle" w="med" len="med"/>
          </a:ln>
        </p:spPr>
      </p:cxnSp>
      <p:sp>
        <p:nvSpPr>
          <p:cNvPr id="4481" name="Google Shape;4481;p518"/>
          <p:cNvSpPr/>
          <p:nvPr/>
        </p:nvSpPr>
        <p:spPr>
          <a:xfrm>
            <a:off x="4425400" y="448200"/>
            <a:ext cx="16680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cxnSp>
        <p:nvCxnSpPr>
          <p:cNvPr id="4482" name="Google Shape;4482;p518"/>
          <p:cNvCxnSpPr>
            <a:stCxn id="4475" idx="3"/>
            <a:endCxn id="4481" idx="1"/>
          </p:cNvCxnSpPr>
          <p:nvPr/>
        </p:nvCxnSpPr>
        <p:spPr>
          <a:xfrm rot="10800000" flipH="1">
            <a:off x="2634500" y="1156200"/>
            <a:ext cx="1791000" cy="1542600"/>
          </a:xfrm>
          <a:prstGeom prst="straightConnector1">
            <a:avLst/>
          </a:prstGeom>
          <a:noFill/>
          <a:ln w="28575" cap="flat" cmpd="sng">
            <a:solidFill>
              <a:srgbClr val="00FFFF"/>
            </a:solidFill>
            <a:prstDash val="solid"/>
            <a:round/>
            <a:headEnd type="none" w="med" len="med"/>
            <a:tailEnd type="triangle" w="med" len="med"/>
          </a:ln>
        </p:spPr>
      </p:cxnSp>
      <p:sp>
        <p:nvSpPr>
          <p:cNvPr id="4483" name="Google Shape;4483;p518"/>
          <p:cNvSpPr txBox="1"/>
          <p:nvPr/>
        </p:nvSpPr>
        <p:spPr>
          <a:xfrm rot="-2501527">
            <a:off x="2186811" y="1514925"/>
            <a:ext cx="2558757" cy="4521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    target.lab.com</a:t>
            </a:r>
            <a:endParaRPr sz="1600">
              <a:solidFill>
                <a:schemeClr val="dk1"/>
              </a:solidFill>
            </a:endParaRPr>
          </a:p>
        </p:txBody>
      </p:sp>
      <p:sp>
        <p:nvSpPr>
          <p:cNvPr id="4484" name="Google Shape;4484;p518"/>
          <p:cNvSpPr txBox="1"/>
          <p:nvPr/>
        </p:nvSpPr>
        <p:spPr>
          <a:xfrm rot="122220">
            <a:off x="2900767" y="2688688"/>
            <a:ext cx="1460123" cy="4685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shop.net</a:t>
            </a:r>
            <a:endParaRPr sz="1600">
              <a:solidFill>
                <a:schemeClr val="dk1"/>
              </a:solidFill>
            </a:endParaRPr>
          </a:p>
        </p:txBody>
      </p:sp>
      <p:sp>
        <p:nvSpPr>
          <p:cNvPr id="4485" name="Google Shape;4485;p518"/>
          <p:cNvSpPr txBox="1"/>
          <p:nvPr/>
        </p:nvSpPr>
        <p:spPr>
          <a:xfrm>
            <a:off x="6389050" y="4897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6" name="Google Shape;4486;p518"/>
          <p:cNvSpPr txBox="1"/>
          <p:nvPr/>
        </p:nvSpPr>
        <p:spPr>
          <a:xfrm>
            <a:off x="6389050" y="2111625"/>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7" name="Google Shape;4487;p518"/>
          <p:cNvSpPr txBox="1"/>
          <p:nvPr/>
        </p:nvSpPr>
        <p:spPr>
          <a:xfrm>
            <a:off x="6425025" y="36796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8" name="Google Shape;4488;p518"/>
          <p:cNvSpPr/>
          <p:nvPr/>
        </p:nvSpPr>
        <p:spPr>
          <a:xfrm>
            <a:off x="6586150"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89" name="Google Shape;4489;p518"/>
          <p:cNvSpPr/>
          <p:nvPr/>
        </p:nvSpPr>
        <p:spPr>
          <a:xfrm>
            <a:off x="7634625"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90" name="Google Shape;4490;p518"/>
          <p:cNvSpPr/>
          <p:nvPr/>
        </p:nvSpPr>
        <p:spPr>
          <a:xfrm>
            <a:off x="6586150" y="237975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91" name="Google Shape;4491;p518"/>
          <p:cNvSpPr/>
          <p:nvPr/>
        </p:nvSpPr>
        <p:spPr>
          <a:xfrm>
            <a:off x="6586150"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92" name="Google Shape;4492;p518"/>
          <p:cNvSpPr/>
          <p:nvPr/>
        </p:nvSpPr>
        <p:spPr>
          <a:xfrm>
            <a:off x="7563175"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493" name="Google Shape;4493;p518"/>
          <p:cNvSpPr/>
          <p:nvPr/>
        </p:nvSpPr>
        <p:spPr>
          <a:xfrm>
            <a:off x="340500" y="4468200"/>
            <a:ext cx="3019800" cy="53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    Ingress Resource: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        routing rules</a:t>
            </a:r>
            <a:endParaRPr sz="1600" b="1">
              <a:latin typeface="Comfortaa"/>
              <a:ea typeface="Comfortaa"/>
              <a:cs typeface="Comfortaa"/>
              <a:sym typeface="Comfortaa"/>
            </a:endParaRPr>
          </a:p>
        </p:txBody>
      </p:sp>
      <p:cxnSp>
        <p:nvCxnSpPr>
          <p:cNvPr id="4494" name="Google Shape;4494;p518"/>
          <p:cNvCxnSpPr>
            <a:stCxn id="4475" idx="2"/>
          </p:cNvCxnSpPr>
          <p:nvPr/>
        </p:nvCxnSpPr>
        <p:spPr>
          <a:xfrm>
            <a:off x="1528700" y="3577350"/>
            <a:ext cx="0" cy="854400"/>
          </a:xfrm>
          <a:prstGeom prst="straightConnector1">
            <a:avLst/>
          </a:prstGeom>
          <a:noFill/>
          <a:ln w="38100" cap="flat" cmpd="sng">
            <a:solidFill>
              <a:schemeClr val="dk1"/>
            </a:solidFill>
            <a:prstDash val="dash"/>
            <a:round/>
            <a:headEnd type="none" w="med" len="med"/>
            <a:tailEnd type="triangle" w="med" len="med"/>
          </a:ln>
        </p:spPr>
      </p:cxnSp>
      <p:cxnSp>
        <p:nvCxnSpPr>
          <p:cNvPr id="4495" name="Google Shape;4495;p518"/>
          <p:cNvCxnSpPr/>
          <p:nvPr/>
        </p:nvCxnSpPr>
        <p:spPr>
          <a:xfrm rot="10800000" flipH="1">
            <a:off x="311625" y="1465450"/>
            <a:ext cx="2852100" cy="34200"/>
          </a:xfrm>
          <a:prstGeom prst="straightConnector1">
            <a:avLst/>
          </a:prstGeom>
          <a:noFill/>
          <a:ln w="28575" cap="flat" cmpd="sng">
            <a:solidFill>
              <a:srgbClr val="FF0000"/>
            </a:solidFill>
            <a:prstDash val="lgDash"/>
            <a:round/>
            <a:headEnd type="none" w="med" len="med"/>
            <a:tailEnd type="none" w="med" len="med"/>
          </a:ln>
        </p:spPr>
      </p:cxnSp>
      <p:sp>
        <p:nvSpPr>
          <p:cNvPr id="4496" name="Google Shape;4496;p518"/>
          <p:cNvSpPr txBox="1"/>
          <p:nvPr/>
        </p:nvSpPr>
        <p:spPr>
          <a:xfrm>
            <a:off x="2275450" y="0"/>
            <a:ext cx="21798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Virtual Host mapping </a:t>
            </a:r>
            <a:endParaRPr sz="2400" b="1">
              <a:solidFill>
                <a:schemeClr val="dk1"/>
              </a:solidFill>
              <a:latin typeface="Comfortaa"/>
              <a:ea typeface="Comfortaa"/>
              <a:cs typeface="Comfortaa"/>
              <a:sym typeface="Comfortaa"/>
            </a:endParaRPr>
          </a:p>
        </p:txBody>
      </p:sp>
      <p:sp>
        <p:nvSpPr>
          <p:cNvPr id="4497" name="Google Shape;4497;p518"/>
          <p:cNvSpPr txBox="1"/>
          <p:nvPr/>
        </p:nvSpPr>
        <p:spPr>
          <a:xfrm>
            <a:off x="2098650" y="82380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outside</a:t>
            </a: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world</a:t>
            </a:r>
            <a:endParaRPr>
              <a:solidFill>
                <a:schemeClr val="dk1"/>
              </a:solidFill>
              <a:latin typeface="Comfortaa"/>
              <a:ea typeface="Comfortaa"/>
              <a:cs typeface="Comfortaa"/>
              <a:sym typeface="Comfortaa"/>
            </a:endParaRPr>
          </a:p>
        </p:txBody>
      </p:sp>
      <p:sp>
        <p:nvSpPr>
          <p:cNvPr id="4498" name="Google Shape;4498;p518"/>
          <p:cNvSpPr txBox="1"/>
          <p:nvPr/>
        </p:nvSpPr>
        <p:spPr>
          <a:xfrm>
            <a:off x="2195700" y="152780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cluster</a:t>
            </a:r>
            <a:endParaRPr>
              <a:solidFill>
                <a:schemeClr val="dk1"/>
              </a:solidFill>
              <a:latin typeface="Comfortaa"/>
              <a:ea typeface="Comfortaa"/>
              <a:cs typeface="Comfortaa"/>
              <a:sym typeface="Comfortaa"/>
            </a:endParaRPr>
          </a:p>
        </p:txBody>
      </p:sp>
      <p:sp>
        <p:nvSpPr>
          <p:cNvPr id="4499" name="Google Shape;4499;p518"/>
          <p:cNvSpPr txBox="1"/>
          <p:nvPr/>
        </p:nvSpPr>
        <p:spPr>
          <a:xfrm>
            <a:off x="1736700" y="358425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K8s API</a:t>
            </a:r>
            <a:endParaRPr>
              <a:solidFill>
                <a:schemeClr val="dk1"/>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Course Structure</a:t>
            </a:r>
            <a:r>
              <a:rPr lang="en" b="1"/>
              <a:t> </a:t>
            </a:r>
            <a:endParaRPr b="1"/>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9"/>
          <p:cNvSpPr txBox="1">
            <a:spLocks noGrp="1"/>
          </p:cNvSpPr>
          <p:nvPr>
            <p:ph type="title"/>
          </p:nvPr>
        </p:nvSpPr>
        <p:spPr>
          <a:xfrm>
            <a:off x="490250" y="450150"/>
            <a:ext cx="8164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Comfortaa"/>
                <a:ea typeface="Comfortaa"/>
                <a:cs typeface="Comfortaa"/>
                <a:sym typeface="Comfortaa"/>
              </a:rPr>
              <a:t>Replicaset controller will ALWAYS try and steer the cluster to its desired state:</a:t>
            </a: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a:latin typeface="Comfortaa"/>
                <a:ea typeface="Comfortaa"/>
                <a:cs typeface="Comfortaa"/>
                <a:sym typeface="Comfortaa"/>
              </a:rPr>
              <a:t>Me: “I want 3 healthy instances of Redis to always be running.” </a:t>
            </a:r>
            <a:endParaRPr sz="2400">
              <a:latin typeface="Comfortaa"/>
              <a:ea typeface="Comfortaa"/>
              <a:cs typeface="Comfortaa"/>
              <a:sym typeface="Comfortaa"/>
            </a:endParaRPr>
          </a:p>
          <a:p>
            <a:pPr marL="457200" lvl="0" indent="0" algn="l" rtl="0">
              <a:spcBef>
                <a:spcPts val="0"/>
              </a:spcBef>
              <a:spcAft>
                <a:spcPts val="0"/>
              </a:spcAft>
              <a:buNone/>
            </a:pPr>
            <a:endParaRPr sz="2400">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a:latin typeface="Comfortaa"/>
                <a:ea typeface="Comfortaa"/>
                <a:cs typeface="Comfortaa"/>
                <a:sym typeface="Comfortaa"/>
              </a:rPr>
              <a:t>RScontroller: “Okay, I’ll ensure there are always 3 instances up and running.” </a:t>
            </a:r>
            <a:endParaRPr sz="2400">
              <a:latin typeface="Comfortaa"/>
              <a:ea typeface="Comfortaa"/>
              <a:cs typeface="Comfortaa"/>
              <a:sym typeface="Comfortaa"/>
            </a:endParaRPr>
          </a:p>
          <a:p>
            <a:pPr marL="457200" lvl="0" indent="0" algn="l" rtl="0">
              <a:spcBef>
                <a:spcPts val="0"/>
              </a:spcBef>
              <a:spcAft>
                <a:spcPts val="0"/>
              </a:spcAft>
              <a:buNone/>
            </a:pPr>
            <a:endParaRPr sz="2400">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a:latin typeface="Comfortaa"/>
                <a:ea typeface="Comfortaa"/>
                <a:cs typeface="Comfortaa"/>
                <a:sym typeface="Comfortaa"/>
              </a:rPr>
              <a:t>RScontroller: “Oh look, one has died. I’m going to attempt to spin up a new one.”</a:t>
            </a:r>
            <a:endParaRPr sz="2400">
              <a:latin typeface="Comfortaa"/>
              <a:ea typeface="Comfortaa"/>
              <a:cs typeface="Comfortaa"/>
              <a:sym typeface="Comfortaa"/>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4503"/>
        <p:cNvGrpSpPr/>
        <p:nvPr/>
      </p:nvGrpSpPr>
      <p:grpSpPr>
        <a:xfrm>
          <a:off x="0" y="0"/>
          <a:ext cx="0" cy="0"/>
          <a:chOff x="0" y="0"/>
          <a:chExt cx="0" cy="0"/>
        </a:xfrm>
      </p:grpSpPr>
      <p:sp>
        <p:nvSpPr>
          <p:cNvPr id="4504" name="Google Shape;4504;p519"/>
          <p:cNvSpPr/>
          <p:nvPr/>
        </p:nvSpPr>
        <p:spPr>
          <a:xfrm>
            <a:off x="403400" y="1820250"/>
            <a:ext cx="2231100" cy="1757100"/>
          </a:xfrm>
          <a:prstGeom prst="diamond">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INGRESS</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controller/ingress proxy</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p:txBody>
      </p:sp>
      <p:sp>
        <p:nvSpPr>
          <p:cNvPr id="4505" name="Google Shape;4505;p519"/>
          <p:cNvSpPr/>
          <p:nvPr/>
        </p:nvSpPr>
        <p:spPr>
          <a:xfrm>
            <a:off x="4425400" y="2016225"/>
            <a:ext cx="1668000" cy="14157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sp>
        <p:nvSpPr>
          <p:cNvPr id="4506" name="Google Shape;4506;p519"/>
          <p:cNvSpPr/>
          <p:nvPr/>
        </p:nvSpPr>
        <p:spPr>
          <a:xfrm>
            <a:off x="4455100" y="3584250"/>
            <a:ext cx="15933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clusterIP</a:t>
            </a:r>
            <a:endParaRPr sz="1900"/>
          </a:p>
          <a:p>
            <a:pPr marL="0" lvl="0" indent="0" algn="l" rtl="0">
              <a:spcBef>
                <a:spcPts val="0"/>
              </a:spcBef>
              <a:spcAft>
                <a:spcPts val="0"/>
              </a:spcAft>
              <a:buNone/>
            </a:pPr>
            <a:r>
              <a:rPr lang="en" sz="1900"/>
              <a:t>Service</a:t>
            </a:r>
            <a:endParaRPr sz="1900"/>
          </a:p>
        </p:txBody>
      </p:sp>
      <p:pic>
        <p:nvPicPr>
          <p:cNvPr id="4507" name="Google Shape;4507;p519"/>
          <p:cNvPicPr preferRelativeResize="0"/>
          <p:nvPr/>
        </p:nvPicPr>
        <p:blipFill>
          <a:blip r:embed="rId3">
            <a:alphaModFix/>
          </a:blip>
          <a:stretch>
            <a:fillRect/>
          </a:stretch>
        </p:blipFill>
        <p:spPr>
          <a:xfrm>
            <a:off x="1010250" y="57952"/>
            <a:ext cx="1017400" cy="1017400"/>
          </a:xfrm>
          <a:prstGeom prst="rect">
            <a:avLst/>
          </a:prstGeom>
          <a:noFill/>
          <a:ln>
            <a:noFill/>
          </a:ln>
        </p:spPr>
      </p:pic>
      <p:cxnSp>
        <p:nvCxnSpPr>
          <p:cNvPr id="4508" name="Google Shape;4508;p519"/>
          <p:cNvCxnSpPr>
            <a:stCxn id="4507" idx="2"/>
            <a:endCxn id="4504" idx="0"/>
          </p:cNvCxnSpPr>
          <p:nvPr/>
        </p:nvCxnSpPr>
        <p:spPr>
          <a:xfrm>
            <a:off x="1518950" y="1075352"/>
            <a:ext cx="0" cy="744900"/>
          </a:xfrm>
          <a:prstGeom prst="straightConnector1">
            <a:avLst/>
          </a:prstGeom>
          <a:noFill/>
          <a:ln w="38100" cap="flat" cmpd="sng">
            <a:solidFill>
              <a:schemeClr val="dk1"/>
            </a:solidFill>
            <a:prstDash val="solid"/>
            <a:round/>
            <a:headEnd type="none" w="med" len="med"/>
            <a:tailEnd type="triangle" w="med" len="med"/>
          </a:ln>
        </p:spPr>
      </p:cxnSp>
      <p:sp>
        <p:nvSpPr>
          <p:cNvPr id="4509" name="Google Shape;4509;p519"/>
          <p:cNvSpPr/>
          <p:nvPr/>
        </p:nvSpPr>
        <p:spPr>
          <a:xfrm>
            <a:off x="4425400" y="448200"/>
            <a:ext cx="1668000" cy="1415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900"/>
              <a:t>nodePort</a:t>
            </a:r>
            <a:endParaRPr sz="1900"/>
          </a:p>
          <a:p>
            <a:pPr marL="0" lvl="0" indent="0" algn="l" rtl="0">
              <a:spcBef>
                <a:spcPts val="0"/>
              </a:spcBef>
              <a:spcAft>
                <a:spcPts val="0"/>
              </a:spcAft>
              <a:buNone/>
            </a:pPr>
            <a:r>
              <a:rPr lang="en" sz="1900"/>
              <a:t>Service</a:t>
            </a:r>
            <a:endParaRPr sz="1900"/>
          </a:p>
        </p:txBody>
      </p:sp>
      <p:sp>
        <p:nvSpPr>
          <p:cNvPr id="4510" name="Google Shape;4510;p519"/>
          <p:cNvSpPr txBox="1"/>
          <p:nvPr/>
        </p:nvSpPr>
        <p:spPr>
          <a:xfrm>
            <a:off x="6389050" y="4897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1" name="Google Shape;4511;p519"/>
          <p:cNvSpPr txBox="1"/>
          <p:nvPr/>
        </p:nvSpPr>
        <p:spPr>
          <a:xfrm>
            <a:off x="6389050" y="2111625"/>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2" name="Google Shape;4512;p519"/>
          <p:cNvSpPr txBox="1"/>
          <p:nvPr/>
        </p:nvSpPr>
        <p:spPr>
          <a:xfrm>
            <a:off x="6425025" y="3679650"/>
            <a:ext cx="2464200" cy="13203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3" name="Google Shape;4513;p519"/>
          <p:cNvSpPr/>
          <p:nvPr/>
        </p:nvSpPr>
        <p:spPr>
          <a:xfrm>
            <a:off x="6586150"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514" name="Google Shape;4514;p519"/>
          <p:cNvSpPr/>
          <p:nvPr/>
        </p:nvSpPr>
        <p:spPr>
          <a:xfrm>
            <a:off x="7634625" y="7213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515" name="Google Shape;4515;p519"/>
          <p:cNvSpPr/>
          <p:nvPr/>
        </p:nvSpPr>
        <p:spPr>
          <a:xfrm>
            <a:off x="6586150" y="237975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516" name="Google Shape;4516;p519"/>
          <p:cNvSpPr/>
          <p:nvPr/>
        </p:nvSpPr>
        <p:spPr>
          <a:xfrm>
            <a:off x="6586150"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517" name="Google Shape;4517;p519"/>
          <p:cNvSpPr/>
          <p:nvPr/>
        </p:nvSpPr>
        <p:spPr>
          <a:xfrm>
            <a:off x="7563175" y="3974700"/>
            <a:ext cx="726000" cy="73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4518" name="Google Shape;4518;p519"/>
          <p:cNvSpPr/>
          <p:nvPr/>
        </p:nvSpPr>
        <p:spPr>
          <a:xfrm>
            <a:off x="340500" y="4468200"/>
            <a:ext cx="3019800" cy="53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    Ingress Resource: </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        routing rules</a:t>
            </a:r>
            <a:endParaRPr sz="1600" b="1">
              <a:latin typeface="Comfortaa"/>
              <a:ea typeface="Comfortaa"/>
              <a:cs typeface="Comfortaa"/>
              <a:sym typeface="Comfortaa"/>
            </a:endParaRPr>
          </a:p>
        </p:txBody>
      </p:sp>
      <p:cxnSp>
        <p:nvCxnSpPr>
          <p:cNvPr id="4519" name="Google Shape;4519;p519"/>
          <p:cNvCxnSpPr>
            <a:stCxn id="4504" idx="2"/>
          </p:cNvCxnSpPr>
          <p:nvPr/>
        </p:nvCxnSpPr>
        <p:spPr>
          <a:xfrm>
            <a:off x="1518950" y="3577350"/>
            <a:ext cx="0" cy="854400"/>
          </a:xfrm>
          <a:prstGeom prst="straightConnector1">
            <a:avLst/>
          </a:prstGeom>
          <a:noFill/>
          <a:ln w="38100" cap="flat" cmpd="sng">
            <a:solidFill>
              <a:schemeClr val="dk1"/>
            </a:solidFill>
            <a:prstDash val="dash"/>
            <a:round/>
            <a:headEnd type="none" w="med" len="med"/>
            <a:tailEnd type="triangle" w="med" len="med"/>
          </a:ln>
        </p:spPr>
      </p:cxnSp>
      <p:cxnSp>
        <p:nvCxnSpPr>
          <p:cNvPr id="4520" name="Google Shape;4520;p519"/>
          <p:cNvCxnSpPr/>
          <p:nvPr/>
        </p:nvCxnSpPr>
        <p:spPr>
          <a:xfrm>
            <a:off x="311625" y="1499650"/>
            <a:ext cx="3191700" cy="4500"/>
          </a:xfrm>
          <a:prstGeom prst="straightConnector1">
            <a:avLst/>
          </a:prstGeom>
          <a:noFill/>
          <a:ln w="28575" cap="flat" cmpd="sng">
            <a:solidFill>
              <a:srgbClr val="FF0000"/>
            </a:solidFill>
            <a:prstDash val="lgDash"/>
            <a:round/>
            <a:headEnd type="none" w="med" len="med"/>
            <a:tailEnd type="none" w="med" len="med"/>
          </a:ln>
        </p:spPr>
      </p:cxnSp>
      <p:sp>
        <p:nvSpPr>
          <p:cNvPr id="4521" name="Google Shape;4521;p519"/>
          <p:cNvSpPr txBox="1"/>
          <p:nvPr/>
        </p:nvSpPr>
        <p:spPr>
          <a:xfrm>
            <a:off x="2130650" y="823800"/>
            <a:ext cx="13113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TLS </a:t>
            </a: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encryption</a:t>
            </a:r>
            <a:endParaRPr>
              <a:solidFill>
                <a:schemeClr val="dk1"/>
              </a:solidFill>
              <a:latin typeface="Comfortaa"/>
              <a:ea typeface="Comfortaa"/>
              <a:cs typeface="Comfortaa"/>
              <a:sym typeface="Comfortaa"/>
            </a:endParaRPr>
          </a:p>
        </p:txBody>
      </p:sp>
      <p:sp>
        <p:nvSpPr>
          <p:cNvPr id="4522" name="Google Shape;4522;p519"/>
          <p:cNvSpPr txBox="1"/>
          <p:nvPr/>
        </p:nvSpPr>
        <p:spPr>
          <a:xfrm>
            <a:off x="2874300" y="2293650"/>
            <a:ext cx="1311300" cy="652200"/>
          </a:xfrm>
          <a:prstGeom prst="rect">
            <a:avLst/>
          </a:prstGeom>
          <a:noFill/>
          <a:ln w="28575"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No encryption</a:t>
            </a:r>
            <a:endParaRPr>
              <a:solidFill>
                <a:schemeClr val="dk1"/>
              </a:solidFill>
              <a:latin typeface="Comfortaa"/>
              <a:ea typeface="Comfortaa"/>
              <a:cs typeface="Comfortaa"/>
              <a:sym typeface="Comfortaa"/>
            </a:endParaRPr>
          </a:p>
        </p:txBody>
      </p:sp>
      <p:sp>
        <p:nvSpPr>
          <p:cNvPr id="4523" name="Google Shape;4523;p519"/>
          <p:cNvSpPr txBox="1"/>
          <p:nvPr/>
        </p:nvSpPr>
        <p:spPr>
          <a:xfrm>
            <a:off x="1736700" y="3584250"/>
            <a:ext cx="1164600" cy="6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K8s API</a:t>
            </a:r>
            <a:endParaRPr>
              <a:solidFill>
                <a:schemeClr val="dk1"/>
              </a:solidFill>
              <a:latin typeface="Comfortaa"/>
              <a:ea typeface="Comfortaa"/>
              <a:cs typeface="Comfortaa"/>
              <a:sym typeface="Comfortaa"/>
            </a:endParaRPr>
          </a:p>
        </p:txBody>
      </p:sp>
      <p:sp>
        <p:nvSpPr>
          <p:cNvPr id="4524" name="Google Shape;4524;p519"/>
          <p:cNvSpPr txBox="1"/>
          <p:nvPr/>
        </p:nvSpPr>
        <p:spPr>
          <a:xfrm>
            <a:off x="2634500" y="57950"/>
            <a:ext cx="1937400" cy="8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TLS offloading </a:t>
            </a:r>
            <a:endParaRPr sz="2400" b="1">
              <a:solidFill>
                <a:schemeClr val="dk1"/>
              </a:solidFill>
              <a:latin typeface="Comfortaa"/>
              <a:ea typeface="Comfortaa"/>
              <a:cs typeface="Comfortaa"/>
              <a:sym typeface="Comfortaa"/>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4528"/>
        <p:cNvGrpSpPr/>
        <p:nvPr/>
      </p:nvGrpSpPr>
      <p:grpSpPr>
        <a:xfrm>
          <a:off x="0" y="0"/>
          <a:ext cx="0" cy="0"/>
          <a:chOff x="0" y="0"/>
          <a:chExt cx="0" cy="0"/>
        </a:xfrm>
      </p:grpSpPr>
      <p:sp>
        <p:nvSpPr>
          <p:cNvPr id="4529" name="Google Shape;4529;p520"/>
          <p:cNvSpPr txBox="1"/>
          <p:nvPr/>
        </p:nvSpPr>
        <p:spPr>
          <a:xfrm>
            <a:off x="83150" y="698925"/>
            <a:ext cx="4576500" cy="4381800"/>
          </a:xfrm>
          <a:prstGeom prst="rect">
            <a:avLst/>
          </a:prstGeom>
          <a:solidFill>
            <a:schemeClr val="dk1"/>
          </a:solid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t>apiVersion: extensions/v1beta1</a:t>
            </a:r>
            <a:endParaRPr b="1"/>
          </a:p>
          <a:p>
            <a:pPr marL="0" lvl="0" indent="0" algn="l" rtl="0">
              <a:spcBef>
                <a:spcPts val="0"/>
              </a:spcBef>
              <a:spcAft>
                <a:spcPts val="0"/>
              </a:spcAft>
              <a:buNone/>
            </a:pPr>
            <a:r>
              <a:rPr lang="en" b="1"/>
              <a:t>kind: Ingress</a:t>
            </a:r>
            <a:endParaRPr b="1"/>
          </a:p>
          <a:p>
            <a:pPr marL="0" lvl="0" indent="0" algn="l" rtl="0">
              <a:spcBef>
                <a:spcPts val="0"/>
              </a:spcBef>
              <a:spcAft>
                <a:spcPts val="0"/>
              </a:spcAft>
              <a:buNone/>
            </a:pPr>
            <a:r>
              <a:rPr lang="en" b="1"/>
              <a:t>metadata:</a:t>
            </a:r>
            <a:endParaRPr b="1"/>
          </a:p>
          <a:p>
            <a:pPr marL="0" lvl="0" indent="0" algn="l" rtl="0">
              <a:spcBef>
                <a:spcPts val="0"/>
              </a:spcBef>
              <a:spcAft>
                <a:spcPts val="0"/>
              </a:spcAft>
              <a:buNone/>
            </a:pPr>
            <a:r>
              <a:rPr lang="en" b="1"/>
              <a:t>  name: ingress-resource</a:t>
            </a:r>
            <a:endParaRPr b="1"/>
          </a:p>
          <a:p>
            <a:pPr marL="0" lvl="0" indent="0" algn="l" rtl="0">
              <a:spcBef>
                <a:spcPts val="0"/>
              </a:spcBef>
              <a:spcAft>
                <a:spcPts val="0"/>
              </a:spcAft>
              <a:buNone/>
            </a:pPr>
            <a:r>
              <a:rPr lang="en" b="1"/>
              <a:t>  annotations:</a:t>
            </a:r>
            <a:endParaRPr b="1"/>
          </a:p>
          <a:p>
            <a:pPr marL="0" lvl="0" indent="0" algn="l" rtl="0">
              <a:spcBef>
                <a:spcPts val="0"/>
              </a:spcBef>
              <a:spcAft>
                <a:spcPts val="0"/>
              </a:spcAft>
              <a:buNone/>
            </a:pPr>
            <a:r>
              <a:rPr lang="en" b="1"/>
              <a:t>    kubernetes.io/ingress.class: nginx</a:t>
            </a:r>
            <a:endParaRPr b="1"/>
          </a:p>
          <a:p>
            <a:pPr marL="0" lvl="0" indent="0" algn="l" rtl="0">
              <a:spcBef>
                <a:spcPts val="0"/>
              </a:spcBef>
              <a:spcAft>
                <a:spcPts val="0"/>
              </a:spcAft>
              <a:buNone/>
            </a:pPr>
            <a:r>
              <a:rPr lang="en" b="1"/>
              <a:t>    nginx.ingress.kubernetes.io/ssl-redirect: "false"</a:t>
            </a:r>
            <a:endParaRPr b="1"/>
          </a:p>
          <a:p>
            <a:pPr marL="0" lvl="0" indent="0" algn="l" rtl="0">
              <a:spcBef>
                <a:spcPts val="0"/>
              </a:spcBef>
              <a:spcAft>
                <a:spcPts val="0"/>
              </a:spcAft>
              <a:buNone/>
            </a:pPr>
            <a:r>
              <a:rPr lang="en" b="1"/>
              <a:t>spec:</a:t>
            </a:r>
            <a:endParaRPr b="1"/>
          </a:p>
          <a:p>
            <a:pPr marL="0" lvl="0" indent="0" algn="l" rtl="0">
              <a:spcBef>
                <a:spcPts val="0"/>
              </a:spcBef>
              <a:spcAft>
                <a:spcPts val="0"/>
              </a:spcAft>
              <a:buNone/>
            </a:pPr>
            <a:r>
              <a:rPr lang="en" b="1"/>
              <a:t> </a:t>
            </a:r>
            <a:r>
              <a:rPr lang="en" b="1">
                <a:solidFill>
                  <a:srgbClr val="FF0000"/>
                </a:solidFill>
              </a:rPr>
              <a:t> tls:</a:t>
            </a:r>
            <a:endParaRPr b="1">
              <a:solidFill>
                <a:srgbClr val="FF0000"/>
              </a:solidFill>
            </a:endParaRPr>
          </a:p>
          <a:p>
            <a:pPr marL="0" lvl="0" indent="0" algn="l" rtl="0">
              <a:spcBef>
                <a:spcPts val="0"/>
              </a:spcBef>
              <a:spcAft>
                <a:spcPts val="0"/>
              </a:spcAft>
              <a:buNone/>
            </a:pPr>
            <a:r>
              <a:rPr lang="en" b="1">
                <a:solidFill>
                  <a:srgbClr val="FF0000"/>
                </a:solidFill>
              </a:rPr>
              <a:t>  - hosts:</a:t>
            </a:r>
            <a:endParaRPr b="1">
              <a:solidFill>
                <a:srgbClr val="FF0000"/>
              </a:solidFill>
            </a:endParaRPr>
          </a:p>
          <a:p>
            <a:pPr marL="0" lvl="0" indent="0" algn="l" rtl="0">
              <a:spcBef>
                <a:spcPts val="0"/>
              </a:spcBef>
              <a:spcAft>
                <a:spcPts val="0"/>
              </a:spcAft>
              <a:buNone/>
            </a:pPr>
            <a:r>
              <a:rPr lang="en" b="1">
                <a:solidFill>
                  <a:srgbClr val="FF0000"/>
                </a:solidFill>
              </a:rPr>
              <a:t>    - target.lab.com </a:t>
            </a:r>
            <a:endParaRPr b="1">
              <a:solidFill>
                <a:srgbClr val="FF0000"/>
              </a:solidFill>
            </a:endParaRPr>
          </a:p>
          <a:p>
            <a:pPr marL="0" lvl="0" indent="0" algn="l" rtl="0">
              <a:spcBef>
                <a:spcPts val="0"/>
              </a:spcBef>
              <a:spcAft>
                <a:spcPts val="0"/>
              </a:spcAft>
              <a:buNone/>
            </a:pPr>
            <a:r>
              <a:rPr lang="en" b="1">
                <a:solidFill>
                  <a:srgbClr val="FF0000"/>
                </a:solidFill>
              </a:rPr>
              <a:t>      secretName: tls-secret</a:t>
            </a:r>
            <a:endParaRPr b="1">
              <a:solidFill>
                <a:srgbClr val="FF0000"/>
              </a:solidFill>
            </a:endParaRPr>
          </a:p>
          <a:p>
            <a:pPr marL="0" lvl="0" indent="0" algn="l" rtl="0">
              <a:spcBef>
                <a:spcPts val="0"/>
              </a:spcBef>
              <a:spcAft>
                <a:spcPts val="0"/>
              </a:spcAft>
              <a:buNone/>
            </a:pPr>
            <a:r>
              <a:rPr lang="en" b="1"/>
              <a:t>  rules:</a:t>
            </a:r>
            <a:endParaRPr b="1"/>
          </a:p>
          <a:p>
            <a:pPr marL="0" lvl="0" indent="0" algn="l" rtl="0">
              <a:spcBef>
                <a:spcPts val="0"/>
              </a:spcBef>
              <a:spcAft>
                <a:spcPts val="0"/>
              </a:spcAft>
              <a:buNone/>
            </a:pPr>
            <a:r>
              <a:rPr lang="en" b="1"/>
              <a:t>  - host: </a:t>
            </a:r>
            <a:r>
              <a:rPr lang="en" b="1">
                <a:solidFill>
                  <a:srgbClr val="FF0000"/>
                </a:solidFill>
              </a:rPr>
              <a:t>target.lab.com</a:t>
            </a:r>
            <a:endParaRPr b="1">
              <a:solidFill>
                <a:srgbClr val="FF0000"/>
              </a:solidFill>
            </a:endParaRPr>
          </a:p>
          <a:p>
            <a:pPr marL="0" lvl="0" indent="0" algn="l" rtl="0">
              <a:spcBef>
                <a:spcPts val="0"/>
              </a:spcBef>
              <a:spcAft>
                <a:spcPts val="0"/>
              </a:spcAft>
              <a:buNone/>
            </a:pPr>
            <a:r>
              <a:rPr lang="en" b="1"/>
              <a:t>    http:</a:t>
            </a:r>
            <a:endParaRPr b="1"/>
          </a:p>
          <a:p>
            <a:pPr marL="0" lvl="0" indent="0" algn="l" rtl="0">
              <a:spcBef>
                <a:spcPts val="0"/>
              </a:spcBef>
              <a:spcAft>
                <a:spcPts val="0"/>
              </a:spcAft>
              <a:buNone/>
            </a:pPr>
            <a:r>
              <a:rPr lang="en" b="1"/>
              <a:t>      paths:</a:t>
            </a:r>
            <a:endParaRPr b="1"/>
          </a:p>
          <a:p>
            <a:pPr marL="0" lvl="0" indent="0" algn="l" rtl="0">
              <a:spcBef>
                <a:spcPts val="0"/>
              </a:spcBef>
              <a:spcAft>
                <a:spcPts val="0"/>
              </a:spcAft>
              <a:buNone/>
            </a:pPr>
            <a:r>
              <a:rPr lang="en" b="1"/>
              <a:t>      - path: /hello</a:t>
            </a:r>
            <a:endParaRPr b="1"/>
          </a:p>
          <a:p>
            <a:pPr marL="0" lvl="0" indent="0" algn="l" rtl="0">
              <a:spcBef>
                <a:spcPts val="0"/>
              </a:spcBef>
              <a:spcAft>
                <a:spcPts val="0"/>
              </a:spcAft>
              <a:buNone/>
            </a:pPr>
            <a:r>
              <a:rPr lang="en" b="1"/>
              <a:t>        backend:</a:t>
            </a:r>
            <a:endParaRPr b="1"/>
          </a:p>
          <a:p>
            <a:pPr marL="0" lvl="0" indent="0" algn="l" rtl="0">
              <a:spcBef>
                <a:spcPts val="0"/>
              </a:spcBef>
              <a:spcAft>
                <a:spcPts val="0"/>
              </a:spcAft>
              <a:buNone/>
            </a:pPr>
            <a:r>
              <a:rPr lang="en" b="1"/>
              <a:t>          serviceName: hello-app</a:t>
            </a:r>
            <a:endParaRPr b="1"/>
          </a:p>
          <a:p>
            <a:pPr marL="0" lvl="0" indent="0" algn="l" rtl="0">
              <a:spcBef>
                <a:spcPts val="0"/>
              </a:spcBef>
              <a:spcAft>
                <a:spcPts val="0"/>
              </a:spcAft>
              <a:buNone/>
            </a:pPr>
            <a:r>
              <a:rPr lang="en" b="1"/>
              <a:t>          servicePort: 8080</a:t>
            </a:r>
            <a:endParaRPr b="1"/>
          </a:p>
          <a:p>
            <a:pPr marL="0" lvl="0" indent="0" algn="l" rtl="0">
              <a:spcBef>
                <a:spcPts val="0"/>
              </a:spcBef>
              <a:spcAft>
                <a:spcPts val="0"/>
              </a:spcAft>
              <a:buNone/>
            </a:pPr>
            <a:r>
              <a:rPr lang="en" b="1"/>
              <a:t>   </a:t>
            </a:r>
            <a:endParaRPr b="1"/>
          </a:p>
          <a:p>
            <a:pPr marL="0" lvl="0" indent="0" algn="l" rtl="0">
              <a:spcBef>
                <a:spcPts val="0"/>
              </a:spcBef>
              <a:spcAft>
                <a:spcPts val="0"/>
              </a:spcAft>
              <a:buNone/>
            </a:pPr>
            <a:endParaRPr b="1"/>
          </a:p>
          <a:p>
            <a:pPr marL="0" lvl="0" indent="0" algn="l" rtl="0">
              <a:spcBef>
                <a:spcPts val="0"/>
              </a:spcBef>
              <a:spcAft>
                <a:spcPts val="0"/>
              </a:spcAft>
              <a:buNone/>
            </a:pPr>
            <a:r>
              <a:rPr lang="en"/>
              <a:t>  </a:t>
            </a:r>
            <a:endParaRPr/>
          </a:p>
        </p:txBody>
      </p:sp>
      <p:sp>
        <p:nvSpPr>
          <p:cNvPr id="4530" name="Google Shape;4530;p520"/>
          <p:cNvSpPr txBox="1"/>
          <p:nvPr/>
        </p:nvSpPr>
        <p:spPr>
          <a:xfrm>
            <a:off x="39950" y="54525"/>
            <a:ext cx="8899500" cy="6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SSL/TLS Offloading</a:t>
            </a:r>
            <a:endParaRPr sz="2400" b="1">
              <a:solidFill>
                <a:schemeClr val="dk1"/>
              </a:solidFill>
              <a:latin typeface="Comfortaa"/>
              <a:ea typeface="Comfortaa"/>
              <a:cs typeface="Comfortaa"/>
              <a:sym typeface="Comfortaa"/>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4534"/>
        <p:cNvGrpSpPr/>
        <p:nvPr/>
      </p:nvGrpSpPr>
      <p:grpSpPr>
        <a:xfrm>
          <a:off x="0" y="0"/>
          <a:ext cx="0" cy="0"/>
          <a:chOff x="0" y="0"/>
          <a:chExt cx="0" cy="0"/>
        </a:xfrm>
      </p:grpSpPr>
      <p:sp>
        <p:nvSpPr>
          <p:cNvPr id="4535" name="Google Shape;4535;p521"/>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The flannel CNI </a:t>
            </a:r>
            <a:endParaRPr sz="3800" b="1">
              <a:latin typeface="Comfortaa"/>
              <a:ea typeface="Comfortaa"/>
              <a:cs typeface="Comfortaa"/>
              <a:sym typeface="Comfortaa"/>
            </a:endParaRPr>
          </a:p>
        </p:txBody>
      </p:sp>
      <p:pic>
        <p:nvPicPr>
          <p:cNvPr id="4536" name="Google Shape;4536;p521"/>
          <p:cNvPicPr preferRelativeResize="0"/>
          <p:nvPr/>
        </p:nvPicPr>
        <p:blipFill>
          <a:blip r:embed="rId3">
            <a:alphaModFix/>
          </a:blip>
          <a:stretch>
            <a:fillRect/>
          </a:stretch>
        </p:blipFill>
        <p:spPr>
          <a:xfrm>
            <a:off x="4588875" y="640925"/>
            <a:ext cx="1543050" cy="2952750"/>
          </a:xfrm>
          <a:prstGeom prst="rect">
            <a:avLst/>
          </a:prstGeom>
          <a:noFill/>
          <a:ln>
            <a:noFill/>
          </a:ln>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4540"/>
        <p:cNvGrpSpPr/>
        <p:nvPr/>
      </p:nvGrpSpPr>
      <p:grpSpPr>
        <a:xfrm>
          <a:off x="0" y="0"/>
          <a:ext cx="0" cy="0"/>
          <a:chOff x="0" y="0"/>
          <a:chExt cx="0" cy="0"/>
        </a:xfrm>
      </p:grpSpPr>
      <p:sp>
        <p:nvSpPr>
          <p:cNvPr id="4541" name="Google Shape;4541;p522"/>
          <p:cNvSpPr txBox="1">
            <a:spLocks noGrp="1"/>
          </p:cNvSpPr>
          <p:nvPr>
            <p:ph type="title"/>
          </p:nvPr>
        </p:nvSpPr>
        <p:spPr>
          <a:xfrm>
            <a:off x="211650" y="0"/>
            <a:ext cx="8720700" cy="52764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600">
                <a:solidFill>
                  <a:srgbClr val="000000"/>
                </a:solidFill>
                <a:latin typeface="Comfortaa"/>
                <a:ea typeface="Comfortaa"/>
                <a:cs typeface="Comfortaa"/>
                <a:sym typeface="Comfortaa"/>
              </a:rPr>
              <a:t>	</a:t>
            </a:r>
            <a:r>
              <a:rPr lang="en" sz="2200" b="1">
                <a:latin typeface="Comfortaa"/>
                <a:ea typeface="Comfortaa"/>
                <a:cs typeface="Comfortaa"/>
                <a:sym typeface="Comfortaa"/>
              </a:rPr>
              <a:t>Flannel is one of the oldest CNI to provide network services for a Kubernetes cluster as a network addon. It is part of CoreOS technologies which distributes and maintains it.</a:t>
            </a:r>
            <a:endParaRPr sz="2200" b="1">
              <a:latin typeface="Comfortaa"/>
              <a:ea typeface="Comfortaa"/>
              <a:cs typeface="Comfortaa"/>
              <a:sym typeface="Comfortaa"/>
            </a:endParaRPr>
          </a:p>
          <a:p>
            <a:pPr marL="0" lvl="0" indent="0" algn="l" rtl="0">
              <a:lnSpc>
                <a:spcPct val="115000"/>
              </a:lnSpc>
              <a:spcBef>
                <a:spcPts val="1200"/>
              </a:spcBef>
              <a:spcAft>
                <a:spcPts val="0"/>
              </a:spcAft>
              <a:buNone/>
            </a:pPr>
            <a:r>
              <a:rPr lang="en" sz="1900" b="1" u="sng">
                <a:solidFill>
                  <a:schemeClr val="hlink"/>
                </a:solidFill>
                <a:latin typeface="Comfortaa"/>
                <a:ea typeface="Comfortaa"/>
                <a:cs typeface="Comfortaa"/>
                <a:sym typeface="Comfortaa"/>
                <a:hlinkClick r:id="rId3"/>
              </a:rPr>
              <a:t>https://github.com/flannel-io/flannel</a:t>
            </a:r>
            <a:endParaRPr sz="1900" b="1">
              <a:latin typeface="Comfortaa"/>
              <a:ea typeface="Comfortaa"/>
              <a:cs typeface="Comfortaa"/>
              <a:sym typeface="Comfortaa"/>
            </a:endParaRPr>
          </a:p>
          <a:p>
            <a:pPr marL="0" lvl="0" indent="0" algn="l" rtl="0">
              <a:lnSpc>
                <a:spcPct val="115000"/>
              </a:lnSpc>
              <a:spcBef>
                <a:spcPts val="1200"/>
              </a:spcBef>
              <a:spcAft>
                <a:spcPts val="0"/>
              </a:spcAft>
              <a:buNone/>
            </a:pPr>
            <a:r>
              <a:rPr lang="en" sz="2200" b="1">
                <a:latin typeface="Comfortaa"/>
                <a:ea typeface="Comfortaa"/>
                <a:cs typeface="Comfortaa"/>
                <a:sym typeface="Comfortaa"/>
              </a:rPr>
              <a:t>Easy to install and use with the </a:t>
            </a:r>
            <a:r>
              <a:rPr lang="en" sz="2200" b="1">
                <a:solidFill>
                  <a:srgbClr val="00FF00"/>
                </a:solidFill>
                <a:latin typeface="Comfortaa"/>
                <a:ea typeface="Comfortaa"/>
                <a:cs typeface="Comfortaa"/>
                <a:sym typeface="Comfortaa"/>
              </a:rPr>
              <a:t>kube-flannel.yaml</a:t>
            </a:r>
            <a:r>
              <a:rPr lang="en" sz="2200" b="1">
                <a:latin typeface="Comfortaa"/>
                <a:ea typeface="Comfortaa"/>
                <a:cs typeface="Comfortaa"/>
                <a:sym typeface="Comfortaa"/>
              </a:rPr>
              <a:t> manifest</a:t>
            </a:r>
            <a:endParaRPr sz="2200" b="1">
              <a:latin typeface="Comfortaa"/>
              <a:ea typeface="Comfortaa"/>
              <a:cs typeface="Comfortaa"/>
              <a:sym typeface="Comfortaa"/>
            </a:endParaRPr>
          </a:p>
          <a:p>
            <a:pPr marL="0" lvl="0" indent="0" algn="l" rtl="0">
              <a:lnSpc>
                <a:spcPct val="115000"/>
              </a:lnSpc>
              <a:spcBef>
                <a:spcPts val="1200"/>
              </a:spcBef>
              <a:spcAft>
                <a:spcPts val="0"/>
              </a:spcAft>
              <a:buNone/>
            </a:pPr>
            <a:r>
              <a:rPr lang="en" sz="2100" b="1">
                <a:solidFill>
                  <a:srgbClr val="00FF00"/>
                </a:solidFill>
                <a:latin typeface="Comfortaa"/>
                <a:ea typeface="Comfortaa"/>
                <a:cs typeface="Comfortaa"/>
                <a:sym typeface="Comfortaa"/>
              </a:rPr>
              <a:t>For Kubernetes v1.17+</a:t>
            </a:r>
            <a:r>
              <a:rPr lang="en" sz="2100">
                <a:solidFill>
                  <a:srgbClr val="00FF00"/>
                </a:solidFill>
                <a:latin typeface="Comfortaa"/>
                <a:ea typeface="Comfortaa"/>
                <a:cs typeface="Comfortaa"/>
                <a:sym typeface="Comfortaa"/>
              </a:rPr>
              <a:t>:</a:t>
            </a:r>
            <a:r>
              <a:rPr lang="en" sz="2700">
                <a:solidFill>
                  <a:srgbClr val="00FF00"/>
                </a:solidFill>
                <a:latin typeface="Comfortaa"/>
                <a:ea typeface="Comfortaa"/>
                <a:cs typeface="Comfortaa"/>
                <a:sym typeface="Comfortaa"/>
              </a:rPr>
              <a:t> </a:t>
            </a:r>
            <a:r>
              <a:rPr lang="en" sz="2100" b="1">
                <a:latin typeface="Comfortaa"/>
                <a:ea typeface="Comfortaa"/>
                <a:cs typeface="Comfortaa"/>
                <a:sym typeface="Comfortaa"/>
              </a:rPr>
              <a:t>$kubectl apply -f https://raw.githubusercontent.com/coreos/flannel/master/Documentation/kube-flannel.yml</a:t>
            </a:r>
            <a:endParaRPr sz="2100" b="1">
              <a:latin typeface="Comfortaa"/>
              <a:ea typeface="Comfortaa"/>
              <a:cs typeface="Comfortaa"/>
              <a:sym typeface="Comfortaa"/>
            </a:endParaRPr>
          </a:p>
          <a:p>
            <a:pPr marL="0" lvl="0" indent="0" algn="l" rtl="0">
              <a:lnSpc>
                <a:spcPct val="115000"/>
              </a:lnSpc>
              <a:spcBef>
                <a:spcPts val="1200"/>
              </a:spcBef>
              <a:spcAft>
                <a:spcPts val="0"/>
              </a:spcAft>
              <a:buNone/>
            </a:pPr>
            <a:r>
              <a:rPr lang="en" sz="2100" b="1">
                <a:latin typeface="Comfortaa"/>
                <a:ea typeface="Comfortaa"/>
                <a:cs typeface="Comfortaa"/>
                <a:sym typeface="Comfortaa"/>
              </a:rPr>
              <a:t>This installs all the necessary kubernetes resources for flannel to operate</a:t>
            </a:r>
            <a:endParaRPr sz="2100" b="1">
              <a:latin typeface="Comfortaa"/>
              <a:ea typeface="Comfortaa"/>
              <a:cs typeface="Comfortaa"/>
              <a:sym typeface="Comfortaa"/>
            </a:endParaRPr>
          </a:p>
          <a:p>
            <a:pPr marL="0" lvl="0" indent="0" algn="l" rtl="0">
              <a:lnSpc>
                <a:spcPct val="115000"/>
              </a:lnSpc>
              <a:spcBef>
                <a:spcPts val="1200"/>
              </a:spcBef>
              <a:spcAft>
                <a:spcPts val="1200"/>
              </a:spcAft>
              <a:buNone/>
            </a:pPr>
            <a:endParaRPr sz="18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1">
                                            <p:txEl>
                                              <p:pRg st="0" end="0"/>
                                            </p:txEl>
                                          </p:spTgt>
                                        </p:tgtEl>
                                        <p:attrNameLst>
                                          <p:attrName>style.visibility</p:attrName>
                                        </p:attrNameLst>
                                      </p:cBhvr>
                                      <p:to>
                                        <p:strVal val="visible"/>
                                      </p:to>
                                    </p:set>
                                    <p:animEffect transition="in" filter="fade">
                                      <p:cBhvr>
                                        <p:cTn id="7" dur="1000"/>
                                        <p:tgtEl>
                                          <p:spTgt spid="45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41">
                                            <p:txEl>
                                              <p:pRg st="1" end="1"/>
                                            </p:txEl>
                                          </p:spTgt>
                                        </p:tgtEl>
                                        <p:attrNameLst>
                                          <p:attrName>style.visibility</p:attrName>
                                        </p:attrNameLst>
                                      </p:cBhvr>
                                      <p:to>
                                        <p:strVal val="visible"/>
                                      </p:to>
                                    </p:set>
                                    <p:animEffect transition="in" filter="fade">
                                      <p:cBhvr>
                                        <p:cTn id="12" dur="1000"/>
                                        <p:tgtEl>
                                          <p:spTgt spid="45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41">
                                            <p:txEl>
                                              <p:pRg st="2" end="2"/>
                                            </p:txEl>
                                          </p:spTgt>
                                        </p:tgtEl>
                                        <p:attrNameLst>
                                          <p:attrName>style.visibility</p:attrName>
                                        </p:attrNameLst>
                                      </p:cBhvr>
                                      <p:to>
                                        <p:strVal val="visible"/>
                                      </p:to>
                                    </p:set>
                                    <p:animEffect transition="in" filter="fade">
                                      <p:cBhvr>
                                        <p:cTn id="17" dur="1000"/>
                                        <p:tgtEl>
                                          <p:spTgt spid="45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41">
                                            <p:txEl>
                                              <p:pRg st="3" end="3"/>
                                            </p:txEl>
                                          </p:spTgt>
                                        </p:tgtEl>
                                        <p:attrNameLst>
                                          <p:attrName>style.visibility</p:attrName>
                                        </p:attrNameLst>
                                      </p:cBhvr>
                                      <p:to>
                                        <p:strVal val="visible"/>
                                      </p:to>
                                    </p:set>
                                    <p:animEffect transition="in" filter="fade">
                                      <p:cBhvr>
                                        <p:cTn id="22" dur="1000"/>
                                        <p:tgtEl>
                                          <p:spTgt spid="454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41">
                                            <p:txEl>
                                              <p:pRg st="4" end="4"/>
                                            </p:txEl>
                                          </p:spTgt>
                                        </p:tgtEl>
                                        <p:attrNameLst>
                                          <p:attrName>style.visibility</p:attrName>
                                        </p:attrNameLst>
                                      </p:cBhvr>
                                      <p:to>
                                        <p:strVal val="visible"/>
                                      </p:to>
                                    </p:set>
                                    <p:animEffect transition="in" filter="fade">
                                      <p:cBhvr>
                                        <p:cTn id="27" dur="1000"/>
                                        <p:tgtEl>
                                          <p:spTgt spid="454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41">
                                            <p:txEl>
                                              <p:pRg st="5" end="5"/>
                                            </p:txEl>
                                          </p:spTgt>
                                        </p:tgtEl>
                                        <p:attrNameLst>
                                          <p:attrName>style.visibility</p:attrName>
                                        </p:attrNameLst>
                                      </p:cBhvr>
                                      <p:to>
                                        <p:strVal val="visible"/>
                                      </p:to>
                                    </p:set>
                                    <p:animEffect transition="in" filter="fade">
                                      <p:cBhvr>
                                        <p:cTn id="32" dur="1000"/>
                                        <p:tgtEl>
                                          <p:spTgt spid="454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4545"/>
        <p:cNvGrpSpPr/>
        <p:nvPr/>
      </p:nvGrpSpPr>
      <p:grpSpPr>
        <a:xfrm>
          <a:off x="0" y="0"/>
          <a:ext cx="0" cy="0"/>
          <a:chOff x="0" y="0"/>
          <a:chExt cx="0" cy="0"/>
        </a:xfrm>
      </p:grpSpPr>
      <p:sp>
        <p:nvSpPr>
          <p:cNvPr id="4546" name="Google Shape;4546;p523"/>
          <p:cNvSpPr txBox="1">
            <a:spLocks noGrp="1"/>
          </p:cNvSpPr>
          <p:nvPr>
            <p:ph type="title"/>
          </p:nvPr>
        </p:nvSpPr>
        <p:spPr>
          <a:xfrm>
            <a:off x="490250" y="268750"/>
            <a:ext cx="8499300" cy="465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000000"/>
                </a:solidFill>
                <a:latin typeface="Comfortaa"/>
                <a:ea typeface="Comfortaa"/>
                <a:cs typeface="Comfortaa"/>
                <a:sym typeface="Comfortaa"/>
              </a:rPr>
              <a:t>	</a:t>
            </a:r>
            <a:endParaRPr sz="1100">
              <a:solidFill>
                <a:srgbClr val="000000"/>
              </a:solidFill>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2200" b="1">
                <a:latin typeface="Comfortaa"/>
                <a:ea typeface="Comfortaa"/>
                <a:cs typeface="Comfortaa"/>
                <a:sym typeface="Comfortaa"/>
              </a:rPr>
              <a:t>Flannel uses an overlay network with VXLAN as default encapsulation to allow. VXLAN uses ethernet for inter pod communication between nodes (wraps a Layer 2 packet in a UDP packet)</a:t>
            </a:r>
            <a:endParaRPr sz="2200" b="1">
              <a:latin typeface="Comfortaa"/>
              <a:ea typeface="Comfortaa"/>
              <a:cs typeface="Comfortaa"/>
              <a:sym typeface="Comfortaa"/>
            </a:endParaRPr>
          </a:p>
          <a:p>
            <a:pPr marL="0" lvl="0" indent="0" algn="l" rtl="0">
              <a:spcBef>
                <a:spcPts val="0"/>
              </a:spcBef>
              <a:spcAft>
                <a:spcPts val="0"/>
              </a:spcAft>
              <a:buNone/>
            </a:pPr>
            <a:endParaRPr sz="2200" b="1">
              <a:latin typeface="Comfortaa"/>
              <a:ea typeface="Comfortaa"/>
              <a:cs typeface="Comfortaa"/>
              <a:sym typeface="Comfortaa"/>
            </a:endParaRPr>
          </a:p>
          <a:p>
            <a:pPr marL="0" lvl="0" indent="0" algn="l" rtl="0">
              <a:spcBef>
                <a:spcPts val="0"/>
              </a:spcBef>
              <a:spcAft>
                <a:spcPts val="0"/>
              </a:spcAft>
              <a:buNone/>
            </a:pPr>
            <a:r>
              <a:rPr lang="en" sz="2200" b="1">
                <a:latin typeface="Comfortaa"/>
                <a:ea typeface="Comfortaa"/>
                <a:cs typeface="Comfortaa"/>
                <a:sym typeface="Comfortaa"/>
              </a:rPr>
              <a:t>Flannel IPAM requires the use of the pod CIDR of </a:t>
            </a:r>
            <a:r>
              <a:rPr lang="en" sz="2200" b="1">
                <a:solidFill>
                  <a:srgbClr val="00FF00"/>
                </a:solidFill>
                <a:latin typeface="Comfortaa"/>
                <a:ea typeface="Comfortaa"/>
                <a:cs typeface="Comfortaa"/>
                <a:sym typeface="Comfortaa"/>
              </a:rPr>
              <a:t>10.244.0.0/16</a:t>
            </a:r>
            <a:r>
              <a:rPr lang="en" sz="2200" b="1">
                <a:latin typeface="Comfortaa"/>
                <a:ea typeface="Comfortaa"/>
                <a:cs typeface="Comfortaa"/>
                <a:sym typeface="Comfortaa"/>
              </a:rPr>
              <a:t> when initializing your kubeadm cluster with the command:</a:t>
            </a:r>
            <a:endParaRPr sz="2200" b="1">
              <a:latin typeface="Comfortaa"/>
              <a:ea typeface="Comfortaa"/>
              <a:cs typeface="Comfortaa"/>
              <a:sym typeface="Comfortaa"/>
            </a:endParaRPr>
          </a:p>
          <a:p>
            <a:pPr marL="0" lvl="0" indent="0" algn="l" rtl="0">
              <a:spcBef>
                <a:spcPts val="0"/>
              </a:spcBef>
              <a:spcAft>
                <a:spcPts val="0"/>
              </a:spcAft>
              <a:buNone/>
            </a:pPr>
            <a:r>
              <a:rPr lang="en" sz="2200" b="1">
                <a:latin typeface="Comfortaa"/>
                <a:ea typeface="Comfortaa"/>
                <a:cs typeface="Comfortaa"/>
                <a:sym typeface="Comfortaa"/>
              </a:rPr>
              <a:t>$kubeadm init --pod-network-cidr flag 10.244.0.0/16</a:t>
            </a:r>
            <a:endParaRPr sz="2200" b="1">
              <a:latin typeface="Comfortaa"/>
              <a:ea typeface="Comfortaa"/>
              <a:cs typeface="Comfortaa"/>
              <a:sym typeface="Comfortaa"/>
            </a:endParaRPr>
          </a:p>
          <a:p>
            <a:pPr marL="0" lvl="0" indent="0" algn="l" rtl="0">
              <a:spcBef>
                <a:spcPts val="0"/>
              </a:spcBef>
              <a:spcAft>
                <a:spcPts val="0"/>
              </a:spcAft>
              <a:buNone/>
            </a:pPr>
            <a:endParaRPr sz="2200" b="1">
              <a:latin typeface="Comfortaa"/>
              <a:ea typeface="Comfortaa"/>
              <a:cs typeface="Comfortaa"/>
              <a:sym typeface="Comfortaa"/>
            </a:endParaRPr>
          </a:p>
          <a:p>
            <a:pPr marL="0" lvl="0" indent="0" algn="l" rtl="0">
              <a:spcBef>
                <a:spcPts val="0"/>
              </a:spcBef>
              <a:spcAft>
                <a:spcPts val="0"/>
              </a:spcAft>
              <a:buNone/>
            </a:pPr>
            <a:r>
              <a:rPr lang="en" sz="2200" b="1">
                <a:latin typeface="Comfortaa"/>
                <a:ea typeface="Comfortaa"/>
                <a:cs typeface="Comfortaa"/>
                <a:sym typeface="Comfortaa"/>
              </a:rPr>
              <a:t>Flannel will assign a unique subnet from the pod CIDR for each node.</a:t>
            </a:r>
            <a:endParaRPr sz="2200" b="1">
              <a:latin typeface="Comfortaa"/>
              <a:ea typeface="Comfortaa"/>
              <a:cs typeface="Comfortaa"/>
              <a:sym typeface="Comfortaa"/>
            </a:endParaRPr>
          </a:p>
          <a:p>
            <a:pPr marL="0" lvl="0" indent="0" algn="l" rtl="0">
              <a:spcBef>
                <a:spcPts val="0"/>
              </a:spcBef>
              <a:spcAft>
                <a:spcPts val="0"/>
              </a:spcAft>
              <a:buNone/>
            </a:pPr>
            <a:endParaRPr sz="2200" b="1">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46">
                                            <p:txEl>
                                              <p:pRg st="0" end="0"/>
                                            </p:txEl>
                                          </p:spTgt>
                                        </p:tgtEl>
                                        <p:attrNameLst>
                                          <p:attrName>style.visibility</p:attrName>
                                        </p:attrNameLst>
                                      </p:cBhvr>
                                      <p:to>
                                        <p:strVal val="visible"/>
                                      </p:to>
                                    </p:set>
                                    <p:animEffect transition="in" filter="fade">
                                      <p:cBhvr>
                                        <p:cTn id="7" dur="1000"/>
                                        <p:tgtEl>
                                          <p:spTgt spid="45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46">
                                            <p:txEl>
                                              <p:pRg st="1" end="1"/>
                                            </p:txEl>
                                          </p:spTgt>
                                        </p:tgtEl>
                                        <p:attrNameLst>
                                          <p:attrName>style.visibility</p:attrName>
                                        </p:attrNameLst>
                                      </p:cBhvr>
                                      <p:to>
                                        <p:strVal val="visible"/>
                                      </p:to>
                                    </p:set>
                                    <p:animEffect transition="in" filter="fade">
                                      <p:cBhvr>
                                        <p:cTn id="12" dur="1000"/>
                                        <p:tgtEl>
                                          <p:spTgt spid="45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46">
                                            <p:txEl>
                                              <p:pRg st="2" end="2"/>
                                            </p:txEl>
                                          </p:spTgt>
                                        </p:tgtEl>
                                        <p:attrNameLst>
                                          <p:attrName>style.visibility</p:attrName>
                                        </p:attrNameLst>
                                      </p:cBhvr>
                                      <p:to>
                                        <p:strVal val="visible"/>
                                      </p:to>
                                    </p:set>
                                    <p:animEffect transition="in" filter="fade">
                                      <p:cBhvr>
                                        <p:cTn id="17" dur="1000"/>
                                        <p:tgtEl>
                                          <p:spTgt spid="45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46">
                                            <p:txEl>
                                              <p:pRg st="3" end="3"/>
                                            </p:txEl>
                                          </p:spTgt>
                                        </p:tgtEl>
                                        <p:attrNameLst>
                                          <p:attrName>style.visibility</p:attrName>
                                        </p:attrNameLst>
                                      </p:cBhvr>
                                      <p:to>
                                        <p:strVal val="visible"/>
                                      </p:to>
                                    </p:set>
                                    <p:animEffect transition="in" filter="fade">
                                      <p:cBhvr>
                                        <p:cTn id="22" dur="1000"/>
                                        <p:tgtEl>
                                          <p:spTgt spid="45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46">
                                            <p:txEl>
                                              <p:pRg st="4" end="4"/>
                                            </p:txEl>
                                          </p:spTgt>
                                        </p:tgtEl>
                                        <p:attrNameLst>
                                          <p:attrName>style.visibility</p:attrName>
                                        </p:attrNameLst>
                                      </p:cBhvr>
                                      <p:to>
                                        <p:strVal val="visible"/>
                                      </p:to>
                                    </p:set>
                                    <p:animEffect transition="in" filter="fade">
                                      <p:cBhvr>
                                        <p:cTn id="27" dur="1000"/>
                                        <p:tgtEl>
                                          <p:spTgt spid="45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46">
                                            <p:txEl>
                                              <p:pRg st="5" end="5"/>
                                            </p:txEl>
                                          </p:spTgt>
                                        </p:tgtEl>
                                        <p:attrNameLst>
                                          <p:attrName>style.visibility</p:attrName>
                                        </p:attrNameLst>
                                      </p:cBhvr>
                                      <p:to>
                                        <p:strVal val="visible"/>
                                      </p:to>
                                    </p:set>
                                    <p:animEffect transition="in" filter="fade">
                                      <p:cBhvr>
                                        <p:cTn id="32" dur="1000"/>
                                        <p:tgtEl>
                                          <p:spTgt spid="454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46">
                                            <p:txEl>
                                              <p:pRg st="6" end="6"/>
                                            </p:txEl>
                                          </p:spTgt>
                                        </p:tgtEl>
                                        <p:attrNameLst>
                                          <p:attrName>style.visibility</p:attrName>
                                        </p:attrNameLst>
                                      </p:cBhvr>
                                      <p:to>
                                        <p:strVal val="visible"/>
                                      </p:to>
                                    </p:set>
                                    <p:animEffect transition="in" filter="fade">
                                      <p:cBhvr>
                                        <p:cTn id="37" dur="1000"/>
                                        <p:tgtEl>
                                          <p:spTgt spid="454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46">
                                            <p:txEl>
                                              <p:pRg st="7" end="7"/>
                                            </p:txEl>
                                          </p:spTgt>
                                        </p:tgtEl>
                                        <p:attrNameLst>
                                          <p:attrName>style.visibility</p:attrName>
                                        </p:attrNameLst>
                                      </p:cBhvr>
                                      <p:to>
                                        <p:strVal val="visible"/>
                                      </p:to>
                                    </p:set>
                                    <p:animEffect transition="in" filter="fade">
                                      <p:cBhvr>
                                        <p:cTn id="42" dur="1000"/>
                                        <p:tgtEl>
                                          <p:spTgt spid="454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46">
                                            <p:txEl>
                                              <p:pRg st="8" end="8"/>
                                            </p:txEl>
                                          </p:spTgt>
                                        </p:tgtEl>
                                        <p:attrNameLst>
                                          <p:attrName>style.visibility</p:attrName>
                                        </p:attrNameLst>
                                      </p:cBhvr>
                                      <p:to>
                                        <p:strVal val="visible"/>
                                      </p:to>
                                    </p:set>
                                    <p:animEffect transition="in" filter="fade">
                                      <p:cBhvr>
                                        <p:cTn id="47" dur="1000"/>
                                        <p:tgtEl>
                                          <p:spTgt spid="454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546">
                                            <p:txEl>
                                              <p:pRg st="9" end="9"/>
                                            </p:txEl>
                                          </p:spTgt>
                                        </p:tgtEl>
                                        <p:attrNameLst>
                                          <p:attrName>style.visibility</p:attrName>
                                        </p:attrNameLst>
                                      </p:cBhvr>
                                      <p:to>
                                        <p:strVal val="visible"/>
                                      </p:to>
                                    </p:set>
                                    <p:animEffect transition="in" filter="fade">
                                      <p:cBhvr>
                                        <p:cTn id="52" dur="1000"/>
                                        <p:tgtEl>
                                          <p:spTgt spid="454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546">
                                            <p:txEl>
                                              <p:pRg st="10" end="10"/>
                                            </p:txEl>
                                          </p:spTgt>
                                        </p:tgtEl>
                                        <p:attrNameLst>
                                          <p:attrName>style.visibility</p:attrName>
                                        </p:attrNameLst>
                                      </p:cBhvr>
                                      <p:to>
                                        <p:strVal val="visible"/>
                                      </p:to>
                                    </p:set>
                                    <p:animEffect transition="in" filter="fade">
                                      <p:cBhvr>
                                        <p:cTn id="57" dur="1000"/>
                                        <p:tgtEl>
                                          <p:spTgt spid="454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4550"/>
        <p:cNvGrpSpPr/>
        <p:nvPr/>
      </p:nvGrpSpPr>
      <p:grpSpPr>
        <a:xfrm>
          <a:off x="0" y="0"/>
          <a:ext cx="0" cy="0"/>
          <a:chOff x="0" y="0"/>
          <a:chExt cx="0" cy="0"/>
        </a:xfrm>
      </p:grpSpPr>
      <p:sp>
        <p:nvSpPr>
          <p:cNvPr id="4551" name="Google Shape;4551;p524"/>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CNI flannel Demo Lab  </a:t>
            </a:r>
            <a:endParaRPr sz="3800" b="1" i="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a:latin typeface="Comfortaa"/>
              <a:ea typeface="Comfortaa"/>
              <a:cs typeface="Comfortaa"/>
              <a:sym typeface="Comfortaa"/>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4555"/>
        <p:cNvGrpSpPr/>
        <p:nvPr/>
      </p:nvGrpSpPr>
      <p:grpSpPr>
        <a:xfrm>
          <a:off x="0" y="0"/>
          <a:ext cx="0" cy="0"/>
          <a:chOff x="0" y="0"/>
          <a:chExt cx="0" cy="0"/>
        </a:xfrm>
      </p:grpSpPr>
      <p:sp>
        <p:nvSpPr>
          <p:cNvPr id="4556" name="Google Shape;4556;p525"/>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Installing the Weave CNI</a:t>
            </a:r>
            <a:endParaRPr sz="3800" b="1" i="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a:latin typeface="Comfortaa"/>
              <a:ea typeface="Comfortaa"/>
              <a:cs typeface="Comfortaa"/>
              <a:sym typeface="Comfortaa"/>
            </a:endParaRPr>
          </a:p>
        </p:txBody>
      </p:sp>
      <p:pic>
        <p:nvPicPr>
          <p:cNvPr id="4557" name="Google Shape;4557;p525"/>
          <p:cNvPicPr preferRelativeResize="0"/>
          <p:nvPr/>
        </p:nvPicPr>
        <p:blipFill>
          <a:blip r:embed="rId3">
            <a:alphaModFix/>
          </a:blip>
          <a:stretch>
            <a:fillRect/>
          </a:stretch>
        </p:blipFill>
        <p:spPr>
          <a:xfrm>
            <a:off x="6794950" y="1427675"/>
            <a:ext cx="2162150" cy="2162150"/>
          </a:xfrm>
          <a:prstGeom prst="rect">
            <a:avLst/>
          </a:prstGeom>
          <a:noFill/>
          <a:ln>
            <a:noFill/>
          </a:ln>
        </p:spPr>
      </p:pic>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4561"/>
        <p:cNvGrpSpPr/>
        <p:nvPr/>
      </p:nvGrpSpPr>
      <p:grpSpPr>
        <a:xfrm>
          <a:off x="0" y="0"/>
          <a:ext cx="0" cy="0"/>
          <a:chOff x="0" y="0"/>
          <a:chExt cx="0" cy="0"/>
        </a:xfrm>
      </p:grpSpPr>
      <p:sp>
        <p:nvSpPr>
          <p:cNvPr id="4562" name="Google Shape;4562;p526"/>
          <p:cNvSpPr txBox="1">
            <a:spLocks noGrp="1"/>
          </p:cNvSpPr>
          <p:nvPr>
            <p:ph type="title"/>
          </p:nvPr>
        </p:nvSpPr>
        <p:spPr>
          <a:xfrm>
            <a:off x="83275" y="335250"/>
            <a:ext cx="8898000" cy="44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u="sng">
                <a:solidFill>
                  <a:schemeClr val="hlink"/>
                </a:solidFill>
                <a:latin typeface="Comfortaa"/>
                <a:ea typeface="Comfortaa"/>
                <a:cs typeface="Comfortaa"/>
                <a:sym typeface="Comfortaa"/>
                <a:hlinkClick r:id="rId3"/>
              </a:rPr>
              <a:t>https://www.weave.works/blog/weave-net-kubernetes-integration/</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u="sng">
                <a:solidFill>
                  <a:schemeClr val="hlink"/>
                </a:solidFill>
                <a:latin typeface="Comfortaa"/>
                <a:ea typeface="Comfortaa"/>
                <a:cs typeface="Comfortaa"/>
                <a:sym typeface="Comfortaa"/>
                <a:hlinkClick r:id="rId4"/>
              </a:rPr>
              <a:t>https://kubernetes.io/docs/setup/production-environment/tools/kubeadm/high-availability/</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Only one command:</a:t>
            </a:r>
            <a:endParaRPr sz="2000">
              <a:solidFill>
                <a:srgbClr val="333333"/>
              </a:solidFill>
              <a:highlight>
                <a:srgbClr val="F7F7F7"/>
              </a:highlight>
              <a:latin typeface="Courier New"/>
              <a:ea typeface="Courier New"/>
              <a:cs typeface="Courier New"/>
              <a:sym typeface="Courier New"/>
            </a:endParaRPr>
          </a:p>
          <a:p>
            <a:pPr marL="0" lvl="0" indent="0" algn="l" rtl="0">
              <a:spcBef>
                <a:spcPts val="0"/>
              </a:spcBef>
              <a:spcAft>
                <a:spcPts val="0"/>
              </a:spcAft>
              <a:buNone/>
            </a:pPr>
            <a:endParaRPr sz="2000">
              <a:solidFill>
                <a:srgbClr val="333333"/>
              </a:solidFill>
              <a:highlight>
                <a:srgbClr val="F7F7F7"/>
              </a:highlight>
              <a:latin typeface="Courier New"/>
              <a:ea typeface="Courier New"/>
              <a:cs typeface="Courier New"/>
              <a:sym typeface="Courier New"/>
            </a:endParaRPr>
          </a:p>
          <a:p>
            <a:pPr marL="0" lvl="0" indent="0" algn="l" rtl="0">
              <a:spcBef>
                <a:spcPts val="0"/>
              </a:spcBef>
              <a:spcAft>
                <a:spcPts val="0"/>
              </a:spcAft>
              <a:buNone/>
            </a:pPr>
            <a:r>
              <a:rPr lang="en" sz="2000" b="1">
                <a:solidFill>
                  <a:srgbClr val="000000"/>
                </a:solidFill>
                <a:highlight>
                  <a:srgbClr val="F7F7F7"/>
                </a:highlight>
                <a:latin typeface="Courier New"/>
                <a:ea typeface="Courier New"/>
                <a:cs typeface="Courier New"/>
                <a:sym typeface="Courier New"/>
              </a:rPr>
              <a:t>kubectl apply -f "</a:t>
            </a:r>
            <a:r>
              <a:rPr lang="en" sz="2000" b="1">
                <a:solidFill>
                  <a:srgbClr val="000000"/>
                </a:solidFill>
                <a:highlight>
                  <a:srgbClr val="F7F7F7"/>
                </a:highlight>
                <a:uFill>
                  <a:noFill/>
                </a:uFill>
                <a:latin typeface="Courier New"/>
                <a:ea typeface="Courier New"/>
                <a:cs typeface="Courier New"/>
                <a:sym typeface="Courier New"/>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https://cloud.weave.works/k8s/net?k8s-version=$(kubectl</a:t>
            </a:r>
            <a:r>
              <a:rPr lang="en" sz="2000" b="1">
                <a:solidFill>
                  <a:srgbClr val="000000"/>
                </a:solidFill>
                <a:highlight>
                  <a:srgbClr val="F7F7F7"/>
                </a:highlight>
                <a:latin typeface="Courier New"/>
                <a:ea typeface="Courier New"/>
                <a:cs typeface="Courier New"/>
                <a:sym typeface="Courier New"/>
              </a:rPr>
              <a:t> version | base64 | tr -d '\n')"</a:t>
            </a:r>
            <a:endParaRPr sz="2400" b="1">
              <a:solidFill>
                <a:srgbClr val="000000"/>
              </a:solidFill>
              <a:latin typeface="Comfortaa"/>
              <a:ea typeface="Comfortaa"/>
              <a:cs typeface="Comfortaa"/>
              <a:sym typeface="Comfortaa"/>
            </a:endParaRPr>
          </a:p>
          <a:p>
            <a:pPr marL="0" marR="25400" lvl="0" indent="0" algn="l" rtl="0">
              <a:lnSpc>
                <a:spcPct val="109090"/>
              </a:lnSpc>
              <a:spcBef>
                <a:spcPts val="0"/>
              </a:spcBef>
              <a:spcAft>
                <a:spcPts val="0"/>
              </a:spcAft>
              <a:buNone/>
            </a:pPr>
            <a:endParaRPr sz="2000">
              <a:solidFill>
                <a:srgbClr val="183691"/>
              </a:solidFill>
              <a:highlight>
                <a:srgbClr val="F7F7F7"/>
              </a:highlight>
              <a:latin typeface="Courier New"/>
              <a:ea typeface="Courier New"/>
              <a:cs typeface="Courier New"/>
              <a:sym typeface="Courier New"/>
            </a:endParaRPr>
          </a:p>
          <a:p>
            <a:pPr marL="0" lvl="0" indent="0" algn="l" rtl="0">
              <a:spcBef>
                <a:spcPts val="300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a:latin typeface="Comfortaa"/>
              <a:ea typeface="Comfortaa"/>
              <a:cs typeface="Comfortaa"/>
              <a:sym typeface="Comfortaa"/>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4566"/>
        <p:cNvGrpSpPr/>
        <p:nvPr/>
      </p:nvGrpSpPr>
      <p:grpSpPr>
        <a:xfrm>
          <a:off x="0" y="0"/>
          <a:ext cx="0" cy="0"/>
          <a:chOff x="0" y="0"/>
          <a:chExt cx="0" cy="0"/>
        </a:xfrm>
      </p:grpSpPr>
      <p:sp>
        <p:nvSpPr>
          <p:cNvPr id="4567" name="Google Shape;4567;p527"/>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The Calico CNI</a:t>
            </a:r>
            <a:endParaRPr sz="3800" b="1" i="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a:latin typeface="Comfortaa"/>
              <a:ea typeface="Comfortaa"/>
              <a:cs typeface="Comfortaa"/>
              <a:sym typeface="Comfortaa"/>
            </a:endParaRPr>
          </a:p>
        </p:txBody>
      </p:sp>
      <p:pic>
        <p:nvPicPr>
          <p:cNvPr id="4568" name="Google Shape;4568;p527"/>
          <p:cNvPicPr preferRelativeResize="0"/>
          <p:nvPr/>
        </p:nvPicPr>
        <p:blipFill>
          <a:blip r:embed="rId3">
            <a:alphaModFix/>
          </a:blip>
          <a:stretch>
            <a:fillRect/>
          </a:stretch>
        </p:blipFill>
        <p:spPr>
          <a:xfrm>
            <a:off x="4253650" y="1681900"/>
            <a:ext cx="4366925" cy="2330375"/>
          </a:xfrm>
          <a:prstGeom prst="rect">
            <a:avLst/>
          </a:prstGeom>
          <a:noFill/>
          <a:ln>
            <a:noFill/>
          </a:ln>
        </p:spPr>
      </p:pic>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4572"/>
        <p:cNvGrpSpPr/>
        <p:nvPr/>
      </p:nvGrpSpPr>
      <p:grpSpPr>
        <a:xfrm>
          <a:off x="0" y="0"/>
          <a:ext cx="0" cy="0"/>
          <a:chOff x="0" y="0"/>
          <a:chExt cx="0" cy="0"/>
        </a:xfrm>
      </p:grpSpPr>
      <p:sp>
        <p:nvSpPr>
          <p:cNvPr id="4573" name="Google Shape;4573;p528"/>
          <p:cNvSpPr txBox="1">
            <a:spLocks noGrp="1"/>
          </p:cNvSpPr>
          <p:nvPr>
            <p:ph type="title"/>
          </p:nvPr>
        </p:nvSpPr>
        <p:spPr>
          <a:xfrm>
            <a:off x="490250" y="450150"/>
            <a:ext cx="85263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700" b="1">
              <a:solidFill>
                <a:srgbClr val="F2F2F2"/>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None/>
            </a:pPr>
            <a:endParaRPr sz="2700" b="1">
              <a:solidFill>
                <a:srgbClr val="F2F2F2"/>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None/>
            </a:pPr>
            <a:r>
              <a:rPr lang="en" sz="2700" b="1">
                <a:solidFill>
                  <a:srgbClr val="F2F2F2"/>
                </a:solidFill>
                <a:highlight>
                  <a:schemeClr val="lt1"/>
                </a:highlight>
                <a:latin typeface="Comfortaa"/>
                <a:ea typeface="Comfortaa"/>
                <a:cs typeface="Comfortaa"/>
                <a:sym typeface="Comfortaa"/>
              </a:rPr>
              <a:t>Project Calico, a Tigera open-source project that provides a  layer 3 network implementation, aimed at scalable datacenter  deployments. </a:t>
            </a:r>
            <a:endParaRPr sz="2700" b="1">
              <a:solidFill>
                <a:srgbClr val="F2F2F2"/>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None/>
            </a:pPr>
            <a:endParaRPr sz="2700" b="1">
              <a:solidFill>
                <a:srgbClr val="F2F2F2"/>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None/>
            </a:pPr>
            <a:r>
              <a:rPr lang="en" sz="2700" b="1" u="sng">
                <a:solidFill>
                  <a:schemeClr val="hlink"/>
                </a:solidFill>
                <a:highlight>
                  <a:schemeClr val="lt1"/>
                </a:highlight>
                <a:latin typeface="Comfortaa"/>
                <a:ea typeface="Comfortaa"/>
                <a:cs typeface="Comfortaa"/>
                <a:sym typeface="Comfortaa"/>
                <a:hlinkClick r:id="rId3"/>
              </a:rPr>
              <a:t>https://docs.projectcalico.org/getting-started/kubernetes/</a:t>
            </a:r>
            <a:endParaRPr sz="2700" b="1">
              <a:solidFill>
                <a:srgbClr val="F2F2F2"/>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None/>
            </a:pPr>
            <a:endParaRPr sz="2400">
              <a:solidFill>
                <a:srgbClr val="F2F2F2"/>
              </a:solidFill>
              <a:highlight>
                <a:schemeClr val="lt1"/>
              </a:highlight>
              <a:latin typeface="Comfortaa"/>
              <a:ea typeface="Comfortaa"/>
              <a:cs typeface="Comfortaa"/>
              <a:sym typeface="Comfortaa"/>
            </a:endParaRPr>
          </a:p>
          <a:p>
            <a:pPr marL="0" lvl="0" indent="0" algn="l" rtl="0">
              <a:spcBef>
                <a:spcPts val="0"/>
              </a:spcBef>
              <a:spcAft>
                <a:spcPts val="0"/>
              </a:spcAft>
              <a:buNone/>
            </a:pPr>
            <a:endParaRPr sz="2400">
              <a:solidFill>
                <a:srgbClr val="F2F2F2"/>
              </a:solidFill>
              <a:highlight>
                <a:schemeClr val="lt1"/>
              </a:highlight>
              <a:latin typeface="Comfortaa"/>
              <a:ea typeface="Comfortaa"/>
              <a:cs typeface="Comfortaa"/>
              <a:sym typeface="Comfortaa"/>
            </a:endParaRPr>
          </a:p>
          <a:p>
            <a:pPr marL="0" lvl="0" indent="0" algn="l" rtl="0">
              <a:spcBef>
                <a:spcPts val="0"/>
              </a:spcBef>
              <a:spcAft>
                <a:spcPts val="0"/>
              </a:spcAft>
              <a:buNone/>
            </a:pPr>
            <a:endParaRPr sz="2400">
              <a:solidFill>
                <a:srgbClr val="F2F2F2"/>
              </a:solidFill>
              <a:highlight>
                <a:schemeClr val="lt1"/>
              </a:highlight>
              <a:latin typeface="Comfortaa"/>
              <a:ea typeface="Comfortaa"/>
              <a:cs typeface="Comfortaa"/>
              <a:sym typeface="Comforta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0"/>
          <p:cNvSpPr txBox="1">
            <a:spLocks noGrp="1"/>
          </p:cNvSpPr>
          <p:nvPr>
            <p:ph type="title"/>
          </p:nvPr>
        </p:nvSpPr>
        <p:spPr>
          <a:xfrm>
            <a:off x="255175" y="16421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omfortaa"/>
              <a:ea typeface="Comfortaa"/>
              <a:cs typeface="Comfortaa"/>
              <a:sym typeface="Comfortaa"/>
            </a:endParaRPr>
          </a:p>
          <a:p>
            <a:pPr marL="0" lvl="0" indent="0" algn="ctr" rtl="0">
              <a:spcBef>
                <a:spcPts val="0"/>
              </a:spcBef>
              <a:spcAft>
                <a:spcPts val="0"/>
              </a:spcAft>
              <a:buNone/>
            </a:pPr>
            <a:endParaRPr b="1">
              <a:latin typeface="Comfortaa"/>
              <a:ea typeface="Comfortaa"/>
              <a:cs typeface="Comfortaa"/>
              <a:sym typeface="Comfortaa"/>
            </a:endParaRPr>
          </a:p>
          <a:p>
            <a:pPr marL="0" lvl="0" indent="0" algn="ctr" rtl="0">
              <a:spcBef>
                <a:spcPts val="0"/>
              </a:spcBef>
              <a:spcAft>
                <a:spcPts val="0"/>
              </a:spcAft>
              <a:buNone/>
            </a:pPr>
            <a:r>
              <a:rPr lang="en" b="1">
                <a:latin typeface="Comfortaa"/>
                <a:ea typeface="Comfortaa"/>
                <a:cs typeface="Comfortaa"/>
                <a:sym typeface="Comfortaa"/>
              </a:rPr>
              <a:t>The Scheduler or kube-scheduler  </a:t>
            </a:r>
            <a:endParaRPr b="1">
              <a:latin typeface="Comfortaa"/>
              <a:ea typeface="Comfortaa"/>
              <a:cs typeface="Comfortaa"/>
              <a:sym typeface="Comfortaa"/>
            </a:endParaRPr>
          </a:p>
          <a:p>
            <a:pPr marL="0" lvl="0" indent="0" algn="ctr" rtl="0">
              <a:spcBef>
                <a:spcPts val="0"/>
              </a:spcBef>
              <a:spcAft>
                <a:spcPts val="0"/>
              </a:spcAft>
              <a:buNone/>
            </a:pPr>
            <a:endParaRPr b="1">
              <a:latin typeface="Comfortaa"/>
              <a:ea typeface="Comfortaa"/>
              <a:cs typeface="Comfortaa"/>
              <a:sym typeface="Comfortaa"/>
            </a:endParaRPr>
          </a:p>
          <a:p>
            <a:pPr marL="0" lvl="0" indent="0" algn="ctr" rtl="0">
              <a:spcBef>
                <a:spcPts val="0"/>
              </a:spcBef>
              <a:spcAft>
                <a:spcPts val="0"/>
              </a:spcAft>
              <a:buNone/>
            </a:pPr>
            <a:endParaRPr b="1">
              <a:latin typeface="Comfortaa"/>
              <a:ea typeface="Comfortaa"/>
              <a:cs typeface="Comfortaa"/>
              <a:sym typeface="Comfortaa"/>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4577"/>
        <p:cNvGrpSpPr/>
        <p:nvPr/>
      </p:nvGrpSpPr>
      <p:grpSpPr>
        <a:xfrm>
          <a:off x="0" y="0"/>
          <a:ext cx="0" cy="0"/>
          <a:chOff x="0" y="0"/>
          <a:chExt cx="0" cy="0"/>
        </a:xfrm>
      </p:grpSpPr>
      <p:sp>
        <p:nvSpPr>
          <p:cNvPr id="4578" name="Google Shape;4578;p529"/>
          <p:cNvSpPr txBox="1">
            <a:spLocks noGrp="1"/>
          </p:cNvSpPr>
          <p:nvPr>
            <p:ph type="title"/>
          </p:nvPr>
        </p:nvSpPr>
        <p:spPr>
          <a:xfrm>
            <a:off x="490250" y="450150"/>
            <a:ext cx="85263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a:solidFill>
                  <a:srgbClr val="F2F2F2"/>
                </a:solidFill>
                <a:highlight>
                  <a:schemeClr val="lt1"/>
                </a:highlight>
                <a:latin typeface="Comfortaa"/>
                <a:ea typeface="Comfortaa"/>
                <a:cs typeface="Comfortaa"/>
                <a:sym typeface="Comfortaa"/>
              </a:rPr>
              <a:t> </a:t>
            </a:r>
            <a:endParaRPr sz="2400">
              <a:solidFill>
                <a:srgbClr val="F2F2F2"/>
              </a:solidFill>
              <a:highlight>
                <a:schemeClr val="lt1"/>
              </a:highlight>
              <a:latin typeface="Comfortaa"/>
              <a:ea typeface="Comfortaa"/>
              <a:cs typeface="Comfortaa"/>
              <a:sym typeface="Comfortaa"/>
            </a:endParaRPr>
          </a:p>
          <a:p>
            <a:pPr marL="0" lvl="0" indent="0" algn="l" rtl="0">
              <a:lnSpc>
                <a:spcPct val="115000"/>
              </a:lnSpc>
              <a:spcBef>
                <a:spcPts val="0"/>
              </a:spcBef>
              <a:spcAft>
                <a:spcPts val="0"/>
              </a:spcAft>
              <a:buNone/>
            </a:pPr>
            <a:endParaRPr sz="2400">
              <a:solidFill>
                <a:srgbClr val="F2F2F2"/>
              </a:solidFill>
              <a:highlight>
                <a:schemeClr val="lt1"/>
              </a:highlight>
              <a:latin typeface="Comfortaa"/>
              <a:ea typeface="Comfortaa"/>
              <a:cs typeface="Comfortaa"/>
              <a:sym typeface="Comfortaa"/>
            </a:endParaRPr>
          </a:p>
          <a:p>
            <a:pPr marL="457200" lvl="0" indent="-381000" algn="l" rtl="0">
              <a:lnSpc>
                <a:spcPct val="115000"/>
              </a:lnSpc>
              <a:spcBef>
                <a:spcPts val="0"/>
              </a:spcBef>
              <a:spcAft>
                <a:spcPts val="0"/>
              </a:spcAft>
              <a:buClr>
                <a:srgbClr val="F2F2F2"/>
              </a:buClr>
              <a:buSzPts val="2400"/>
              <a:buFont typeface="Comfortaa"/>
              <a:buChar char="●"/>
            </a:pPr>
            <a:r>
              <a:rPr lang="en" sz="2400" b="1">
                <a:solidFill>
                  <a:srgbClr val="F2F2F2"/>
                </a:solidFill>
                <a:highlight>
                  <a:schemeClr val="lt1"/>
                </a:highlight>
                <a:latin typeface="Comfortaa"/>
                <a:ea typeface="Comfortaa"/>
                <a:cs typeface="Comfortaa"/>
                <a:sym typeface="Comfortaa"/>
              </a:rPr>
              <a:t>Calico has a highly scalable and distributed control plane</a:t>
            </a:r>
            <a:endParaRPr sz="2400" b="1">
              <a:solidFill>
                <a:srgbClr val="F2F2F2"/>
              </a:solidFill>
              <a:highlight>
                <a:schemeClr val="lt1"/>
              </a:highlight>
              <a:latin typeface="Comfortaa"/>
              <a:ea typeface="Comfortaa"/>
              <a:cs typeface="Comfortaa"/>
              <a:sym typeface="Comfortaa"/>
            </a:endParaRPr>
          </a:p>
          <a:p>
            <a:pPr marL="457200" lvl="0" indent="-381000" algn="l" rtl="0">
              <a:lnSpc>
                <a:spcPct val="115000"/>
              </a:lnSpc>
              <a:spcBef>
                <a:spcPts val="0"/>
              </a:spcBef>
              <a:spcAft>
                <a:spcPts val="0"/>
              </a:spcAft>
              <a:buClr>
                <a:srgbClr val="F2F2F2"/>
              </a:buClr>
              <a:buSzPts val="2400"/>
              <a:buFont typeface="Comfortaa"/>
              <a:buChar char="●"/>
            </a:pPr>
            <a:r>
              <a:rPr lang="en" sz="2400" b="1">
                <a:solidFill>
                  <a:srgbClr val="F2F2F2"/>
                </a:solidFill>
                <a:highlight>
                  <a:schemeClr val="lt1"/>
                </a:highlight>
                <a:latin typeface="Comfortaa"/>
                <a:ea typeface="Comfortaa"/>
                <a:cs typeface="Comfortaa"/>
                <a:sym typeface="Comfortaa"/>
              </a:rPr>
              <a:t>Layer 3 Internet scale architecture..associate virtual router with each node. Uses BGP and </a:t>
            </a:r>
            <a:r>
              <a:rPr lang="en" sz="2400" b="1">
                <a:solidFill>
                  <a:srgbClr val="00FF00"/>
                </a:solidFill>
                <a:highlight>
                  <a:schemeClr val="lt1"/>
                </a:highlight>
                <a:latin typeface="Comfortaa"/>
                <a:ea typeface="Comfortaa"/>
                <a:cs typeface="Comfortaa"/>
                <a:sym typeface="Comfortaa"/>
              </a:rPr>
              <a:t>IP-in-IP</a:t>
            </a:r>
            <a:r>
              <a:rPr lang="en" sz="2400" b="1">
                <a:solidFill>
                  <a:srgbClr val="F2F2F2"/>
                </a:solidFill>
                <a:highlight>
                  <a:schemeClr val="lt1"/>
                </a:highlight>
                <a:latin typeface="Comfortaa"/>
                <a:ea typeface="Comfortaa"/>
                <a:cs typeface="Comfortaa"/>
                <a:sym typeface="Comfortaa"/>
              </a:rPr>
              <a:t> encapsulation by default</a:t>
            </a:r>
            <a:endParaRPr sz="2400" b="1">
              <a:solidFill>
                <a:srgbClr val="F2F2F2"/>
              </a:solidFill>
              <a:highlight>
                <a:schemeClr val="lt1"/>
              </a:highlight>
              <a:latin typeface="Comfortaa"/>
              <a:ea typeface="Comfortaa"/>
              <a:cs typeface="Comfortaa"/>
              <a:sym typeface="Comfortaa"/>
            </a:endParaRPr>
          </a:p>
          <a:p>
            <a:pPr marL="457200" lvl="0" indent="-381000" algn="l" rtl="0">
              <a:lnSpc>
                <a:spcPct val="115000"/>
              </a:lnSpc>
              <a:spcBef>
                <a:spcPts val="0"/>
              </a:spcBef>
              <a:spcAft>
                <a:spcPts val="0"/>
              </a:spcAft>
              <a:buClr>
                <a:srgbClr val="F2F2F2"/>
              </a:buClr>
              <a:buSzPts val="2400"/>
              <a:buFont typeface="Comfortaa"/>
              <a:buChar char="●"/>
            </a:pPr>
            <a:r>
              <a:rPr lang="en" sz="2400" b="1">
                <a:solidFill>
                  <a:srgbClr val="F2F2F2"/>
                </a:solidFill>
                <a:highlight>
                  <a:schemeClr val="lt1"/>
                </a:highlight>
                <a:latin typeface="Comfortaa"/>
                <a:ea typeface="Comfortaa"/>
                <a:cs typeface="Comfortaa"/>
                <a:sym typeface="Comfortaa"/>
              </a:rPr>
              <a:t>no bridge. no overlay. Low overhead </a:t>
            </a:r>
            <a:endParaRPr sz="2400" b="1">
              <a:solidFill>
                <a:srgbClr val="F2F2F2"/>
              </a:solidFill>
              <a:highlight>
                <a:schemeClr val="lt1"/>
              </a:highlight>
              <a:latin typeface="Comfortaa"/>
              <a:ea typeface="Comfortaa"/>
              <a:cs typeface="Comfortaa"/>
              <a:sym typeface="Comfortaa"/>
            </a:endParaRPr>
          </a:p>
          <a:p>
            <a:pPr marL="457200" lvl="0" indent="-381000" algn="l" rtl="0">
              <a:lnSpc>
                <a:spcPct val="115000"/>
              </a:lnSpc>
              <a:spcBef>
                <a:spcPts val="0"/>
              </a:spcBef>
              <a:spcAft>
                <a:spcPts val="0"/>
              </a:spcAft>
              <a:buClr>
                <a:srgbClr val="F2F2F2"/>
              </a:buClr>
              <a:buSzPts val="2400"/>
              <a:buFont typeface="Comfortaa"/>
              <a:buChar char="●"/>
            </a:pPr>
            <a:r>
              <a:rPr lang="en" sz="2400" b="1">
                <a:solidFill>
                  <a:srgbClr val="F2F2F2"/>
                </a:solidFill>
                <a:highlight>
                  <a:schemeClr val="lt1"/>
                </a:highlight>
                <a:latin typeface="Comfortaa"/>
                <a:ea typeface="Comfortaa"/>
                <a:cs typeface="Comfortaa"/>
                <a:sym typeface="Comfortaa"/>
              </a:rPr>
              <a:t>Calico supports </a:t>
            </a:r>
            <a:r>
              <a:rPr lang="en" sz="2400" b="1">
                <a:solidFill>
                  <a:srgbClr val="00FF00"/>
                </a:solidFill>
                <a:highlight>
                  <a:schemeClr val="lt1"/>
                </a:highlight>
                <a:latin typeface="Comfortaa"/>
                <a:ea typeface="Comfortaa"/>
                <a:cs typeface="Comfortaa"/>
                <a:sym typeface="Comfortaa"/>
              </a:rPr>
              <a:t>network policies</a:t>
            </a:r>
            <a:r>
              <a:rPr lang="en" sz="2400" b="1">
                <a:solidFill>
                  <a:srgbClr val="F2F2F2"/>
                </a:solidFill>
                <a:highlight>
                  <a:schemeClr val="lt1"/>
                </a:highlight>
                <a:latin typeface="Comfortaa"/>
                <a:ea typeface="Comfortaa"/>
                <a:cs typeface="Comfortaa"/>
                <a:sym typeface="Comfortaa"/>
              </a:rPr>
              <a:t>. </a:t>
            </a:r>
            <a:endParaRPr sz="2400" b="1">
              <a:solidFill>
                <a:srgbClr val="F2F2F2"/>
              </a:solidFill>
              <a:highlight>
                <a:schemeClr val="lt1"/>
              </a:highlight>
              <a:latin typeface="Comfortaa"/>
              <a:ea typeface="Comfortaa"/>
              <a:cs typeface="Comfortaa"/>
              <a:sym typeface="Comfortaa"/>
            </a:endParaRPr>
          </a:p>
          <a:p>
            <a:pPr marL="457200" lvl="0" indent="-381000" algn="l" rtl="0">
              <a:lnSpc>
                <a:spcPct val="115000"/>
              </a:lnSpc>
              <a:spcBef>
                <a:spcPts val="0"/>
              </a:spcBef>
              <a:spcAft>
                <a:spcPts val="0"/>
              </a:spcAft>
              <a:buClr>
                <a:srgbClr val="F2F2F2"/>
              </a:buClr>
              <a:buSzPts val="2400"/>
              <a:buFont typeface="Comfortaa"/>
              <a:buChar char="●"/>
            </a:pPr>
            <a:r>
              <a:rPr lang="en" sz="2400" b="1">
                <a:solidFill>
                  <a:srgbClr val="00FF00"/>
                </a:solidFill>
                <a:highlight>
                  <a:schemeClr val="lt1"/>
                </a:highlight>
                <a:latin typeface="Comfortaa"/>
                <a:ea typeface="Comfortaa"/>
                <a:cs typeface="Comfortaa"/>
                <a:sym typeface="Comfortaa"/>
              </a:rPr>
              <a:t>IPAM</a:t>
            </a:r>
            <a:r>
              <a:rPr lang="en" sz="2400" b="1">
                <a:latin typeface="Comfortaa"/>
                <a:ea typeface="Comfortaa"/>
                <a:cs typeface="Comfortaa"/>
                <a:sym typeface="Comfortaa"/>
              </a:rPr>
              <a:t> </a:t>
            </a:r>
            <a:r>
              <a:rPr lang="en" sz="2400">
                <a:latin typeface="Comfortaa"/>
                <a:ea typeface="Comfortaa"/>
                <a:cs typeface="Comfortaa"/>
                <a:sym typeface="Comfortaa"/>
              </a:rPr>
              <a:t> dynamically allocates small blocks of IP addresses to nodes</a:t>
            </a:r>
            <a:endParaRPr sz="2400" b="1">
              <a:latin typeface="Comfortaa"/>
              <a:ea typeface="Comfortaa"/>
              <a:cs typeface="Comfortaa"/>
              <a:sym typeface="Comfortaa"/>
            </a:endParaRPr>
          </a:p>
          <a:p>
            <a:pPr marL="0" lvl="0" indent="0" algn="l" rtl="0">
              <a:lnSpc>
                <a:spcPct val="115000"/>
              </a:lnSpc>
              <a:spcBef>
                <a:spcPts val="0"/>
              </a:spcBef>
              <a:spcAft>
                <a:spcPts val="0"/>
              </a:spcAft>
              <a:buNone/>
            </a:pPr>
            <a:endParaRPr sz="2400">
              <a:solidFill>
                <a:srgbClr val="F2F2F2"/>
              </a:solidFill>
              <a:highlight>
                <a:schemeClr val="lt1"/>
              </a:highlight>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4582"/>
        <p:cNvGrpSpPr/>
        <p:nvPr/>
      </p:nvGrpSpPr>
      <p:grpSpPr>
        <a:xfrm>
          <a:off x="0" y="0"/>
          <a:ext cx="0" cy="0"/>
          <a:chOff x="0" y="0"/>
          <a:chExt cx="0" cy="0"/>
        </a:xfrm>
      </p:grpSpPr>
      <p:sp>
        <p:nvSpPr>
          <p:cNvPr id="4583" name="Google Shape;4583;p530"/>
          <p:cNvSpPr txBox="1">
            <a:spLocks noGrp="1"/>
          </p:cNvSpPr>
          <p:nvPr>
            <p:ph type="title"/>
          </p:nvPr>
        </p:nvSpPr>
        <p:spPr>
          <a:xfrm>
            <a:off x="490250" y="450150"/>
            <a:ext cx="8526300" cy="4090800"/>
          </a:xfrm>
          <a:prstGeom prst="rect">
            <a:avLst/>
          </a:prstGeom>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2400" b="1">
              <a:solidFill>
                <a:srgbClr val="F2F2F2"/>
              </a:solidFill>
              <a:highlight>
                <a:schemeClr val="lt1"/>
              </a:highlight>
              <a:latin typeface="Comfortaa"/>
              <a:ea typeface="Comfortaa"/>
              <a:cs typeface="Comfortaa"/>
              <a:sym typeface="Comfortaa"/>
            </a:endParaRPr>
          </a:p>
          <a:p>
            <a:pPr marL="457200" lvl="0" indent="-381000" algn="l" rtl="0">
              <a:lnSpc>
                <a:spcPct val="115000"/>
              </a:lnSpc>
              <a:spcBef>
                <a:spcPts val="0"/>
              </a:spcBef>
              <a:spcAft>
                <a:spcPts val="0"/>
              </a:spcAft>
              <a:buClr>
                <a:srgbClr val="F2F2F2"/>
              </a:buClr>
              <a:buSzPts val="2400"/>
              <a:buFont typeface="Comfortaa"/>
              <a:buChar char="●"/>
            </a:pPr>
            <a:r>
              <a:rPr lang="en" sz="2400" b="1">
                <a:solidFill>
                  <a:srgbClr val="00FF00"/>
                </a:solidFill>
                <a:highlight>
                  <a:schemeClr val="lt1"/>
                </a:highlight>
                <a:latin typeface="Comfortaa"/>
                <a:ea typeface="Comfortaa"/>
                <a:cs typeface="Comfortaa"/>
                <a:sym typeface="Comfortaa"/>
              </a:rPr>
              <a:t>Felix:</a:t>
            </a:r>
            <a:r>
              <a:rPr lang="en" sz="2400" b="1">
                <a:solidFill>
                  <a:srgbClr val="F2F2F2"/>
                </a:solidFill>
                <a:highlight>
                  <a:schemeClr val="lt1"/>
                </a:highlight>
                <a:latin typeface="Comfortaa"/>
                <a:ea typeface="Comfortaa"/>
                <a:cs typeface="Comfortaa"/>
                <a:sym typeface="Comfortaa"/>
              </a:rPr>
              <a:t> Calico daemonset  that is run as daemonset to program BGP tables and iptables. Writes to the etcd </a:t>
            </a:r>
            <a:endParaRPr sz="2400" b="1">
              <a:solidFill>
                <a:srgbClr val="F2F2F2"/>
              </a:solidFill>
              <a:highlight>
                <a:schemeClr val="lt1"/>
              </a:highlight>
              <a:latin typeface="Comfortaa"/>
              <a:ea typeface="Comfortaa"/>
              <a:cs typeface="Comfortaa"/>
              <a:sym typeface="Comfortaa"/>
            </a:endParaRPr>
          </a:p>
          <a:p>
            <a:pPr marL="457200" lvl="0" indent="-381000" algn="l" rtl="0">
              <a:lnSpc>
                <a:spcPct val="115000"/>
              </a:lnSpc>
              <a:spcBef>
                <a:spcPts val="0"/>
              </a:spcBef>
              <a:spcAft>
                <a:spcPts val="0"/>
              </a:spcAft>
              <a:buClr>
                <a:srgbClr val="F2F2F2"/>
              </a:buClr>
              <a:buSzPts val="2400"/>
              <a:buFont typeface="Comfortaa"/>
              <a:buChar char="●"/>
            </a:pPr>
            <a:r>
              <a:rPr lang="en" sz="2400" b="1">
                <a:solidFill>
                  <a:srgbClr val="00FF00"/>
                </a:solidFill>
                <a:highlight>
                  <a:schemeClr val="lt1"/>
                </a:highlight>
                <a:latin typeface="Comfortaa"/>
                <a:ea typeface="Comfortaa"/>
                <a:cs typeface="Comfortaa"/>
                <a:sym typeface="Comfortaa"/>
              </a:rPr>
              <a:t>BIRD</a:t>
            </a:r>
            <a:r>
              <a:rPr lang="en" sz="2400" b="1">
                <a:solidFill>
                  <a:srgbClr val="F2F2F2"/>
                </a:solidFill>
                <a:highlight>
                  <a:schemeClr val="lt1"/>
                </a:highlight>
                <a:latin typeface="Comfortaa"/>
                <a:ea typeface="Comfortaa"/>
                <a:cs typeface="Comfortaa"/>
                <a:sym typeface="Comfortaa"/>
              </a:rPr>
              <a:t>: BGP client for pod connectivity that distributes BGP routing information. </a:t>
            </a:r>
            <a:endParaRPr sz="2400" b="1">
              <a:solidFill>
                <a:srgbClr val="F2F2F2"/>
              </a:solidFill>
              <a:highlight>
                <a:schemeClr val="lt1"/>
              </a:highlight>
              <a:latin typeface="Comfortaa"/>
              <a:ea typeface="Comfortaa"/>
              <a:cs typeface="Comfortaa"/>
              <a:sym typeface="Comfortaa"/>
            </a:endParaRPr>
          </a:p>
          <a:p>
            <a:pPr marL="457200" lvl="0" indent="0" algn="l" rtl="0">
              <a:lnSpc>
                <a:spcPct val="115000"/>
              </a:lnSpc>
              <a:spcBef>
                <a:spcPts val="0"/>
              </a:spcBef>
              <a:spcAft>
                <a:spcPts val="0"/>
              </a:spcAft>
              <a:buNone/>
            </a:pPr>
            <a:r>
              <a:rPr lang="en" sz="2400" b="1">
                <a:solidFill>
                  <a:srgbClr val="F2F2F2"/>
                </a:solidFill>
                <a:highlight>
                  <a:schemeClr val="lt1"/>
                </a:highlight>
                <a:latin typeface="Comfortaa"/>
                <a:ea typeface="Comfortaa"/>
                <a:cs typeface="Comfortaa"/>
                <a:sym typeface="Comfortaa"/>
              </a:rPr>
              <a:t>Can use BGP route reflector for higher scale.</a:t>
            </a:r>
            <a:endParaRPr sz="2400" b="1">
              <a:solidFill>
                <a:srgbClr val="F2F2F2"/>
              </a:solidFill>
              <a:highlight>
                <a:schemeClr val="lt1"/>
              </a:highlight>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4587"/>
        <p:cNvGrpSpPr/>
        <p:nvPr/>
      </p:nvGrpSpPr>
      <p:grpSpPr>
        <a:xfrm>
          <a:off x="0" y="0"/>
          <a:ext cx="0" cy="0"/>
          <a:chOff x="0" y="0"/>
          <a:chExt cx="0" cy="0"/>
        </a:xfrm>
      </p:grpSpPr>
      <p:sp>
        <p:nvSpPr>
          <p:cNvPr id="4588" name="Google Shape;4588;p531"/>
          <p:cNvSpPr txBox="1"/>
          <p:nvPr/>
        </p:nvSpPr>
        <p:spPr>
          <a:xfrm>
            <a:off x="395650" y="2454450"/>
            <a:ext cx="6882900" cy="24777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9" name="Google Shape;4589;p531"/>
          <p:cNvSpPr txBox="1"/>
          <p:nvPr/>
        </p:nvSpPr>
        <p:spPr>
          <a:xfrm>
            <a:off x="172438" y="327575"/>
            <a:ext cx="7809000" cy="46566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0" name="Google Shape;4590;p531"/>
          <p:cNvSpPr txBox="1"/>
          <p:nvPr/>
        </p:nvSpPr>
        <p:spPr>
          <a:xfrm>
            <a:off x="3039725" y="4537375"/>
            <a:ext cx="1660800" cy="394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dk1"/>
                </a:solidFill>
                <a:latin typeface="Comfortaa"/>
                <a:ea typeface="Comfortaa"/>
                <a:cs typeface="Comfortaa"/>
                <a:sym typeface="Comfortaa"/>
              </a:rPr>
              <a:t>enp0s8</a:t>
            </a:r>
            <a:endParaRPr sz="1700" b="1">
              <a:solidFill>
                <a:schemeClr val="dk1"/>
              </a:solidFill>
              <a:latin typeface="Comfortaa"/>
              <a:ea typeface="Comfortaa"/>
              <a:cs typeface="Comfortaa"/>
              <a:sym typeface="Comfortaa"/>
            </a:endParaRPr>
          </a:p>
        </p:txBody>
      </p:sp>
      <p:sp>
        <p:nvSpPr>
          <p:cNvPr id="4591" name="Google Shape;4591;p531"/>
          <p:cNvSpPr txBox="1"/>
          <p:nvPr/>
        </p:nvSpPr>
        <p:spPr>
          <a:xfrm>
            <a:off x="1965950" y="2633625"/>
            <a:ext cx="4927200" cy="981300"/>
          </a:xfrm>
          <a:prstGeom prst="rect">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highlight>
                <a:srgbClr val="00FFFF"/>
              </a:highlight>
            </a:endParaRPr>
          </a:p>
        </p:txBody>
      </p:sp>
      <p:sp>
        <p:nvSpPr>
          <p:cNvPr id="4592" name="Google Shape;4592;p531"/>
          <p:cNvSpPr txBox="1"/>
          <p:nvPr/>
        </p:nvSpPr>
        <p:spPr>
          <a:xfrm>
            <a:off x="1868075" y="2964350"/>
            <a:ext cx="16608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rgbClr val="080808"/>
                </a:solidFill>
                <a:latin typeface="Comfortaa"/>
                <a:ea typeface="Comfortaa"/>
                <a:cs typeface="Comfortaa"/>
                <a:sym typeface="Comfortaa"/>
              </a:rPr>
              <a:t>cali1234@if4</a:t>
            </a:r>
            <a:endParaRPr sz="1700" b="1">
              <a:solidFill>
                <a:srgbClr val="080808"/>
              </a:solidFill>
              <a:latin typeface="Comfortaa"/>
              <a:ea typeface="Comfortaa"/>
              <a:cs typeface="Comfortaa"/>
              <a:sym typeface="Comfortaa"/>
            </a:endParaRPr>
          </a:p>
        </p:txBody>
      </p:sp>
      <p:sp>
        <p:nvSpPr>
          <p:cNvPr id="4593" name="Google Shape;4593;p531"/>
          <p:cNvSpPr txBox="1"/>
          <p:nvPr/>
        </p:nvSpPr>
        <p:spPr>
          <a:xfrm>
            <a:off x="5055275" y="2964350"/>
            <a:ext cx="16146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Comfortaa"/>
                <a:ea typeface="Comfortaa"/>
                <a:cs typeface="Comfortaa"/>
                <a:sym typeface="Comfortaa"/>
              </a:rPr>
              <a:t>cali0133@if3</a:t>
            </a:r>
            <a:endParaRPr sz="1700" b="1">
              <a:latin typeface="Comfortaa"/>
              <a:ea typeface="Comfortaa"/>
              <a:cs typeface="Comfortaa"/>
              <a:sym typeface="Comfortaa"/>
            </a:endParaRPr>
          </a:p>
        </p:txBody>
      </p:sp>
      <p:cxnSp>
        <p:nvCxnSpPr>
          <p:cNvPr id="4594" name="Google Shape;4594;p531"/>
          <p:cNvCxnSpPr/>
          <p:nvPr/>
        </p:nvCxnSpPr>
        <p:spPr>
          <a:xfrm>
            <a:off x="2607425" y="2171700"/>
            <a:ext cx="0" cy="800100"/>
          </a:xfrm>
          <a:prstGeom prst="straightConnector1">
            <a:avLst/>
          </a:prstGeom>
          <a:noFill/>
          <a:ln w="152400" cap="flat" cmpd="sng">
            <a:solidFill>
              <a:srgbClr val="FF0000"/>
            </a:solidFill>
            <a:prstDash val="solid"/>
            <a:round/>
            <a:headEnd type="none" w="med" len="med"/>
            <a:tailEnd type="none" w="med" len="med"/>
          </a:ln>
        </p:spPr>
      </p:cxnSp>
      <p:cxnSp>
        <p:nvCxnSpPr>
          <p:cNvPr id="4595" name="Google Shape;4595;p531"/>
          <p:cNvCxnSpPr/>
          <p:nvPr/>
        </p:nvCxnSpPr>
        <p:spPr>
          <a:xfrm>
            <a:off x="5607375" y="2164250"/>
            <a:ext cx="0" cy="800100"/>
          </a:xfrm>
          <a:prstGeom prst="straightConnector1">
            <a:avLst/>
          </a:prstGeom>
          <a:noFill/>
          <a:ln w="152400" cap="flat" cmpd="sng">
            <a:solidFill>
              <a:srgbClr val="FF0000"/>
            </a:solidFill>
            <a:prstDash val="solid"/>
            <a:round/>
            <a:headEnd type="none" w="med" len="med"/>
            <a:tailEnd type="none" w="med" len="med"/>
          </a:ln>
        </p:spPr>
      </p:cxnSp>
      <p:grpSp>
        <p:nvGrpSpPr>
          <p:cNvPr id="4596" name="Google Shape;4596;p531"/>
          <p:cNvGrpSpPr/>
          <p:nvPr/>
        </p:nvGrpSpPr>
        <p:grpSpPr>
          <a:xfrm>
            <a:off x="984625" y="563675"/>
            <a:ext cx="2154000" cy="1600500"/>
            <a:chOff x="1519925" y="563675"/>
            <a:chExt cx="2154000" cy="1600500"/>
          </a:xfrm>
        </p:grpSpPr>
        <p:sp>
          <p:nvSpPr>
            <p:cNvPr id="4597" name="Google Shape;4597;p531"/>
            <p:cNvSpPr txBox="1"/>
            <p:nvPr/>
          </p:nvSpPr>
          <p:spPr>
            <a:xfrm>
              <a:off x="1519925" y="563675"/>
              <a:ext cx="2154000" cy="1600500"/>
            </a:xfrm>
            <a:prstGeom prst="rect">
              <a:avLst/>
            </a:prstGeom>
            <a:solidFill>
              <a:srgbClr val="FF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8" name="Google Shape;4598;p531"/>
            <p:cNvSpPr txBox="1"/>
            <p:nvPr/>
          </p:nvSpPr>
          <p:spPr>
            <a:xfrm>
              <a:off x="2405675"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latin typeface="Comfortaa"/>
                  <a:ea typeface="Comfortaa"/>
                  <a:cs typeface="Comfortaa"/>
                  <a:sym typeface="Comfortaa"/>
                </a:rPr>
                <a:t>eth0</a:t>
              </a:r>
              <a:endParaRPr sz="1700" b="1">
                <a:latin typeface="Comfortaa"/>
                <a:ea typeface="Comfortaa"/>
                <a:cs typeface="Comfortaa"/>
                <a:sym typeface="Comfortaa"/>
              </a:endParaRPr>
            </a:p>
          </p:txBody>
        </p:sp>
        <p:sp>
          <p:nvSpPr>
            <p:cNvPr id="4599" name="Google Shape;4599;p531"/>
            <p:cNvSpPr txBox="1"/>
            <p:nvPr/>
          </p:nvSpPr>
          <p:spPr>
            <a:xfrm>
              <a:off x="1519925" y="583000"/>
              <a:ext cx="21540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lt1"/>
                  </a:solidFill>
                  <a:latin typeface="Comfortaa"/>
                  <a:ea typeface="Comfortaa"/>
                  <a:cs typeface="Comfortaa"/>
                  <a:sym typeface="Comfortaa"/>
                </a:rPr>
                <a:t>network namespace</a:t>
              </a:r>
              <a:endParaRPr sz="2000" b="1">
                <a:solidFill>
                  <a:schemeClr val="lt1"/>
                </a:solidFill>
                <a:latin typeface="Comfortaa"/>
                <a:ea typeface="Comfortaa"/>
                <a:cs typeface="Comfortaa"/>
                <a:sym typeface="Comfortaa"/>
              </a:endParaRPr>
            </a:p>
            <a:p>
              <a:pPr marL="0" lvl="0" indent="0" algn="l" rtl="0">
                <a:spcBef>
                  <a:spcPts val="0"/>
                </a:spcBef>
                <a:spcAft>
                  <a:spcPts val="0"/>
                </a:spcAft>
                <a:buNone/>
              </a:pPr>
              <a:r>
                <a:rPr lang="en" sz="2000" b="1">
                  <a:solidFill>
                    <a:schemeClr val="lt1"/>
                  </a:solidFill>
                  <a:latin typeface="Comfortaa"/>
                  <a:ea typeface="Comfortaa"/>
                  <a:cs typeface="Comfortaa"/>
                  <a:sym typeface="Comfortaa"/>
                </a:rPr>
                <a:t>10.1.0.1</a:t>
              </a:r>
              <a:endParaRPr sz="2000" b="1">
                <a:solidFill>
                  <a:schemeClr val="lt1"/>
                </a:solidFill>
                <a:latin typeface="Comfortaa"/>
                <a:ea typeface="Comfortaa"/>
                <a:cs typeface="Comfortaa"/>
                <a:sym typeface="Comfortaa"/>
              </a:endParaRPr>
            </a:p>
          </p:txBody>
        </p:sp>
      </p:grpSp>
      <p:grpSp>
        <p:nvGrpSpPr>
          <p:cNvPr id="4600" name="Google Shape;4600;p531"/>
          <p:cNvGrpSpPr/>
          <p:nvPr/>
        </p:nvGrpSpPr>
        <p:grpSpPr>
          <a:xfrm>
            <a:off x="4535550" y="563675"/>
            <a:ext cx="2357600" cy="1600500"/>
            <a:chOff x="5124800" y="563675"/>
            <a:chExt cx="2357600" cy="1600500"/>
          </a:xfrm>
        </p:grpSpPr>
        <p:sp>
          <p:nvSpPr>
            <p:cNvPr id="4601" name="Google Shape;4601;p531"/>
            <p:cNvSpPr txBox="1"/>
            <p:nvPr/>
          </p:nvSpPr>
          <p:spPr>
            <a:xfrm>
              <a:off x="5124800" y="563675"/>
              <a:ext cx="2154000" cy="1600500"/>
            </a:xfrm>
            <a:prstGeom prst="rect">
              <a:avLst/>
            </a:prstGeom>
            <a:solidFill>
              <a:srgbClr val="00FF00"/>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2" name="Google Shape;4602;p531"/>
            <p:cNvSpPr txBox="1"/>
            <p:nvPr/>
          </p:nvSpPr>
          <p:spPr>
            <a:xfrm>
              <a:off x="5124800" y="1719275"/>
              <a:ext cx="1268100" cy="4449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 </a:t>
              </a:r>
              <a:r>
                <a:rPr lang="en" sz="1700" b="1">
                  <a:solidFill>
                    <a:schemeClr val="lt1"/>
                  </a:solidFill>
                  <a:latin typeface="Comfortaa"/>
                  <a:ea typeface="Comfortaa"/>
                  <a:cs typeface="Comfortaa"/>
                  <a:sym typeface="Comfortaa"/>
                </a:rPr>
                <a:t>eth0</a:t>
              </a:r>
              <a:endParaRPr sz="1700" b="1">
                <a:solidFill>
                  <a:schemeClr val="lt1"/>
                </a:solidFill>
                <a:latin typeface="Comfortaa"/>
                <a:ea typeface="Comfortaa"/>
                <a:cs typeface="Comfortaa"/>
                <a:sym typeface="Comfortaa"/>
              </a:endParaRPr>
            </a:p>
          </p:txBody>
        </p:sp>
        <p:sp>
          <p:nvSpPr>
            <p:cNvPr id="4603" name="Google Shape;4603;p531"/>
            <p:cNvSpPr txBox="1"/>
            <p:nvPr/>
          </p:nvSpPr>
          <p:spPr>
            <a:xfrm>
              <a:off x="5199700" y="563675"/>
              <a:ext cx="2282700" cy="8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network </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namespace</a:t>
              </a:r>
              <a:endParaRPr sz="2000" b="1">
                <a:latin typeface="Comfortaa"/>
                <a:ea typeface="Comfortaa"/>
                <a:cs typeface="Comfortaa"/>
                <a:sym typeface="Comfortaa"/>
              </a:endParaRPr>
            </a:p>
            <a:p>
              <a:pPr marL="0" lvl="0" indent="0" algn="l" rtl="0">
                <a:spcBef>
                  <a:spcPts val="0"/>
                </a:spcBef>
                <a:spcAft>
                  <a:spcPts val="0"/>
                </a:spcAft>
                <a:buNone/>
              </a:pPr>
              <a:r>
                <a:rPr lang="en" sz="2000" b="1">
                  <a:latin typeface="Comfortaa"/>
                  <a:ea typeface="Comfortaa"/>
                  <a:cs typeface="Comfortaa"/>
                  <a:sym typeface="Comfortaa"/>
                </a:rPr>
                <a:t>10.1.0.2</a:t>
              </a:r>
              <a:endParaRPr sz="2000" b="1">
                <a:latin typeface="Comfortaa"/>
                <a:ea typeface="Comfortaa"/>
                <a:cs typeface="Comfortaa"/>
                <a:sym typeface="Comfortaa"/>
              </a:endParaRPr>
            </a:p>
          </p:txBody>
        </p:sp>
      </p:grpSp>
      <p:pic>
        <p:nvPicPr>
          <p:cNvPr id="4604" name="Google Shape;4604;p531"/>
          <p:cNvPicPr preferRelativeResize="0"/>
          <p:nvPr/>
        </p:nvPicPr>
        <p:blipFill>
          <a:blip r:embed="rId3">
            <a:alphaModFix/>
          </a:blip>
          <a:stretch>
            <a:fillRect/>
          </a:stretch>
        </p:blipFill>
        <p:spPr>
          <a:xfrm>
            <a:off x="3138625" y="3676100"/>
            <a:ext cx="1396934" cy="800100"/>
          </a:xfrm>
          <a:prstGeom prst="rect">
            <a:avLst/>
          </a:prstGeom>
          <a:noFill/>
          <a:ln>
            <a:noFill/>
          </a:ln>
        </p:spPr>
      </p:pic>
      <p:sp>
        <p:nvSpPr>
          <p:cNvPr id="4605" name="Google Shape;4605;p531"/>
          <p:cNvSpPr txBox="1"/>
          <p:nvPr/>
        </p:nvSpPr>
        <p:spPr>
          <a:xfrm>
            <a:off x="476950" y="2571750"/>
            <a:ext cx="10218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ROOT</a:t>
            </a:r>
            <a:r>
              <a:rPr lang="en" sz="2000" b="1">
                <a:solidFill>
                  <a:srgbClr val="00FFFF"/>
                </a:solidFill>
                <a:latin typeface="Comfortaa"/>
                <a:ea typeface="Comfortaa"/>
                <a:cs typeface="Comfortaa"/>
                <a:sym typeface="Comfortaa"/>
              </a:rPr>
              <a:t> </a:t>
            </a:r>
            <a:endParaRPr sz="2000" b="1">
              <a:solidFill>
                <a:srgbClr val="00FFFF"/>
              </a:solidFill>
              <a:latin typeface="Comfortaa"/>
              <a:ea typeface="Comfortaa"/>
              <a:cs typeface="Comfortaa"/>
              <a:sym typeface="Comfortaa"/>
            </a:endParaRPr>
          </a:p>
          <a:p>
            <a:pPr marL="0" lvl="0" indent="0" algn="l" rtl="0">
              <a:spcBef>
                <a:spcPts val="0"/>
              </a:spcBef>
              <a:spcAft>
                <a:spcPts val="0"/>
              </a:spcAft>
              <a:buNone/>
            </a:pPr>
            <a:r>
              <a:rPr lang="en" sz="2000" b="1">
                <a:solidFill>
                  <a:schemeClr val="dk1"/>
                </a:solidFill>
                <a:latin typeface="Comfortaa"/>
                <a:ea typeface="Comfortaa"/>
                <a:cs typeface="Comfortaa"/>
                <a:sym typeface="Comfortaa"/>
              </a:rPr>
              <a:t>netns</a:t>
            </a:r>
            <a:endParaRPr sz="2000" b="1">
              <a:solidFill>
                <a:schemeClr val="dk1"/>
              </a:solidFill>
              <a:latin typeface="Comfortaa"/>
              <a:ea typeface="Comfortaa"/>
              <a:cs typeface="Comfortaa"/>
              <a:sym typeface="Comfortaa"/>
            </a:endParaRPr>
          </a:p>
        </p:txBody>
      </p:sp>
      <p:pic>
        <p:nvPicPr>
          <p:cNvPr id="4606" name="Google Shape;4606;p531"/>
          <p:cNvPicPr preferRelativeResize="0"/>
          <p:nvPr/>
        </p:nvPicPr>
        <p:blipFill rotWithShape="1">
          <a:blip r:embed="rId4">
            <a:alphaModFix/>
          </a:blip>
          <a:srcRect/>
          <a:stretch/>
        </p:blipFill>
        <p:spPr>
          <a:xfrm>
            <a:off x="660225" y="3792164"/>
            <a:ext cx="1021800" cy="982411"/>
          </a:xfrm>
          <a:prstGeom prst="rect">
            <a:avLst/>
          </a:prstGeom>
          <a:noFill/>
          <a:ln>
            <a:noFill/>
          </a:ln>
        </p:spPr>
      </p:pic>
      <p:sp>
        <p:nvSpPr>
          <p:cNvPr id="4607" name="Google Shape;4607;p531"/>
          <p:cNvSpPr txBox="1"/>
          <p:nvPr/>
        </p:nvSpPr>
        <p:spPr>
          <a:xfrm>
            <a:off x="1585625" y="4209425"/>
            <a:ext cx="10218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Felix</a:t>
            </a:r>
            <a:endParaRPr sz="2000" b="1">
              <a:solidFill>
                <a:schemeClr val="dk1"/>
              </a:solidFill>
              <a:latin typeface="Comfortaa"/>
              <a:ea typeface="Comfortaa"/>
              <a:cs typeface="Comfortaa"/>
              <a:sym typeface="Comfortaa"/>
            </a:endParaRPr>
          </a:p>
        </p:txBody>
      </p:sp>
      <p:pic>
        <p:nvPicPr>
          <p:cNvPr id="4608" name="Google Shape;4608;p531"/>
          <p:cNvPicPr preferRelativeResize="0"/>
          <p:nvPr/>
        </p:nvPicPr>
        <p:blipFill>
          <a:blip r:embed="rId5">
            <a:alphaModFix/>
          </a:blip>
          <a:stretch>
            <a:fillRect/>
          </a:stretch>
        </p:blipFill>
        <p:spPr>
          <a:xfrm>
            <a:off x="3593607" y="2685329"/>
            <a:ext cx="1396925" cy="929590"/>
          </a:xfrm>
          <a:prstGeom prst="rect">
            <a:avLst/>
          </a:prstGeom>
          <a:noFill/>
          <a:ln>
            <a:noFill/>
          </a:ln>
        </p:spPr>
      </p:pic>
      <p:sp>
        <p:nvSpPr>
          <p:cNvPr id="4609" name="Google Shape;4609;p531"/>
          <p:cNvSpPr txBox="1"/>
          <p:nvPr/>
        </p:nvSpPr>
        <p:spPr>
          <a:xfrm>
            <a:off x="5547950" y="3853700"/>
            <a:ext cx="1267800" cy="929700"/>
          </a:xfrm>
          <a:prstGeom prst="rect">
            <a:avLst/>
          </a:prstGeom>
          <a:solidFill>
            <a:srgbClr val="B7B7B7"/>
          </a:solidFill>
          <a:ln w="38100"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434343"/>
                </a:solidFill>
                <a:latin typeface="Comfortaa"/>
                <a:ea typeface="Comfortaa"/>
                <a:cs typeface="Comfortaa"/>
                <a:sym typeface="Comfortaa"/>
              </a:rPr>
              <a:t>  BIRD</a:t>
            </a:r>
            <a:endParaRPr sz="2000" b="1">
              <a:solidFill>
                <a:srgbClr val="434343"/>
              </a:solidFill>
              <a:latin typeface="Comfortaa"/>
              <a:ea typeface="Comfortaa"/>
              <a:cs typeface="Comfortaa"/>
              <a:sym typeface="Comfortaa"/>
            </a:endParaRPr>
          </a:p>
          <a:p>
            <a:pPr marL="0" lvl="0" indent="0" algn="l" rtl="0">
              <a:spcBef>
                <a:spcPts val="0"/>
              </a:spcBef>
              <a:spcAft>
                <a:spcPts val="0"/>
              </a:spcAft>
              <a:buNone/>
            </a:pPr>
            <a:r>
              <a:rPr lang="en" sz="2000" b="1">
                <a:solidFill>
                  <a:srgbClr val="434343"/>
                </a:solidFill>
                <a:latin typeface="Comfortaa"/>
                <a:ea typeface="Comfortaa"/>
                <a:cs typeface="Comfortaa"/>
                <a:sym typeface="Comfortaa"/>
              </a:rPr>
              <a:t>   bgp</a:t>
            </a:r>
            <a:endParaRPr sz="2000" b="1">
              <a:solidFill>
                <a:srgbClr val="434343"/>
              </a:solidFill>
              <a:latin typeface="Comfortaa"/>
              <a:ea typeface="Comfortaa"/>
              <a:cs typeface="Comfortaa"/>
              <a:sym typeface="Comfortaa"/>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4613"/>
        <p:cNvGrpSpPr/>
        <p:nvPr/>
      </p:nvGrpSpPr>
      <p:grpSpPr>
        <a:xfrm>
          <a:off x="0" y="0"/>
          <a:ext cx="0" cy="0"/>
          <a:chOff x="0" y="0"/>
          <a:chExt cx="0" cy="0"/>
        </a:xfrm>
      </p:grpSpPr>
      <p:sp>
        <p:nvSpPr>
          <p:cNvPr id="4614" name="Google Shape;4614;p532"/>
          <p:cNvSpPr txBox="1">
            <a:spLocks noGrp="1"/>
          </p:cNvSpPr>
          <p:nvPr>
            <p:ph type="title"/>
          </p:nvPr>
        </p:nvSpPr>
        <p:spPr>
          <a:xfrm>
            <a:off x="197775" y="154522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Installing the Calico CNI</a:t>
            </a:r>
            <a:endParaRPr sz="3800" b="1" i="1">
              <a:latin typeface="Comfortaa"/>
              <a:ea typeface="Comfortaa"/>
              <a:cs typeface="Comfortaa"/>
              <a:sym typeface="Comfortaa"/>
            </a:endParaRPr>
          </a:p>
          <a:p>
            <a:pPr marL="0" lvl="0" indent="0" algn="l" rtl="0">
              <a:spcBef>
                <a:spcPts val="0"/>
              </a:spcBef>
              <a:spcAft>
                <a:spcPts val="0"/>
              </a:spcAft>
              <a:buNone/>
            </a:pPr>
            <a:r>
              <a:rPr lang="en" sz="3800" b="1">
                <a:latin typeface="Comfortaa"/>
                <a:ea typeface="Comfortaa"/>
                <a:cs typeface="Comfortaa"/>
                <a:sym typeface="Comfortaa"/>
              </a:rPr>
              <a:t> </a:t>
            </a:r>
            <a:endParaRPr sz="3800" b="1">
              <a:latin typeface="Comfortaa"/>
              <a:ea typeface="Comfortaa"/>
              <a:cs typeface="Comfortaa"/>
              <a:sym typeface="Comfortaa"/>
            </a:endParaRPr>
          </a:p>
        </p:txBody>
      </p:sp>
      <p:pic>
        <p:nvPicPr>
          <p:cNvPr id="4615" name="Google Shape;4615;p532"/>
          <p:cNvPicPr preferRelativeResize="0"/>
          <p:nvPr/>
        </p:nvPicPr>
        <p:blipFill>
          <a:blip r:embed="rId3">
            <a:alphaModFix/>
          </a:blip>
          <a:stretch>
            <a:fillRect/>
          </a:stretch>
        </p:blipFill>
        <p:spPr>
          <a:xfrm>
            <a:off x="2183225" y="297825"/>
            <a:ext cx="3393150" cy="1810725"/>
          </a:xfrm>
          <a:prstGeom prst="rect">
            <a:avLst/>
          </a:prstGeom>
          <a:noFill/>
          <a:ln>
            <a:noFill/>
          </a:ln>
        </p:spPr>
      </p:pic>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4619"/>
        <p:cNvGrpSpPr/>
        <p:nvPr/>
      </p:nvGrpSpPr>
      <p:grpSpPr>
        <a:xfrm>
          <a:off x="0" y="0"/>
          <a:ext cx="0" cy="0"/>
          <a:chOff x="0" y="0"/>
          <a:chExt cx="0" cy="0"/>
        </a:xfrm>
      </p:grpSpPr>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4623"/>
        <p:cNvGrpSpPr/>
        <p:nvPr/>
      </p:nvGrpSpPr>
      <p:grpSpPr>
        <a:xfrm>
          <a:off x="0" y="0"/>
          <a:ext cx="0" cy="0"/>
          <a:chOff x="0" y="0"/>
          <a:chExt cx="0" cy="0"/>
        </a:xfrm>
      </p:grpSpPr>
      <p:sp>
        <p:nvSpPr>
          <p:cNvPr id="4624" name="Google Shape;4624;p534"/>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Cluster Installation and Maintenance  </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4628"/>
        <p:cNvGrpSpPr/>
        <p:nvPr/>
      </p:nvGrpSpPr>
      <p:grpSpPr>
        <a:xfrm>
          <a:off x="0" y="0"/>
          <a:ext cx="0" cy="0"/>
          <a:chOff x="0" y="0"/>
          <a:chExt cx="0" cy="0"/>
        </a:xfrm>
      </p:grpSpPr>
      <p:sp>
        <p:nvSpPr>
          <p:cNvPr id="4629" name="Google Shape;4629;p535"/>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What is Kubeadm?</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pic>
        <p:nvPicPr>
          <p:cNvPr id="4630" name="Google Shape;4630;p535"/>
          <p:cNvPicPr preferRelativeResize="0"/>
          <p:nvPr/>
        </p:nvPicPr>
        <p:blipFill>
          <a:blip r:embed="rId3">
            <a:alphaModFix/>
          </a:blip>
          <a:stretch>
            <a:fillRect/>
          </a:stretch>
        </p:blipFill>
        <p:spPr>
          <a:xfrm>
            <a:off x="5817375" y="1539938"/>
            <a:ext cx="1805675" cy="2063625"/>
          </a:xfrm>
          <a:prstGeom prst="rect">
            <a:avLst/>
          </a:prstGeom>
          <a:noFill/>
          <a:ln>
            <a:noFill/>
          </a:ln>
        </p:spPr>
      </p:pic>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4634"/>
        <p:cNvGrpSpPr/>
        <p:nvPr/>
      </p:nvGrpSpPr>
      <p:grpSpPr>
        <a:xfrm>
          <a:off x="0" y="0"/>
          <a:ext cx="0" cy="0"/>
          <a:chOff x="0" y="0"/>
          <a:chExt cx="0" cy="0"/>
        </a:xfrm>
      </p:grpSpPr>
      <p:sp>
        <p:nvSpPr>
          <p:cNvPr id="4635" name="Google Shape;4635;p536"/>
          <p:cNvSpPr txBox="1">
            <a:spLocks noGrp="1"/>
          </p:cNvSpPr>
          <p:nvPr>
            <p:ph type="title"/>
          </p:nvPr>
        </p:nvSpPr>
        <p:spPr>
          <a:xfrm>
            <a:off x="490250" y="450150"/>
            <a:ext cx="8237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Installing Kubernetes the "Hard Way" is a great learning experience but it is ..hard and time consuming.</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Kubeadm was born from  the cluster lifecycle SIG (special Interest Group) ..provides a simple way to automate the setup of a best practice, conformant cluster for each Kubernetes minor version.</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Kubeadm also allows for the upgrade, downgrade and deletion of the cluster</a:t>
            </a: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5">
                                            <p:txEl>
                                              <p:pRg st="0" end="0"/>
                                            </p:txEl>
                                          </p:spTgt>
                                        </p:tgtEl>
                                        <p:attrNameLst>
                                          <p:attrName>style.visibility</p:attrName>
                                        </p:attrNameLst>
                                      </p:cBhvr>
                                      <p:to>
                                        <p:strVal val="visible"/>
                                      </p:to>
                                    </p:set>
                                    <p:animEffect transition="in" filter="fade">
                                      <p:cBhvr>
                                        <p:cTn id="7" dur="1000"/>
                                        <p:tgtEl>
                                          <p:spTgt spid="46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5">
                                            <p:txEl>
                                              <p:pRg st="1" end="1"/>
                                            </p:txEl>
                                          </p:spTgt>
                                        </p:tgtEl>
                                        <p:attrNameLst>
                                          <p:attrName>style.visibility</p:attrName>
                                        </p:attrNameLst>
                                      </p:cBhvr>
                                      <p:to>
                                        <p:strVal val="visible"/>
                                      </p:to>
                                    </p:set>
                                    <p:animEffect transition="in" filter="fade">
                                      <p:cBhvr>
                                        <p:cTn id="12" dur="1000"/>
                                        <p:tgtEl>
                                          <p:spTgt spid="46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5">
                                            <p:txEl>
                                              <p:pRg st="2" end="2"/>
                                            </p:txEl>
                                          </p:spTgt>
                                        </p:tgtEl>
                                        <p:attrNameLst>
                                          <p:attrName>style.visibility</p:attrName>
                                        </p:attrNameLst>
                                      </p:cBhvr>
                                      <p:to>
                                        <p:strVal val="visible"/>
                                      </p:to>
                                    </p:set>
                                    <p:animEffect transition="in" filter="fade">
                                      <p:cBhvr>
                                        <p:cTn id="17" dur="1000"/>
                                        <p:tgtEl>
                                          <p:spTgt spid="46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5">
                                            <p:txEl>
                                              <p:pRg st="3" end="3"/>
                                            </p:txEl>
                                          </p:spTgt>
                                        </p:tgtEl>
                                        <p:attrNameLst>
                                          <p:attrName>style.visibility</p:attrName>
                                        </p:attrNameLst>
                                      </p:cBhvr>
                                      <p:to>
                                        <p:strVal val="visible"/>
                                      </p:to>
                                    </p:set>
                                    <p:animEffect transition="in" filter="fade">
                                      <p:cBhvr>
                                        <p:cTn id="22" dur="1000"/>
                                        <p:tgtEl>
                                          <p:spTgt spid="46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35">
                                            <p:txEl>
                                              <p:pRg st="4" end="4"/>
                                            </p:txEl>
                                          </p:spTgt>
                                        </p:tgtEl>
                                        <p:attrNameLst>
                                          <p:attrName>style.visibility</p:attrName>
                                        </p:attrNameLst>
                                      </p:cBhvr>
                                      <p:to>
                                        <p:strVal val="visible"/>
                                      </p:to>
                                    </p:set>
                                    <p:animEffect transition="in" filter="fade">
                                      <p:cBhvr>
                                        <p:cTn id="27" dur="1000"/>
                                        <p:tgtEl>
                                          <p:spTgt spid="46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4639"/>
        <p:cNvGrpSpPr/>
        <p:nvPr/>
      </p:nvGrpSpPr>
      <p:grpSpPr>
        <a:xfrm>
          <a:off x="0" y="0"/>
          <a:ext cx="0" cy="0"/>
          <a:chOff x="0" y="0"/>
          <a:chExt cx="0" cy="0"/>
        </a:xfrm>
      </p:grpSpPr>
      <p:sp>
        <p:nvSpPr>
          <p:cNvPr id="4640" name="Google Shape;4640;p537"/>
          <p:cNvSpPr txBox="1">
            <a:spLocks noGrp="1"/>
          </p:cNvSpPr>
          <p:nvPr>
            <p:ph type="title"/>
          </p:nvPr>
        </p:nvSpPr>
        <p:spPr>
          <a:xfrm>
            <a:off x="490250" y="450150"/>
            <a:ext cx="8237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The kubeadm initiates the installation with </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with the following steps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$kubeadm init --pod-network-cidr &lt;pod cidr&gt; --apiserver-advertise-address &lt;host IP address&gt;</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1- it creates all the TLS certificates to secure communication between the control plane components and the API server.</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2- Then creates the client TLS certificates in Kubeconfig files </a:t>
            </a: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0">
                                            <p:txEl>
                                              <p:pRg st="0" end="0"/>
                                            </p:txEl>
                                          </p:spTgt>
                                        </p:tgtEl>
                                        <p:attrNameLst>
                                          <p:attrName>style.visibility</p:attrName>
                                        </p:attrNameLst>
                                      </p:cBhvr>
                                      <p:to>
                                        <p:strVal val="visible"/>
                                      </p:to>
                                    </p:set>
                                    <p:animEffect transition="in" filter="fade">
                                      <p:cBhvr>
                                        <p:cTn id="7" dur="1000"/>
                                        <p:tgtEl>
                                          <p:spTgt spid="46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40">
                                            <p:txEl>
                                              <p:pRg st="1" end="1"/>
                                            </p:txEl>
                                          </p:spTgt>
                                        </p:tgtEl>
                                        <p:attrNameLst>
                                          <p:attrName>style.visibility</p:attrName>
                                        </p:attrNameLst>
                                      </p:cBhvr>
                                      <p:to>
                                        <p:strVal val="visible"/>
                                      </p:to>
                                    </p:set>
                                    <p:animEffect transition="in" filter="fade">
                                      <p:cBhvr>
                                        <p:cTn id="12" dur="1000"/>
                                        <p:tgtEl>
                                          <p:spTgt spid="46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40">
                                            <p:txEl>
                                              <p:pRg st="2" end="2"/>
                                            </p:txEl>
                                          </p:spTgt>
                                        </p:tgtEl>
                                        <p:attrNameLst>
                                          <p:attrName>style.visibility</p:attrName>
                                        </p:attrNameLst>
                                      </p:cBhvr>
                                      <p:to>
                                        <p:strVal val="visible"/>
                                      </p:to>
                                    </p:set>
                                    <p:animEffect transition="in" filter="fade">
                                      <p:cBhvr>
                                        <p:cTn id="17" dur="1000"/>
                                        <p:tgtEl>
                                          <p:spTgt spid="46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40">
                                            <p:txEl>
                                              <p:pRg st="3" end="3"/>
                                            </p:txEl>
                                          </p:spTgt>
                                        </p:tgtEl>
                                        <p:attrNameLst>
                                          <p:attrName>style.visibility</p:attrName>
                                        </p:attrNameLst>
                                      </p:cBhvr>
                                      <p:to>
                                        <p:strVal val="visible"/>
                                      </p:to>
                                    </p:set>
                                    <p:animEffect transition="in" filter="fade">
                                      <p:cBhvr>
                                        <p:cTn id="22" dur="1000"/>
                                        <p:tgtEl>
                                          <p:spTgt spid="46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40">
                                            <p:txEl>
                                              <p:pRg st="4" end="4"/>
                                            </p:txEl>
                                          </p:spTgt>
                                        </p:tgtEl>
                                        <p:attrNameLst>
                                          <p:attrName>style.visibility</p:attrName>
                                        </p:attrNameLst>
                                      </p:cBhvr>
                                      <p:to>
                                        <p:strVal val="visible"/>
                                      </p:to>
                                    </p:set>
                                    <p:animEffect transition="in" filter="fade">
                                      <p:cBhvr>
                                        <p:cTn id="27" dur="1000"/>
                                        <p:tgtEl>
                                          <p:spTgt spid="46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40">
                                            <p:txEl>
                                              <p:pRg st="5" end="5"/>
                                            </p:txEl>
                                          </p:spTgt>
                                        </p:tgtEl>
                                        <p:attrNameLst>
                                          <p:attrName>style.visibility</p:attrName>
                                        </p:attrNameLst>
                                      </p:cBhvr>
                                      <p:to>
                                        <p:strVal val="visible"/>
                                      </p:to>
                                    </p:set>
                                    <p:animEffect transition="in" filter="fade">
                                      <p:cBhvr>
                                        <p:cTn id="32" dur="1000"/>
                                        <p:tgtEl>
                                          <p:spTgt spid="464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40">
                                            <p:txEl>
                                              <p:pRg st="6" end="6"/>
                                            </p:txEl>
                                          </p:spTgt>
                                        </p:tgtEl>
                                        <p:attrNameLst>
                                          <p:attrName>style.visibility</p:attrName>
                                        </p:attrNameLst>
                                      </p:cBhvr>
                                      <p:to>
                                        <p:strVal val="visible"/>
                                      </p:to>
                                    </p:set>
                                    <p:animEffect transition="in" filter="fade">
                                      <p:cBhvr>
                                        <p:cTn id="37" dur="1000"/>
                                        <p:tgtEl>
                                          <p:spTgt spid="464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40">
                                            <p:txEl>
                                              <p:pRg st="7" end="7"/>
                                            </p:txEl>
                                          </p:spTgt>
                                        </p:tgtEl>
                                        <p:attrNameLst>
                                          <p:attrName>style.visibility</p:attrName>
                                        </p:attrNameLst>
                                      </p:cBhvr>
                                      <p:to>
                                        <p:strVal val="visible"/>
                                      </p:to>
                                    </p:set>
                                    <p:animEffect transition="in" filter="fade">
                                      <p:cBhvr>
                                        <p:cTn id="42" dur="1000"/>
                                        <p:tgtEl>
                                          <p:spTgt spid="464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38"/>
          <p:cNvSpPr txBox="1">
            <a:spLocks noGrp="1"/>
          </p:cNvSpPr>
          <p:nvPr>
            <p:ph type="title"/>
          </p:nvPr>
        </p:nvSpPr>
        <p:spPr>
          <a:xfrm>
            <a:off x="490250" y="450150"/>
            <a:ext cx="8237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3- it creates all static pods for etcd and control plane components in the kube-system namespace.</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4- waits for kubelet to run the static pods...kubelet runs a linux service and needs to be started and active.</a:t>
            </a: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5">
                                            <p:txEl>
                                              <p:pRg st="0" end="0"/>
                                            </p:txEl>
                                          </p:spTgt>
                                        </p:tgtEl>
                                        <p:attrNameLst>
                                          <p:attrName>style.visibility</p:attrName>
                                        </p:attrNameLst>
                                      </p:cBhvr>
                                      <p:to>
                                        <p:strVal val="visible"/>
                                      </p:to>
                                    </p:set>
                                    <p:animEffect transition="in" filter="fade">
                                      <p:cBhvr>
                                        <p:cTn id="7" dur="1000"/>
                                        <p:tgtEl>
                                          <p:spTgt spid="46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45">
                                            <p:txEl>
                                              <p:pRg st="1" end="1"/>
                                            </p:txEl>
                                          </p:spTgt>
                                        </p:tgtEl>
                                        <p:attrNameLst>
                                          <p:attrName>style.visibility</p:attrName>
                                        </p:attrNameLst>
                                      </p:cBhvr>
                                      <p:to>
                                        <p:strVal val="visible"/>
                                      </p:to>
                                    </p:set>
                                    <p:animEffect transition="in" filter="fade">
                                      <p:cBhvr>
                                        <p:cTn id="12" dur="1000"/>
                                        <p:tgtEl>
                                          <p:spTgt spid="46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45">
                                            <p:txEl>
                                              <p:pRg st="2" end="2"/>
                                            </p:txEl>
                                          </p:spTgt>
                                        </p:tgtEl>
                                        <p:attrNameLst>
                                          <p:attrName>style.visibility</p:attrName>
                                        </p:attrNameLst>
                                      </p:cBhvr>
                                      <p:to>
                                        <p:strVal val="visible"/>
                                      </p:to>
                                    </p:set>
                                    <p:animEffect transition="in" filter="fade">
                                      <p:cBhvr>
                                        <p:cTn id="17" dur="1000"/>
                                        <p:tgtEl>
                                          <p:spTgt spid="46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1"/>
          <p:cNvSpPr txBox="1"/>
          <p:nvPr/>
        </p:nvSpPr>
        <p:spPr>
          <a:xfrm>
            <a:off x="248700" y="161525"/>
            <a:ext cx="8410500" cy="4750800"/>
          </a:xfrm>
          <a:prstGeom prst="rect">
            <a:avLst/>
          </a:prstGeom>
          <a:noFill/>
          <a:ln>
            <a:noFill/>
          </a:ln>
        </p:spPr>
        <p:txBody>
          <a:bodyPr spcFirstLastPara="1" wrap="square" lIns="0" tIns="27925" rIns="0" bIns="0" anchor="t" anchorCtr="0">
            <a:noAutofit/>
          </a:bodyPr>
          <a:lstStyle/>
          <a:p>
            <a:pPr marL="0" marR="4241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The Scheduler is a complex policy engine that schedule pods to worker nodes with the following two steps:</a:t>
            </a:r>
            <a:endParaRPr sz="2400" b="1">
              <a:solidFill>
                <a:schemeClr val="dk1"/>
              </a:solidFill>
              <a:latin typeface="Comfortaa"/>
              <a:ea typeface="Comfortaa"/>
              <a:cs typeface="Comfortaa"/>
              <a:sym typeface="Comfortaa"/>
            </a:endParaRPr>
          </a:p>
          <a:p>
            <a:pPr marL="0" marR="424180" lvl="0" indent="0" algn="l" rtl="0">
              <a:lnSpc>
                <a:spcPct val="118750"/>
              </a:lnSpc>
              <a:spcBef>
                <a:spcPts val="0"/>
              </a:spcBef>
              <a:spcAft>
                <a:spcPts val="0"/>
              </a:spcAft>
              <a:buNone/>
            </a:pPr>
            <a:r>
              <a:rPr lang="en" sz="2400" b="1">
                <a:solidFill>
                  <a:srgbClr val="00FF00"/>
                </a:solidFill>
                <a:latin typeface="Comfortaa"/>
                <a:ea typeface="Comfortaa"/>
                <a:cs typeface="Comfortaa"/>
                <a:sym typeface="Comfortaa"/>
              </a:rPr>
              <a:t>1-</a:t>
            </a:r>
            <a:r>
              <a:rPr lang="en" sz="2400" b="1">
                <a:solidFill>
                  <a:schemeClr val="dk1"/>
                </a:solidFill>
                <a:latin typeface="Comfortaa"/>
                <a:ea typeface="Comfortaa"/>
                <a:cs typeface="Comfortaa"/>
                <a:sym typeface="Comfortaa"/>
              </a:rPr>
              <a:t> Filtering: It will  attempts to schedule it on matching nodes by first </a:t>
            </a:r>
            <a:r>
              <a:rPr lang="en" sz="2400" b="1">
                <a:solidFill>
                  <a:srgbClr val="00FF00"/>
                </a:solidFill>
                <a:latin typeface="Comfortaa"/>
                <a:ea typeface="Comfortaa"/>
                <a:cs typeface="Comfortaa"/>
                <a:sym typeface="Comfortaa"/>
              </a:rPr>
              <a:t>filtering</a:t>
            </a:r>
            <a:r>
              <a:rPr lang="en" sz="2400" b="1">
                <a:solidFill>
                  <a:schemeClr val="dk1"/>
                </a:solidFill>
                <a:latin typeface="Comfortaa"/>
                <a:ea typeface="Comfortaa"/>
                <a:cs typeface="Comfortaa"/>
                <a:sym typeface="Comfortaa"/>
              </a:rPr>
              <a:t> out a list of acceptable nodes based on requirements. </a:t>
            </a:r>
            <a:endParaRPr sz="2400" b="1">
              <a:solidFill>
                <a:schemeClr val="dk1"/>
              </a:solidFill>
              <a:latin typeface="Comfortaa"/>
              <a:ea typeface="Comfortaa"/>
              <a:cs typeface="Comfortaa"/>
              <a:sym typeface="Comfortaa"/>
            </a:endParaRPr>
          </a:p>
          <a:p>
            <a:pPr marL="0" marR="42418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424180" lvl="0" indent="0" algn="l" rtl="0">
              <a:lnSpc>
                <a:spcPct val="118750"/>
              </a:lnSpc>
              <a:spcBef>
                <a:spcPts val="0"/>
              </a:spcBef>
              <a:spcAft>
                <a:spcPts val="0"/>
              </a:spcAft>
              <a:buNone/>
            </a:pPr>
            <a:r>
              <a:rPr lang="en" sz="2400" b="1">
                <a:solidFill>
                  <a:srgbClr val="00FF00"/>
                </a:solidFill>
                <a:latin typeface="Comfortaa"/>
                <a:ea typeface="Comfortaa"/>
                <a:cs typeface="Comfortaa"/>
                <a:sym typeface="Comfortaa"/>
              </a:rPr>
              <a:t>2-</a:t>
            </a:r>
            <a:r>
              <a:rPr lang="en" sz="2400" b="1">
                <a:solidFill>
                  <a:schemeClr val="dk1"/>
                </a:solidFill>
                <a:latin typeface="Comfortaa"/>
                <a:ea typeface="Comfortaa"/>
                <a:cs typeface="Comfortaa"/>
                <a:sym typeface="Comfortaa"/>
              </a:rPr>
              <a:t> Scoring: It will then prioritize and chose the </a:t>
            </a:r>
            <a:r>
              <a:rPr lang="en" sz="2400" b="1">
                <a:solidFill>
                  <a:srgbClr val="00FF00"/>
                </a:solidFill>
                <a:latin typeface="Comfortaa"/>
                <a:ea typeface="Comfortaa"/>
                <a:cs typeface="Comfortaa"/>
                <a:sym typeface="Comfortaa"/>
              </a:rPr>
              <a:t>best</a:t>
            </a:r>
            <a:r>
              <a:rPr lang="en" sz="2400" b="1">
                <a:solidFill>
                  <a:schemeClr val="dk1"/>
                </a:solidFill>
                <a:latin typeface="Comfortaa"/>
                <a:ea typeface="Comfortaa"/>
                <a:cs typeface="Comfortaa"/>
                <a:sym typeface="Comfortaa"/>
              </a:rPr>
              <a:t> node using a </a:t>
            </a:r>
            <a:r>
              <a:rPr lang="en" sz="2400" b="1">
                <a:solidFill>
                  <a:srgbClr val="00FF00"/>
                </a:solidFill>
                <a:latin typeface="Comfortaa"/>
                <a:ea typeface="Comfortaa"/>
                <a:cs typeface="Comfortaa"/>
                <a:sym typeface="Comfortaa"/>
              </a:rPr>
              <a:t>scoring</a:t>
            </a:r>
            <a:r>
              <a:rPr lang="en" sz="2400" b="1">
                <a:solidFill>
                  <a:schemeClr val="dk1"/>
                </a:solidFill>
                <a:latin typeface="Comfortaa"/>
                <a:ea typeface="Comfortaa"/>
                <a:cs typeface="Comfortaa"/>
                <a:sym typeface="Comfortaa"/>
              </a:rPr>
              <a:t> system. If multiple nodes have the same highest score then in a round robin fashion </a:t>
            </a:r>
            <a:endParaRPr sz="2400" b="1">
              <a:solidFill>
                <a:schemeClr val="dk1"/>
              </a:solidFill>
              <a:latin typeface="Comfortaa"/>
              <a:ea typeface="Comfortaa"/>
              <a:cs typeface="Comfortaa"/>
              <a:sym typeface="Comfortaa"/>
            </a:endParaRPr>
          </a:p>
          <a:p>
            <a:pPr marL="0" marR="424180" lvl="0" indent="0" algn="l" rtl="0">
              <a:lnSpc>
                <a:spcPct val="118750"/>
              </a:lnSpc>
              <a:spcBef>
                <a:spcPts val="0"/>
              </a:spcBef>
              <a:spcAft>
                <a:spcPts val="0"/>
              </a:spcAft>
              <a:buNone/>
            </a:pPr>
            <a:r>
              <a:rPr lang="en" sz="2400">
                <a:solidFill>
                  <a:schemeClr val="dk1"/>
                </a:solidFill>
                <a:latin typeface="Comfortaa"/>
                <a:ea typeface="Comfortaa"/>
                <a:cs typeface="Comfortaa"/>
                <a:sym typeface="Comfortaa"/>
              </a:rPr>
              <a:t>.</a:t>
            </a:r>
            <a:endParaRPr sz="24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xEl>
                                              <p:pRg st="0" end="0"/>
                                            </p:txEl>
                                          </p:spTgt>
                                        </p:tgtEl>
                                        <p:attrNameLst>
                                          <p:attrName>style.visibility</p:attrName>
                                        </p:attrNameLst>
                                      </p:cBhvr>
                                      <p:to>
                                        <p:strVal val="visible"/>
                                      </p:to>
                                    </p:set>
                                    <p:animEffect transition="in" filter="fade">
                                      <p:cBhvr>
                                        <p:cTn id="7" dur="1000"/>
                                        <p:tgtEl>
                                          <p:spTgt spid="4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4">
                                            <p:txEl>
                                              <p:pRg st="1" end="1"/>
                                            </p:txEl>
                                          </p:spTgt>
                                        </p:tgtEl>
                                        <p:attrNameLst>
                                          <p:attrName>style.visibility</p:attrName>
                                        </p:attrNameLst>
                                      </p:cBhvr>
                                      <p:to>
                                        <p:strVal val="visible"/>
                                      </p:to>
                                    </p:set>
                                    <p:animEffect transition="in" filter="fade">
                                      <p:cBhvr>
                                        <p:cTn id="12" dur="1000"/>
                                        <p:tgtEl>
                                          <p:spTgt spid="4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4">
                                            <p:txEl>
                                              <p:pRg st="2" end="2"/>
                                            </p:txEl>
                                          </p:spTgt>
                                        </p:tgtEl>
                                        <p:attrNameLst>
                                          <p:attrName>style.visibility</p:attrName>
                                        </p:attrNameLst>
                                      </p:cBhvr>
                                      <p:to>
                                        <p:strVal val="visible"/>
                                      </p:to>
                                    </p:set>
                                    <p:animEffect transition="in" filter="fade">
                                      <p:cBhvr>
                                        <p:cTn id="17" dur="1000"/>
                                        <p:tgtEl>
                                          <p:spTgt spid="4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4">
                                            <p:txEl>
                                              <p:pRg st="3" end="3"/>
                                            </p:txEl>
                                          </p:spTgt>
                                        </p:tgtEl>
                                        <p:attrNameLst>
                                          <p:attrName>style.visibility</p:attrName>
                                        </p:attrNameLst>
                                      </p:cBhvr>
                                      <p:to>
                                        <p:strVal val="visible"/>
                                      </p:to>
                                    </p:set>
                                    <p:animEffect transition="in" filter="fade">
                                      <p:cBhvr>
                                        <p:cTn id="22" dur="1000"/>
                                        <p:tgtEl>
                                          <p:spTgt spid="4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4">
                                            <p:txEl>
                                              <p:pRg st="4" end="4"/>
                                            </p:txEl>
                                          </p:spTgt>
                                        </p:tgtEl>
                                        <p:attrNameLst>
                                          <p:attrName>style.visibility</p:attrName>
                                        </p:attrNameLst>
                                      </p:cBhvr>
                                      <p:to>
                                        <p:strVal val="visible"/>
                                      </p:to>
                                    </p:set>
                                    <p:animEffect transition="in" filter="fade">
                                      <p:cBhvr>
                                        <p:cTn id="27" dur="1000"/>
                                        <p:tgtEl>
                                          <p:spTgt spid="47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4649"/>
        <p:cNvGrpSpPr/>
        <p:nvPr/>
      </p:nvGrpSpPr>
      <p:grpSpPr>
        <a:xfrm>
          <a:off x="0" y="0"/>
          <a:ext cx="0" cy="0"/>
          <a:chOff x="0" y="0"/>
          <a:chExt cx="0" cy="0"/>
        </a:xfrm>
      </p:grpSpPr>
      <p:sp>
        <p:nvSpPr>
          <p:cNvPr id="4650" name="Google Shape;4650;p539"/>
          <p:cNvSpPr txBox="1">
            <a:spLocks noGrp="1"/>
          </p:cNvSpPr>
          <p:nvPr>
            <p:ph type="title"/>
          </p:nvPr>
        </p:nvSpPr>
        <p:spPr>
          <a:xfrm>
            <a:off x="490250" y="450150"/>
            <a:ext cx="8237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Kubeadm does not setup the CNI and is agnostic to the administration of the kubelet.</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Kubeadm uses a phased installation approach</a:t>
            </a:r>
            <a:endParaRPr sz="2400" b="1">
              <a:latin typeface="Comfortaa"/>
              <a:ea typeface="Comfortaa"/>
              <a:cs typeface="Comfortaa"/>
              <a:sym typeface="Comfortaa"/>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4654"/>
        <p:cNvGrpSpPr/>
        <p:nvPr/>
      </p:nvGrpSpPr>
      <p:grpSpPr>
        <a:xfrm>
          <a:off x="0" y="0"/>
          <a:ext cx="0" cy="0"/>
          <a:chOff x="0" y="0"/>
          <a:chExt cx="0" cy="0"/>
        </a:xfrm>
      </p:grpSpPr>
      <p:sp>
        <p:nvSpPr>
          <p:cNvPr id="4655" name="Google Shape;4655;p540"/>
          <p:cNvSpPr txBox="1">
            <a:spLocks noGrp="1"/>
          </p:cNvSpPr>
          <p:nvPr>
            <p:ph type="title"/>
          </p:nvPr>
        </p:nvSpPr>
        <p:spPr>
          <a:xfrm>
            <a:off x="490250" y="450150"/>
            <a:ext cx="8237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Kubeadm cluster upgrade can be done with </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$kubeadm upgrade plan</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$kubeadm upgrade apply &lt;k8s version&gt;</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Note: </a:t>
            </a:r>
            <a:r>
              <a:rPr lang="en" sz="2400" b="1">
                <a:solidFill>
                  <a:srgbClr val="00FF00"/>
                </a:solidFill>
                <a:latin typeface="Comfortaa"/>
                <a:ea typeface="Comfortaa"/>
                <a:cs typeface="Comfortaa"/>
                <a:sym typeface="Comfortaa"/>
              </a:rPr>
              <a:t>supported upgrades can be only one minor version at a time</a:t>
            </a:r>
            <a:r>
              <a:rPr lang="en" sz="2400" b="1">
                <a:latin typeface="Comfortaa"/>
                <a:ea typeface="Comfortaa"/>
                <a:cs typeface="Comfortaa"/>
                <a:sym typeface="Comfortaa"/>
              </a:rPr>
              <a:t>. this is shown with the kubeadm upgrade plan command</a:t>
            </a: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55">
                                            <p:txEl>
                                              <p:pRg st="0" end="0"/>
                                            </p:txEl>
                                          </p:spTgt>
                                        </p:tgtEl>
                                        <p:attrNameLst>
                                          <p:attrName>style.visibility</p:attrName>
                                        </p:attrNameLst>
                                      </p:cBhvr>
                                      <p:to>
                                        <p:strVal val="visible"/>
                                      </p:to>
                                    </p:set>
                                    <p:animEffect transition="in" filter="fade">
                                      <p:cBhvr>
                                        <p:cTn id="7" dur="1000"/>
                                        <p:tgtEl>
                                          <p:spTgt spid="46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55">
                                            <p:txEl>
                                              <p:pRg st="1" end="1"/>
                                            </p:txEl>
                                          </p:spTgt>
                                        </p:tgtEl>
                                        <p:attrNameLst>
                                          <p:attrName>style.visibility</p:attrName>
                                        </p:attrNameLst>
                                      </p:cBhvr>
                                      <p:to>
                                        <p:strVal val="visible"/>
                                      </p:to>
                                    </p:set>
                                    <p:animEffect transition="in" filter="fade">
                                      <p:cBhvr>
                                        <p:cTn id="12" dur="1000"/>
                                        <p:tgtEl>
                                          <p:spTgt spid="46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55">
                                            <p:txEl>
                                              <p:pRg st="2" end="2"/>
                                            </p:txEl>
                                          </p:spTgt>
                                        </p:tgtEl>
                                        <p:attrNameLst>
                                          <p:attrName>style.visibility</p:attrName>
                                        </p:attrNameLst>
                                      </p:cBhvr>
                                      <p:to>
                                        <p:strVal val="visible"/>
                                      </p:to>
                                    </p:set>
                                    <p:animEffect transition="in" filter="fade">
                                      <p:cBhvr>
                                        <p:cTn id="17" dur="1000"/>
                                        <p:tgtEl>
                                          <p:spTgt spid="46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55">
                                            <p:txEl>
                                              <p:pRg st="3" end="3"/>
                                            </p:txEl>
                                          </p:spTgt>
                                        </p:tgtEl>
                                        <p:attrNameLst>
                                          <p:attrName>style.visibility</p:attrName>
                                        </p:attrNameLst>
                                      </p:cBhvr>
                                      <p:to>
                                        <p:strVal val="visible"/>
                                      </p:to>
                                    </p:set>
                                    <p:animEffect transition="in" filter="fade">
                                      <p:cBhvr>
                                        <p:cTn id="22" dur="1000"/>
                                        <p:tgtEl>
                                          <p:spTgt spid="46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55">
                                            <p:txEl>
                                              <p:pRg st="4" end="4"/>
                                            </p:txEl>
                                          </p:spTgt>
                                        </p:tgtEl>
                                        <p:attrNameLst>
                                          <p:attrName>style.visibility</p:attrName>
                                        </p:attrNameLst>
                                      </p:cBhvr>
                                      <p:to>
                                        <p:strVal val="visible"/>
                                      </p:to>
                                    </p:set>
                                    <p:animEffect transition="in" filter="fade">
                                      <p:cBhvr>
                                        <p:cTn id="27" dur="1000"/>
                                        <p:tgtEl>
                                          <p:spTgt spid="46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4659"/>
        <p:cNvGrpSpPr/>
        <p:nvPr/>
      </p:nvGrpSpPr>
      <p:grpSpPr>
        <a:xfrm>
          <a:off x="0" y="0"/>
          <a:ext cx="0" cy="0"/>
          <a:chOff x="0" y="0"/>
          <a:chExt cx="0" cy="0"/>
        </a:xfrm>
      </p:grpSpPr>
      <p:sp>
        <p:nvSpPr>
          <p:cNvPr id="4660" name="Google Shape;4660;p541"/>
          <p:cNvSpPr txBox="1">
            <a:spLocks noGrp="1"/>
          </p:cNvSpPr>
          <p:nvPr>
            <p:ph type="title"/>
          </p:nvPr>
        </p:nvSpPr>
        <p:spPr>
          <a:xfrm>
            <a:off x="187975" y="1290975"/>
            <a:ext cx="89559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Release Versioning in Kubernetes</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4664"/>
        <p:cNvGrpSpPr/>
        <p:nvPr/>
      </p:nvGrpSpPr>
      <p:grpSpPr>
        <a:xfrm>
          <a:off x="0" y="0"/>
          <a:ext cx="0" cy="0"/>
          <a:chOff x="0" y="0"/>
          <a:chExt cx="0" cy="0"/>
        </a:xfrm>
      </p:grpSpPr>
      <p:sp>
        <p:nvSpPr>
          <p:cNvPr id="4665" name="Google Shape;4665;p542"/>
          <p:cNvSpPr txBox="1">
            <a:spLocks noGrp="1"/>
          </p:cNvSpPr>
          <p:nvPr>
            <p:ph type="title"/>
          </p:nvPr>
        </p:nvSpPr>
        <p:spPr>
          <a:xfrm>
            <a:off x="490250" y="450150"/>
            <a:ext cx="8237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One critical task of a Kubernetes admin is make sure that his cluster(s) are up to date.</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Cluster Upgrades are key to add more functionality, patch security vulnerabilities, bug fixes etc..</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5">
                                            <p:txEl>
                                              <p:pRg st="0" end="0"/>
                                            </p:txEl>
                                          </p:spTgt>
                                        </p:tgtEl>
                                        <p:attrNameLst>
                                          <p:attrName>style.visibility</p:attrName>
                                        </p:attrNameLst>
                                      </p:cBhvr>
                                      <p:to>
                                        <p:strVal val="visible"/>
                                      </p:to>
                                    </p:set>
                                    <p:animEffect transition="in" filter="fade">
                                      <p:cBhvr>
                                        <p:cTn id="7" dur="1000"/>
                                        <p:tgtEl>
                                          <p:spTgt spid="46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5">
                                            <p:txEl>
                                              <p:pRg st="1" end="1"/>
                                            </p:txEl>
                                          </p:spTgt>
                                        </p:tgtEl>
                                        <p:attrNameLst>
                                          <p:attrName>style.visibility</p:attrName>
                                        </p:attrNameLst>
                                      </p:cBhvr>
                                      <p:to>
                                        <p:strVal val="visible"/>
                                      </p:to>
                                    </p:set>
                                    <p:animEffect transition="in" filter="fade">
                                      <p:cBhvr>
                                        <p:cTn id="12" dur="1000"/>
                                        <p:tgtEl>
                                          <p:spTgt spid="46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65">
                                            <p:txEl>
                                              <p:pRg st="2" end="2"/>
                                            </p:txEl>
                                          </p:spTgt>
                                        </p:tgtEl>
                                        <p:attrNameLst>
                                          <p:attrName>style.visibility</p:attrName>
                                        </p:attrNameLst>
                                      </p:cBhvr>
                                      <p:to>
                                        <p:strVal val="visible"/>
                                      </p:to>
                                    </p:set>
                                    <p:animEffect transition="in" filter="fade">
                                      <p:cBhvr>
                                        <p:cTn id="17" dur="1000"/>
                                        <p:tgtEl>
                                          <p:spTgt spid="46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65">
                                            <p:txEl>
                                              <p:pRg st="3" end="3"/>
                                            </p:txEl>
                                          </p:spTgt>
                                        </p:tgtEl>
                                        <p:attrNameLst>
                                          <p:attrName>style.visibility</p:attrName>
                                        </p:attrNameLst>
                                      </p:cBhvr>
                                      <p:to>
                                        <p:strVal val="visible"/>
                                      </p:to>
                                    </p:set>
                                    <p:animEffect transition="in" filter="fade">
                                      <p:cBhvr>
                                        <p:cTn id="22" dur="1000"/>
                                        <p:tgtEl>
                                          <p:spTgt spid="466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4669"/>
        <p:cNvGrpSpPr/>
        <p:nvPr/>
      </p:nvGrpSpPr>
      <p:grpSpPr>
        <a:xfrm>
          <a:off x="0" y="0"/>
          <a:ext cx="0" cy="0"/>
          <a:chOff x="0" y="0"/>
          <a:chExt cx="0" cy="0"/>
        </a:xfrm>
      </p:grpSpPr>
      <p:sp>
        <p:nvSpPr>
          <p:cNvPr id="4670" name="Google Shape;4670;p543"/>
          <p:cNvSpPr txBox="1">
            <a:spLocks noGrp="1"/>
          </p:cNvSpPr>
          <p:nvPr>
            <p:ph type="title"/>
          </p:nvPr>
        </p:nvSpPr>
        <p:spPr>
          <a:xfrm>
            <a:off x="490250" y="450150"/>
            <a:ext cx="8237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Kubernetes uses the </a:t>
            </a:r>
            <a:r>
              <a:rPr lang="en" sz="2400" b="1" u="sng">
                <a:solidFill>
                  <a:schemeClr val="hlink"/>
                </a:solidFill>
                <a:latin typeface="Comfortaa"/>
                <a:ea typeface="Comfortaa"/>
                <a:cs typeface="Comfortaa"/>
                <a:sym typeface="Comfortaa"/>
                <a:hlinkClick r:id="rId3"/>
              </a:rPr>
              <a:t>semantics versioning</a:t>
            </a:r>
            <a:r>
              <a:rPr lang="en" sz="3100" b="1">
                <a:latin typeface="Comfortaa"/>
                <a:ea typeface="Comfortaa"/>
                <a:cs typeface="Comfortaa"/>
                <a:sym typeface="Comfortaa"/>
              </a:rPr>
              <a:t> </a:t>
            </a:r>
            <a:endParaRPr sz="3100" b="1">
              <a:latin typeface="Comfortaa"/>
              <a:ea typeface="Comfortaa"/>
              <a:cs typeface="Comfortaa"/>
              <a:sym typeface="Comfortaa"/>
            </a:endParaRPr>
          </a:p>
          <a:p>
            <a:pPr marL="0" lvl="0" indent="0" algn="l" rtl="0">
              <a:spcBef>
                <a:spcPts val="0"/>
              </a:spcBef>
              <a:spcAft>
                <a:spcPts val="0"/>
              </a:spcAft>
              <a:buNone/>
            </a:pPr>
            <a:r>
              <a:rPr lang="en" sz="3100" b="1">
                <a:latin typeface="Comfortaa"/>
                <a:ea typeface="Comfortaa"/>
                <a:cs typeface="Comfortaa"/>
                <a:sym typeface="Comfortaa"/>
              </a:rPr>
              <a:t>X.Y.Z</a:t>
            </a:r>
            <a:endParaRPr sz="31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X</a:t>
            </a:r>
            <a:r>
              <a:rPr lang="en" sz="2400" b="1">
                <a:latin typeface="Comfortaa"/>
                <a:ea typeface="Comfortaa"/>
                <a:cs typeface="Comfortaa"/>
                <a:sym typeface="Comfortaa"/>
              </a:rPr>
              <a:t>: major version for API incompatible changes</a:t>
            </a: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Y</a:t>
            </a:r>
            <a:r>
              <a:rPr lang="en" sz="2400" b="1">
                <a:latin typeface="Comfortaa"/>
                <a:ea typeface="Comfortaa"/>
                <a:cs typeface="Comfortaa"/>
                <a:sym typeface="Comfortaa"/>
              </a:rPr>
              <a:t>: minor version to add new functionality </a:t>
            </a:r>
            <a:endParaRPr sz="2400" b="1">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Z</a:t>
            </a:r>
            <a:r>
              <a:rPr lang="en" sz="2400" b="1">
                <a:latin typeface="Comfortaa"/>
                <a:ea typeface="Comfortaa"/>
                <a:cs typeface="Comfortaa"/>
                <a:sym typeface="Comfortaa"/>
              </a:rPr>
              <a:t>: patch version for critical bug fixes for the minor version and security vulnerability fixes.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Y and Z are backward compatible to the most 3 recent minor releases (1.19, 1.18, 1.17)</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70">
                                            <p:txEl>
                                              <p:pRg st="0" end="0"/>
                                            </p:txEl>
                                          </p:spTgt>
                                        </p:tgtEl>
                                        <p:attrNameLst>
                                          <p:attrName>style.visibility</p:attrName>
                                        </p:attrNameLst>
                                      </p:cBhvr>
                                      <p:to>
                                        <p:strVal val="visible"/>
                                      </p:to>
                                    </p:set>
                                    <p:animEffect transition="in" filter="fade">
                                      <p:cBhvr>
                                        <p:cTn id="7" dur="1000"/>
                                        <p:tgtEl>
                                          <p:spTgt spid="46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70">
                                            <p:txEl>
                                              <p:pRg st="1" end="1"/>
                                            </p:txEl>
                                          </p:spTgt>
                                        </p:tgtEl>
                                        <p:attrNameLst>
                                          <p:attrName>style.visibility</p:attrName>
                                        </p:attrNameLst>
                                      </p:cBhvr>
                                      <p:to>
                                        <p:strVal val="visible"/>
                                      </p:to>
                                    </p:set>
                                    <p:animEffect transition="in" filter="fade">
                                      <p:cBhvr>
                                        <p:cTn id="12" dur="1000"/>
                                        <p:tgtEl>
                                          <p:spTgt spid="46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0">
                                            <p:txEl>
                                              <p:pRg st="2" end="2"/>
                                            </p:txEl>
                                          </p:spTgt>
                                        </p:tgtEl>
                                        <p:attrNameLst>
                                          <p:attrName>style.visibility</p:attrName>
                                        </p:attrNameLst>
                                      </p:cBhvr>
                                      <p:to>
                                        <p:strVal val="visible"/>
                                      </p:to>
                                    </p:set>
                                    <p:animEffect transition="in" filter="fade">
                                      <p:cBhvr>
                                        <p:cTn id="17" dur="1000"/>
                                        <p:tgtEl>
                                          <p:spTgt spid="46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70">
                                            <p:txEl>
                                              <p:pRg st="3" end="3"/>
                                            </p:txEl>
                                          </p:spTgt>
                                        </p:tgtEl>
                                        <p:attrNameLst>
                                          <p:attrName>style.visibility</p:attrName>
                                        </p:attrNameLst>
                                      </p:cBhvr>
                                      <p:to>
                                        <p:strVal val="visible"/>
                                      </p:to>
                                    </p:set>
                                    <p:animEffect transition="in" filter="fade">
                                      <p:cBhvr>
                                        <p:cTn id="22" dur="1000"/>
                                        <p:tgtEl>
                                          <p:spTgt spid="46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70">
                                            <p:txEl>
                                              <p:pRg st="4" end="4"/>
                                            </p:txEl>
                                          </p:spTgt>
                                        </p:tgtEl>
                                        <p:attrNameLst>
                                          <p:attrName>style.visibility</p:attrName>
                                        </p:attrNameLst>
                                      </p:cBhvr>
                                      <p:to>
                                        <p:strVal val="visible"/>
                                      </p:to>
                                    </p:set>
                                    <p:animEffect transition="in" filter="fade">
                                      <p:cBhvr>
                                        <p:cTn id="27" dur="1000"/>
                                        <p:tgtEl>
                                          <p:spTgt spid="46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70">
                                            <p:txEl>
                                              <p:pRg st="5" end="5"/>
                                            </p:txEl>
                                          </p:spTgt>
                                        </p:tgtEl>
                                        <p:attrNameLst>
                                          <p:attrName>style.visibility</p:attrName>
                                        </p:attrNameLst>
                                      </p:cBhvr>
                                      <p:to>
                                        <p:strVal val="visible"/>
                                      </p:to>
                                    </p:set>
                                    <p:animEffect transition="in" filter="fade">
                                      <p:cBhvr>
                                        <p:cTn id="32" dur="1000"/>
                                        <p:tgtEl>
                                          <p:spTgt spid="46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70">
                                            <p:txEl>
                                              <p:pRg st="6" end="6"/>
                                            </p:txEl>
                                          </p:spTgt>
                                        </p:tgtEl>
                                        <p:attrNameLst>
                                          <p:attrName>style.visibility</p:attrName>
                                        </p:attrNameLst>
                                      </p:cBhvr>
                                      <p:to>
                                        <p:strVal val="visible"/>
                                      </p:to>
                                    </p:set>
                                    <p:animEffect transition="in" filter="fade">
                                      <p:cBhvr>
                                        <p:cTn id="37" dur="1000"/>
                                        <p:tgtEl>
                                          <p:spTgt spid="46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70">
                                            <p:txEl>
                                              <p:pRg st="7" end="7"/>
                                            </p:txEl>
                                          </p:spTgt>
                                        </p:tgtEl>
                                        <p:attrNameLst>
                                          <p:attrName>style.visibility</p:attrName>
                                        </p:attrNameLst>
                                      </p:cBhvr>
                                      <p:to>
                                        <p:strVal val="visible"/>
                                      </p:to>
                                    </p:set>
                                    <p:animEffect transition="in" filter="fade">
                                      <p:cBhvr>
                                        <p:cTn id="42" dur="1000"/>
                                        <p:tgtEl>
                                          <p:spTgt spid="467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670">
                                            <p:txEl>
                                              <p:pRg st="8" end="8"/>
                                            </p:txEl>
                                          </p:spTgt>
                                        </p:tgtEl>
                                        <p:attrNameLst>
                                          <p:attrName>style.visibility</p:attrName>
                                        </p:attrNameLst>
                                      </p:cBhvr>
                                      <p:to>
                                        <p:strVal val="visible"/>
                                      </p:to>
                                    </p:set>
                                    <p:animEffect transition="in" filter="fade">
                                      <p:cBhvr>
                                        <p:cTn id="47" dur="1000"/>
                                        <p:tgtEl>
                                          <p:spTgt spid="46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4674"/>
        <p:cNvGrpSpPr/>
        <p:nvPr/>
      </p:nvGrpSpPr>
      <p:grpSpPr>
        <a:xfrm>
          <a:off x="0" y="0"/>
          <a:ext cx="0" cy="0"/>
          <a:chOff x="0" y="0"/>
          <a:chExt cx="0" cy="0"/>
        </a:xfrm>
      </p:grpSpPr>
      <p:sp>
        <p:nvSpPr>
          <p:cNvPr id="4675" name="Google Shape;4675;p544"/>
          <p:cNvSpPr txBox="1">
            <a:spLocks noGrp="1"/>
          </p:cNvSpPr>
          <p:nvPr>
            <p:ph type="title"/>
          </p:nvPr>
        </p:nvSpPr>
        <p:spPr>
          <a:xfrm>
            <a:off x="453150" y="526350"/>
            <a:ext cx="8237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2400" b="1" u="sng">
                <a:solidFill>
                  <a:schemeClr val="hlink"/>
                </a:solidFill>
                <a:latin typeface="Comfortaa"/>
                <a:ea typeface="Comfortaa"/>
                <a:cs typeface="Comfortaa"/>
                <a:sym typeface="Comfortaa"/>
                <a:hlinkClick r:id="rId3"/>
              </a:rPr>
              <a:t>Kubernetes release cycle</a:t>
            </a:r>
            <a:r>
              <a:rPr lang="en" sz="2400" b="1">
                <a:latin typeface="Comfortaa"/>
                <a:ea typeface="Comfortaa"/>
                <a:cs typeface="Comfortaa"/>
                <a:sym typeface="Comfortaa"/>
              </a:rPr>
              <a:t> for a minor version broken down in 4 phases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p:txBody>
      </p:sp>
      <p:sp>
        <p:nvSpPr>
          <p:cNvPr id="4676" name="Google Shape;4676;p544"/>
          <p:cNvSpPr/>
          <p:nvPr/>
        </p:nvSpPr>
        <p:spPr>
          <a:xfrm>
            <a:off x="819700" y="3377925"/>
            <a:ext cx="2306100" cy="1225200"/>
          </a:xfrm>
          <a:prstGeom prst="chevron">
            <a:avLst>
              <a:gd name="adj" fmla="val 50000"/>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f</a:t>
            </a:r>
            <a:r>
              <a:rPr lang="en" b="1">
                <a:latin typeface="Comfortaa"/>
                <a:ea typeface="Comfortaa"/>
                <a:cs typeface="Comfortaa"/>
                <a:sym typeface="Comfortaa"/>
              </a:rPr>
              <a:t>eature </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definition</a:t>
            </a:r>
            <a:endParaRPr b="1">
              <a:latin typeface="Comfortaa"/>
              <a:ea typeface="Comfortaa"/>
              <a:cs typeface="Comfortaa"/>
              <a:sym typeface="Comfortaa"/>
            </a:endParaRPr>
          </a:p>
        </p:txBody>
      </p:sp>
      <p:sp>
        <p:nvSpPr>
          <p:cNvPr id="4677" name="Google Shape;4677;p544"/>
          <p:cNvSpPr/>
          <p:nvPr/>
        </p:nvSpPr>
        <p:spPr>
          <a:xfrm>
            <a:off x="2671225" y="3377925"/>
            <a:ext cx="2166000" cy="1225200"/>
          </a:xfrm>
          <a:prstGeom prst="chevron">
            <a:avLst>
              <a:gd name="adj"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f</a:t>
            </a:r>
            <a:r>
              <a:rPr lang="en" b="1">
                <a:latin typeface="Comfortaa"/>
                <a:ea typeface="Comfortaa"/>
                <a:cs typeface="Comfortaa"/>
                <a:sym typeface="Comfortaa"/>
              </a:rPr>
              <a:t>eature</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work</a:t>
            </a:r>
            <a:endParaRPr b="1">
              <a:latin typeface="Comfortaa"/>
              <a:ea typeface="Comfortaa"/>
              <a:cs typeface="Comfortaa"/>
              <a:sym typeface="Comfortaa"/>
            </a:endParaRPr>
          </a:p>
        </p:txBody>
      </p:sp>
      <p:sp>
        <p:nvSpPr>
          <p:cNvPr id="4678" name="Google Shape;4678;p544"/>
          <p:cNvSpPr/>
          <p:nvPr/>
        </p:nvSpPr>
        <p:spPr>
          <a:xfrm>
            <a:off x="4358325" y="3377925"/>
            <a:ext cx="2046300" cy="12252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bug fixing</a:t>
            </a:r>
            <a:endParaRPr b="1">
              <a:latin typeface="Comfortaa"/>
              <a:ea typeface="Comfortaa"/>
              <a:cs typeface="Comfortaa"/>
              <a:sym typeface="Comfortaa"/>
            </a:endParaRPr>
          </a:p>
        </p:txBody>
      </p:sp>
      <p:sp>
        <p:nvSpPr>
          <p:cNvPr id="4679" name="Google Shape;4679;p544"/>
          <p:cNvSpPr/>
          <p:nvPr/>
        </p:nvSpPr>
        <p:spPr>
          <a:xfrm>
            <a:off x="5898775" y="3377925"/>
            <a:ext cx="2121000" cy="1225200"/>
          </a:xfrm>
          <a:prstGeom prst="chevron">
            <a:avLst>
              <a:gd name="adj"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release GA</a:t>
            </a:r>
            <a:endParaRPr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76"/>
                                        </p:tgtEl>
                                        <p:attrNameLst>
                                          <p:attrName>style.visibility</p:attrName>
                                        </p:attrNameLst>
                                      </p:cBhvr>
                                      <p:to>
                                        <p:strVal val="visible"/>
                                      </p:to>
                                    </p:set>
                                    <p:animEffect transition="in" filter="fade">
                                      <p:cBhvr>
                                        <p:cTn id="7" dur="1000"/>
                                        <p:tgtEl>
                                          <p:spTgt spid="46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77"/>
                                        </p:tgtEl>
                                        <p:attrNameLst>
                                          <p:attrName>style.visibility</p:attrName>
                                        </p:attrNameLst>
                                      </p:cBhvr>
                                      <p:to>
                                        <p:strVal val="visible"/>
                                      </p:to>
                                    </p:set>
                                    <p:animEffect transition="in" filter="fade">
                                      <p:cBhvr>
                                        <p:cTn id="12" dur="1000"/>
                                        <p:tgtEl>
                                          <p:spTgt spid="46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78"/>
                                        </p:tgtEl>
                                        <p:attrNameLst>
                                          <p:attrName>style.visibility</p:attrName>
                                        </p:attrNameLst>
                                      </p:cBhvr>
                                      <p:to>
                                        <p:strVal val="visible"/>
                                      </p:to>
                                    </p:set>
                                    <p:animEffect transition="in" filter="fade">
                                      <p:cBhvr>
                                        <p:cTn id="17" dur="1000"/>
                                        <p:tgtEl>
                                          <p:spTgt spid="46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79"/>
                                        </p:tgtEl>
                                        <p:attrNameLst>
                                          <p:attrName>style.visibility</p:attrName>
                                        </p:attrNameLst>
                                      </p:cBhvr>
                                      <p:to>
                                        <p:strVal val="visible"/>
                                      </p:to>
                                    </p:set>
                                    <p:animEffect transition="in" filter="fade">
                                      <p:cBhvr>
                                        <p:cTn id="22" dur="1000"/>
                                        <p:tgtEl>
                                          <p:spTgt spid="4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4683"/>
        <p:cNvGrpSpPr/>
        <p:nvPr/>
      </p:nvGrpSpPr>
      <p:grpSpPr>
        <a:xfrm>
          <a:off x="0" y="0"/>
          <a:ext cx="0" cy="0"/>
          <a:chOff x="0" y="0"/>
          <a:chExt cx="0" cy="0"/>
        </a:xfrm>
      </p:grpSpPr>
      <p:sp>
        <p:nvSpPr>
          <p:cNvPr id="4684" name="Google Shape;4684;p545"/>
          <p:cNvSpPr txBox="1">
            <a:spLocks noGrp="1"/>
          </p:cNvSpPr>
          <p:nvPr>
            <p:ph type="title"/>
          </p:nvPr>
        </p:nvSpPr>
        <p:spPr>
          <a:xfrm>
            <a:off x="490250" y="450150"/>
            <a:ext cx="8237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Kubernetes release lifecycle for a minor version </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patch versions on weekly basis or up to a month</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minor versions every 3 months</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minor versions supported for about 9 months</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The Kubernetes project will support </a:t>
            </a:r>
            <a:r>
              <a:rPr lang="en" sz="2400" b="1">
                <a:solidFill>
                  <a:srgbClr val="00FF00"/>
                </a:solidFill>
                <a:latin typeface="Comfortaa"/>
                <a:ea typeface="Comfortaa"/>
                <a:cs typeface="Comfortaa"/>
                <a:sym typeface="Comfortaa"/>
              </a:rPr>
              <a:t>only up to 3 minor versions at one time </a:t>
            </a:r>
            <a:r>
              <a:rPr lang="en" sz="2400" b="1">
                <a:latin typeface="Comfortaa"/>
                <a:ea typeface="Comfortaa"/>
                <a:cs typeface="Comfortaa"/>
                <a:sym typeface="Comfortaa"/>
              </a:rPr>
              <a:t>(1.19,1.18,1.17)</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u="sng">
                <a:solidFill>
                  <a:schemeClr val="hlink"/>
                </a:solidFill>
                <a:latin typeface="Comfortaa"/>
                <a:ea typeface="Comfortaa"/>
                <a:cs typeface="Comfortaa"/>
                <a:sym typeface="Comfortaa"/>
                <a:hlinkClick r:id="rId3"/>
              </a:rPr>
              <a:t>https://github.com/kubernetes/sig-release/blob/master/releases/patch-releases.md</a:t>
            </a: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84">
                                            <p:txEl>
                                              <p:pRg st="0" end="0"/>
                                            </p:txEl>
                                          </p:spTgt>
                                        </p:tgtEl>
                                        <p:attrNameLst>
                                          <p:attrName>style.visibility</p:attrName>
                                        </p:attrNameLst>
                                      </p:cBhvr>
                                      <p:to>
                                        <p:strVal val="visible"/>
                                      </p:to>
                                    </p:set>
                                    <p:animEffect transition="in" filter="fade">
                                      <p:cBhvr>
                                        <p:cTn id="7" dur="1000"/>
                                        <p:tgtEl>
                                          <p:spTgt spid="46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84">
                                            <p:txEl>
                                              <p:pRg st="1" end="1"/>
                                            </p:txEl>
                                          </p:spTgt>
                                        </p:tgtEl>
                                        <p:attrNameLst>
                                          <p:attrName>style.visibility</p:attrName>
                                        </p:attrNameLst>
                                      </p:cBhvr>
                                      <p:to>
                                        <p:strVal val="visible"/>
                                      </p:to>
                                    </p:set>
                                    <p:animEffect transition="in" filter="fade">
                                      <p:cBhvr>
                                        <p:cTn id="12" dur="1000"/>
                                        <p:tgtEl>
                                          <p:spTgt spid="46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84">
                                            <p:txEl>
                                              <p:pRg st="2" end="2"/>
                                            </p:txEl>
                                          </p:spTgt>
                                        </p:tgtEl>
                                        <p:attrNameLst>
                                          <p:attrName>style.visibility</p:attrName>
                                        </p:attrNameLst>
                                      </p:cBhvr>
                                      <p:to>
                                        <p:strVal val="visible"/>
                                      </p:to>
                                    </p:set>
                                    <p:animEffect transition="in" filter="fade">
                                      <p:cBhvr>
                                        <p:cTn id="17" dur="1000"/>
                                        <p:tgtEl>
                                          <p:spTgt spid="46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4">
                                            <p:txEl>
                                              <p:pRg st="3" end="3"/>
                                            </p:txEl>
                                          </p:spTgt>
                                        </p:tgtEl>
                                        <p:attrNameLst>
                                          <p:attrName>style.visibility</p:attrName>
                                        </p:attrNameLst>
                                      </p:cBhvr>
                                      <p:to>
                                        <p:strVal val="visible"/>
                                      </p:to>
                                    </p:set>
                                    <p:animEffect transition="in" filter="fade">
                                      <p:cBhvr>
                                        <p:cTn id="22" dur="1000"/>
                                        <p:tgtEl>
                                          <p:spTgt spid="46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84">
                                            <p:txEl>
                                              <p:pRg st="4" end="4"/>
                                            </p:txEl>
                                          </p:spTgt>
                                        </p:tgtEl>
                                        <p:attrNameLst>
                                          <p:attrName>style.visibility</p:attrName>
                                        </p:attrNameLst>
                                      </p:cBhvr>
                                      <p:to>
                                        <p:strVal val="visible"/>
                                      </p:to>
                                    </p:set>
                                    <p:animEffect transition="in" filter="fade">
                                      <p:cBhvr>
                                        <p:cTn id="27" dur="1000"/>
                                        <p:tgtEl>
                                          <p:spTgt spid="46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84">
                                            <p:txEl>
                                              <p:pRg st="5" end="5"/>
                                            </p:txEl>
                                          </p:spTgt>
                                        </p:tgtEl>
                                        <p:attrNameLst>
                                          <p:attrName>style.visibility</p:attrName>
                                        </p:attrNameLst>
                                      </p:cBhvr>
                                      <p:to>
                                        <p:strVal val="visible"/>
                                      </p:to>
                                    </p:set>
                                    <p:animEffect transition="in" filter="fade">
                                      <p:cBhvr>
                                        <p:cTn id="32" dur="1000"/>
                                        <p:tgtEl>
                                          <p:spTgt spid="468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84">
                                            <p:txEl>
                                              <p:pRg st="6" end="6"/>
                                            </p:txEl>
                                          </p:spTgt>
                                        </p:tgtEl>
                                        <p:attrNameLst>
                                          <p:attrName>style.visibility</p:attrName>
                                        </p:attrNameLst>
                                      </p:cBhvr>
                                      <p:to>
                                        <p:strVal val="visible"/>
                                      </p:to>
                                    </p:set>
                                    <p:animEffect transition="in" filter="fade">
                                      <p:cBhvr>
                                        <p:cTn id="37" dur="1000"/>
                                        <p:tgtEl>
                                          <p:spTgt spid="468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84">
                                            <p:txEl>
                                              <p:pRg st="7" end="7"/>
                                            </p:txEl>
                                          </p:spTgt>
                                        </p:tgtEl>
                                        <p:attrNameLst>
                                          <p:attrName>style.visibility</p:attrName>
                                        </p:attrNameLst>
                                      </p:cBhvr>
                                      <p:to>
                                        <p:strVal val="visible"/>
                                      </p:to>
                                    </p:set>
                                    <p:animEffect transition="in" filter="fade">
                                      <p:cBhvr>
                                        <p:cTn id="42" dur="1000"/>
                                        <p:tgtEl>
                                          <p:spTgt spid="468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4688"/>
        <p:cNvGrpSpPr/>
        <p:nvPr/>
      </p:nvGrpSpPr>
      <p:grpSpPr>
        <a:xfrm>
          <a:off x="0" y="0"/>
          <a:ext cx="0" cy="0"/>
          <a:chOff x="0" y="0"/>
          <a:chExt cx="0" cy="0"/>
        </a:xfrm>
      </p:grpSpPr>
      <p:cxnSp>
        <p:nvCxnSpPr>
          <p:cNvPr id="4689" name="Google Shape;4689;p546"/>
          <p:cNvCxnSpPr/>
          <p:nvPr/>
        </p:nvCxnSpPr>
        <p:spPr>
          <a:xfrm rot="10800000" flipH="1">
            <a:off x="380275" y="2446225"/>
            <a:ext cx="7896900" cy="91800"/>
          </a:xfrm>
          <a:prstGeom prst="straightConnector1">
            <a:avLst/>
          </a:prstGeom>
          <a:noFill/>
          <a:ln w="38100" cap="flat" cmpd="sng">
            <a:solidFill>
              <a:schemeClr val="dk1"/>
            </a:solidFill>
            <a:prstDash val="solid"/>
            <a:round/>
            <a:headEnd type="none" w="med" len="med"/>
            <a:tailEnd type="none" w="med" len="med"/>
          </a:ln>
        </p:spPr>
      </p:cxnSp>
      <p:sp>
        <p:nvSpPr>
          <p:cNvPr id="4690" name="Google Shape;4690;p546"/>
          <p:cNvSpPr/>
          <p:nvPr/>
        </p:nvSpPr>
        <p:spPr>
          <a:xfrm>
            <a:off x="663250" y="3369300"/>
            <a:ext cx="1123200" cy="1034700"/>
          </a:xfrm>
          <a:prstGeom prst="pentagon">
            <a:avLst>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Comfortaa"/>
                <a:ea typeface="Comfortaa"/>
                <a:cs typeface="Comfortaa"/>
                <a:sym typeface="Comfortaa"/>
              </a:rPr>
              <a:t>1.17</a:t>
            </a:r>
            <a:endParaRPr sz="1900" b="1">
              <a:latin typeface="Comfortaa"/>
              <a:ea typeface="Comfortaa"/>
              <a:cs typeface="Comfortaa"/>
              <a:sym typeface="Comfortaa"/>
            </a:endParaRPr>
          </a:p>
        </p:txBody>
      </p:sp>
      <p:sp>
        <p:nvSpPr>
          <p:cNvPr id="4691" name="Google Shape;4691;p546"/>
          <p:cNvSpPr/>
          <p:nvPr/>
        </p:nvSpPr>
        <p:spPr>
          <a:xfrm>
            <a:off x="2544775" y="576875"/>
            <a:ext cx="1123200" cy="1034700"/>
          </a:xfrm>
          <a:prstGeom prst="pentagon">
            <a:avLst>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Comfortaa"/>
                <a:ea typeface="Comfortaa"/>
                <a:cs typeface="Comfortaa"/>
                <a:sym typeface="Comfortaa"/>
              </a:rPr>
              <a:t>1.18</a:t>
            </a:r>
            <a:endParaRPr/>
          </a:p>
        </p:txBody>
      </p:sp>
      <p:sp>
        <p:nvSpPr>
          <p:cNvPr id="4692" name="Google Shape;4692;p546"/>
          <p:cNvSpPr/>
          <p:nvPr/>
        </p:nvSpPr>
        <p:spPr>
          <a:xfrm>
            <a:off x="4735300" y="3422375"/>
            <a:ext cx="1123200" cy="1034700"/>
          </a:xfrm>
          <a:prstGeom prst="pentagon">
            <a:avLst>
              <a:gd name="hf" fmla="val 105146"/>
              <a:gd name="vf" fmla="val 110557"/>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Comfortaa"/>
                <a:ea typeface="Comfortaa"/>
                <a:cs typeface="Comfortaa"/>
                <a:sym typeface="Comfortaa"/>
              </a:rPr>
              <a:t>1.19</a:t>
            </a:r>
            <a:endParaRPr/>
          </a:p>
        </p:txBody>
      </p:sp>
      <p:sp>
        <p:nvSpPr>
          <p:cNvPr id="4693" name="Google Shape;4693;p546"/>
          <p:cNvSpPr/>
          <p:nvPr/>
        </p:nvSpPr>
        <p:spPr>
          <a:xfrm>
            <a:off x="6727125" y="576875"/>
            <a:ext cx="1123200" cy="10347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Comfortaa"/>
                <a:ea typeface="Comfortaa"/>
                <a:cs typeface="Comfortaa"/>
                <a:sym typeface="Comfortaa"/>
              </a:rPr>
              <a:t>1.20</a:t>
            </a:r>
            <a:endParaRPr/>
          </a:p>
        </p:txBody>
      </p:sp>
      <p:cxnSp>
        <p:nvCxnSpPr>
          <p:cNvPr id="4694" name="Google Shape;4694;p546"/>
          <p:cNvCxnSpPr>
            <a:endCxn id="4690" idx="0"/>
          </p:cNvCxnSpPr>
          <p:nvPr/>
        </p:nvCxnSpPr>
        <p:spPr>
          <a:xfrm>
            <a:off x="1220350" y="2546700"/>
            <a:ext cx="4500" cy="822600"/>
          </a:xfrm>
          <a:prstGeom prst="straightConnector1">
            <a:avLst/>
          </a:prstGeom>
          <a:noFill/>
          <a:ln w="19050" cap="flat" cmpd="sng">
            <a:solidFill>
              <a:schemeClr val="dk1"/>
            </a:solidFill>
            <a:prstDash val="solid"/>
            <a:round/>
            <a:headEnd type="none" w="med" len="med"/>
            <a:tailEnd type="none" w="med" len="med"/>
          </a:ln>
        </p:spPr>
      </p:cxnSp>
      <p:cxnSp>
        <p:nvCxnSpPr>
          <p:cNvPr id="4695" name="Google Shape;4695;p546"/>
          <p:cNvCxnSpPr>
            <a:stCxn id="4691" idx="3"/>
          </p:cNvCxnSpPr>
          <p:nvPr/>
        </p:nvCxnSpPr>
        <p:spPr>
          <a:xfrm>
            <a:off x="3106375" y="1611575"/>
            <a:ext cx="44400" cy="910800"/>
          </a:xfrm>
          <a:prstGeom prst="straightConnector1">
            <a:avLst/>
          </a:prstGeom>
          <a:noFill/>
          <a:ln w="19050" cap="flat" cmpd="sng">
            <a:solidFill>
              <a:schemeClr val="dk1"/>
            </a:solidFill>
            <a:prstDash val="solid"/>
            <a:round/>
            <a:headEnd type="none" w="med" len="med"/>
            <a:tailEnd type="none" w="med" len="med"/>
          </a:ln>
        </p:spPr>
      </p:cxnSp>
      <p:cxnSp>
        <p:nvCxnSpPr>
          <p:cNvPr id="4696" name="Google Shape;4696;p546"/>
          <p:cNvCxnSpPr>
            <a:endCxn id="4692" idx="0"/>
          </p:cNvCxnSpPr>
          <p:nvPr/>
        </p:nvCxnSpPr>
        <p:spPr>
          <a:xfrm>
            <a:off x="5294500" y="2522375"/>
            <a:ext cx="2400" cy="900000"/>
          </a:xfrm>
          <a:prstGeom prst="straightConnector1">
            <a:avLst/>
          </a:prstGeom>
          <a:noFill/>
          <a:ln w="19050" cap="flat" cmpd="sng">
            <a:solidFill>
              <a:schemeClr val="dk1"/>
            </a:solidFill>
            <a:prstDash val="solid"/>
            <a:round/>
            <a:headEnd type="none" w="med" len="med"/>
            <a:tailEnd type="none" w="med" len="med"/>
          </a:ln>
        </p:spPr>
      </p:cxnSp>
      <p:cxnSp>
        <p:nvCxnSpPr>
          <p:cNvPr id="4697" name="Google Shape;4697;p546"/>
          <p:cNvCxnSpPr/>
          <p:nvPr/>
        </p:nvCxnSpPr>
        <p:spPr>
          <a:xfrm>
            <a:off x="7363825" y="1611575"/>
            <a:ext cx="38100" cy="882300"/>
          </a:xfrm>
          <a:prstGeom prst="straightConnector1">
            <a:avLst/>
          </a:prstGeom>
          <a:noFill/>
          <a:ln w="19050" cap="flat" cmpd="sng">
            <a:solidFill>
              <a:schemeClr val="dk1"/>
            </a:solidFill>
            <a:prstDash val="solid"/>
            <a:round/>
            <a:headEnd type="none" w="med" len="med"/>
            <a:tailEnd type="none" w="med" len="med"/>
          </a:ln>
        </p:spPr>
      </p:cxnSp>
      <p:sp>
        <p:nvSpPr>
          <p:cNvPr id="4698" name="Google Shape;4698;p546"/>
          <p:cNvSpPr txBox="1"/>
          <p:nvPr/>
        </p:nvSpPr>
        <p:spPr>
          <a:xfrm>
            <a:off x="1786450" y="2647550"/>
            <a:ext cx="84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1.17.z</a:t>
            </a:r>
            <a:endParaRPr b="1">
              <a:solidFill>
                <a:schemeClr val="dk1"/>
              </a:solidFill>
              <a:latin typeface="Comfortaa"/>
              <a:ea typeface="Comfortaa"/>
              <a:cs typeface="Comfortaa"/>
              <a:sym typeface="Comfortaa"/>
            </a:endParaRPr>
          </a:p>
        </p:txBody>
      </p:sp>
      <p:cxnSp>
        <p:nvCxnSpPr>
          <p:cNvPr id="4699" name="Google Shape;4699;p546"/>
          <p:cNvCxnSpPr/>
          <p:nvPr/>
        </p:nvCxnSpPr>
        <p:spPr>
          <a:xfrm flipH="1">
            <a:off x="1963350" y="2511500"/>
            <a:ext cx="8700" cy="194700"/>
          </a:xfrm>
          <a:prstGeom prst="straightConnector1">
            <a:avLst/>
          </a:prstGeom>
          <a:noFill/>
          <a:ln w="9525" cap="flat" cmpd="sng">
            <a:solidFill>
              <a:schemeClr val="dk1"/>
            </a:solidFill>
            <a:prstDash val="solid"/>
            <a:round/>
            <a:headEnd type="none" w="med" len="med"/>
            <a:tailEnd type="none" w="med" len="med"/>
          </a:ln>
        </p:spPr>
      </p:cxnSp>
      <p:cxnSp>
        <p:nvCxnSpPr>
          <p:cNvPr id="4700" name="Google Shape;4700;p546"/>
          <p:cNvCxnSpPr/>
          <p:nvPr/>
        </p:nvCxnSpPr>
        <p:spPr>
          <a:xfrm flipH="1">
            <a:off x="4070125" y="2299175"/>
            <a:ext cx="8700" cy="194700"/>
          </a:xfrm>
          <a:prstGeom prst="straightConnector1">
            <a:avLst/>
          </a:prstGeom>
          <a:noFill/>
          <a:ln w="9525" cap="flat" cmpd="sng">
            <a:solidFill>
              <a:schemeClr val="dk1"/>
            </a:solidFill>
            <a:prstDash val="solid"/>
            <a:round/>
            <a:headEnd type="none" w="med" len="med"/>
            <a:tailEnd type="none" w="med" len="med"/>
          </a:ln>
        </p:spPr>
      </p:cxnSp>
      <p:sp>
        <p:nvSpPr>
          <p:cNvPr id="4701" name="Google Shape;4701;p546"/>
          <p:cNvSpPr txBox="1"/>
          <p:nvPr/>
        </p:nvSpPr>
        <p:spPr>
          <a:xfrm>
            <a:off x="3732000" y="1898975"/>
            <a:ext cx="84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1.18.z</a:t>
            </a:r>
            <a:endParaRPr b="1">
              <a:solidFill>
                <a:schemeClr val="dk1"/>
              </a:solidFill>
              <a:latin typeface="Comfortaa"/>
              <a:ea typeface="Comfortaa"/>
              <a:cs typeface="Comfortaa"/>
              <a:sym typeface="Comfortaa"/>
            </a:endParaRPr>
          </a:p>
        </p:txBody>
      </p:sp>
      <p:sp>
        <p:nvSpPr>
          <p:cNvPr id="4702" name="Google Shape;4702;p546"/>
          <p:cNvSpPr txBox="1"/>
          <p:nvPr/>
        </p:nvSpPr>
        <p:spPr>
          <a:xfrm>
            <a:off x="6121750" y="2706200"/>
            <a:ext cx="84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1.19.z</a:t>
            </a:r>
            <a:endParaRPr b="1">
              <a:solidFill>
                <a:schemeClr val="dk1"/>
              </a:solidFill>
              <a:latin typeface="Comfortaa"/>
              <a:ea typeface="Comfortaa"/>
              <a:cs typeface="Comfortaa"/>
              <a:sym typeface="Comfortaa"/>
            </a:endParaRPr>
          </a:p>
        </p:txBody>
      </p:sp>
      <p:cxnSp>
        <p:nvCxnSpPr>
          <p:cNvPr id="4703" name="Google Shape;4703;p546"/>
          <p:cNvCxnSpPr/>
          <p:nvPr/>
        </p:nvCxnSpPr>
        <p:spPr>
          <a:xfrm flipH="1">
            <a:off x="6380300" y="2474400"/>
            <a:ext cx="8700" cy="1947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4707"/>
        <p:cNvGrpSpPr/>
        <p:nvPr/>
      </p:nvGrpSpPr>
      <p:grpSpPr>
        <a:xfrm>
          <a:off x="0" y="0"/>
          <a:ext cx="0" cy="0"/>
          <a:chOff x="0" y="0"/>
          <a:chExt cx="0" cy="0"/>
        </a:xfrm>
      </p:grpSpPr>
      <p:cxnSp>
        <p:nvCxnSpPr>
          <p:cNvPr id="4708" name="Google Shape;4708;p547"/>
          <p:cNvCxnSpPr/>
          <p:nvPr/>
        </p:nvCxnSpPr>
        <p:spPr>
          <a:xfrm rot="10800000" flipH="1">
            <a:off x="380275" y="2459125"/>
            <a:ext cx="8483400" cy="78900"/>
          </a:xfrm>
          <a:prstGeom prst="straightConnector1">
            <a:avLst/>
          </a:prstGeom>
          <a:noFill/>
          <a:ln w="38100" cap="flat" cmpd="sng">
            <a:solidFill>
              <a:schemeClr val="dk1"/>
            </a:solidFill>
            <a:prstDash val="solid"/>
            <a:round/>
            <a:headEnd type="none" w="med" len="med"/>
            <a:tailEnd type="none" w="med" len="med"/>
          </a:ln>
        </p:spPr>
      </p:cxnSp>
      <p:sp>
        <p:nvSpPr>
          <p:cNvPr id="4709" name="Google Shape;4709;p547"/>
          <p:cNvSpPr/>
          <p:nvPr/>
        </p:nvSpPr>
        <p:spPr>
          <a:xfrm>
            <a:off x="663250" y="3369300"/>
            <a:ext cx="1123200" cy="1034700"/>
          </a:xfrm>
          <a:prstGeom prst="pentagon">
            <a:avLst>
              <a:gd name="hf" fmla="val 105146"/>
              <a:gd name="vf" fmla="val 11055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Comfortaa"/>
                <a:ea typeface="Comfortaa"/>
                <a:cs typeface="Comfortaa"/>
                <a:sym typeface="Comfortaa"/>
              </a:rPr>
              <a:t>1.17</a:t>
            </a:r>
            <a:endParaRPr sz="1900" b="1">
              <a:latin typeface="Comfortaa"/>
              <a:ea typeface="Comfortaa"/>
              <a:cs typeface="Comfortaa"/>
              <a:sym typeface="Comfortaa"/>
            </a:endParaRPr>
          </a:p>
        </p:txBody>
      </p:sp>
      <p:sp>
        <p:nvSpPr>
          <p:cNvPr id="4710" name="Google Shape;4710;p547"/>
          <p:cNvSpPr/>
          <p:nvPr/>
        </p:nvSpPr>
        <p:spPr>
          <a:xfrm>
            <a:off x="2544775" y="576875"/>
            <a:ext cx="1123200" cy="1034700"/>
          </a:xfrm>
          <a:prstGeom prst="pentagon">
            <a:avLst>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Comfortaa"/>
                <a:ea typeface="Comfortaa"/>
                <a:cs typeface="Comfortaa"/>
                <a:sym typeface="Comfortaa"/>
              </a:rPr>
              <a:t>1.18</a:t>
            </a:r>
            <a:endParaRPr/>
          </a:p>
        </p:txBody>
      </p:sp>
      <p:sp>
        <p:nvSpPr>
          <p:cNvPr id="4711" name="Google Shape;4711;p547"/>
          <p:cNvSpPr/>
          <p:nvPr/>
        </p:nvSpPr>
        <p:spPr>
          <a:xfrm>
            <a:off x="4735300" y="3422375"/>
            <a:ext cx="1123200" cy="1034700"/>
          </a:xfrm>
          <a:prstGeom prst="pentagon">
            <a:avLst>
              <a:gd name="hf" fmla="val 105146"/>
              <a:gd name="vf" fmla="val 11055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Comfortaa"/>
                <a:ea typeface="Comfortaa"/>
                <a:cs typeface="Comfortaa"/>
                <a:sym typeface="Comfortaa"/>
              </a:rPr>
              <a:t>1.19</a:t>
            </a:r>
            <a:endParaRPr/>
          </a:p>
        </p:txBody>
      </p:sp>
      <p:sp>
        <p:nvSpPr>
          <p:cNvPr id="4712" name="Google Shape;4712;p547"/>
          <p:cNvSpPr/>
          <p:nvPr/>
        </p:nvSpPr>
        <p:spPr>
          <a:xfrm>
            <a:off x="6727125" y="576875"/>
            <a:ext cx="1123200" cy="1034700"/>
          </a:xfrm>
          <a:prstGeom prst="pentagon">
            <a:avLst>
              <a:gd name="hf" fmla="val 105146"/>
              <a:gd name="vf" fmla="val 110557"/>
            </a:avLst>
          </a:prstGeom>
          <a:solidFill>
            <a:srgbClr val="00FF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latin typeface="Comfortaa"/>
                <a:ea typeface="Comfortaa"/>
                <a:cs typeface="Comfortaa"/>
                <a:sym typeface="Comfortaa"/>
              </a:rPr>
              <a:t>1.20</a:t>
            </a:r>
            <a:endParaRPr/>
          </a:p>
        </p:txBody>
      </p:sp>
      <p:cxnSp>
        <p:nvCxnSpPr>
          <p:cNvPr id="4713" name="Google Shape;4713;p547"/>
          <p:cNvCxnSpPr>
            <a:endCxn id="4709" idx="0"/>
          </p:cNvCxnSpPr>
          <p:nvPr/>
        </p:nvCxnSpPr>
        <p:spPr>
          <a:xfrm>
            <a:off x="1220350" y="2546700"/>
            <a:ext cx="4500" cy="822600"/>
          </a:xfrm>
          <a:prstGeom prst="straightConnector1">
            <a:avLst/>
          </a:prstGeom>
          <a:noFill/>
          <a:ln w="19050" cap="flat" cmpd="sng">
            <a:solidFill>
              <a:schemeClr val="dk1"/>
            </a:solidFill>
            <a:prstDash val="solid"/>
            <a:round/>
            <a:headEnd type="none" w="med" len="med"/>
            <a:tailEnd type="none" w="med" len="med"/>
          </a:ln>
        </p:spPr>
      </p:cxnSp>
      <p:cxnSp>
        <p:nvCxnSpPr>
          <p:cNvPr id="4714" name="Google Shape;4714;p547"/>
          <p:cNvCxnSpPr>
            <a:stCxn id="4710" idx="3"/>
          </p:cNvCxnSpPr>
          <p:nvPr/>
        </p:nvCxnSpPr>
        <p:spPr>
          <a:xfrm>
            <a:off x="3106375" y="1611575"/>
            <a:ext cx="44400" cy="910800"/>
          </a:xfrm>
          <a:prstGeom prst="straightConnector1">
            <a:avLst/>
          </a:prstGeom>
          <a:noFill/>
          <a:ln w="19050" cap="flat" cmpd="sng">
            <a:solidFill>
              <a:schemeClr val="dk1"/>
            </a:solidFill>
            <a:prstDash val="solid"/>
            <a:round/>
            <a:headEnd type="none" w="med" len="med"/>
            <a:tailEnd type="none" w="med" len="med"/>
          </a:ln>
        </p:spPr>
      </p:cxnSp>
      <p:cxnSp>
        <p:nvCxnSpPr>
          <p:cNvPr id="4715" name="Google Shape;4715;p547"/>
          <p:cNvCxnSpPr>
            <a:endCxn id="4711" idx="0"/>
          </p:cNvCxnSpPr>
          <p:nvPr/>
        </p:nvCxnSpPr>
        <p:spPr>
          <a:xfrm>
            <a:off x="5294500" y="2522375"/>
            <a:ext cx="2400" cy="900000"/>
          </a:xfrm>
          <a:prstGeom prst="straightConnector1">
            <a:avLst/>
          </a:prstGeom>
          <a:noFill/>
          <a:ln w="19050" cap="flat" cmpd="sng">
            <a:solidFill>
              <a:schemeClr val="dk1"/>
            </a:solidFill>
            <a:prstDash val="solid"/>
            <a:round/>
            <a:headEnd type="none" w="med" len="med"/>
            <a:tailEnd type="none" w="med" len="med"/>
          </a:ln>
        </p:spPr>
      </p:cxnSp>
      <p:cxnSp>
        <p:nvCxnSpPr>
          <p:cNvPr id="4716" name="Google Shape;4716;p547"/>
          <p:cNvCxnSpPr/>
          <p:nvPr/>
        </p:nvCxnSpPr>
        <p:spPr>
          <a:xfrm>
            <a:off x="7363825" y="1611575"/>
            <a:ext cx="38100" cy="882300"/>
          </a:xfrm>
          <a:prstGeom prst="straightConnector1">
            <a:avLst/>
          </a:prstGeom>
          <a:noFill/>
          <a:ln w="19050" cap="flat" cmpd="sng">
            <a:solidFill>
              <a:schemeClr val="dk1"/>
            </a:solidFill>
            <a:prstDash val="solid"/>
            <a:round/>
            <a:headEnd type="none" w="med" len="med"/>
            <a:tailEnd type="none" w="med" len="med"/>
          </a:ln>
        </p:spPr>
      </p:cxnSp>
      <p:sp>
        <p:nvSpPr>
          <p:cNvPr id="4717" name="Google Shape;4717;p547"/>
          <p:cNvSpPr txBox="1"/>
          <p:nvPr/>
        </p:nvSpPr>
        <p:spPr>
          <a:xfrm>
            <a:off x="1741425" y="2706200"/>
            <a:ext cx="84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1.17.z</a:t>
            </a:r>
            <a:endParaRPr b="1">
              <a:solidFill>
                <a:schemeClr val="dk1"/>
              </a:solidFill>
              <a:latin typeface="Comfortaa"/>
              <a:ea typeface="Comfortaa"/>
              <a:cs typeface="Comfortaa"/>
              <a:sym typeface="Comfortaa"/>
            </a:endParaRPr>
          </a:p>
        </p:txBody>
      </p:sp>
      <p:cxnSp>
        <p:nvCxnSpPr>
          <p:cNvPr id="4718" name="Google Shape;4718;p547"/>
          <p:cNvCxnSpPr/>
          <p:nvPr/>
        </p:nvCxnSpPr>
        <p:spPr>
          <a:xfrm flipH="1">
            <a:off x="1963350" y="2511500"/>
            <a:ext cx="8700" cy="194700"/>
          </a:xfrm>
          <a:prstGeom prst="straightConnector1">
            <a:avLst/>
          </a:prstGeom>
          <a:noFill/>
          <a:ln w="9525" cap="flat" cmpd="sng">
            <a:solidFill>
              <a:schemeClr val="dk1"/>
            </a:solidFill>
            <a:prstDash val="solid"/>
            <a:round/>
            <a:headEnd type="none" w="med" len="med"/>
            <a:tailEnd type="none" w="med" len="med"/>
          </a:ln>
        </p:spPr>
      </p:cxnSp>
      <p:cxnSp>
        <p:nvCxnSpPr>
          <p:cNvPr id="4719" name="Google Shape;4719;p547"/>
          <p:cNvCxnSpPr/>
          <p:nvPr/>
        </p:nvCxnSpPr>
        <p:spPr>
          <a:xfrm flipH="1">
            <a:off x="4070125" y="2299175"/>
            <a:ext cx="8700" cy="194700"/>
          </a:xfrm>
          <a:prstGeom prst="straightConnector1">
            <a:avLst/>
          </a:prstGeom>
          <a:noFill/>
          <a:ln w="9525" cap="flat" cmpd="sng">
            <a:solidFill>
              <a:schemeClr val="dk1"/>
            </a:solidFill>
            <a:prstDash val="solid"/>
            <a:round/>
            <a:headEnd type="none" w="med" len="med"/>
            <a:tailEnd type="none" w="med" len="med"/>
          </a:ln>
        </p:spPr>
      </p:cxnSp>
      <p:sp>
        <p:nvSpPr>
          <p:cNvPr id="4720" name="Google Shape;4720;p547"/>
          <p:cNvSpPr txBox="1"/>
          <p:nvPr/>
        </p:nvSpPr>
        <p:spPr>
          <a:xfrm>
            <a:off x="3732000" y="1898975"/>
            <a:ext cx="84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1.18.z</a:t>
            </a:r>
            <a:endParaRPr b="1">
              <a:solidFill>
                <a:schemeClr val="dk1"/>
              </a:solidFill>
              <a:latin typeface="Comfortaa"/>
              <a:ea typeface="Comfortaa"/>
              <a:cs typeface="Comfortaa"/>
              <a:sym typeface="Comfortaa"/>
            </a:endParaRPr>
          </a:p>
        </p:txBody>
      </p:sp>
      <p:sp>
        <p:nvSpPr>
          <p:cNvPr id="4721" name="Google Shape;4721;p547"/>
          <p:cNvSpPr txBox="1"/>
          <p:nvPr/>
        </p:nvSpPr>
        <p:spPr>
          <a:xfrm>
            <a:off x="7850325" y="2647550"/>
            <a:ext cx="84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1.20.z</a:t>
            </a:r>
            <a:endParaRPr b="1">
              <a:solidFill>
                <a:schemeClr val="dk1"/>
              </a:solidFill>
              <a:latin typeface="Comfortaa"/>
              <a:ea typeface="Comfortaa"/>
              <a:cs typeface="Comfortaa"/>
              <a:sym typeface="Comfortaa"/>
            </a:endParaRPr>
          </a:p>
        </p:txBody>
      </p:sp>
      <p:cxnSp>
        <p:nvCxnSpPr>
          <p:cNvPr id="4722" name="Google Shape;4722;p547"/>
          <p:cNvCxnSpPr/>
          <p:nvPr/>
        </p:nvCxnSpPr>
        <p:spPr>
          <a:xfrm flipH="1">
            <a:off x="6380300" y="2474400"/>
            <a:ext cx="8700" cy="194700"/>
          </a:xfrm>
          <a:prstGeom prst="straightConnector1">
            <a:avLst/>
          </a:prstGeom>
          <a:noFill/>
          <a:ln w="9525" cap="flat" cmpd="sng">
            <a:solidFill>
              <a:schemeClr val="dk1"/>
            </a:solidFill>
            <a:prstDash val="solid"/>
            <a:round/>
            <a:headEnd type="none" w="med" len="med"/>
            <a:tailEnd type="none" w="med" len="med"/>
          </a:ln>
        </p:spPr>
      </p:cxnSp>
      <p:sp>
        <p:nvSpPr>
          <p:cNvPr id="4723" name="Google Shape;4723;p547"/>
          <p:cNvSpPr txBox="1"/>
          <p:nvPr/>
        </p:nvSpPr>
        <p:spPr>
          <a:xfrm>
            <a:off x="6112000" y="2706200"/>
            <a:ext cx="84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1.19.z</a:t>
            </a:r>
            <a:endParaRPr b="1">
              <a:solidFill>
                <a:schemeClr val="dk1"/>
              </a:solidFill>
              <a:latin typeface="Comfortaa"/>
              <a:ea typeface="Comfortaa"/>
              <a:cs typeface="Comfortaa"/>
              <a:sym typeface="Comfortaa"/>
            </a:endParaRPr>
          </a:p>
        </p:txBody>
      </p:sp>
      <p:cxnSp>
        <p:nvCxnSpPr>
          <p:cNvPr id="4724" name="Google Shape;4724;p547"/>
          <p:cNvCxnSpPr/>
          <p:nvPr/>
        </p:nvCxnSpPr>
        <p:spPr>
          <a:xfrm flipH="1">
            <a:off x="8145100" y="2474400"/>
            <a:ext cx="8700" cy="1947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4728"/>
        <p:cNvGrpSpPr/>
        <p:nvPr/>
      </p:nvGrpSpPr>
      <p:grpSpPr>
        <a:xfrm>
          <a:off x="0" y="0"/>
          <a:ext cx="0" cy="0"/>
          <a:chOff x="0" y="0"/>
          <a:chExt cx="0" cy="0"/>
        </a:xfrm>
      </p:grpSpPr>
      <p:sp>
        <p:nvSpPr>
          <p:cNvPr id="4729" name="Google Shape;4729;p548"/>
          <p:cNvSpPr txBox="1">
            <a:spLocks noGrp="1"/>
          </p:cNvSpPr>
          <p:nvPr>
            <p:ph type="body" idx="1"/>
          </p:nvPr>
        </p:nvSpPr>
        <p:spPr>
          <a:xfrm>
            <a:off x="311700" y="4230575"/>
            <a:ext cx="8136300" cy="60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source: </a:t>
            </a:r>
            <a:r>
              <a:rPr lang="en" u="sng">
                <a:solidFill>
                  <a:schemeClr val="hlink"/>
                </a:solidFill>
                <a:hlinkClick r:id="rId3"/>
              </a:rPr>
              <a:t>https://github.com/kubernetes/community/blob/master/contributors/devel/sig-release/release-lifecycle.png </a:t>
            </a:r>
            <a:endParaRPr/>
          </a:p>
        </p:txBody>
      </p:sp>
      <p:pic>
        <p:nvPicPr>
          <p:cNvPr id="4730" name="Google Shape;4730;p548"/>
          <p:cNvPicPr preferRelativeResize="0"/>
          <p:nvPr/>
        </p:nvPicPr>
        <p:blipFill>
          <a:blip r:embed="rId4">
            <a:alphaModFix/>
          </a:blip>
          <a:stretch>
            <a:fillRect/>
          </a:stretch>
        </p:blipFill>
        <p:spPr>
          <a:xfrm>
            <a:off x="152400" y="152400"/>
            <a:ext cx="8753050" cy="39257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2"/>
          <p:cNvSpPr txBox="1"/>
          <p:nvPr/>
        </p:nvSpPr>
        <p:spPr>
          <a:xfrm>
            <a:off x="238650" y="136400"/>
            <a:ext cx="8410500" cy="4846500"/>
          </a:xfrm>
          <a:prstGeom prst="rect">
            <a:avLst/>
          </a:prstGeom>
          <a:noFill/>
          <a:ln>
            <a:noFill/>
          </a:ln>
        </p:spPr>
        <p:txBody>
          <a:bodyPr spcFirstLastPara="1" wrap="square" lIns="0" tIns="27925" rIns="0" bIns="0" anchor="t" anchorCtr="0">
            <a:noAutofit/>
          </a:bodyPr>
          <a:lstStyle/>
          <a:p>
            <a:pPr marL="0" marR="424180" lvl="0" indent="0" algn="l" rtl="0">
              <a:lnSpc>
                <a:spcPct val="118750"/>
              </a:lnSpc>
              <a:spcBef>
                <a:spcPts val="0"/>
              </a:spcBef>
              <a:spcAft>
                <a:spcPts val="0"/>
              </a:spcAft>
              <a:buNone/>
            </a:pPr>
            <a:r>
              <a:rPr lang="en" sz="2400" b="1" dirty="0">
                <a:solidFill>
                  <a:schemeClr val="dk1"/>
                </a:solidFill>
                <a:latin typeface="Comfortaa"/>
                <a:ea typeface="Comfortaa"/>
                <a:cs typeface="Comfortaa"/>
                <a:sym typeface="Comfortaa"/>
              </a:rPr>
              <a:t>Node eligibility Checks include: </a:t>
            </a:r>
            <a:endParaRPr sz="2400" b="1" dirty="0">
              <a:solidFill>
                <a:schemeClr val="dk1"/>
              </a:solidFill>
              <a:latin typeface="Comfortaa"/>
              <a:ea typeface="Comfortaa"/>
              <a:cs typeface="Comfortaa"/>
              <a:sym typeface="Comfortaa"/>
            </a:endParaRPr>
          </a:p>
          <a:p>
            <a:pPr marL="457200" marR="424180" lvl="0" indent="-381000" algn="l" rtl="0">
              <a:lnSpc>
                <a:spcPct val="118750"/>
              </a:lnSpc>
              <a:spcBef>
                <a:spcPts val="0"/>
              </a:spcBef>
              <a:spcAft>
                <a:spcPts val="0"/>
              </a:spcAft>
              <a:buClr>
                <a:schemeClr val="dk1"/>
              </a:buClr>
              <a:buSzPts val="2400"/>
              <a:buFont typeface="Comfortaa"/>
              <a:buChar char="●"/>
            </a:pPr>
            <a:r>
              <a:rPr lang="en" sz="2400" b="1" dirty="0">
                <a:solidFill>
                  <a:schemeClr val="dk1"/>
                </a:solidFill>
                <a:latin typeface="Comfortaa"/>
                <a:ea typeface="Comfortaa"/>
                <a:cs typeface="Comfortaa"/>
                <a:sym typeface="Comfortaa"/>
              </a:rPr>
              <a:t>general hardware  requirements</a:t>
            </a:r>
            <a:endParaRPr sz="2400" b="1" dirty="0">
              <a:solidFill>
                <a:schemeClr val="dk1"/>
              </a:solidFill>
              <a:latin typeface="Comfortaa"/>
              <a:ea typeface="Comfortaa"/>
              <a:cs typeface="Comfortaa"/>
              <a:sym typeface="Comfortaa"/>
            </a:endParaRPr>
          </a:p>
          <a:p>
            <a:pPr marL="457200" marR="424180" lvl="0" indent="-381000" algn="l" rtl="0">
              <a:lnSpc>
                <a:spcPct val="118750"/>
              </a:lnSpc>
              <a:spcBef>
                <a:spcPts val="0"/>
              </a:spcBef>
              <a:spcAft>
                <a:spcPts val="0"/>
              </a:spcAft>
              <a:buClr>
                <a:schemeClr val="dk1"/>
              </a:buClr>
              <a:buSzPts val="2400"/>
              <a:buFont typeface="Comfortaa"/>
              <a:buChar char="●"/>
            </a:pPr>
            <a:r>
              <a:rPr lang="en" sz="2400" b="1" dirty="0">
                <a:solidFill>
                  <a:schemeClr val="dk1"/>
                </a:solidFill>
                <a:latin typeface="Comfortaa"/>
                <a:ea typeface="Comfortaa"/>
                <a:cs typeface="Comfortaa"/>
                <a:sym typeface="Comfortaa"/>
              </a:rPr>
              <a:t>resource availability</a:t>
            </a:r>
            <a:endParaRPr sz="2400" b="1" dirty="0">
              <a:solidFill>
                <a:schemeClr val="dk1"/>
              </a:solidFill>
              <a:latin typeface="Comfortaa"/>
              <a:ea typeface="Comfortaa"/>
              <a:cs typeface="Comfortaa"/>
              <a:sym typeface="Comfortaa"/>
            </a:endParaRPr>
          </a:p>
          <a:p>
            <a:pPr marL="457200" marR="424180" lvl="0" indent="-381000" algn="l" rtl="0">
              <a:lnSpc>
                <a:spcPct val="118750"/>
              </a:lnSpc>
              <a:spcBef>
                <a:spcPts val="0"/>
              </a:spcBef>
              <a:spcAft>
                <a:spcPts val="0"/>
              </a:spcAft>
              <a:buClr>
                <a:schemeClr val="dk1"/>
              </a:buClr>
              <a:buSzPts val="2400"/>
              <a:buFont typeface="Comfortaa"/>
              <a:buChar char="●"/>
            </a:pPr>
            <a:r>
              <a:rPr lang="en" sz="2400" b="1" dirty="0">
                <a:solidFill>
                  <a:schemeClr val="dk1"/>
                </a:solidFill>
                <a:latin typeface="Comfortaa"/>
                <a:ea typeface="Comfortaa"/>
                <a:cs typeface="Comfortaa"/>
                <a:sym typeface="Comfortaa"/>
              </a:rPr>
              <a:t>affinity/anti-affinity</a:t>
            </a:r>
            <a:endParaRPr sz="2400" b="1" dirty="0">
              <a:solidFill>
                <a:schemeClr val="dk1"/>
              </a:solidFill>
              <a:latin typeface="Comfortaa"/>
              <a:ea typeface="Comfortaa"/>
              <a:cs typeface="Comfortaa"/>
              <a:sym typeface="Comfortaa"/>
            </a:endParaRPr>
          </a:p>
          <a:p>
            <a:pPr marL="457200" marR="424180" lvl="0" indent="-381000" algn="l" rtl="0">
              <a:lnSpc>
                <a:spcPct val="118750"/>
              </a:lnSpc>
              <a:spcBef>
                <a:spcPts val="0"/>
              </a:spcBef>
              <a:spcAft>
                <a:spcPts val="0"/>
              </a:spcAft>
              <a:buClr>
                <a:schemeClr val="dk1"/>
              </a:buClr>
              <a:buSzPts val="2400"/>
              <a:buFont typeface="Comfortaa"/>
              <a:buChar char="●"/>
            </a:pPr>
            <a:r>
              <a:rPr lang="en" sz="2400" b="1" dirty="0">
                <a:solidFill>
                  <a:schemeClr val="dk1"/>
                </a:solidFill>
                <a:latin typeface="Comfortaa"/>
                <a:ea typeface="Comfortaa"/>
                <a:cs typeface="Comfortaa"/>
                <a:sym typeface="Comfortaa"/>
              </a:rPr>
              <a:t>labels matching node selector</a:t>
            </a:r>
            <a:endParaRPr sz="2400" b="1" dirty="0">
              <a:solidFill>
                <a:schemeClr val="dk1"/>
              </a:solidFill>
              <a:latin typeface="Comfortaa"/>
              <a:ea typeface="Comfortaa"/>
              <a:cs typeface="Comfortaa"/>
              <a:sym typeface="Comfortaa"/>
            </a:endParaRPr>
          </a:p>
          <a:p>
            <a:pPr marL="457200" marR="424180" lvl="0" indent="-381000" algn="l" rtl="0">
              <a:lnSpc>
                <a:spcPct val="118750"/>
              </a:lnSpc>
              <a:spcBef>
                <a:spcPts val="0"/>
              </a:spcBef>
              <a:spcAft>
                <a:spcPts val="0"/>
              </a:spcAft>
              <a:buClr>
                <a:schemeClr val="dk1"/>
              </a:buClr>
              <a:buSzPts val="2400"/>
              <a:buFont typeface="Comfortaa"/>
              <a:buChar char="●"/>
            </a:pPr>
            <a:r>
              <a:rPr lang="en" sz="2400" b="1" dirty="0">
                <a:solidFill>
                  <a:schemeClr val="dk1"/>
                </a:solidFill>
                <a:latin typeface="Comfortaa"/>
                <a:ea typeface="Comfortaa"/>
                <a:cs typeface="Comfortaa"/>
                <a:sym typeface="Comfortaa"/>
              </a:rPr>
              <a:t>taints and tolerations</a:t>
            </a:r>
            <a:endParaRPr sz="2400" b="1" dirty="0">
              <a:solidFill>
                <a:schemeClr val="dk1"/>
              </a:solidFill>
              <a:latin typeface="Comfortaa"/>
              <a:ea typeface="Comfortaa"/>
              <a:cs typeface="Comfortaa"/>
              <a:sym typeface="Comfortaa"/>
            </a:endParaRPr>
          </a:p>
          <a:p>
            <a:pPr marL="457200" marR="424180" lvl="0" indent="-381000" algn="l" rtl="0">
              <a:lnSpc>
                <a:spcPct val="118750"/>
              </a:lnSpc>
              <a:spcBef>
                <a:spcPts val="0"/>
              </a:spcBef>
              <a:spcAft>
                <a:spcPts val="0"/>
              </a:spcAft>
              <a:buClr>
                <a:schemeClr val="dk1"/>
              </a:buClr>
              <a:buSzPts val="2400"/>
              <a:buFont typeface="Comfortaa"/>
              <a:buChar char="●"/>
            </a:pPr>
            <a:r>
              <a:rPr lang="en" sz="2400" b="1" dirty="0">
                <a:solidFill>
                  <a:schemeClr val="dk1"/>
                </a:solidFill>
                <a:latin typeface="Comfortaa"/>
                <a:ea typeface="Comfortaa"/>
                <a:cs typeface="Comfortaa"/>
                <a:sym typeface="Comfortaa"/>
              </a:rPr>
              <a:t>specific node scheduling</a:t>
            </a:r>
            <a:endParaRPr sz="2400" b="1" dirty="0">
              <a:solidFill>
                <a:schemeClr val="dk1"/>
              </a:solidFill>
              <a:latin typeface="Comfortaa"/>
              <a:ea typeface="Comfortaa"/>
              <a:cs typeface="Comfortaa"/>
              <a:sym typeface="Comfortaa"/>
            </a:endParaRPr>
          </a:p>
          <a:p>
            <a:pPr marL="457200" marR="424180" lvl="0" indent="-381000" algn="l" rtl="0">
              <a:lnSpc>
                <a:spcPct val="118750"/>
              </a:lnSpc>
              <a:spcBef>
                <a:spcPts val="0"/>
              </a:spcBef>
              <a:spcAft>
                <a:spcPts val="0"/>
              </a:spcAft>
              <a:buClr>
                <a:schemeClr val="dk1"/>
              </a:buClr>
              <a:buSzPts val="2400"/>
              <a:buFont typeface="Comfortaa"/>
              <a:buChar char="●"/>
            </a:pPr>
            <a:r>
              <a:rPr lang="en" sz="2400" b="1" dirty="0">
                <a:solidFill>
                  <a:schemeClr val="dk1"/>
                </a:solidFill>
                <a:latin typeface="Comfortaa"/>
                <a:ea typeface="Comfortaa"/>
                <a:cs typeface="Comfortaa"/>
                <a:sym typeface="Comfortaa"/>
              </a:rPr>
              <a:t>storage requirements.</a:t>
            </a:r>
            <a:endParaRPr sz="2400" b="1" dirty="0">
              <a:solidFill>
                <a:schemeClr val="dk1"/>
              </a:solidFill>
              <a:latin typeface="Comfortaa"/>
              <a:ea typeface="Comfortaa"/>
              <a:cs typeface="Comfortaa"/>
              <a:sym typeface="Comfortaa"/>
            </a:endParaRPr>
          </a:p>
          <a:p>
            <a:pPr marL="0" marR="424180" lvl="0" indent="0" algn="l" rtl="0">
              <a:lnSpc>
                <a:spcPct val="118750"/>
              </a:lnSpc>
              <a:spcBef>
                <a:spcPts val="0"/>
              </a:spcBef>
              <a:spcAft>
                <a:spcPts val="0"/>
              </a:spcAft>
              <a:buNone/>
            </a:pPr>
            <a:endParaRPr sz="2400" b="1" dirty="0">
              <a:solidFill>
                <a:schemeClr val="dk1"/>
              </a:solidFill>
              <a:latin typeface="Comfortaa"/>
              <a:ea typeface="Comfortaa"/>
              <a:cs typeface="Comfortaa"/>
              <a:sym typeface="Comfortaa"/>
            </a:endParaRPr>
          </a:p>
          <a:p>
            <a:pPr marL="0" marR="424180" lvl="0" indent="0" algn="l" rtl="0">
              <a:lnSpc>
                <a:spcPct val="118750"/>
              </a:lnSpc>
              <a:spcBef>
                <a:spcPts val="0"/>
              </a:spcBef>
              <a:spcAft>
                <a:spcPts val="0"/>
              </a:spcAft>
              <a:buNone/>
            </a:pPr>
            <a:r>
              <a:rPr lang="en" sz="2400" b="1" dirty="0">
                <a:solidFill>
                  <a:schemeClr val="dk1"/>
                </a:solidFill>
                <a:latin typeface="Comfortaa"/>
                <a:ea typeface="Comfortaa"/>
                <a:cs typeface="Comfortaa"/>
                <a:sym typeface="Comfortaa"/>
              </a:rPr>
              <a:t>These checks must be passed before deemed eligible for scheduling. </a:t>
            </a:r>
            <a:endParaRPr sz="2400" b="1" dirty="0">
              <a:solidFill>
                <a:schemeClr val="dk1"/>
              </a:solidFill>
              <a:latin typeface="Comfortaa"/>
              <a:ea typeface="Comfortaa"/>
              <a:cs typeface="Comfortaa"/>
              <a:sym typeface="Comfortaa"/>
            </a:endParaRPr>
          </a:p>
          <a:p>
            <a:pPr marL="0" marR="424180" lvl="0" indent="0" algn="l" rtl="0">
              <a:lnSpc>
                <a:spcPct val="118750"/>
              </a:lnSpc>
              <a:spcBef>
                <a:spcPts val="0"/>
              </a:spcBef>
              <a:spcAft>
                <a:spcPts val="0"/>
              </a:spcAft>
              <a:buNone/>
            </a:pPr>
            <a:endParaRPr sz="2400" dirty="0">
              <a:solidFill>
                <a:schemeClr val="dk1"/>
              </a:solidFill>
              <a:latin typeface="Comfortaa"/>
              <a:ea typeface="Comfortaa"/>
              <a:cs typeface="Comfortaa"/>
              <a:sym typeface="Comfortaa"/>
            </a:endParaRPr>
          </a:p>
          <a:p>
            <a:pPr marL="0" marR="424180" lvl="0" indent="0" algn="l" rtl="0">
              <a:lnSpc>
                <a:spcPct val="118750"/>
              </a:lnSpc>
              <a:spcBef>
                <a:spcPts val="0"/>
              </a:spcBef>
              <a:spcAft>
                <a:spcPts val="0"/>
              </a:spcAft>
              <a:buNone/>
            </a:pPr>
            <a:endParaRPr sz="2400" dirty="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animEffect transition="in" filter="fade">
                                      <p:cBhvr>
                                        <p:cTn id="7" dur="1000"/>
                                        <p:tgtEl>
                                          <p:spTgt spid="4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9">
                                            <p:txEl>
                                              <p:pRg st="1" end="1"/>
                                            </p:txEl>
                                          </p:spTgt>
                                        </p:tgtEl>
                                        <p:attrNameLst>
                                          <p:attrName>style.visibility</p:attrName>
                                        </p:attrNameLst>
                                      </p:cBhvr>
                                      <p:to>
                                        <p:strVal val="visible"/>
                                      </p:to>
                                    </p:set>
                                    <p:animEffect transition="in" filter="fade">
                                      <p:cBhvr>
                                        <p:cTn id="12" dur="1000"/>
                                        <p:tgtEl>
                                          <p:spTgt spid="4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9">
                                            <p:txEl>
                                              <p:pRg st="2" end="2"/>
                                            </p:txEl>
                                          </p:spTgt>
                                        </p:tgtEl>
                                        <p:attrNameLst>
                                          <p:attrName>style.visibility</p:attrName>
                                        </p:attrNameLst>
                                      </p:cBhvr>
                                      <p:to>
                                        <p:strVal val="visible"/>
                                      </p:to>
                                    </p:set>
                                    <p:animEffect transition="in" filter="fade">
                                      <p:cBhvr>
                                        <p:cTn id="17" dur="1000"/>
                                        <p:tgtEl>
                                          <p:spTgt spid="4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9">
                                            <p:txEl>
                                              <p:pRg st="3" end="3"/>
                                            </p:txEl>
                                          </p:spTgt>
                                        </p:tgtEl>
                                        <p:attrNameLst>
                                          <p:attrName>style.visibility</p:attrName>
                                        </p:attrNameLst>
                                      </p:cBhvr>
                                      <p:to>
                                        <p:strVal val="visible"/>
                                      </p:to>
                                    </p:set>
                                    <p:animEffect transition="in" filter="fade">
                                      <p:cBhvr>
                                        <p:cTn id="22" dur="1000"/>
                                        <p:tgtEl>
                                          <p:spTgt spid="4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9">
                                            <p:txEl>
                                              <p:pRg st="4" end="4"/>
                                            </p:txEl>
                                          </p:spTgt>
                                        </p:tgtEl>
                                        <p:attrNameLst>
                                          <p:attrName>style.visibility</p:attrName>
                                        </p:attrNameLst>
                                      </p:cBhvr>
                                      <p:to>
                                        <p:strVal val="visible"/>
                                      </p:to>
                                    </p:set>
                                    <p:animEffect transition="in" filter="fade">
                                      <p:cBhvr>
                                        <p:cTn id="27" dur="1000"/>
                                        <p:tgtEl>
                                          <p:spTgt spid="4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9">
                                            <p:txEl>
                                              <p:pRg st="5" end="5"/>
                                            </p:txEl>
                                          </p:spTgt>
                                        </p:tgtEl>
                                        <p:attrNameLst>
                                          <p:attrName>style.visibility</p:attrName>
                                        </p:attrNameLst>
                                      </p:cBhvr>
                                      <p:to>
                                        <p:strVal val="visible"/>
                                      </p:to>
                                    </p:set>
                                    <p:animEffect transition="in" filter="fade">
                                      <p:cBhvr>
                                        <p:cTn id="32" dur="1000"/>
                                        <p:tgtEl>
                                          <p:spTgt spid="4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9">
                                            <p:txEl>
                                              <p:pRg st="6" end="6"/>
                                            </p:txEl>
                                          </p:spTgt>
                                        </p:tgtEl>
                                        <p:attrNameLst>
                                          <p:attrName>style.visibility</p:attrName>
                                        </p:attrNameLst>
                                      </p:cBhvr>
                                      <p:to>
                                        <p:strVal val="visible"/>
                                      </p:to>
                                    </p:set>
                                    <p:animEffect transition="in" filter="fade">
                                      <p:cBhvr>
                                        <p:cTn id="37" dur="1000"/>
                                        <p:tgtEl>
                                          <p:spTgt spid="4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79">
                                            <p:txEl>
                                              <p:pRg st="7" end="7"/>
                                            </p:txEl>
                                          </p:spTgt>
                                        </p:tgtEl>
                                        <p:attrNameLst>
                                          <p:attrName>style.visibility</p:attrName>
                                        </p:attrNameLst>
                                      </p:cBhvr>
                                      <p:to>
                                        <p:strVal val="visible"/>
                                      </p:to>
                                    </p:set>
                                    <p:animEffect transition="in" filter="fade">
                                      <p:cBhvr>
                                        <p:cTn id="42" dur="1000"/>
                                        <p:tgtEl>
                                          <p:spTgt spid="4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9">
                                            <p:txEl>
                                              <p:pRg st="8" end="8"/>
                                            </p:txEl>
                                          </p:spTgt>
                                        </p:tgtEl>
                                        <p:attrNameLst>
                                          <p:attrName>style.visibility</p:attrName>
                                        </p:attrNameLst>
                                      </p:cBhvr>
                                      <p:to>
                                        <p:strVal val="visible"/>
                                      </p:to>
                                    </p:set>
                                    <p:animEffect transition="in" filter="fade">
                                      <p:cBhvr>
                                        <p:cTn id="47" dur="1000"/>
                                        <p:tgtEl>
                                          <p:spTgt spid="47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79">
                                            <p:txEl>
                                              <p:pRg st="9" end="9"/>
                                            </p:txEl>
                                          </p:spTgt>
                                        </p:tgtEl>
                                        <p:attrNameLst>
                                          <p:attrName>style.visibility</p:attrName>
                                        </p:attrNameLst>
                                      </p:cBhvr>
                                      <p:to>
                                        <p:strVal val="visible"/>
                                      </p:to>
                                    </p:set>
                                    <p:animEffect transition="in" filter="fade">
                                      <p:cBhvr>
                                        <p:cTn id="52" dur="1000"/>
                                        <p:tgtEl>
                                          <p:spTgt spid="47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79">
                                            <p:txEl>
                                              <p:pRg st="10" end="10"/>
                                            </p:txEl>
                                          </p:spTgt>
                                        </p:tgtEl>
                                        <p:attrNameLst>
                                          <p:attrName>style.visibility</p:attrName>
                                        </p:attrNameLst>
                                      </p:cBhvr>
                                      <p:to>
                                        <p:strVal val="visible"/>
                                      </p:to>
                                    </p:set>
                                    <p:animEffect transition="in" filter="fade">
                                      <p:cBhvr>
                                        <p:cTn id="57" dur="1000"/>
                                        <p:tgtEl>
                                          <p:spTgt spid="47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79">
                                            <p:txEl>
                                              <p:pRg st="11" end="11"/>
                                            </p:txEl>
                                          </p:spTgt>
                                        </p:tgtEl>
                                        <p:attrNameLst>
                                          <p:attrName>style.visibility</p:attrName>
                                        </p:attrNameLst>
                                      </p:cBhvr>
                                      <p:to>
                                        <p:strVal val="visible"/>
                                      </p:to>
                                    </p:set>
                                    <p:animEffect transition="in" filter="fade">
                                      <p:cBhvr>
                                        <p:cTn id="62" dur="1000"/>
                                        <p:tgtEl>
                                          <p:spTgt spid="47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4734"/>
        <p:cNvGrpSpPr/>
        <p:nvPr/>
      </p:nvGrpSpPr>
      <p:grpSpPr>
        <a:xfrm>
          <a:off x="0" y="0"/>
          <a:ext cx="0" cy="0"/>
          <a:chOff x="0" y="0"/>
          <a:chExt cx="0" cy="0"/>
        </a:xfrm>
      </p:grpSpPr>
      <p:sp>
        <p:nvSpPr>
          <p:cNvPr id="4735" name="Google Shape;4735;p549"/>
          <p:cNvSpPr txBox="1">
            <a:spLocks noGrp="1"/>
          </p:cNvSpPr>
          <p:nvPr>
            <p:ph type="title"/>
          </p:nvPr>
        </p:nvSpPr>
        <p:spPr>
          <a:xfrm>
            <a:off x="141500" y="450150"/>
            <a:ext cx="9002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All Kubernetes releases can be listed with:</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100" b="1">
                <a:solidFill>
                  <a:srgbClr val="00FF00"/>
                </a:solidFill>
                <a:latin typeface="Comfortaa"/>
                <a:ea typeface="Comfortaa"/>
                <a:cs typeface="Comfortaa"/>
                <a:sym typeface="Comfortaa"/>
              </a:rPr>
              <a:t>curl -s</a:t>
            </a:r>
            <a:endParaRPr sz="21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100" b="1">
                <a:solidFill>
                  <a:srgbClr val="00FF00"/>
                </a:solidFill>
                <a:latin typeface="Comfortaa"/>
                <a:ea typeface="Comfortaa"/>
                <a:cs typeface="Comfortaa"/>
                <a:sym typeface="Comfortaa"/>
              </a:rPr>
              <a:t>https://packages.cloud.google.com/apt/dists/kubernetes-xenial/main/binary-amd64/Packages | grep Version | awk '{print $2}'</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$apt-cache madison kubeadm command.</a:t>
            </a:r>
            <a:endParaRPr sz="24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4739"/>
        <p:cNvGrpSpPr/>
        <p:nvPr/>
      </p:nvGrpSpPr>
      <p:grpSpPr>
        <a:xfrm>
          <a:off x="0" y="0"/>
          <a:ext cx="0" cy="0"/>
          <a:chOff x="0" y="0"/>
          <a:chExt cx="0" cy="0"/>
        </a:xfrm>
      </p:grpSpPr>
      <p:sp>
        <p:nvSpPr>
          <p:cNvPr id="4740" name="Google Shape;4740;p550"/>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Draining your Nodes</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4744"/>
        <p:cNvGrpSpPr/>
        <p:nvPr/>
      </p:nvGrpSpPr>
      <p:grpSpPr>
        <a:xfrm>
          <a:off x="0" y="0"/>
          <a:ext cx="0" cy="0"/>
          <a:chOff x="0" y="0"/>
          <a:chExt cx="0" cy="0"/>
        </a:xfrm>
      </p:grpSpPr>
      <p:sp>
        <p:nvSpPr>
          <p:cNvPr id="4745" name="Google Shape;4745;p551"/>
          <p:cNvSpPr txBox="1">
            <a:spLocks noGrp="1"/>
          </p:cNvSpPr>
          <p:nvPr>
            <p:ph type="title"/>
          </p:nvPr>
        </p:nvSpPr>
        <p:spPr>
          <a:xfrm>
            <a:off x="490250" y="450150"/>
            <a:ext cx="82377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When managing a Kubernetes cluster, it is important how to handle disruptions to your applications or your pods.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Kubernetes classify these as 2 types of disruption:</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involuntary disruption</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voluntary disruption</a:t>
            </a:r>
            <a:endParaRPr sz="2400" b="1">
              <a:latin typeface="Comfortaa"/>
              <a:ea typeface="Comfortaa"/>
              <a:cs typeface="Comfortaa"/>
              <a:sym typeface="Comfortaa"/>
            </a:endParaRPr>
          </a:p>
          <a:p>
            <a:pPr marL="0" lvl="0" indent="0" algn="l" rtl="0">
              <a:spcBef>
                <a:spcPts val="0"/>
              </a:spcBef>
              <a:spcAft>
                <a:spcPts val="0"/>
              </a:spcAft>
              <a:buNone/>
            </a:pPr>
            <a:r>
              <a:rPr lang="en" sz="2300" b="1" u="sng">
                <a:solidFill>
                  <a:schemeClr val="hlink"/>
                </a:solidFill>
                <a:latin typeface="Comfortaa"/>
                <a:ea typeface="Comfortaa"/>
                <a:cs typeface="Comfortaa"/>
                <a:sym typeface="Comfortaa"/>
                <a:hlinkClick r:id="rId3"/>
              </a:rPr>
              <a:t>https://kubernetes.io/docs/concepts/workloads/pods/disruptions/#voluntary-and-involuntary-disruptions</a:t>
            </a:r>
            <a:endParaRPr sz="23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5">
                                            <p:txEl>
                                              <p:pRg st="0" end="0"/>
                                            </p:txEl>
                                          </p:spTgt>
                                        </p:tgtEl>
                                        <p:attrNameLst>
                                          <p:attrName>style.visibility</p:attrName>
                                        </p:attrNameLst>
                                      </p:cBhvr>
                                      <p:to>
                                        <p:strVal val="visible"/>
                                      </p:to>
                                    </p:set>
                                    <p:animEffect transition="in" filter="fade">
                                      <p:cBhvr>
                                        <p:cTn id="7" dur="1000"/>
                                        <p:tgtEl>
                                          <p:spTgt spid="47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45">
                                            <p:txEl>
                                              <p:pRg st="1" end="1"/>
                                            </p:txEl>
                                          </p:spTgt>
                                        </p:tgtEl>
                                        <p:attrNameLst>
                                          <p:attrName>style.visibility</p:attrName>
                                        </p:attrNameLst>
                                      </p:cBhvr>
                                      <p:to>
                                        <p:strVal val="visible"/>
                                      </p:to>
                                    </p:set>
                                    <p:animEffect transition="in" filter="fade">
                                      <p:cBhvr>
                                        <p:cTn id="12" dur="1000"/>
                                        <p:tgtEl>
                                          <p:spTgt spid="47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45">
                                            <p:txEl>
                                              <p:pRg st="2" end="2"/>
                                            </p:txEl>
                                          </p:spTgt>
                                        </p:tgtEl>
                                        <p:attrNameLst>
                                          <p:attrName>style.visibility</p:attrName>
                                        </p:attrNameLst>
                                      </p:cBhvr>
                                      <p:to>
                                        <p:strVal val="visible"/>
                                      </p:to>
                                    </p:set>
                                    <p:animEffect transition="in" filter="fade">
                                      <p:cBhvr>
                                        <p:cTn id="17" dur="1000"/>
                                        <p:tgtEl>
                                          <p:spTgt spid="47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45">
                                            <p:txEl>
                                              <p:pRg st="3" end="3"/>
                                            </p:txEl>
                                          </p:spTgt>
                                        </p:tgtEl>
                                        <p:attrNameLst>
                                          <p:attrName>style.visibility</p:attrName>
                                        </p:attrNameLst>
                                      </p:cBhvr>
                                      <p:to>
                                        <p:strVal val="visible"/>
                                      </p:to>
                                    </p:set>
                                    <p:animEffect transition="in" filter="fade">
                                      <p:cBhvr>
                                        <p:cTn id="22" dur="1000"/>
                                        <p:tgtEl>
                                          <p:spTgt spid="47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45">
                                            <p:txEl>
                                              <p:pRg st="4" end="4"/>
                                            </p:txEl>
                                          </p:spTgt>
                                        </p:tgtEl>
                                        <p:attrNameLst>
                                          <p:attrName>style.visibility</p:attrName>
                                        </p:attrNameLst>
                                      </p:cBhvr>
                                      <p:to>
                                        <p:strVal val="visible"/>
                                      </p:to>
                                    </p:set>
                                    <p:animEffect transition="in" filter="fade">
                                      <p:cBhvr>
                                        <p:cTn id="27" dur="1000"/>
                                        <p:tgtEl>
                                          <p:spTgt spid="47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45">
                                            <p:txEl>
                                              <p:pRg st="5" end="5"/>
                                            </p:txEl>
                                          </p:spTgt>
                                        </p:tgtEl>
                                        <p:attrNameLst>
                                          <p:attrName>style.visibility</p:attrName>
                                        </p:attrNameLst>
                                      </p:cBhvr>
                                      <p:to>
                                        <p:strVal val="visible"/>
                                      </p:to>
                                    </p:set>
                                    <p:animEffect transition="in" filter="fade">
                                      <p:cBhvr>
                                        <p:cTn id="32" dur="1000"/>
                                        <p:tgtEl>
                                          <p:spTgt spid="47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4749"/>
        <p:cNvGrpSpPr/>
        <p:nvPr/>
      </p:nvGrpSpPr>
      <p:grpSpPr>
        <a:xfrm>
          <a:off x="0" y="0"/>
          <a:ext cx="0" cy="0"/>
          <a:chOff x="0" y="0"/>
          <a:chExt cx="0" cy="0"/>
        </a:xfrm>
      </p:grpSpPr>
      <p:sp>
        <p:nvSpPr>
          <p:cNvPr id="4750" name="Google Shape;4750;p552"/>
          <p:cNvSpPr txBox="1">
            <a:spLocks noGrp="1"/>
          </p:cNvSpPr>
          <p:nvPr>
            <p:ph type="title"/>
          </p:nvPr>
        </p:nvSpPr>
        <p:spPr>
          <a:xfrm>
            <a:off x="490250" y="658725"/>
            <a:ext cx="8237700" cy="38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Involuntary disruptions</a:t>
            </a:r>
            <a:r>
              <a:rPr lang="en" sz="2400" b="1">
                <a:latin typeface="Comfortaa"/>
                <a:ea typeface="Comfortaa"/>
                <a:cs typeface="Comfortaa"/>
                <a:sym typeface="Comfortaa"/>
              </a:rPr>
              <a:t> that will cause a pod to be terminated or evicted from a node refers to some unavoidable software, hardware or user error</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ie..node crashing, node OS crashing or cloud VM stopped for cost reasons or node running out of CPU/memory resources.</a:t>
            </a:r>
            <a:endParaRPr sz="24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4754"/>
        <p:cNvGrpSpPr/>
        <p:nvPr/>
      </p:nvGrpSpPr>
      <p:grpSpPr>
        <a:xfrm>
          <a:off x="0" y="0"/>
          <a:ext cx="0" cy="0"/>
          <a:chOff x="0" y="0"/>
          <a:chExt cx="0" cy="0"/>
        </a:xfrm>
      </p:grpSpPr>
      <p:sp>
        <p:nvSpPr>
          <p:cNvPr id="4755" name="Google Shape;4755;p553"/>
          <p:cNvSpPr txBox="1">
            <a:spLocks noGrp="1"/>
          </p:cNvSpPr>
          <p:nvPr>
            <p:ph type="title"/>
          </p:nvPr>
        </p:nvSpPr>
        <p:spPr>
          <a:xfrm>
            <a:off x="490250" y="658725"/>
            <a:ext cx="8237700" cy="38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Voluntary disruptions </a:t>
            </a:r>
            <a:r>
              <a:rPr lang="en" sz="2400" b="1">
                <a:latin typeface="Comfortaa"/>
                <a:ea typeface="Comfortaa"/>
                <a:cs typeface="Comfortaa"/>
                <a:sym typeface="Comfortaa"/>
              </a:rPr>
              <a:t>where a pod was deleted by a user or the node which was hosting the pod was stopped or deleted by a user.</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Kubernetes allows the cluster to gracefully accommodate these disruptions by draining the nodes with the </a:t>
            </a:r>
            <a:r>
              <a:rPr lang="en" sz="2400" b="1">
                <a:solidFill>
                  <a:srgbClr val="00FF00"/>
                </a:solidFill>
                <a:latin typeface="Comfortaa"/>
                <a:ea typeface="Comfortaa"/>
                <a:cs typeface="Comfortaa"/>
                <a:sym typeface="Comfortaa"/>
              </a:rPr>
              <a:t>$kubectl drain</a:t>
            </a:r>
            <a:r>
              <a:rPr lang="en" sz="2400" b="1">
                <a:latin typeface="Comfortaa"/>
                <a:ea typeface="Comfortaa"/>
                <a:cs typeface="Comfortaa"/>
                <a:sym typeface="Comfortaa"/>
              </a:rPr>
              <a:t> command</a:t>
            </a:r>
            <a:endParaRPr sz="24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4759"/>
        <p:cNvGrpSpPr/>
        <p:nvPr/>
      </p:nvGrpSpPr>
      <p:grpSpPr>
        <a:xfrm>
          <a:off x="0" y="0"/>
          <a:ext cx="0" cy="0"/>
          <a:chOff x="0" y="0"/>
          <a:chExt cx="0" cy="0"/>
        </a:xfrm>
      </p:grpSpPr>
      <p:sp>
        <p:nvSpPr>
          <p:cNvPr id="4760" name="Google Shape;4760;p554"/>
          <p:cNvSpPr txBox="1">
            <a:spLocks noGrp="1"/>
          </p:cNvSpPr>
          <p:nvPr>
            <p:ph type="title"/>
          </p:nvPr>
        </p:nvSpPr>
        <p:spPr>
          <a:xfrm>
            <a:off x="262850" y="702050"/>
            <a:ext cx="6288300" cy="38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latin typeface="Comfortaa"/>
                <a:ea typeface="Comfortaa"/>
                <a:cs typeface="Comfortaa"/>
                <a:sym typeface="Comfortaa"/>
              </a:rPr>
              <a:t>The kubectl drain command allow  safely evict pods with the following steps:</a:t>
            </a: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457200" lvl="0" indent="-381000" algn="l" rtl="0">
              <a:spcBef>
                <a:spcPts val="0"/>
              </a:spcBef>
              <a:spcAft>
                <a:spcPts val="0"/>
              </a:spcAft>
              <a:buSzPts val="2400"/>
              <a:buFont typeface="Comfortaa"/>
              <a:buAutoNum type="arabicPeriod"/>
            </a:pPr>
            <a:r>
              <a:rPr lang="en" sz="2400" b="1" dirty="0">
                <a:latin typeface="Comfortaa"/>
                <a:ea typeface="Comfortaa"/>
                <a:cs typeface="Comfortaa"/>
                <a:sym typeface="Comfortaa"/>
              </a:rPr>
              <a:t>cordon the node by making the node unschedulable ( taints the node)</a:t>
            </a:r>
            <a:endParaRPr sz="2400" b="1" dirty="0">
              <a:latin typeface="Comfortaa"/>
              <a:ea typeface="Comfortaa"/>
              <a:cs typeface="Comfortaa"/>
              <a:sym typeface="Comfortaa"/>
            </a:endParaRPr>
          </a:p>
          <a:p>
            <a:pPr marL="914400" lvl="0" indent="0" algn="l" rtl="0">
              <a:spcBef>
                <a:spcPts val="0"/>
              </a:spcBef>
              <a:spcAft>
                <a:spcPts val="0"/>
              </a:spcAft>
              <a:buNone/>
            </a:pPr>
            <a:endParaRPr sz="2400" b="1" dirty="0">
              <a:latin typeface="Comfortaa"/>
              <a:ea typeface="Comfortaa"/>
              <a:cs typeface="Comfortaa"/>
              <a:sym typeface="Comfortaa"/>
            </a:endParaRPr>
          </a:p>
          <a:p>
            <a:pPr marL="457200" lvl="0" indent="-381000" algn="l" rtl="0">
              <a:spcBef>
                <a:spcPts val="0"/>
              </a:spcBef>
              <a:spcAft>
                <a:spcPts val="0"/>
              </a:spcAft>
              <a:buSzPts val="2400"/>
              <a:buFont typeface="Comfortaa"/>
              <a:buAutoNum type="arabicPeriod"/>
            </a:pPr>
            <a:r>
              <a:rPr lang="en" sz="2400" b="1" dirty="0">
                <a:latin typeface="Comfortaa"/>
                <a:ea typeface="Comfortaa"/>
                <a:cs typeface="Comfortaa"/>
                <a:sym typeface="Comfortaa"/>
              </a:rPr>
              <a:t>Safely evicts and deletes pods while respecting the pod disruption budgets or PDBs.</a:t>
            </a:r>
            <a:endParaRPr sz="2400" b="1" dirty="0">
              <a:latin typeface="Comfortaa"/>
              <a:ea typeface="Comfortaa"/>
              <a:cs typeface="Comfortaa"/>
              <a:sym typeface="Comfortaa"/>
            </a:endParaRPr>
          </a:p>
          <a:p>
            <a:pPr marL="457200" lvl="0" indent="0" algn="l" rtl="0">
              <a:spcBef>
                <a:spcPts val="0"/>
              </a:spcBef>
              <a:spcAft>
                <a:spcPts val="0"/>
              </a:spcAft>
              <a:buNone/>
            </a:pPr>
            <a:endParaRPr sz="2400" b="1" dirty="0">
              <a:latin typeface="Comfortaa"/>
              <a:ea typeface="Comfortaa"/>
              <a:cs typeface="Comfortaa"/>
              <a:sym typeface="Comfortaa"/>
            </a:endParaRPr>
          </a:p>
        </p:txBody>
      </p:sp>
      <p:pic>
        <p:nvPicPr>
          <p:cNvPr id="4761" name="Google Shape;4761;p554"/>
          <p:cNvPicPr preferRelativeResize="0"/>
          <p:nvPr/>
        </p:nvPicPr>
        <p:blipFill rotWithShape="1">
          <a:blip r:embed="rId3">
            <a:alphaModFix/>
          </a:blip>
          <a:srcRect b="-25928"/>
          <a:stretch/>
        </p:blipFill>
        <p:spPr>
          <a:xfrm>
            <a:off x="6058800" y="1610625"/>
            <a:ext cx="2885475" cy="2244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60">
                                            <p:txEl>
                                              <p:pRg st="0" end="0"/>
                                            </p:txEl>
                                          </p:spTgt>
                                        </p:tgtEl>
                                        <p:attrNameLst>
                                          <p:attrName>style.visibility</p:attrName>
                                        </p:attrNameLst>
                                      </p:cBhvr>
                                      <p:to>
                                        <p:strVal val="visible"/>
                                      </p:to>
                                    </p:set>
                                    <p:animEffect transition="in" filter="fade">
                                      <p:cBhvr>
                                        <p:cTn id="7" dur="1000"/>
                                        <p:tgtEl>
                                          <p:spTgt spid="47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60">
                                            <p:txEl>
                                              <p:pRg st="1" end="1"/>
                                            </p:txEl>
                                          </p:spTgt>
                                        </p:tgtEl>
                                        <p:attrNameLst>
                                          <p:attrName>style.visibility</p:attrName>
                                        </p:attrNameLst>
                                      </p:cBhvr>
                                      <p:to>
                                        <p:strVal val="visible"/>
                                      </p:to>
                                    </p:set>
                                    <p:animEffect transition="in" filter="fade">
                                      <p:cBhvr>
                                        <p:cTn id="12" dur="1000"/>
                                        <p:tgtEl>
                                          <p:spTgt spid="47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60">
                                            <p:txEl>
                                              <p:pRg st="2" end="2"/>
                                            </p:txEl>
                                          </p:spTgt>
                                        </p:tgtEl>
                                        <p:attrNameLst>
                                          <p:attrName>style.visibility</p:attrName>
                                        </p:attrNameLst>
                                      </p:cBhvr>
                                      <p:to>
                                        <p:strVal val="visible"/>
                                      </p:to>
                                    </p:set>
                                    <p:animEffect transition="in" filter="fade">
                                      <p:cBhvr>
                                        <p:cTn id="17" dur="1000"/>
                                        <p:tgtEl>
                                          <p:spTgt spid="47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60">
                                            <p:txEl>
                                              <p:pRg st="3" end="3"/>
                                            </p:txEl>
                                          </p:spTgt>
                                        </p:tgtEl>
                                        <p:attrNameLst>
                                          <p:attrName>style.visibility</p:attrName>
                                        </p:attrNameLst>
                                      </p:cBhvr>
                                      <p:to>
                                        <p:strVal val="visible"/>
                                      </p:to>
                                    </p:set>
                                    <p:animEffect transition="in" filter="fade">
                                      <p:cBhvr>
                                        <p:cTn id="22" dur="1000"/>
                                        <p:tgtEl>
                                          <p:spTgt spid="47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60">
                                            <p:txEl>
                                              <p:pRg st="4" end="4"/>
                                            </p:txEl>
                                          </p:spTgt>
                                        </p:tgtEl>
                                        <p:attrNameLst>
                                          <p:attrName>style.visibility</p:attrName>
                                        </p:attrNameLst>
                                      </p:cBhvr>
                                      <p:to>
                                        <p:strVal val="visible"/>
                                      </p:to>
                                    </p:set>
                                    <p:animEffect transition="in" filter="fade">
                                      <p:cBhvr>
                                        <p:cTn id="27" dur="1000"/>
                                        <p:tgtEl>
                                          <p:spTgt spid="476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60">
                                            <p:txEl>
                                              <p:pRg st="5" end="5"/>
                                            </p:txEl>
                                          </p:spTgt>
                                        </p:tgtEl>
                                        <p:attrNameLst>
                                          <p:attrName>style.visibility</p:attrName>
                                        </p:attrNameLst>
                                      </p:cBhvr>
                                      <p:to>
                                        <p:strVal val="visible"/>
                                      </p:to>
                                    </p:set>
                                    <p:animEffect transition="in" filter="fade">
                                      <p:cBhvr>
                                        <p:cTn id="32" dur="1000"/>
                                        <p:tgtEl>
                                          <p:spTgt spid="476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4765"/>
        <p:cNvGrpSpPr/>
        <p:nvPr/>
      </p:nvGrpSpPr>
      <p:grpSpPr>
        <a:xfrm>
          <a:off x="0" y="0"/>
          <a:ext cx="0" cy="0"/>
          <a:chOff x="0" y="0"/>
          <a:chExt cx="0" cy="0"/>
        </a:xfrm>
      </p:grpSpPr>
      <p:sp>
        <p:nvSpPr>
          <p:cNvPr id="4766" name="Google Shape;4766;p555"/>
          <p:cNvSpPr txBox="1">
            <a:spLocks noGrp="1"/>
          </p:cNvSpPr>
          <p:nvPr>
            <p:ph type="title"/>
          </p:nvPr>
        </p:nvSpPr>
        <p:spPr>
          <a:xfrm>
            <a:off x="81225" y="270725"/>
            <a:ext cx="8862600" cy="46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Comfortaa"/>
                <a:ea typeface="Comfortaa"/>
                <a:cs typeface="Comfortaa"/>
                <a:sym typeface="Comfortaa"/>
              </a:rPr>
              <a:t>when a pod is not part of a replicated application, the system will request to use the --force flag as the pod will be terminated and not recreated.</a:t>
            </a:r>
            <a:endParaRPr sz="2100" b="1">
              <a:latin typeface="Comfortaa"/>
              <a:ea typeface="Comfortaa"/>
              <a:cs typeface="Comfortaa"/>
              <a:sym typeface="Comfortaa"/>
            </a:endParaRPr>
          </a:p>
          <a:p>
            <a:pPr marL="0" lvl="0" indent="0" algn="l" rtl="0">
              <a:spcBef>
                <a:spcPts val="0"/>
              </a:spcBef>
              <a:spcAft>
                <a:spcPts val="0"/>
              </a:spcAft>
              <a:buNone/>
            </a:pPr>
            <a:r>
              <a:rPr lang="en" sz="2100" b="1">
                <a:latin typeface="Comfortaa"/>
                <a:ea typeface="Comfortaa"/>
                <a:cs typeface="Comfortaa"/>
                <a:sym typeface="Comfortaa"/>
              </a:rPr>
              <a:t>Otherwise the pod is deleted and recreated on another node.</a:t>
            </a:r>
            <a:endParaRPr sz="2100" b="1">
              <a:latin typeface="Comfortaa"/>
              <a:ea typeface="Comfortaa"/>
              <a:cs typeface="Comfortaa"/>
              <a:sym typeface="Comfortaa"/>
            </a:endParaRPr>
          </a:p>
          <a:p>
            <a:pPr marL="0" lvl="0" indent="0" algn="l" rtl="0">
              <a:spcBef>
                <a:spcPts val="0"/>
              </a:spcBef>
              <a:spcAft>
                <a:spcPts val="0"/>
              </a:spcAft>
              <a:buNone/>
            </a:pPr>
            <a:endParaRPr sz="2100" b="1">
              <a:latin typeface="Comfortaa"/>
              <a:ea typeface="Comfortaa"/>
              <a:cs typeface="Comfortaa"/>
              <a:sym typeface="Comfortaa"/>
            </a:endParaRPr>
          </a:p>
          <a:p>
            <a:pPr marL="0" lvl="0" indent="0" algn="l" rtl="0">
              <a:spcBef>
                <a:spcPts val="0"/>
              </a:spcBef>
              <a:spcAft>
                <a:spcPts val="0"/>
              </a:spcAft>
              <a:buNone/>
            </a:pPr>
            <a:r>
              <a:rPr lang="en" sz="2100" b="1">
                <a:latin typeface="Comfortaa"/>
                <a:ea typeface="Comfortaa"/>
                <a:cs typeface="Comfortaa"/>
                <a:sym typeface="Comfortaa"/>
              </a:rPr>
              <a:t>Pod Disruption Budgets or PDBs are a kubernetes resource. They limits the number of pods of a replicated application that are down simultaneously from voluntary disruptions</a:t>
            </a:r>
            <a:endParaRPr sz="2100" b="1">
              <a:latin typeface="Comfortaa"/>
              <a:ea typeface="Comfortaa"/>
              <a:cs typeface="Comfortaa"/>
              <a:sym typeface="Comfortaa"/>
            </a:endParaRPr>
          </a:p>
          <a:p>
            <a:pPr marL="0" lvl="0" indent="0" algn="l" rtl="0">
              <a:spcBef>
                <a:spcPts val="0"/>
              </a:spcBef>
              <a:spcAft>
                <a:spcPts val="0"/>
              </a:spcAft>
              <a:buNone/>
            </a:pPr>
            <a:endParaRPr sz="2100" b="1">
              <a:latin typeface="Comfortaa"/>
              <a:ea typeface="Comfortaa"/>
              <a:cs typeface="Comfortaa"/>
              <a:sym typeface="Comfortaa"/>
            </a:endParaRPr>
          </a:p>
          <a:p>
            <a:pPr marL="0" lvl="0" indent="0" algn="l" rtl="0">
              <a:lnSpc>
                <a:spcPct val="115000"/>
              </a:lnSpc>
              <a:spcBef>
                <a:spcPts val="0"/>
              </a:spcBef>
              <a:spcAft>
                <a:spcPts val="0"/>
              </a:spcAft>
              <a:buNone/>
            </a:pPr>
            <a:r>
              <a:rPr lang="en" sz="2100" b="1">
                <a:solidFill>
                  <a:srgbClr val="F2F2F2"/>
                </a:solidFill>
                <a:latin typeface="Comfortaa"/>
                <a:ea typeface="Comfortaa"/>
                <a:cs typeface="Comfortaa"/>
                <a:sym typeface="Comfortaa"/>
              </a:rPr>
              <a:t>This pdb requires at least two replicas to be available at any point in time:</a:t>
            </a:r>
            <a:endParaRPr sz="2100" b="1">
              <a:solidFill>
                <a:srgbClr val="F2F2F2"/>
              </a:solidFill>
              <a:latin typeface="Comfortaa"/>
              <a:ea typeface="Comfortaa"/>
              <a:cs typeface="Comfortaa"/>
              <a:sym typeface="Comfortaa"/>
            </a:endParaRPr>
          </a:p>
          <a:p>
            <a:pPr marL="0" lvl="0" indent="0" algn="l" rtl="0">
              <a:lnSpc>
                <a:spcPct val="115000"/>
              </a:lnSpc>
              <a:spcBef>
                <a:spcPts val="0"/>
              </a:spcBef>
              <a:spcAft>
                <a:spcPts val="0"/>
              </a:spcAft>
              <a:buNone/>
            </a:pPr>
            <a:r>
              <a:rPr lang="en" sz="1800">
                <a:solidFill>
                  <a:srgbClr val="F2F2F2"/>
                </a:solidFill>
                <a:highlight>
                  <a:srgbClr val="000000"/>
                </a:highlight>
              </a:rPr>
              <a:t> </a:t>
            </a:r>
            <a:r>
              <a:rPr lang="en" sz="1800">
                <a:solidFill>
                  <a:srgbClr val="000000"/>
                </a:solidFill>
                <a:highlight>
                  <a:schemeClr val="dk1"/>
                </a:highlight>
              </a:rPr>
              <a:t>$kubectl create poddisruptionbudget my-pdb --selector=app=web --min-available=2</a:t>
            </a:r>
            <a:endParaRPr sz="2400" b="1">
              <a:solidFill>
                <a:srgbClr val="000000"/>
              </a:solidFill>
              <a:highlight>
                <a:schemeClr val="dk1"/>
              </a:highlight>
              <a:latin typeface="Comfortaa"/>
              <a:ea typeface="Comfortaa"/>
              <a:cs typeface="Comfortaa"/>
              <a:sym typeface="Comfortaa"/>
            </a:endParaRPr>
          </a:p>
          <a:p>
            <a:pPr marL="0" lvl="0" indent="0" algn="l" rtl="0">
              <a:spcBef>
                <a:spcPts val="0"/>
              </a:spcBef>
              <a:spcAft>
                <a:spcPts val="0"/>
              </a:spcAft>
              <a:buNone/>
            </a:pPr>
            <a:endParaRPr sz="12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highlight>
                <a:srgbClr val="FFFFFF"/>
              </a:highlight>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66">
                                            <p:txEl>
                                              <p:pRg st="0" end="0"/>
                                            </p:txEl>
                                          </p:spTgt>
                                        </p:tgtEl>
                                        <p:attrNameLst>
                                          <p:attrName>style.visibility</p:attrName>
                                        </p:attrNameLst>
                                      </p:cBhvr>
                                      <p:to>
                                        <p:strVal val="visible"/>
                                      </p:to>
                                    </p:set>
                                    <p:animEffect transition="in" filter="fade">
                                      <p:cBhvr>
                                        <p:cTn id="7" dur="1000"/>
                                        <p:tgtEl>
                                          <p:spTgt spid="47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66">
                                            <p:txEl>
                                              <p:pRg st="1" end="1"/>
                                            </p:txEl>
                                          </p:spTgt>
                                        </p:tgtEl>
                                        <p:attrNameLst>
                                          <p:attrName>style.visibility</p:attrName>
                                        </p:attrNameLst>
                                      </p:cBhvr>
                                      <p:to>
                                        <p:strVal val="visible"/>
                                      </p:to>
                                    </p:set>
                                    <p:animEffect transition="in" filter="fade">
                                      <p:cBhvr>
                                        <p:cTn id="12" dur="1000"/>
                                        <p:tgtEl>
                                          <p:spTgt spid="47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66">
                                            <p:txEl>
                                              <p:pRg st="2" end="2"/>
                                            </p:txEl>
                                          </p:spTgt>
                                        </p:tgtEl>
                                        <p:attrNameLst>
                                          <p:attrName>style.visibility</p:attrName>
                                        </p:attrNameLst>
                                      </p:cBhvr>
                                      <p:to>
                                        <p:strVal val="visible"/>
                                      </p:to>
                                    </p:set>
                                    <p:animEffect transition="in" filter="fade">
                                      <p:cBhvr>
                                        <p:cTn id="17" dur="1000"/>
                                        <p:tgtEl>
                                          <p:spTgt spid="47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66">
                                            <p:txEl>
                                              <p:pRg st="3" end="3"/>
                                            </p:txEl>
                                          </p:spTgt>
                                        </p:tgtEl>
                                        <p:attrNameLst>
                                          <p:attrName>style.visibility</p:attrName>
                                        </p:attrNameLst>
                                      </p:cBhvr>
                                      <p:to>
                                        <p:strVal val="visible"/>
                                      </p:to>
                                    </p:set>
                                    <p:animEffect transition="in" filter="fade">
                                      <p:cBhvr>
                                        <p:cTn id="22" dur="1000"/>
                                        <p:tgtEl>
                                          <p:spTgt spid="47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66">
                                            <p:txEl>
                                              <p:pRg st="4" end="4"/>
                                            </p:txEl>
                                          </p:spTgt>
                                        </p:tgtEl>
                                        <p:attrNameLst>
                                          <p:attrName>style.visibility</p:attrName>
                                        </p:attrNameLst>
                                      </p:cBhvr>
                                      <p:to>
                                        <p:strVal val="visible"/>
                                      </p:to>
                                    </p:set>
                                    <p:animEffect transition="in" filter="fade">
                                      <p:cBhvr>
                                        <p:cTn id="27" dur="1000"/>
                                        <p:tgtEl>
                                          <p:spTgt spid="47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66">
                                            <p:txEl>
                                              <p:pRg st="5" end="5"/>
                                            </p:txEl>
                                          </p:spTgt>
                                        </p:tgtEl>
                                        <p:attrNameLst>
                                          <p:attrName>style.visibility</p:attrName>
                                        </p:attrNameLst>
                                      </p:cBhvr>
                                      <p:to>
                                        <p:strVal val="visible"/>
                                      </p:to>
                                    </p:set>
                                    <p:animEffect transition="in" filter="fade">
                                      <p:cBhvr>
                                        <p:cTn id="32" dur="1000"/>
                                        <p:tgtEl>
                                          <p:spTgt spid="476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66">
                                            <p:txEl>
                                              <p:pRg st="6" end="6"/>
                                            </p:txEl>
                                          </p:spTgt>
                                        </p:tgtEl>
                                        <p:attrNameLst>
                                          <p:attrName>style.visibility</p:attrName>
                                        </p:attrNameLst>
                                      </p:cBhvr>
                                      <p:to>
                                        <p:strVal val="visible"/>
                                      </p:to>
                                    </p:set>
                                    <p:animEffect transition="in" filter="fade">
                                      <p:cBhvr>
                                        <p:cTn id="37" dur="1000"/>
                                        <p:tgtEl>
                                          <p:spTgt spid="476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766">
                                            <p:txEl>
                                              <p:pRg st="7" end="7"/>
                                            </p:txEl>
                                          </p:spTgt>
                                        </p:tgtEl>
                                        <p:attrNameLst>
                                          <p:attrName>style.visibility</p:attrName>
                                        </p:attrNameLst>
                                      </p:cBhvr>
                                      <p:to>
                                        <p:strVal val="visible"/>
                                      </p:to>
                                    </p:set>
                                    <p:animEffect transition="in" filter="fade">
                                      <p:cBhvr>
                                        <p:cTn id="42" dur="1000"/>
                                        <p:tgtEl>
                                          <p:spTgt spid="476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66">
                                            <p:txEl>
                                              <p:pRg st="8" end="8"/>
                                            </p:txEl>
                                          </p:spTgt>
                                        </p:tgtEl>
                                        <p:attrNameLst>
                                          <p:attrName>style.visibility</p:attrName>
                                        </p:attrNameLst>
                                      </p:cBhvr>
                                      <p:to>
                                        <p:strVal val="visible"/>
                                      </p:to>
                                    </p:set>
                                    <p:animEffect transition="in" filter="fade">
                                      <p:cBhvr>
                                        <p:cTn id="47" dur="1000"/>
                                        <p:tgtEl>
                                          <p:spTgt spid="476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4770"/>
        <p:cNvGrpSpPr/>
        <p:nvPr/>
      </p:nvGrpSpPr>
      <p:grpSpPr>
        <a:xfrm>
          <a:off x="0" y="0"/>
          <a:ext cx="0" cy="0"/>
          <a:chOff x="0" y="0"/>
          <a:chExt cx="0" cy="0"/>
        </a:xfrm>
      </p:grpSpPr>
      <p:sp>
        <p:nvSpPr>
          <p:cNvPr id="4771" name="Google Shape;4771;p556"/>
          <p:cNvSpPr txBox="1">
            <a:spLocks noGrp="1"/>
          </p:cNvSpPr>
          <p:nvPr>
            <p:ph type="title"/>
          </p:nvPr>
        </p:nvSpPr>
        <p:spPr>
          <a:xfrm>
            <a:off x="81225" y="270725"/>
            <a:ext cx="8862600" cy="46653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400" b="1">
                <a:latin typeface="Comfortaa"/>
                <a:ea typeface="Comfortaa"/>
                <a:cs typeface="Comfortaa"/>
                <a:sym typeface="Comfortaa"/>
              </a:rPr>
              <a:t>Note that there are pods that cannot be deleted by the drain command:</a:t>
            </a:r>
            <a:endParaRPr sz="2400" b="1">
              <a:latin typeface="Comfortaa"/>
              <a:ea typeface="Comfortaa"/>
              <a:cs typeface="Comfortaa"/>
              <a:sym typeface="Comfortaa"/>
            </a:endParaRPr>
          </a:p>
          <a:p>
            <a:pPr marL="0" lvl="0" indent="0" algn="l" rtl="0">
              <a:lnSpc>
                <a:spcPct val="115000"/>
              </a:lnSpc>
              <a:spcBef>
                <a:spcPts val="0"/>
              </a:spcBef>
              <a:spcAft>
                <a:spcPts val="0"/>
              </a:spcAft>
              <a:buNone/>
            </a:pPr>
            <a:endParaRPr sz="2400" b="1">
              <a:latin typeface="Comfortaa"/>
              <a:ea typeface="Comfortaa"/>
              <a:cs typeface="Comfortaa"/>
              <a:sym typeface="Comfortaa"/>
            </a:endParaRPr>
          </a:p>
          <a:p>
            <a:pPr marL="457200" lvl="0" indent="-381000" algn="l" rtl="0">
              <a:lnSpc>
                <a:spcPct val="115000"/>
              </a:lnSpc>
              <a:spcBef>
                <a:spcPts val="0"/>
              </a:spcBef>
              <a:spcAft>
                <a:spcPts val="0"/>
              </a:spcAft>
              <a:buSzPts val="2400"/>
              <a:buFont typeface="Comfortaa"/>
              <a:buAutoNum type="arabicPeriod"/>
            </a:pPr>
            <a:r>
              <a:rPr lang="en" sz="2400" b="1">
                <a:latin typeface="Comfortaa"/>
                <a:ea typeface="Comfortaa"/>
                <a:cs typeface="Comfortaa"/>
                <a:sym typeface="Comfortaa"/>
              </a:rPr>
              <a:t>daemonsets..need to use the --ignore-daemonset flag to override</a:t>
            </a:r>
            <a:endParaRPr sz="2400" b="1">
              <a:latin typeface="Comfortaa"/>
              <a:ea typeface="Comfortaa"/>
              <a:cs typeface="Comfortaa"/>
              <a:sym typeface="Comfortaa"/>
            </a:endParaRPr>
          </a:p>
          <a:p>
            <a:pPr marL="457200" lvl="0" indent="-381000" algn="l" rtl="0">
              <a:lnSpc>
                <a:spcPct val="115000"/>
              </a:lnSpc>
              <a:spcBef>
                <a:spcPts val="0"/>
              </a:spcBef>
              <a:spcAft>
                <a:spcPts val="0"/>
              </a:spcAft>
              <a:buSzPts val="2400"/>
              <a:buFont typeface="Comfortaa"/>
              <a:buAutoNum type="arabicPeriod"/>
            </a:pPr>
            <a:r>
              <a:rPr lang="en" sz="2400" b="1">
                <a:latin typeface="Comfortaa"/>
                <a:ea typeface="Comfortaa"/>
                <a:cs typeface="Comfortaa"/>
                <a:sym typeface="Comfortaa"/>
              </a:rPr>
              <a:t>If a pod is using EmptyDir{} as a storage volume..need to use the --delete-local-data flag to override.</a:t>
            </a:r>
            <a:endParaRPr sz="2400" b="1">
              <a:latin typeface="Comfortaa"/>
              <a:ea typeface="Comfortaa"/>
              <a:cs typeface="Comfortaa"/>
              <a:sym typeface="Comfortaa"/>
            </a:endParaRPr>
          </a:p>
          <a:p>
            <a:pPr marL="457200" lvl="0" indent="-381000" algn="l" rtl="0">
              <a:lnSpc>
                <a:spcPct val="115000"/>
              </a:lnSpc>
              <a:spcBef>
                <a:spcPts val="0"/>
              </a:spcBef>
              <a:spcAft>
                <a:spcPts val="0"/>
              </a:spcAft>
              <a:buSzPts val="2400"/>
              <a:buFont typeface="Comfortaa"/>
              <a:buAutoNum type="arabicPeriod"/>
            </a:pPr>
            <a:r>
              <a:rPr lang="en" sz="2400" b="1">
                <a:latin typeface="Comfortaa"/>
                <a:ea typeface="Comfortaa"/>
                <a:cs typeface="Comfortaa"/>
                <a:sym typeface="Comfortaa"/>
              </a:rPr>
              <a:t>Static Pods..as they are managed by Kubelet</a:t>
            </a:r>
            <a:endParaRPr sz="2400" b="1">
              <a:latin typeface="Comfortaa"/>
              <a:ea typeface="Comfortaa"/>
              <a:cs typeface="Comfortaa"/>
              <a:sym typeface="Comfortaa"/>
            </a:endParaRPr>
          </a:p>
          <a:p>
            <a:pPr marL="0" lvl="0" indent="0" algn="l" rtl="0">
              <a:spcBef>
                <a:spcPts val="0"/>
              </a:spcBef>
              <a:spcAft>
                <a:spcPts val="0"/>
              </a:spcAft>
              <a:buNone/>
            </a:pPr>
            <a:endParaRPr sz="12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highlight>
                <a:srgbClr val="FFFFFF"/>
              </a:highlight>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1">
                                            <p:txEl>
                                              <p:pRg st="0" end="0"/>
                                            </p:txEl>
                                          </p:spTgt>
                                        </p:tgtEl>
                                        <p:attrNameLst>
                                          <p:attrName>style.visibility</p:attrName>
                                        </p:attrNameLst>
                                      </p:cBhvr>
                                      <p:to>
                                        <p:strVal val="visible"/>
                                      </p:to>
                                    </p:set>
                                    <p:animEffect transition="in" filter="fade">
                                      <p:cBhvr>
                                        <p:cTn id="7" dur="1000"/>
                                        <p:tgtEl>
                                          <p:spTgt spid="4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71">
                                            <p:txEl>
                                              <p:pRg st="1" end="1"/>
                                            </p:txEl>
                                          </p:spTgt>
                                        </p:tgtEl>
                                        <p:attrNameLst>
                                          <p:attrName>style.visibility</p:attrName>
                                        </p:attrNameLst>
                                      </p:cBhvr>
                                      <p:to>
                                        <p:strVal val="visible"/>
                                      </p:to>
                                    </p:set>
                                    <p:animEffect transition="in" filter="fade">
                                      <p:cBhvr>
                                        <p:cTn id="12" dur="1000"/>
                                        <p:tgtEl>
                                          <p:spTgt spid="4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71">
                                            <p:txEl>
                                              <p:pRg st="2" end="2"/>
                                            </p:txEl>
                                          </p:spTgt>
                                        </p:tgtEl>
                                        <p:attrNameLst>
                                          <p:attrName>style.visibility</p:attrName>
                                        </p:attrNameLst>
                                      </p:cBhvr>
                                      <p:to>
                                        <p:strVal val="visible"/>
                                      </p:to>
                                    </p:set>
                                    <p:animEffect transition="in" filter="fade">
                                      <p:cBhvr>
                                        <p:cTn id="17" dur="1000"/>
                                        <p:tgtEl>
                                          <p:spTgt spid="47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71">
                                            <p:txEl>
                                              <p:pRg st="3" end="3"/>
                                            </p:txEl>
                                          </p:spTgt>
                                        </p:tgtEl>
                                        <p:attrNameLst>
                                          <p:attrName>style.visibility</p:attrName>
                                        </p:attrNameLst>
                                      </p:cBhvr>
                                      <p:to>
                                        <p:strVal val="visible"/>
                                      </p:to>
                                    </p:set>
                                    <p:animEffect transition="in" filter="fade">
                                      <p:cBhvr>
                                        <p:cTn id="22" dur="1000"/>
                                        <p:tgtEl>
                                          <p:spTgt spid="47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71">
                                            <p:txEl>
                                              <p:pRg st="4" end="4"/>
                                            </p:txEl>
                                          </p:spTgt>
                                        </p:tgtEl>
                                        <p:attrNameLst>
                                          <p:attrName>style.visibility</p:attrName>
                                        </p:attrNameLst>
                                      </p:cBhvr>
                                      <p:to>
                                        <p:strVal val="visible"/>
                                      </p:to>
                                    </p:set>
                                    <p:animEffect transition="in" filter="fade">
                                      <p:cBhvr>
                                        <p:cTn id="27" dur="1000"/>
                                        <p:tgtEl>
                                          <p:spTgt spid="47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71">
                                            <p:txEl>
                                              <p:pRg st="5" end="5"/>
                                            </p:txEl>
                                          </p:spTgt>
                                        </p:tgtEl>
                                        <p:attrNameLst>
                                          <p:attrName>style.visibility</p:attrName>
                                        </p:attrNameLst>
                                      </p:cBhvr>
                                      <p:to>
                                        <p:strVal val="visible"/>
                                      </p:to>
                                    </p:set>
                                    <p:animEffect transition="in" filter="fade">
                                      <p:cBhvr>
                                        <p:cTn id="32" dur="1000"/>
                                        <p:tgtEl>
                                          <p:spTgt spid="47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71">
                                            <p:txEl>
                                              <p:pRg st="6" end="6"/>
                                            </p:txEl>
                                          </p:spTgt>
                                        </p:tgtEl>
                                        <p:attrNameLst>
                                          <p:attrName>style.visibility</p:attrName>
                                        </p:attrNameLst>
                                      </p:cBhvr>
                                      <p:to>
                                        <p:strVal val="visible"/>
                                      </p:to>
                                    </p:set>
                                    <p:animEffect transition="in" filter="fade">
                                      <p:cBhvr>
                                        <p:cTn id="37" dur="1000"/>
                                        <p:tgtEl>
                                          <p:spTgt spid="47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4775"/>
        <p:cNvGrpSpPr/>
        <p:nvPr/>
      </p:nvGrpSpPr>
      <p:grpSpPr>
        <a:xfrm>
          <a:off x="0" y="0"/>
          <a:ext cx="0" cy="0"/>
          <a:chOff x="0" y="0"/>
          <a:chExt cx="0" cy="0"/>
        </a:xfrm>
      </p:grpSpPr>
      <p:sp>
        <p:nvSpPr>
          <p:cNvPr id="4776" name="Google Shape;4776;p557"/>
          <p:cNvSpPr txBox="1">
            <a:spLocks noGrp="1"/>
          </p:cNvSpPr>
          <p:nvPr>
            <p:ph type="title"/>
          </p:nvPr>
        </p:nvSpPr>
        <p:spPr>
          <a:xfrm>
            <a:off x="214500" y="839950"/>
            <a:ext cx="8520600" cy="24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Installing Kubeadm Clusters</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pic>
        <p:nvPicPr>
          <p:cNvPr id="4777" name="Google Shape;4777;p557"/>
          <p:cNvPicPr preferRelativeResize="0"/>
          <p:nvPr/>
        </p:nvPicPr>
        <p:blipFill>
          <a:blip r:embed="rId3">
            <a:alphaModFix/>
          </a:blip>
          <a:stretch>
            <a:fillRect/>
          </a:stretch>
        </p:blipFill>
        <p:spPr>
          <a:xfrm>
            <a:off x="5964650" y="2423275"/>
            <a:ext cx="1805675" cy="2063625"/>
          </a:xfrm>
          <a:prstGeom prst="rect">
            <a:avLst/>
          </a:prstGeom>
          <a:noFill/>
          <a:ln>
            <a:noFill/>
          </a:ln>
        </p:spPr>
      </p:pic>
    </p:spTree>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4781"/>
        <p:cNvGrpSpPr/>
        <p:nvPr/>
      </p:nvGrpSpPr>
      <p:grpSpPr>
        <a:xfrm>
          <a:off x="0" y="0"/>
          <a:ext cx="0" cy="0"/>
          <a:chOff x="0" y="0"/>
          <a:chExt cx="0" cy="0"/>
        </a:xfrm>
      </p:grpSpPr>
      <p:sp>
        <p:nvSpPr>
          <p:cNvPr id="4782" name="Google Shape;4782;p558"/>
          <p:cNvSpPr txBox="1"/>
          <p:nvPr/>
        </p:nvSpPr>
        <p:spPr>
          <a:xfrm>
            <a:off x="125825" y="58200"/>
            <a:ext cx="9144000" cy="50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9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where available kubernetes &lt;version&gt; is:</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$curl -s https://packages.cloud.google.com/apt/dists/kubernetes-xenial/main/binary-amd64/Packages | grep Version | awk '{print $2}'</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a:solidFill>
                  <a:schemeClr val="dk1"/>
                </a:solidFill>
                <a:latin typeface="Comfortaa"/>
                <a:ea typeface="Comfortaa"/>
                <a:cs typeface="Comfortaa"/>
                <a:sym typeface="Comfortaa"/>
              </a:rPr>
              <a:t>$apt-cache madison kubeadm</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apt</a:t>
            </a:r>
            <a:r>
              <a:rPr lang="en" sz="2400">
                <a:solidFill>
                  <a:srgbClr val="00FF00"/>
                </a:solidFill>
                <a:latin typeface="Comfortaa"/>
                <a:ea typeface="Comfortaa"/>
                <a:cs typeface="Comfortaa"/>
                <a:sym typeface="Comfortaa"/>
              </a:rPr>
              <a:t>-</a:t>
            </a:r>
            <a:r>
              <a:rPr lang="en" sz="2400" b="1">
                <a:solidFill>
                  <a:srgbClr val="00FF00"/>
                </a:solidFill>
                <a:latin typeface="Comfortaa"/>
                <a:ea typeface="Comfortaa"/>
                <a:cs typeface="Comfortaa"/>
                <a:sym typeface="Comfortaa"/>
              </a:rPr>
              <a:t>cache's madison</a:t>
            </a:r>
            <a:r>
              <a:rPr lang="en" sz="2400">
                <a:solidFill>
                  <a:schemeClr val="dk1"/>
                </a:solidFill>
                <a:latin typeface="Comfortaa"/>
                <a:ea typeface="Comfortaa"/>
                <a:cs typeface="Comfortaa"/>
                <a:sym typeface="Comfortaa"/>
              </a:rPr>
              <a:t> command attempts to mimic the output format and a subset of the functionality of the Debian archive management tool, </a:t>
            </a:r>
            <a:r>
              <a:rPr lang="en" sz="2400" b="1">
                <a:solidFill>
                  <a:schemeClr val="dk1"/>
                </a:solidFill>
                <a:latin typeface="Comfortaa"/>
                <a:ea typeface="Comfortaa"/>
                <a:cs typeface="Comfortaa"/>
                <a:sym typeface="Comfortaa"/>
              </a:rPr>
              <a:t>madison</a:t>
            </a:r>
            <a:r>
              <a:rPr lang="en" sz="2400">
                <a:solidFill>
                  <a:schemeClr val="dk1"/>
                </a:solidFill>
                <a:latin typeface="Comfortaa"/>
                <a:ea typeface="Comfortaa"/>
                <a:cs typeface="Comfortaa"/>
                <a:sym typeface="Comfortaa"/>
              </a:rPr>
              <a:t>. It displays available versions of a package in a tabular format</a:t>
            </a:r>
            <a:endParaRPr sz="2400" b="1">
              <a:solidFill>
                <a:schemeClr val="dk1"/>
              </a:solidFill>
              <a:latin typeface="Comfortaa"/>
              <a:ea typeface="Comfortaa"/>
              <a:cs typeface="Comfortaa"/>
              <a:sym typeface="Comfortaa"/>
            </a:endParaRPr>
          </a:p>
          <a:p>
            <a:pPr marL="114300" marR="266700" lvl="0" indent="0" algn="l" rtl="0">
              <a:lnSpc>
                <a:spcPct val="130769"/>
              </a:lnSpc>
              <a:spcBef>
                <a:spcPts val="0"/>
              </a:spcBef>
              <a:spcAft>
                <a:spcPts val="0"/>
              </a:spcAft>
              <a:buNone/>
            </a:pPr>
            <a:endParaRPr sz="1000">
              <a:solidFill>
                <a:srgbClr val="00FF00"/>
              </a:solidFill>
              <a:highlight>
                <a:srgbClr val="FFFFFF"/>
              </a:highlight>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3"/>
          <p:cNvSpPr txBox="1">
            <a:spLocks noGrp="1"/>
          </p:cNvSpPr>
          <p:nvPr>
            <p:ph type="body" idx="1"/>
          </p:nvPr>
        </p:nvSpPr>
        <p:spPr>
          <a:xfrm>
            <a:off x="388150" y="376925"/>
            <a:ext cx="1652400" cy="1170600"/>
          </a:xfrm>
          <a:prstGeom prst="rect">
            <a:avLst/>
          </a:prstGeom>
          <a:ln w="2857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r>
              <a:rPr lang="en"/>
              <a:t>  NODE 01</a:t>
            </a:r>
            <a:endParaRPr/>
          </a:p>
        </p:txBody>
      </p:sp>
      <p:sp>
        <p:nvSpPr>
          <p:cNvPr id="485" name="Google Shape;485;p73"/>
          <p:cNvSpPr txBox="1">
            <a:spLocks noGrp="1"/>
          </p:cNvSpPr>
          <p:nvPr>
            <p:ph type="body" idx="1"/>
          </p:nvPr>
        </p:nvSpPr>
        <p:spPr>
          <a:xfrm>
            <a:off x="388150" y="1864075"/>
            <a:ext cx="1652400" cy="1170600"/>
          </a:xfrm>
          <a:prstGeom prst="rect">
            <a:avLst/>
          </a:prstGeom>
          <a:ln w="2857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r>
              <a:rPr lang="en"/>
              <a:t>  NODE 02</a:t>
            </a:r>
            <a:endParaRPr/>
          </a:p>
        </p:txBody>
      </p:sp>
      <p:sp>
        <p:nvSpPr>
          <p:cNvPr id="486" name="Google Shape;486;p73"/>
          <p:cNvSpPr txBox="1">
            <a:spLocks noGrp="1"/>
          </p:cNvSpPr>
          <p:nvPr>
            <p:ph type="body" idx="1"/>
          </p:nvPr>
        </p:nvSpPr>
        <p:spPr>
          <a:xfrm>
            <a:off x="388150" y="3351225"/>
            <a:ext cx="1652400" cy="1170600"/>
          </a:xfrm>
          <a:prstGeom prst="rect">
            <a:avLst/>
          </a:prstGeom>
          <a:ln w="2857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r>
              <a:rPr lang="en"/>
              <a:t>  NODE 03</a:t>
            </a:r>
            <a:endParaRPr/>
          </a:p>
        </p:txBody>
      </p:sp>
      <p:sp>
        <p:nvSpPr>
          <p:cNvPr id="487" name="Google Shape;487;p73"/>
          <p:cNvSpPr/>
          <p:nvPr/>
        </p:nvSpPr>
        <p:spPr>
          <a:xfrm>
            <a:off x="2201925" y="2125425"/>
            <a:ext cx="1262400" cy="408000"/>
          </a:xfrm>
          <a:prstGeom prst="rightArrow">
            <a:avLst>
              <a:gd name="adj1" fmla="val 50000"/>
              <a:gd name="adj2" fmla="val 50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3"/>
          <p:cNvSpPr txBox="1">
            <a:spLocks noGrp="1"/>
          </p:cNvSpPr>
          <p:nvPr>
            <p:ph type="body" idx="1"/>
          </p:nvPr>
        </p:nvSpPr>
        <p:spPr>
          <a:xfrm>
            <a:off x="3507625" y="469800"/>
            <a:ext cx="1652400" cy="1170600"/>
          </a:xfrm>
          <a:prstGeom prst="rect">
            <a:avLst/>
          </a:prstGeom>
          <a:ln w="2857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r>
              <a:rPr lang="en"/>
              <a:t>  NODE 01</a:t>
            </a:r>
            <a:endParaRPr/>
          </a:p>
        </p:txBody>
      </p:sp>
      <p:sp>
        <p:nvSpPr>
          <p:cNvPr id="489" name="Google Shape;489;p73"/>
          <p:cNvSpPr txBox="1">
            <a:spLocks noGrp="1"/>
          </p:cNvSpPr>
          <p:nvPr>
            <p:ph type="body" idx="1"/>
          </p:nvPr>
        </p:nvSpPr>
        <p:spPr>
          <a:xfrm>
            <a:off x="3507625" y="1864075"/>
            <a:ext cx="1652400" cy="1170600"/>
          </a:xfrm>
          <a:prstGeom prst="rect">
            <a:avLst/>
          </a:prstGeom>
          <a:ln w="2857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  NODE 02</a:t>
            </a:r>
            <a:endParaRPr/>
          </a:p>
          <a:p>
            <a:pPr marL="0" lvl="0" indent="0" algn="l" rtl="0">
              <a:spcBef>
                <a:spcPts val="1600"/>
              </a:spcBef>
              <a:spcAft>
                <a:spcPts val="1600"/>
              </a:spcAft>
              <a:buNone/>
            </a:pPr>
            <a:endParaRPr/>
          </a:p>
        </p:txBody>
      </p:sp>
      <p:sp>
        <p:nvSpPr>
          <p:cNvPr id="490" name="Google Shape;490;p73"/>
          <p:cNvSpPr/>
          <p:nvPr/>
        </p:nvSpPr>
        <p:spPr>
          <a:xfrm>
            <a:off x="5330525" y="2125425"/>
            <a:ext cx="1427700" cy="4080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3"/>
          <p:cNvSpPr txBox="1">
            <a:spLocks noGrp="1"/>
          </p:cNvSpPr>
          <p:nvPr>
            <p:ph type="body" idx="1"/>
          </p:nvPr>
        </p:nvSpPr>
        <p:spPr>
          <a:xfrm>
            <a:off x="6894175" y="1864075"/>
            <a:ext cx="1652400" cy="1170600"/>
          </a:xfrm>
          <a:prstGeom prst="rect">
            <a:avLst/>
          </a:prstGeom>
          <a:ln w="2857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  NODE 02</a:t>
            </a:r>
            <a:endParaRPr/>
          </a:p>
          <a:p>
            <a:pPr marL="0" lvl="0" indent="0" algn="l" rtl="0">
              <a:spcBef>
                <a:spcPts val="1600"/>
              </a:spcBef>
              <a:spcAft>
                <a:spcPts val="1600"/>
              </a:spcAft>
              <a:buNone/>
            </a:pPr>
            <a:endParaRPr/>
          </a:p>
        </p:txBody>
      </p:sp>
      <p:sp>
        <p:nvSpPr>
          <p:cNvPr id="492" name="Google Shape;492;p73"/>
          <p:cNvSpPr txBox="1"/>
          <p:nvPr/>
        </p:nvSpPr>
        <p:spPr>
          <a:xfrm>
            <a:off x="2142902" y="1769925"/>
            <a:ext cx="14277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FF00"/>
                </a:solidFill>
                <a:latin typeface="Comfortaa"/>
                <a:ea typeface="Comfortaa"/>
                <a:cs typeface="Comfortaa"/>
                <a:sym typeface="Comfortaa"/>
              </a:rPr>
              <a:t>Filtering</a:t>
            </a:r>
            <a:endParaRPr sz="2000" b="1">
              <a:solidFill>
                <a:srgbClr val="00FF00"/>
              </a:solidFill>
              <a:latin typeface="Comfortaa"/>
              <a:ea typeface="Comfortaa"/>
              <a:cs typeface="Comfortaa"/>
              <a:sym typeface="Comfortaa"/>
            </a:endParaRPr>
          </a:p>
        </p:txBody>
      </p:sp>
      <p:sp>
        <p:nvSpPr>
          <p:cNvPr id="493" name="Google Shape;493;p73"/>
          <p:cNvSpPr txBox="1"/>
          <p:nvPr/>
        </p:nvSpPr>
        <p:spPr>
          <a:xfrm>
            <a:off x="5330525" y="1769925"/>
            <a:ext cx="12624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FF00"/>
                </a:solidFill>
                <a:latin typeface="Comfortaa"/>
                <a:ea typeface="Comfortaa"/>
                <a:cs typeface="Comfortaa"/>
                <a:sym typeface="Comfortaa"/>
              </a:rPr>
              <a:t>Scoring</a:t>
            </a:r>
            <a:endParaRPr sz="2000" b="1">
              <a:solidFill>
                <a:srgbClr val="00FF00"/>
              </a:solidFill>
              <a:latin typeface="Comfortaa"/>
              <a:ea typeface="Comfortaa"/>
              <a:cs typeface="Comfortaa"/>
              <a:sym typeface="Comfortaa"/>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4786"/>
        <p:cNvGrpSpPr/>
        <p:nvPr/>
      </p:nvGrpSpPr>
      <p:grpSpPr>
        <a:xfrm>
          <a:off x="0" y="0"/>
          <a:ext cx="0" cy="0"/>
          <a:chOff x="0" y="0"/>
          <a:chExt cx="0" cy="0"/>
        </a:xfrm>
      </p:grpSpPr>
      <p:sp>
        <p:nvSpPr>
          <p:cNvPr id="4787" name="Google Shape;4787;p559"/>
          <p:cNvSpPr txBox="1"/>
          <p:nvPr/>
        </p:nvSpPr>
        <p:spPr>
          <a:xfrm>
            <a:off x="125825" y="58200"/>
            <a:ext cx="9144000" cy="50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dirty="0">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dirty="0">
                <a:solidFill>
                  <a:schemeClr val="dk1"/>
                </a:solidFill>
                <a:latin typeface="Comfortaa"/>
                <a:ea typeface="Comfortaa"/>
                <a:cs typeface="Comfortaa"/>
                <a:sym typeface="Comfortaa"/>
              </a:rPr>
              <a:t>To install a specific version of kubeadm :</a:t>
            </a:r>
            <a:endParaRPr sz="2400" b="1" dirty="0">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dirty="0">
                <a:solidFill>
                  <a:srgbClr val="00FF00"/>
                </a:solidFill>
                <a:latin typeface="Comfortaa"/>
                <a:ea typeface="Comfortaa"/>
                <a:cs typeface="Comfortaa"/>
                <a:sym typeface="Comfortaa"/>
              </a:rPr>
              <a:t>apt-get install -y kubeadm=&lt;version&gt;</a:t>
            </a:r>
            <a:endParaRPr sz="2400" b="1" dirty="0">
              <a:solidFill>
                <a:srgbClr val="00FF00"/>
              </a:solidFill>
              <a:latin typeface="Comfortaa"/>
              <a:ea typeface="Comfortaa"/>
              <a:cs typeface="Comfortaa"/>
              <a:sym typeface="Comfortaa"/>
            </a:endParaRPr>
          </a:p>
          <a:p>
            <a:pPr marL="0" lvl="0" indent="0" algn="l" rtl="0">
              <a:spcBef>
                <a:spcPts val="0"/>
              </a:spcBef>
              <a:spcAft>
                <a:spcPts val="0"/>
              </a:spcAft>
              <a:buNone/>
            </a:pPr>
            <a:endParaRPr sz="2400" b="1" dirty="0">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dirty="0">
                <a:solidFill>
                  <a:schemeClr val="dk1"/>
                </a:solidFill>
                <a:latin typeface="Comfortaa"/>
                <a:ea typeface="Comfortaa"/>
                <a:cs typeface="Comfortaa"/>
                <a:sym typeface="Comfortaa"/>
              </a:rPr>
              <a:t>However kubectl and kubelet packages are installed by dependencies when we install kubeadm so all three packages should be installed with a specific version:</a:t>
            </a:r>
            <a:endParaRPr sz="2400" b="1" dirty="0">
              <a:solidFill>
                <a:schemeClr val="dk1"/>
              </a:solidFill>
              <a:latin typeface="Comfortaa"/>
              <a:ea typeface="Comfortaa"/>
              <a:cs typeface="Comfortaa"/>
              <a:sym typeface="Comfortaa"/>
            </a:endParaRPr>
          </a:p>
          <a:p>
            <a:pPr marL="0" lvl="0" indent="0" algn="l" rtl="0">
              <a:spcBef>
                <a:spcPts val="0"/>
              </a:spcBef>
              <a:spcAft>
                <a:spcPts val="0"/>
              </a:spcAft>
              <a:buNone/>
            </a:pPr>
            <a:r>
              <a:rPr lang="en" sz="2400" b="1" dirty="0">
                <a:solidFill>
                  <a:srgbClr val="00FF00"/>
                </a:solidFill>
                <a:latin typeface="Comfortaa"/>
                <a:ea typeface="Comfortaa"/>
                <a:cs typeface="Comfortaa"/>
                <a:sym typeface="Comfortaa"/>
              </a:rPr>
              <a:t>sudo apt-get install -y kubelet=&lt;version&gt; kubectl=&lt;version&gt; kubeadm=&lt;version&gt;</a:t>
            </a:r>
            <a:endParaRPr sz="2400" b="1" dirty="0">
              <a:solidFill>
                <a:srgbClr val="00FF00"/>
              </a:solidFill>
              <a:latin typeface="Comfortaa"/>
              <a:ea typeface="Comfortaa"/>
              <a:cs typeface="Comfortaa"/>
              <a:sym typeface="Comfortaa"/>
            </a:endParaRPr>
          </a:p>
          <a:p>
            <a:pPr marL="0" lvl="0" indent="0" algn="l" rtl="0">
              <a:spcBef>
                <a:spcPts val="0"/>
              </a:spcBef>
              <a:spcAft>
                <a:spcPts val="0"/>
              </a:spcAft>
              <a:buNone/>
            </a:pPr>
            <a:endParaRPr sz="2400" b="1" dirty="0">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dirty="0">
                <a:solidFill>
                  <a:schemeClr val="dk1"/>
                </a:solidFill>
                <a:latin typeface="Comfortaa"/>
                <a:ea typeface="Comfortaa"/>
                <a:cs typeface="Comfortaa"/>
                <a:sym typeface="Comfortaa"/>
              </a:rPr>
              <a:t>Install the container runtime of your choice</a:t>
            </a:r>
            <a:endParaRPr sz="2400" b="1" dirty="0">
              <a:solidFill>
                <a:schemeClr val="dk1"/>
              </a:solidFill>
              <a:latin typeface="Comfortaa"/>
              <a:ea typeface="Comfortaa"/>
              <a:cs typeface="Comfortaa"/>
              <a:sym typeface="Comfortaa"/>
            </a:endParaRPr>
          </a:p>
          <a:p>
            <a:pPr marL="0" lvl="0" indent="0" algn="l" rtl="0">
              <a:spcBef>
                <a:spcPts val="0"/>
              </a:spcBef>
              <a:spcAft>
                <a:spcPts val="0"/>
              </a:spcAft>
              <a:buNone/>
            </a:pPr>
            <a:endParaRPr sz="2400" b="1" dirty="0">
              <a:solidFill>
                <a:srgbClr val="00FF00"/>
              </a:solidFill>
              <a:latin typeface="Comfortaa"/>
              <a:ea typeface="Comfortaa"/>
              <a:cs typeface="Comfortaa"/>
              <a:sym typeface="Comfortaa"/>
            </a:endParaRPr>
          </a:p>
          <a:p>
            <a:pPr marL="0" lvl="0" indent="0" algn="l" rtl="0">
              <a:spcBef>
                <a:spcPts val="0"/>
              </a:spcBef>
              <a:spcAft>
                <a:spcPts val="0"/>
              </a:spcAft>
              <a:buNone/>
            </a:pPr>
            <a:r>
              <a:rPr lang="en" sz="2400" b="1" dirty="0">
                <a:solidFill>
                  <a:schemeClr val="dk1"/>
                </a:solidFill>
                <a:latin typeface="Comfortaa"/>
                <a:ea typeface="Comfortaa"/>
                <a:cs typeface="Comfortaa"/>
                <a:sym typeface="Comfortaa"/>
              </a:rPr>
              <a:t>Then just do init and join the worker nodes</a:t>
            </a:r>
            <a:endParaRPr sz="2400" b="1" dirty="0">
              <a:solidFill>
                <a:schemeClr val="dk1"/>
              </a:solidFill>
              <a:latin typeface="Comfortaa"/>
              <a:ea typeface="Comfortaa"/>
              <a:cs typeface="Comfortaa"/>
              <a:sym typeface="Comfortaa"/>
            </a:endParaRPr>
          </a:p>
          <a:p>
            <a:pPr marL="0" lvl="0" indent="0" algn="l" rtl="0">
              <a:spcBef>
                <a:spcPts val="0"/>
              </a:spcBef>
              <a:spcAft>
                <a:spcPts val="0"/>
              </a:spcAft>
              <a:buNone/>
            </a:pPr>
            <a:endParaRPr sz="2400" b="1" dirty="0">
              <a:solidFill>
                <a:schemeClr val="dk1"/>
              </a:solidFill>
              <a:latin typeface="Comfortaa"/>
              <a:ea typeface="Comfortaa"/>
              <a:cs typeface="Comfortaa"/>
              <a:sym typeface="Comfortaa"/>
            </a:endParaRPr>
          </a:p>
          <a:p>
            <a:pPr marL="0" lvl="0" indent="0" algn="l" rtl="0">
              <a:spcBef>
                <a:spcPts val="0"/>
              </a:spcBef>
              <a:spcAft>
                <a:spcPts val="0"/>
              </a:spcAft>
              <a:buNone/>
            </a:pPr>
            <a:endParaRPr sz="2100" b="1" dirty="0">
              <a:solidFill>
                <a:srgbClr val="00FF00"/>
              </a:solidFill>
              <a:latin typeface="Comfortaa"/>
              <a:ea typeface="Comfortaa"/>
              <a:cs typeface="Comfortaa"/>
              <a:sym typeface="Comfortaa"/>
            </a:endParaRPr>
          </a:p>
          <a:p>
            <a:pPr marL="114300" marR="266700" lvl="0" indent="0" algn="l" rtl="0">
              <a:lnSpc>
                <a:spcPct val="130769"/>
              </a:lnSpc>
              <a:spcBef>
                <a:spcPts val="0"/>
              </a:spcBef>
              <a:spcAft>
                <a:spcPts val="0"/>
              </a:spcAft>
              <a:buNone/>
            </a:pPr>
            <a:endParaRPr sz="1000" dirty="0">
              <a:solidFill>
                <a:srgbClr val="00FF00"/>
              </a:solidFill>
              <a:highlight>
                <a:srgbClr val="FFFFFF"/>
              </a:highlight>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4791"/>
        <p:cNvGrpSpPr/>
        <p:nvPr/>
      </p:nvGrpSpPr>
      <p:grpSpPr>
        <a:xfrm>
          <a:off x="0" y="0"/>
          <a:ext cx="0" cy="0"/>
          <a:chOff x="0" y="0"/>
          <a:chExt cx="0" cy="0"/>
        </a:xfrm>
      </p:grpSpPr>
      <p:sp>
        <p:nvSpPr>
          <p:cNvPr id="4792" name="Google Shape;4792;p560"/>
          <p:cNvSpPr txBox="1">
            <a:spLocks noGrp="1"/>
          </p:cNvSpPr>
          <p:nvPr>
            <p:ph type="title"/>
          </p:nvPr>
        </p:nvSpPr>
        <p:spPr>
          <a:xfrm>
            <a:off x="214500" y="839950"/>
            <a:ext cx="8520600" cy="24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Installing a Highly Available Kubeadm Cluster</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pic>
        <p:nvPicPr>
          <p:cNvPr id="4793" name="Google Shape;4793;p560"/>
          <p:cNvPicPr preferRelativeResize="0"/>
          <p:nvPr/>
        </p:nvPicPr>
        <p:blipFill>
          <a:blip r:embed="rId3">
            <a:alphaModFix/>
          </a:blip>
          <a:stretch>
            <a:fillRect/>
          </a:stretch>
        </p:blipFill>
        <p:spPr>
          <a:xfrm>
            <a:off x="6256475" y="2060700"/>
            <a:ext cx="1805675" cy="2063625"/>
          </a:xfrm>
          <a:prstGeom prst="rect">
            <a:avLst/>
          </a:prstGeom>
          <a:noFill/>
          <a:ln>
            <a:noFill/>
          </a:ln>
        </p:spPr>
      </p:pic>
    </p:spTree>
  </p:cSld>
  <p:clrMapOvr>
    <a:masterClrMapping/>
  </p:clrMapOvr>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4797"/>
        <p:cNvGrpSpPr/>
        <p:nvPr/>
      </p:nvGrpSpPr>
      <p:grpSpPr>
        <a:xfrm>
          <a:off x="0" y="0"/>
          <a:ext cx="0" cy="0"/>
          <a:chOff x="0" y="0"/>
          <a:chExt cx="0" cy="0"/>
        </a:xfrm>
      </p:grpSpPr>
      <p:sp>
        <p:nvSpPr>
          <p:cNvPr id="4798" name="Google Shape;4798;p561"/>
          <p:cNvSpPr txBox="1">
            <a:spLocks noGrp="1"/>
          </p:cNvSpPr>
          <p:nvPr>
            <p:ph type="title"/>
          </p:nvPr>
        </p:nvSpPr>
        <p:spPr>
          <a:xfrm>
            <a:off x="173100" y="1110850"/>
            <a:ext cx="95034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Upgrading your Kubeadm clusters</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pic>
        <p:nvPicPr>
          <p:cNvPr id="4799" name="Google Shape;4799;p561"/>
          <p:cNvPicPr preferRelativeResize="0"/>
          <p:nvPr/>
        </p:nvPicPr>
        <p:blipFill>
          <a:blip r:embed="rId3">
            <a:alphaModFix/>
          </a:blip>
          <a:stretch>
            <a:fillRect/>
          </a:stretch>
        </p:blipFill>
        <p:spPr>
          <a:xfrm>
            <a:off x="3582450" y="2747575"/>
            <a:ext cx="1581075" cy="1806950"/>
          </a:xfrm>
          <a:prstGeom prst="rect">
            <a:avLst/>
          </a:prstGeom>
          <a:noFill/>
          <a:ln>
            <a:noFill/>
          </a:ln>
        </p:spPr>
      </p:pic>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4803"/>
        <p:cNvGrpSpPr/>
        <p:nvPr/>
      </p:nvGrpSpPr>
      <p:grpSpPr>
        <a:xfrm>
          <a:off x="0" y="0"/>
          <a:ext cx="0" cy="0"/>
          <a:chOff x="0" y="0"/>
          <a:chExt cx="0" cy="0"/>
        </a:xfrm>
      </p:grpSpPr>
      <p:sp>
        <p:nvSpPr>
          <p:cNvPr id="4804" name="Google Shape;4804;p562"/>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Kubernetes "The Hard Way"</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4808"/>
        <p:cNvGrpSpPr/>
        <p:nvPr/>
      </p:nvGrpSpPr>
      <p:grpSpPr>
        <a:xfrm>
          <a:off x="0" y="0"/>
          <a:ext cx="0" cy="0"/>
          <a:chOff x="0" y="0"/>
          <a:chExt cx="0" cy="0"/>
        </a:xfrm>
      </p:grpSpPr>
      <p:sp>
        <p:nvSpPr>
          <p:cNvPr id="4809" name="Google Shape;4809;p563"/>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ETCD Backup and Restore Operations.</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4813"/>
        <p:cNvGrpSpPr/>
        <p:nvPr/>
      </p:nvGrpSpPr>
      <p:grpSpPr>
        <a:xfrm>
          <a:off x="0" y="0"/>
          <a:ext cx="0" cy="0"/>
          <a:chOff x="0" y="0"/>
          <a:chExt cx="0" cy="0"/>
        </a:xfrm>
      </p:grpSpPr>
      <p:sp>
        <p:nvSpPr>
          <p:cNvPr id="4814" name="Google Shape;4814;p564"/>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Installing Vagrant and VBox</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4818"/>
        <p:cNvGrpSpPr/>
        <p:nvPr/>
      </p:nvGrpSpPr>
      <p:grpSpPr>
        <a:xfrm>
          <a:off x="0" y="0"/>
          <a:ext cx="0" cy="0"/>
          <a:chOff x="0" y="0"/>
          <a:chExt cx="0" cy="0"/>
        </a:xfrm>
      </p:grpSpPr>
      <p:sp>
        <p:nvSpPr>
          <p:cNvPr id="4819" name="Google Shape;4819;p565"/>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Vagrant is a tool to build and manage VMs from HashiCorp</a:t>
            </a:r>
            <a:endParaRPr sz="3800" b="1">
              <a:latin typeface="Comfortaa"/>
              <a:ea typeface="Comfortaa"/>
              <a:cs typeface="Comfortaa"/>
              <a:sym typeface="Comfortaa"/>
            </a:endParaRPr>
          </a:p>
          <a:p>
            <a:pPr marL="0" lvl="0" indent="0" algn="l" rtl="0">
              <a:spcBef>
                <a:spcPts val="0"/>
              </a:spcBef>
              <a:spcAft>
                <a:spcPts val="0"/>
              </a:spcAft>
              <a:buNone/>
            </a:pPr>
            <a:r>
              <a:rPr lang="en" sz="2400" b="1" u="sng">
                <a:solidFill>
                  <a:schemeClr val="hlink"/>
                </a:solidFill>
                <a:latin typeface="Comfortaa"/>
                <a:ea typeface="Comfortaa"/>
                <a:cs typeface="Comfortaa"/>
                <a:sym typeface="Comfortaa"/>
                <a:hlinkClick r:id="rId3"/>
              </a:rPr>
              <a:t>https://www.vagrantup.com/</a:t>
            </a:r>
            <a:endParaRPr sz="24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4823"/>
        <p:cNvGrpSpPr/>
        <p:nvPr/>
      </p:nvGrpSpPr>
      <p:grpSpPr>
        <a:xfrm>
          <a:off x="0" y="0"/>
          <a:ext cx="0" cy="0"/>
          <a:chOff x="0" y="0"/>
          <a:chExt cx="0" cy="0"/>
        </a:xfrm>
      </p:grpSpPr>
      <p:sp>
        <p:nvSpPr>
          <p:cNvPr id="4824" name="Google Shape;4824;p566"/>
          <p:cNvSpPr txBox="1">
            <a:spLocks noGrp="1"/>
          </p:cNvSpPr>
          <p:nvPr>
            <p:ph type="title"/>
          </p:nvPr>
        </p:nvSpPr>
        <p:spPr>
          <a:xfrm>
            <a:off x="188100" y="1290975"/>
            <a:ext cx="89559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VBox or VirtualBox is an open source hypervisor from Oracle</a:t>
            </a:r>
            <a:endParaRPr sz="3800" b="1">
              <a:latin typeface="Comfortaa"/>
              <a:ea typeface="Comfortaa"/>
              <a:cs typeface="Comfortaa"/>
              <a:sym typeface="Comfortaa"/>
            </a:endParaRPr>
          </a:p>
          <a:p>
            <a:pPr marL="0" lvl="0" indent="0" algn="l" rtl="0">
              <a:spcBef>
                <a:spcPts val="0"/>
              </a:spcBef>
              <a:spcAft>
                <a:spcPts val="0"/>
              </a:spcAft>
              <a:buNone/>
            </a:pPr>
            <a:r>
              <a:rPr lang="en" sz="2400" b="1" u="sng">
                <a:solidFill>
                  <a:schemeClr val="hlink"/>
                </a:solidFill>
                <a:latin typeface="Comfortaa"/>
                <a:ea typeface="Comfortaa"/>
                <a:cs typeface="Comfortaa"/>
                <a:sym typeface="Comfortaa"/>
                <a:hlinkClick r:id="rId3"/>
              </a:rPr>
              <a:t>https://www.virtualbox.org/wiki/Downloads</a:t>
            </a:r>
            <a:endParaRPr sz="24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4828"/>
        <p:cNvGrpSpPr/>
        <p:nvPr/>
      </p:nvGrpSpPr>
      <p:grpSpPr>
        <a:xfrm>
          <a:off x="0" y="0"/>
          <a:ext cx="0" cy="0"/>
          <a:chOff x="0" y="0"/>
          <a:chExt cx="0" cy="0"/>
        </a:xfrm>
      </p:grpSpPr>
      <p:sp>
        <p:nvSpPr>
          <p:cNvPr id="4829" name="Google Shape;4829;p567"/>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Github repo for vagrant files </a:t>
            </a:r>
            <a:endParaRPr sz="3800" b="1">
              <a:latin typeface="Comfortaa"/>
              <a:ea typeface="Comfortaa"/>
              <a:cs typeface="Comfortaa"/>
              <a:sym typeface="Comfortaa"/>
            </a:endParaRPr>
          </a:p>
          <a:p>
            <a:pPr marL="0" lvl="0" indent="0" algn="l" rtl="0">
              <a:spcBef>
                <a:spcPts val="0"/>
              </a:spcBef>
              <a:spcAft>
                <a:spcPts val="0"/>
              </a:spcAft>
              <a:buNone/>
            </a:pPr>
            <a:r>
              <a:rPr lang="en" sz="2400" b="1" u="sng">
                <a:solidFill>
                  <a:schemeClr val="hlink"/>
                </a:solidFill>
                <a:latin typeface="Comfortaa"/>
                <a:ea typeface="Comfortaa"/>
                <a:cs typeface="Comfortaa"/>
                <a:sym typeface="Comfortaa"/>
                <a:hlinkClick r:id="rId3"/>
              </a:rPr>
              <a:t>https://github.com/chkp-dhouari/Mastering-Kubernetes</a:t>
            </a:r>
            <a:endParaRPr sz="24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4833"/>
        <p:cNvGrpSpPr/>
        <p:nvPr/>
      </p:nvGrpSpPr>
      <p:grpSpPr>
        <a:xfrm>
          <a:off x="0" y="0"/>
          <a:ext cx="0" cy="0"/>
          <a:chOff x="0" y="0"/>
          <a:chExt cx="0" cy="0"/>
        </a:xfrm>
      </p:grpSpPr>
      <p:sp>
        <p:nvSpPr>
          <p:cNvPr id="4834" name="Google Shape;4834;p568"/>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Understanding Resource Limits and Requests</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4"/>
          <p:cNvSpPr txBox="1">
            <a:spLocks noGrp="1"/>
          </p:cNvSpPr>
          <p:nvPr>
            <p:ph type="title"/>
          </p:nvPr>
        </p:nvSpPr>
        <p:spPr>
          <a:xfrm>
            <a:off x="3859200" y="1117225"/>
            <a:ext cx="1425600" cy="491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dk1"/>
                </a:solidFill>
              </a:rPr>
              <a:t>  WATCH</a:t>
            </a:r>
            <a:endParaRPr sz="2400">
              <a:solidFill>
                <a:schemeClr val="dk1"/>
              </a:solidFill>
            </a:endParaRPr>
          </a:p>
        </p:txBody>
      </p:sp>
      <p:sp>
        <p:nvSpPr>
          <p:cNvPr id="499" name="Google Shape;499;p74"/>
          <p:cNvSpPr/>
          <p:nvPr/>
        </p:nvSpPr>
        <p:spPr>
          <a:xfrm rot="2908430">
            <a:off x="4188745" y="1589365"/>
            <a:ext cx="983767" cy="1098519"/>
          </a:xfrm>
          <a:prstGeom prst="bentArrow">
            <a:avLst>
              <a:gd name="adj1" fmla="val 25000"/>
              <a:gd name="adj2" fmla="val 25000"/>
              <a:gd name="adj3" fmla="val 25000"/>
              <a:gd name="adj4" fmla="val 43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4"/>
          <p:cNvSpPr/>
          <p:nvPr/>
        </p:nvSpPr>
        <p:spPr>
          <a:xfrm rot="-3330622">
            <a:off x="3551083" y="2415462"/>
            <a:ext cx="983829" cy="1318261"/>
          </a:xfrm>
          <a:prstGeom prst="bentArrow">
            <a:avLst>
              <a:gd name="adj1" fmla="val 25000"/>
              <a:gd name="adj2" fmla="val 25000"/>
              <a:gd name="adj3" fmla="val 25000"/>
              <a:gd name="adj4" fmla="val 4375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4"/>
          <p:cNvSpPr txBox="1">
            <a:spLocks noGrp="1"/>
          </p:cNvSpPr>
          <p:nvPr>
            <p:ph type="title"/>
          </p:nvPr>
        </p:nvSpPr>
        <p:spPr>
          <a:xfrm>
            <a:off x="5722675" y="2828900"/>
            <a:ext cx="1425600" cy="491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dk1"/>
                </a:solidFill>
              </a:rPr>
              <a:t> DIFF</a:t>
            </a:r>
            <a:endParaRPr sz="2400">
              <a:solidFill>
                <a:schemeClr val="dk1"/>
              </a:solidFill>
            </a:endParaRPr>
          </a:p>
        </p:txBody>
      </p:sp>
      <p:sp>
        <p:nvSpPr>
          <p:cNvPr id="502" name="Google Shape;502;p74"/>
          <p:cNvSpPr txBox="1">
            <a:spLocks noGrp="1"/>
          </p:cNvSpPr>
          <p:nvPr>
            <p:ph type="title"/>
          </p:nvPr>
        </p:nvSpPr>
        <p:spPr>
          <a:xfrm>
            <a:off x="1444700" y="2938425"/>
            <a:ext cx="1952400" cy="491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dk1"/>
                </a:solidFill>
              </a:rPr>
              <a:t> RECONCILE</a:t>
            </a:r>
            <a:endParaRPr sz="2400">
              <a:solidFill>
                <a:schemeClr val="dk1"/>
              </a:solidFill>
            </a:endParaRPr>
          </a:p>
        </p:txBody>
      </p:sp>
      <p:sp>
        <p:nvSpPr>
          <p:cNvPr id="503" name="Google Shape;503;p74"/>
          <p:cNvSpPr/>
          <p:nvPr/>
        </p:nvSpPr>
        <p:spPr>
          <a:xfrm rot="10284474">
            <a:off x="4584596" y="2524983"/>
            <a:ext cx="983943" cy="1318273"/>
          </a:xfrm>
          <a:prstGeom prst="bentArrow">
            <a:avLst>
              <a:gd name="adj1" fmla="val 25000"/>
              <a:gd name="adj2" fmla="val 25000"/>
              <a:gd name="adj3" fmla="val 25000"/>
              <a:gd name="adj4" fmla="val 4375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4838"/>
        <p:cNvGrpSpPr/>
        <p:nvPr/>
      </p:nvGrpSpPr>
      <p:grpSpPr>
        <a:xfrm>
          <a:off x="0" y="0"/>
          <a:ext cx="0" cy="0"/>
          <a:chOff x="0" y="0"/>
          <a:chExt cx="0" cy="0"/>
        </a:xfrm>
      </p:grpSpPr>
      <p:sp>
        <p:nvSpPr>
          <p:cNvPr id="4839" name="Google Shape;4839;p569"/>
          <p:cNvSpPr txBox="1"/>
          <p:nvPr/>
        </p:nvSpPr>
        <p:spPr>
          <a:xfrm>
            <a:off x="125825" y="58200"/>
            <a:ext cx="9144000" cy="502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b="1">
                <a:solidFill>
                  <a:schemeClr val="dk1"/>
                </a:solidFill>
                <a:latin typeface="Comfortaa"/>
                <a:ea typeface="Comfortaa"/>
                <a:cs typeface="Comfortaa"/>
                <a:sym typeface="Comfortaa"/>
              </a:rPr>
              <a:t>Kubernetes allows the orchestration of containerized applications in pods hosted in nodes. </a:t>
            </a:r>
            <a:endParaRPr sz="2600" b="1">
              <a:solidFill>
                <a:schemeClr val="dk1"/>
              </a:solidFill>
              <a:latin typeface="Comfortaa"/>
              <a:ea typeface="Comfortaa"/>
              <a:cs typeface="Comfortaa"/>
              <a:sym typeface="Comfortaa"/>
            </a:endParaRPr>
          </a:p>
          <a:p>
            <a:pPr marL="0" lvl="0" indent="0" algn="l" rtl="0">
              <a:spcBef>
                <a:spcPts val="0"/>
              </a:spcBef>
              <a:spcAft>
                <a:spcPts val="0"/>
              </a:spcAft>
              <a:buNone/>
            </a:pPr>
            <a:endParaRPr sz="2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600" b="1">
                <a:solidFill>
                  <a:schemeClr val="dk1"/>
                </a:solidFill>
                <a:latin typeface="Comfortaa"/>
                <a:ea typeface="Comfortaa"/>
                <a:cs typeface="Comfortaa"/>
                <a:sym typeface="Comfortaa"/>
              </a:rPr>
              <a:t>By default, there is </a:t>
            </a:r>
            <a:r>
              <a:rPr lang="en" sz="2600" b="1">
                <a:solidFill>
                  <a:srgbClr val="00FF00"/>
                </a:solidFill>
                <a:latin typeface="Comfortaa"/>
                <a:ea typeface="Comfortaa"/>
                <a:cs typeface="Comfortaa"/>
                <a:sym typeface="Comfortaa"/>
              </a:rPr>
              <a:t>NO LIMIT </a:t>
            </a:r>
            <a:r>
              <a:rPr lang="en" sz="2600" b="1">
                <a:solidFill>
                  <a:schemeClr val="dk1"/>
                </a:solidFill>
                <a:latin typeface="Comfortaa"/>
                <a:ea typeface="Comfortaa"/>
                <a:cs typeface="Comfortaa"/>
                <a:sym typeface="Comfortaa"/>
              </a:rPr>
              <a:t>on how much resource a pod and its container(s) can consume</a:t>
            </a:r>
            <a:endParaRPr sz="2600" b="1">
              <a:solidFill>
                <a:schemeClr val="dk1"/>
              </a:solidFill>
              <a:latin typeface="Comfortaa"/>
              <a:ea typeface="Comfortaa"/>
              <a:cs typeface="Comfortaa"/>
              <a:sym typeface="Comfortaa"/>
            </a:endParaRPr>
          </a:p>
          <a:p>
            <a:pPr marL="0" lvl="0" indent="0" algn="l" rtl="0">
              <a:spcBef>
                <a:spcPts val="0"/>
              </a:spcBef>
              <a:spcAft>
                <a:spcPts val="0"/>
              </a:spcAft>
              <a:buNone/>
            </a:pPr>
            <a:endParaRPr sz="26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600" b="1">
                <a:solidFill>
                  <a:schemeClr val="dk1"/>
                </a:solidFill>
                <a:latin typeface="Comfortaa"/>
                <a:ea typeface="Comfortaa"/>
                <a:cs typeface="Comfortaa"/>
                <a:sym typeface="Comfortaa"/>
              </a:rPr>
              <a:t>A lack of resource can impact your apps as it can prevent scheduling, cause eviction of a pod and  performance degradation.</a:t>
            </a:r>
            <a:endParaRPr sz="2600" b="1">
              <a:solidFill>
                <a:schemeClr val="dk1"/>
              </a:solidFill>
              <a:latin typeface="Comfortaa"/>
              <a:ea typeface="Comfortaa"/>
              <a:cs typeface="Comfortaa"/>
              <a:sym typeface="Comfortaa"/>
            </a:endParaRPr>
          </a:p>
          <a:p>
            <a:pPr marL="114300" marR="266700" lvl="0" indent="0" algn="l" rtl="0">
              <a:lnSpc>
                <a:spcPct val="130769"/>
              </a:lnSpc>
              <a:spcBef>
                <a:spcPts val="0"/>
              </a:spcBef>
              <a:spcAft>
                <a:spcPts val="0"/>
              </a:spcAft>
              <a:buNone/>
            </a:pPr>
            <a:endParaRPr sz="1000" b="1">
              <a:solidFill>
                <a:srgbClr val="00FF00"/>
              </a:solidFill>
              <a:highlight>
                <a:srgbClr val="FFFFFF"/>
              </a:highlight>
              <a:latin typeface="Courier New"/>
              <a:ea typeface="Courier New"/>
              <a:cs typeface="Courier New"/>
              <a:sym typeface="Courier New"/>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9">
                                            <p:txEl>
                                              <p:pRg st="0" end="0"/>
                                            </p:txEl>
                                          </p:spTgt>
                                        </p:tgtEl>
                                        <p:attrNameLst>
                                          <p:attrName>style.visibility</p:attrName>
                                        </p:attrNameLst>
                                      </p:cBhvr>
                                      <p:to>
                                        <p:strVal val="visible"/>
                                      </p:to>
                                    </p:set>
                                    <p:animEffect transition="in" filter="fade">
                                      <p:cBhvr>
                                        <p:cTn id="7" dur="1000"/>
                                        <p:tgtEl>
                                          <p:spTgt spid="48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39">
                                            <p:txEl>
                                              <p:pRg st="1" end="1"/>
                                            </p:txEl>
                                          </p:spTgt>
                                        </p:tgtEl>
                                        <p:attrNameLst>
                                          <p:attrName>style.visibility</p:attrName>
                                        </p:attrNameLst>
                                      </p:cBhvr>
                                      <p:to>
                                        <p:strVal val="visible"/>
                                      </p:to>
                                    </p:set>
                                    <p:animEffect transition="in" filter="fade">
                                      <p:cBhvr>
                                        <p:cTn id="12" dur="1000"/>
                                        <p:tgtEl>
                                          <p:spTgt spid="48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39">
                                            <p:txEl>
                                              <p:pRg st="2" end="2"/>
                                            </p:txEl>
                                          </p:spTgt>
                                        </p:tgtEl>
                                        <p:attrNameLst>
                                          <p:attrName>style.visibility</p:attrName>
                                        </p:attrNameLst>
                                      </p:cBhvr>
                                      <p:to>
                                        <p:strVal val="visible"/>
                                      </p:to>
                                    </p:set>
                                    <p:animEffect transition="in" filter="fade">
                                      <p:cBhvr>
                                        <p:cTn id="17" dur="1000"/>
                                        <p:tgtEl>
                                          <p:spTgt spid="48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39">
                                            <p:txEl>
                                              <p:pRg st="3" end="3"/>
                                            </p:txEl>
                                          </p:spTgt>
                                        </p:tgtEl>
                                        <p:attrNameLst>
                                          <p:attrName>style.visibility</p:attrName>
                                        </p:attrNameLst>
                                      </p:cBhvr>
                                      <p:to>
                                        <p:strVal val="visible"/>
                                      </p:to>
                                    </p:set>
                                    <p:animEffect transition="in" filter="fade">
                                      <p:cBhvr>
                                        <p:cTn id="22" dur="1000"/>
                                        <p:tgtEl>
                                          <p:spTgt spid="48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39">
                                            <p:txEl>
                                              <p:pRg st="4" end="4"/>
                                            </p:txEl>
                                          </p:spTgt>
                                        </p:tgtEl>
                                        <p:attrNameLst>
                                          <p:attrName>style.visibility</p:attrName>
                                        </p:attrNameLst>
                                      </p:cBhvr>
                                      <p:to>
                                        <p:strVal val="visible"/>
                                      </p:to>
                                    </p:set>
                                    <p:animEffect transition="in" filter="fade">
                                      <p:cBhvr>
                                        <p:cTn id="27" dur="1000"/>
                                        <p:tgtEl>
                                          <p:spTgt spid="48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39">
                                            <p:txEl>
                                              <p:pRg st="5" end="5"/>
                                            </p:txEl>
                                          </p:spTgt>
                                        </p:tgtEl>
                                        <p:attrNameLst>
                                          <p:attrName>style.visibility</p:attrName>
                                        </p:attrNameLst>
                                      </p:cBhvr>
                                      <p:to>
                                        <p:strVal val="visible"/>
                                      </p:to>
                                    </p:set>
                                    <p:animEffect transition="in" filter="fade">
                                      <p:cBhvr>
                                        <p:cTn id="32" dur="1000"/>
                                        <p:tgtEl>
                                          <p:spTgt spid="48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39">
                                            <p:txEl>
                                              <p:pRg st="6" end="6"/>
                                            </p:txEl>
                                          </p:spTgt>
                                        </p:tgtEl>
                                        <p:attrNameLst>
                                          <p:attrName>style.visibility</p:attrName>
                                        </p:attrNameLst>
                                      </p:cBhvr>
                                      <p:to>
                                        <p:strVal val="visible"/>
                                      </p:to>
                                    </p:set>
                                    <p:animEffect transition="in" filter="fade">
                                      <p:cBhvr>
                                        <p:cTn id="37" dur="1000"/>
                                        <p:tgtEl>
                                          <p:spTgt spid="48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4843"/>
        <p:cNvGrpSpPr/>
        <p:nvPr/>
      </p:nvGrpSpPr>
      <p:grpSpPr>
        <a:xfrm>
          <a:off x="0" y="0"/>
          <a:ext cx="0" cy="0"/>
          <a:chOff x="0" y="0"/>
          <a:chExt cx="0" cy="0"/>
        </a:xfrm>
      </p:grpSpPr>
      <p:sp>
        <p:nvSpPr>
          <p:cNvPr id="4844" name="Google Shape;4844;p570"/>
          <p:cNvSpPr txBox="1"/>
          <p:nvPr/>
        </p:nvSpPr>
        <p:spPr>
          <a:xfrm>
            <a:off x="125825" y="58200"/>
            <a:ext cx="9144000" cy="5027100"/>
          </a:xfrm>
          <a:prstGeom prst="rect">
            <a:avLst/>
          </a:prstGeom>
          <a:noFill/>
          <a:ln>
            <a:noFill/>
          </a:ln>
        </p:spPr>
        <p:txBody>
          <a:bodyPr spcFirstLastPara="1" wrap="square" lIns="91425" tIns="91425" rIns="91425" bIns="91425" anchor="ctr" anchorCtr="0">
            <a:noAutofit/>
          </a:bodyPr>
          <a:lstStyle/>
          <a:p>
            <a:pPr marL="0" marR="266700" lvl="0" indent="0" algn="l" rtl="0">
              <a:lnSpc>
                <a:spcPct val="130769"/>
              </a:lnSpc>
              <a:spcBef>
                <a:spcPts val="0"/>
              </a:spcBef>
              <a:spcAft>
                <a:spcPts val="0"/>
              </a:spcAft>
              <a:buNone/>
            </a:pPr>
            <a:endParaRPr sz="2400" b="1">
              <a:solidFill>
                <a:srgbClr val="00FF00"/>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rgbClr val="00FF00"/>
              </a:solidFill>
              <a:latin typeface="Comfortaa"/>
              <a:ea typeface="Comfortaa"/>
              <a:cs typeface="Comfortaa"/>
              <a:sym typeface="Comfortaa"/>
            </a:endParaRPr>
          </a:p>
          <a:p>
            <a:pPr marL="0" marR="266700" lvl="0" indent="0" algn="l" rtl="0">
              <a:lnSpc>
                <a:spcPct val="130769"/>
              </a:lnSpc>
              <a:spcBef>
                <a:spcPts val="0"/>
              </a:spcBef>
              <a:spcAft>
                <a:spcPts val="0"/>
              </a:spcAft>
              <a:buNone/>
            </a:pPr>
            <a:r>
              <a:rPr lang="en" sz="2400" b="1">
                <a:solidFill>
                  <a:srgbClr val="00FF00"/>
                </a:solidFill>
                <a:latin typeface="Comfortaa"/>
                <a:ea typeface="Comfortaa"/>
                <a:cs typeface="Comfortaa"/>
                <a:sym typeface="Comfortaa"/>
              </a:rPr>
              <a:t>Requests and Limits</a:t>
            </a:r>
            <a:r>
              <a:rPr lang="en" sz="2400" b="1">
                <a:solidFill>
                  <a:schemeClr val="dk1"/>
                </a:solidFill>
                <a:latin typeface="Comfortaa"/>
                <a:ea typeface="Comfortaa"/>
                <a:cs typeface="Comfortaa"/>
                <a:sym typeface="Comfortaa"/>
              </a:rPr>
              <a:t> are the mechanism used by Kubernetes to control CPU and Memory consumed by container(s) in pod.</a:t>
            </a:r>
            <a:endParaRPr sz="2400" b="1">
              <a:solidFill>
                <a:srgbClr val="00FF00"/>
              </a:solidFill>
              <a:latin typeface="Comfortaa"/>
              <a:ea typeface="Comfortaa"/>
              <a:cs typeface="Comfortaa"/>
              <a:sym typeface="Comfortaa"/>
            </a:endParaRPr>
          </a:p>
          <a:p>
            <a:pPr marL="0" marR="266700" lvl="0" indent="0" algn="l" rtl="0">
              <a:lnSpc>
                <a:spcPct val="130769"/>
              </a:lnSpc>
              <a:spcBef>
                <a:spcPts val="0"/>
              </a:spcBef>
              <a:spcAft>
                <a:spcPts val="0"/>
              </a:spcAft>
              <a:buNone/>
            </a:pPr>
            <a:r>
              <a:rPr lang="en" sz="2400" b="1">
                <a:solidFill>
                  <a:srgbClr val="00FF00"/>
                </a:solidFill>
                <a:latin typeface="Comfortaa"/>
                <a:ea typeface="Comfortaa"/>
                <a:cs typeface="Comfortaa"/>
                <a:sym typeface="Comfortaa"/>
              </a:rPr>
              <a:t>They are set on a per container basis.</a:t>
            </a:r>
            <a:endParaRPr sz="2400" b="1">
              <a:solidFill>
                <a:srgbClr val="00FF00"/>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457200" marR="266700" lvl="0" indent="-381000" algn="l" rtl="0">
              <a:lnSpc>
                <a:spcPct val="130769"/>
              </a:lnSpc>
              <a:spcBef>
                <a:spcPts val="0"/>
              </a:spcBef>
              <a:spcAft>
                <a:spcPts val="0"/>
              </a:spcAft>
              <a:buSzPts val="2400"/>
              <a:buFont typeface="Comfortaa"/>
              <a:buChar char="●"/>
            </a:pPr>
            <a:r>
              <a:rPr lang="en" sz="2400" b="1">
                <a:solidFill>
                  <a:srgbClr val="00FF00"/>
                </a:solidFill>
                <a:latin typeface="Comfortaa"/>
                <a:ea typeface="Comfortaa"/>
                <a:cs typeface="Comfortaa"/>
                <a:sym typeface="Comfortaa"/>
              </a:rPr>
              <a:t>Requests:</a:t>
            </a:r>
            <a:r>
              <a:rPr lang="en" sz="2400" b="1">
                <a:solidFill>
                  <a:schemeClr val="dk1"/>
                </a:solidFill>
                <a:latin typeface="Comfortaa"/>
                <a:ea typeface="Comfortaa"/>
                <a:cs typeface="Comfortaa"/>
                <a:sym typeface="Comfortaa"/>
              </a:rPr>
              <a:t> Amount of CPU/Memory that a pod or container is guaranteed to receive</a:t>
            </a:r>
            <a:endParaRPr sz="2400" b="1">
              <a:solidFill>
                <a:schemeClr val="dk1"/>
              </a:solidFill>
              <a:latin typeface="Comfortaa"/>
              <a:ea typeface="Comfortaa"/>
              <a:cs typeface="Comfortaa"/>
              <a:sym typeface="Comfortaa"/>
            </a:endParaRPr>
          </a:p>
          <a:p>
            <a:pPr marL="45720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457200" marR="266700" lvl="0" indent="-381000" algn="l" rtl="0">
              <a:lnSpc>
                <a:spcPct val="130769"/>
              </a:lnSpc>
              <a:spcBef>
                <a:spcPts val="0"/>
              </a:spcBef>
              <a:spcAft>
                <a:spcPts val="0"/>
              </a:spcAft>
              <a:buSzPts val="2400"/>
              <a:buFont typeface="Comfortaa"/>
              <a:buChar char="●"/>
            </a:pPr>
            <a:r>
              <a:rPr lang="en" sz="2400" b="1">
                <a:solidFill>
                  <a:srgbClr val="00FF00"/>
                </a:solidFill>
                <a:latin typeface="Comfortaa"/>
                <a:ea typeface="Comfortaa"/>
                <a:cs typeface="Comfortaa"/>
                <a:sym typeface="Comfortaa"/>
              </a:rPr>
              <a:t>Limits:</a:t>
            </a:r>
            <a:r>
              <a:rPr lang="en" sz="2400" b="1">
                <a:solidFill>
                  <a:schemeClr val="dk1"/>
                </a:solidFill>
                <a:latin typeface="Comfortaa"/>
                <a:ea typeface="Comfortaa"/>
                <a:cs typeface="Comfortaa"/>
                <a:sym typeface="Comfortaa"/>
              </a:rPr>
              <a:t> Ensure that a pod or container does not consume CPU/Mem above the set threshold</a:t>
            </a: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4">
                                            <p:txEl>
                                              <p:pRg st="0" end="0"/>
                                            </p:txEl>
                                          </p:spTgt>
                                        </p:tgtEl>
                                        <p:attrNameLst>
                                          <p:attrName>style.visibility</p:attrName>
                                        </p:attrNameLst>
                                      </p:cBhvr>
                                      <p:to>
                                        <p:strVal val="visible"/>
                                      </p:to>
                                    </p:set>
                                    <p:animEffect transition="in" filter="fade">
                                      <p:cBhvr>
                                        <p:cTn id="7" dur="1000"/>
                                        <p:tgtEl>
                                          <p:spTgt spid="48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44">
                                            <p:txEl>
                                              <p:pRg st="1" end="1"/>
                                            </p:txEl>
                                          </p:spTgt>
                                        </p:tgtEl>
                                        <p:attrNameLst>
                                          <p:attrName>style.visibility</p:attrName>
                                        </p:attrNameLst>
                                      </p:cBhvr>
                                      <p:to>
                                        <p:strVal val="visible"/>
                                      </p:to>
                                    </p:set>
                                    <p:animEffect transition="in" filter="fade">
                                      <p:cBhvr>
                                        <p:cTn id="12" dur="1000"/>
                                        <p:tgtEl>
                                          <p:spTgt spid="48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44">
                                            <p:txEl>
                                              <p:pRg st="2" end="2"/>
                                            </p:txEl>
                                          </p:spTgt>
                                        </p:tgtEl>
                                        <p:attrNameLst>
                                          <p:attrName>style.visibility</p:attrName>
                                        </p:attrNameLst>
                                      </p:cBhvr>
                                      <p:to>
                                        <p:strVal val="visible"/>
                                      </p:to>
                                    </p:set>
                                    <p:animEffect transition="in" filter="fade">
                                      <p:cBhvr>
                                        <p:cTn id="17" dur="1000"/>
                                        <p:tgtEl>
                                          <p:spTgt spid="48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44">
                                            <p:txEl>
                                              <p:pRg st="3" end="3"/>
                                            </p:txEl>
                                          </p:spTgt>
                                        </p:tgtEl>
                                        <p:attrNameLst>
                                          <p:attrName>style.visibility</p:attrName>
                                        </p:attrNameLst>
                                      </p:cBhvr>
                                      <p:to>
                                        <p:strVal val="visible"/>
                                      </p:to>
                                    </p:set>
                                    <p:animEffect transition="in" filter="fade">
                                      <p:cBhvr>
                                        <p:cTn id="22" dur="1000"/>
                                        <p:tgtEl>
                                          <p:spTgt spid="48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44">
                                            <p:txEl>
                                              <p:pRg st="4" end="4"/>
                                            </p:txEl>
                                          </p:spTgt>
                                        </p:tgtEl>
                                        <p:attrNameLst>
                                          <p:attrName>style.visibility</p:attrName>
                                        </p:attrNameLst>
                                      </p:cBhvr>
                                      <p:to>
                                        <p:strVal val="visible"/>
                                      </p:to>
                                    </p:set>
                                    <p:animEffect transition="in" filter="fade">
                                      <p:cBhvr>
                                        <p:cTn id="27" dur="1000"/>
                                        <p:tgtEl>
                                          <p:spTgt spid="48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44">
                                            <p:txEl>
                                              <p:pRg st="5" end="5"/>
                                            </p:txEl>
                                          </p:spTgt>
                                        </p:tgtEl>
                                        <p:attrNameLst>
                                          <p:attrName>style.visibility</p:attrName>
                                        </p:attrNameLst>
                                      </p:cBhvr>
                                      <p:to>
                                        <p:strVal val="visible"/>
                                      </p:to>
                                    </p:set>
                                    <p:animEffect transition="in" filter="fade">
                                      <p:cBhvr>
                                        <p:cTn id="32" dur="1000"/>
                                        <p:tgtEl>
                                          <p:spTgt spid="48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44">
                                            <p:txEl>
                                              <p:pRg st="6" end="6"/>
                                            </p:txEl>
                                          </p:spTgt>
                                        </p:tgtEl>
                                        <p:attrNameLst>
                                          <p:attrName>style.visibility</p:attrName>
                                        </p:attrNameLst>
                                      </p:cBhvr>
                                      <p:to>
                                        <p:strVal val="visible"/>
                                      </p:to>
                                    </p:set>
                                    <p:animEffect transition="in" filter="fade">
                                      <p:cBhvr>
                                        <p:cTn id="37" dur="1000"/>
                                        <p:tgtEl>
                                          <p:spTgt spid="48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44">
                                            <p:txEl>
                                              <p:pRg st="7" end="7"/>
                                            </p:txEl>
                                          </p:spTgt>
                                        </p:tgtEl>
                                        <p:attrNameLst>
                                          <p:attrName>style.visibility</p:attrName>
                                        </p:attrNameLst>
                                      </p:cBhvr>
                                      <p:to>
                                        <p:strVal val="visible"/>
                                      </p:to>
                                    </p:set>
                                    <p:animEffect transition="in" filter="fade">
                                      <p:cBhvr>
                                        <p:cTn id="42" dur="1000"/>
                                        <p:tgtEl>
                                          <p:spTgt spid="48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44">
                                            <p:txEl>
                                              <p:pRg st="8" end="8"/>
                                            </p:txEl>
                                          </p:spTgt>
                                        </p:tgtEl>
                                        <p:attrNameLst>
                                          <p:attrName>style.visibility</p:attrName>
                                        </p:attrNameLst>
                                      </p:cBhvr>
                                      <p:to>
                                        <p:strVal val="visible"/>
                                      </p:to>
                                    </p:set>
                                    <p:animEffect transition="in" filter="fade">
                                      <p:cBhvr>
                                        <p:cTn id="47" dur="1000"/>
                                        <p:tgtEl>
                                          <p:spTgt spid="48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44">
                                            <p:txEl>
                                              <p:pRg st="9" end="9"/>
                                            </p:txEl>
                                          </p:spTgt>
                                        </p:tgtEl>
                                        <p:attrNameLst>
                                          <p:attrName>style.visibility</p:attrName>
                                        </p:attrNameLst>
                                      </p:cBhvr>
                                      <p:to>
                                        <p:strVal val="visible"/>
                                      </p:to>
                                    </p:set>
                                    <p:animEffect transition="in" filter="fade">
                                      <p:cBhvr>
                                        <p:cTn id="52" dur="1000"/>
                                        <p:tgtEl>
                                          <p:spTgt spid="48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4848"/>
        <p:cNvGrpSpPr/>
        <p:nvPr/>
      </p:nvGrpSpPr>
      <p:grpSpPr>
        <a:xfrm>
          <a:off x="0" y="0"/>
          <a:ext cx="0" cy="0"/>
          <a:chOff x="0" y="0"/>
          <a:chExt cx="0" cy="0"/>
        </a:xfrm>
      </p:grpSpPr>
      <p:sp>
        <p:nvSpPr>
          <p:cNvPr id="4849" name="Google Shape;4849;p571"/>
          <p:cNvSpPr txBox="1">
            <a:spLocks noGrp="1"/>
          </p:cNvSpPr>
          <p:nvPr>
            <p:ph type="title"/>
          </p:nvPr>
        </p:nvSpPr>
        <p:spPr>
          <a:xfrm>
            <a:off x="340450" y="460125"/>
            <a:ext cx="5032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 Types</a:t>
            </a:r>
            <a:endParaRPr/>
          </a:p>
        </p:txBody>
      </p:sp>
      <p:pic>
        <p:nvPicPr>
          <p:cNvPr id="4850" name="Google Shape;4850;p571"/>
          <p:cNvPicPr preferRelativeResize="0"/>
          <p:nvPr/>
        </p:nvPicPr>
        <p:blipFill>
          <a:blip r:embed="rId3">
            <a:alphaModFix/>
          </a:blip>
          <a:stretch>
            <a:fillRect/>
          </a:stretch>
        </p:blipFill>
        <p:spPr>
          <a:xfrm rot="-227411">
            <a:off x="5790100" y="361537"/>
            <a:ext cx="2362200" cy="1933575"/>
          </a:xfrm>
          <a:prstGeom prst="rect">
            <a:avLst/>
          </a:prstGeom>
          <a:noFill/>
          <a:ln>
            <a:noFill/>
          </a:ln>
        </p:spPr>
      </p:pic>
      <p:pic>
        <p:nvPicPr>
          <p:cNvPr id="4851" name="Google Shape;4851;p571"/>
          <p:cNvPicPr preferRelativeResize="0"/>
          <p:nvPr/>
        </p:nvPicPr>
        <p:blipFill>
          <a:blip r:embed="rId4">
            <a:alphaModFix/>
          </a:blip>
          <a:stretch>
            <a:fillRect/>
          </a:stretch>
        </p:blipFill>
        <p:spPr>
          <a:xfrm>
            <a:off x="5511413" y="3107862"/>
            <a:ext cx="3019425" cy="1514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9">
                                            <p:txEl>
                                              <p:pRg st="0" end="0"/>
                                            </p:txEl>
                                          </p:spTgt>
                                        </p:tgtEl>
                                        <p:attrNameLst>
                                          <p:attrName>style.visibility</p:attrName>
                                        </p:attrNameLst>
                                      </p:cBhvr>
                                      <p:to>
                                        <p:strVal val="visible"/>
                                      </p:to>
                                    </p:set>
                                    <p:animEffect transition="in" filter="fade">
                                      <p:cBhvr>
                                        <p:cTn id="7" dur="1000"/>
                                        <p:tgtEl>
                                          <p:spTgt spid="48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50"/>
                                        </p:tgtEl>
                                        <p:attrNameLst>
                                          <p:attrName>style.visibility</p:attrName>
                                        </p:attrNameLst>
                                      </p:cBhvr>
                                      <p:to>
                                        <p:strVal val="visible"/>
                                      </p:to>
                                    </p:set>
                                    <p:anim calcmode="lin" valueType="num">
                                      <p:cBhvr additive="base">
                                        <p:cTn id="12" dur="1000"/>
                                        <p:tgtEl>
                                          <p:spTgt spid="485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51"/>
                                        </p:tgtEl>
                                        <p:attrNameLst>
                                          <p:attrName>style.visibility</p:attrName>
                                        </p:attrNameLst>
                                      </p:cBhvr>
                                      <p:to>
                                        <p:strVal val="visible"/>
                                      </p:to>
                                    </p:set>
                                    <p:anim calcmode="lin" valueType="num">
                                      <p:cBhvr additive="base">
                                        <p:cTn id="17" dur="1000"/>
                                        <p:tgtEl>
                                          <p:spTgt spid="48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4855"/>
        <p:cNvGrpSpPr/>
        <p:nvPr/>
      </p:nvGrpSpPr>
      <p:grpSpPr>
        <a:xfrm>
          <a:off x="0" y="0"/>
          <a:ext cx="0" cy="0"/>
          <a:chOff x="0" y="0"/>
          <a:chExt cx="0" cy="0"/>
        </a:xfrm>
      </p:grpSpPr>
      <p:sp>
        <p:nvSpPr>
          <p:cNvPr id="4856" name="Google Shape;4856;p572"/>
          <p:cNvSpPr txBox="1"/>
          <p:nvPr/>
        </p:nvSpPr>
        <p:spPr>
          <a:xfrm>
            <a:off x="125825" y="58200"/>
            <a:ext cx="9144000" cy="5027100"/>
          </a:xfrm>
          <a:prstGeom prst="rect">
            <a:avLst/>
          </a:prstGeom>
          <a:noFill/>
          <a:ln>
            <a:noFill/>
          </a:ln>
        </p:spPr>
        <p:txBody>
          <a:bodyPr spcFirstLastPara="1" wrap="square" lIns="91425" tIns="91425" rIns="91425" bIns="91425" anchor="ctr" anchorCtr="0">
            <a:noAutofit/>
          </a:bodyPr>
          <a:lstStyle/>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rgbClr val="00FF00"/>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rgbClr val="00FF00"/>
              </a:solidFill>
              <a:latin typeface="Comfortaa"/>
              <a:ea typeface="Comfortaa"/>
              <a:cs typeface="Comfortaa"/>
              <a:sym typeface="Comfortaa"/>
            </a:endParaRPr>
          </a:p>
          <a:p>
            <a:pPr marL="0" marR="266700" lvl="0" indent="0" algn="l" rtl="0">
              <a:lnSpc>
                <a:spcPct val="130769"/>
              </a:lnSpc>
              <a:spcBef>
                <a:spcPts val="0"/>
              </a:spcBef>
              <a:spcAft>
                <a:spcPts val="0"/>
              </a:spcAft>
              <a:buNone/>
            </a:pPr>
            <a:r>
              <a:rPr lang="en" sz="2800" b="1">
                <a:solidFill>
                  <a:srgbClr val="00FF00"/>
                </a:solidFill>
                <a:latin typeface="Comfortaa"/>
                <a:ea typeface="Comfortaa"/>
                <a:cs typeface="Comfortaa"/>
                <a:sym typeface="Comfortaa"/>
              </a:rPr>
              <a:t>CPU:</a:t>
            </a:r>
            <a:endParaRPr sz="2800" b="1">
              <a:solidFill>
                <a:srgbClr val="00FF00"/>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8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r>
              <a:rPr lang="en" sz="2400" b="1">
                <a:solidFill>
                  <a:schemeClr val="dk1"/>
                </a:solidFill>
                <a:latin typeface="Comfortaa"/>
                <a:ea typeface="Comfortaa"/>
                <a:cs typeface="Comfortaa"/>
                <a:sym typeface="Comfortaa"/>
              </a:rPr>
              <a:t>Defined in millicores. One VM core equals to 1000m cores. ½ VM core equals 500m cores and so one.</a:t>
            </a: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r>
              <a:rPr lang="en" sz="2400" b="1">
                <a:solidFill>
                  <a:schemeClr val="dk1"/>
                </a:solidFill>
                <a:latin typeface="Comfortaa"/>
                <a:ea typeface="Comfortaa"/>
                <a:cs typeface="Comfortaa"/>
                <a:sym typeface="Comfortaa"/>
              </a:rPr>
              <a:t>if you request more than what is available on a node, the pod will not be scheduled until the scheduler finds a suitable node</a:t>
            </a: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r>
              <a:rPr lang="en" sz="2400" b="1">
                <a:solidFill>
                  <a:schemeClr val="dk1"/>
                </a:solidFill>
                <a:latin typeface="Comfortaa"/>
                <a:ea typeface="Comfortaa"/>
                <a:cs typeface="Comfortaa"/>
                <a:sym typeface="Comfortaa"/>
              </a:rPr>
              <a:t>If a limit is reached, CPU is throttled back by Kubernetes</a:t>
            </a: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56">
                                            <p:txEl>
                                              <p:pRg st="0" end="0"/>
                                            </p:txEl>
                                          </p:spTgt>
                                        </p:tgtEl>
                                        <p:attrNameLst>
                                          <p:attrName>style.visibility</p:attrName>
                                        </p:attrNameLst>
                                      </p:cBhvr>
                                      <p:to>
                                        <p:strVal val="visible"/>
                                      </p:to>
                                    </p:set>
                                    <p:animEffect transition="in" filter="fade">
                                      <p:cBhvr>
                                        <p:cTn id="7" dur="1000"/>
                                        <p:tgtEl>
                                          <p:spTgt spid="48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56">
                                            <p:txEl>
                                              <p:pRg st="1" end="1"/>
                                            </p:txEl>
                                          </p:spTgt>
                                        </p:tgtEl>
                                        <p:attrNameLst>
                                          <p:attrName>style.visibility</p:attrName>
                                        </p:attrNameLst>
                                      </p:cBhvr>
                                      <p:to>
                                        <p:strVal val="visible"/>
                                      </p:to>
                                    </p:set>
                                    <p:animEffect transition="in" filter="fade">
                                      <p:cBhvr>
                                        <p:cTn id="12" dur="1000"/>
                                        <p:tgtEl>
                                          <p:spTgt spid="48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56">
                                            <p:txEl>
                                              <p:pRg st="2" end="2"/>
                                            </p:txEl>
                                          </p:spTgt>
                                        </p:tgtEl>
                                        <p:attrNameLst>
                                          <p:attrName>style.visibility</p:attrName>
                                        </p:attrNameLst>
                                      </p:cBhvr>
                                      <p:to>
                                        <p:strVal val="visible"/>
                                      </p:to>
                                    </p:set>
                                    <p:animEffect transition="in" filter="fade">
                                      <p:cBhvr>
                                        <p:cTn id="17" dur="1000"/>
                                        <p:tgtEl>
                                          <p:spTgt spid="48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56">
                                            <p:txEl>
                                              <p:pRg st="3" end="3"/>
                                            </p:txEl>
                                          </p:spTgt>
                                        </p:tgtEl>
                                        <p:attrNameLst>
                                          <p:attrName>style.visibility</p:attrName>
                                        </p:attrNameLst>
                                      </p:cBhvr>
                                      <p:to>
                                        <p:strVal val="visible"/>
                                      </p:to>
                                    </p:set>
                                    <p:animEffect transition="in" filter="fade">
                                      <p:cBhvr>
                                        <p:cTn id="22" dur="1000"/>
                                        <p:tgtEl>
                                          <p:spTgt spid="48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56">
                                            <p:txEl>
                                              <p:pRg st="4" end="4"/>
                                            </p:txEl>
                                          </p:spTgt>
                                        </p:tgtEl>
                                        <p:attrNameLst>
                                          <p:attrName>style.visibility</p:attrName>
                                        </p:attrNameLst>
                                      </p:cBhvr>
                                      <p:to>
                                        <p:strVal val="visible"/>
                                      </p:to>
                                    </p:set>
                                    <p:animEffect transition="in" filter="fade">
                                      <p:cBhvr>
                                        <p:cTn id="27" dur="1000"/>
                                        <p:tgtEl>
                                          <p:spTgt spid="485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56">
                                            <p:txEl>
                                              <p:pRg st="5" end="5"/>
                                            </p:txEl>
                                          </p:spTgt>
                                        </p:tgtEl>
                                        <p:attrNameLst>
                                          <p:attrName>style.visibility</p:attrName>
                                        </p:attrNameLst>
                                      </p:cBhvr>
                                      <p:to>
                                        <p:strVal val="visible"/>
                                      </p:to>
                                    </p:set>
                                    <p:animEffect transition="in" filter="fade">
                                      <p:cBhvr>
                                        <p:cTn id="32" dur="1000"/>
                                        <p:tgtEl>
                                          <p:spTgt spid="485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56">
                                            <p:txEl>
                                              <p:pRg st="6" end="6"/>
                                            </p:txEl>
                                          </p:spTgt>
                                        </p:tgtEl>
                                        <p:attrNameLst>
                                          <p:attrName>style.visibility</p:attrName>
                                        </p:attrNameLst>
                                      </p:cBhvr>
                                      <p:to>
                                        <p:strVal val="visible"/>
                                      </p:to>
                                    </p:set>
                                    <p:animEffect transition="in" filter="fade">
                                      <p:cBhvr>
                                        <p:cTn id="37" dur="1000"/>
                                        <p:tgtEl>
                                          <p:spTgt spid="485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56">
                                            <p:txEl>
                                              <p:pRg st="7" end="7"/>
                                            </p:txEl>
                                          </p:spTgt>
                                        </p:tgtEl>
                                        <p:attrNameLst>
                                          <p:attrName>style.visibility</p:attrName>
                                        </p:attrNameLst>
                                      </p:cBhvr>
                                      <p:to>
                                        <p:strVal val="visible"/>
                                      </p:to>
                                    </p:set>
                                    <p:animEffect transition="in" filter="fade">
                                      <p:cBhvr>
                                        <p:cTn id="42" dur="1000"/>
                                        <p:tgtEl>
                                          <p:spTgt spid="485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56">
                                            <p:txEl>
                                              <p:pRg st="8" end="8"/>
                                            </p:txEl>
                                          </p:spTgt>
                                        </p:tgtEl>
                                        <p:attrNameLst>
                                          <p:attrName>style.visibility</p:attrName>
                                        </p:attrNameLst>
                                      </p:cBhvr>
                                      <p:to>
                                        <p:strVal val="visible"/>
                                      </p:to>
                                    </p:set>
                                    <p:animEffect transition="in" filter="fade">
                                      <p:cBhvr>
                                        <p:cTn id="47" dur="1000"/>
                                        <p:tgtEl>
                                          <p:spTgt spid="485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56">
                                            <p:txEl>
                                              <p:pRg st="9" end="9"/>
                                            </p:txEl>
                                          </p:spTgt>
                                        </p:tgtEl>
                                        <p:attrNameLst>
                                          <p:attrName>style.visibility</p:attrName>
                                        </p:attrNameLst>
                                      </p:cBhvr>
                                      <p:to>
                                        <p:strVal val="visible"/>
                                      </p:to>
                                    </p:set>
                                    <p:animEffect transition="in" filter="fade">
                                      <p:cBhvr>
                                        <p:cTn id="52" dur="1000"/>
                                        <p:tgtEl>
                                          <p:spTgt spid="485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856">
                                            <p:txEl>
                                              <p:pRg st="10" end="10"/>
                                            </p:txEl>
                                          </p:spTgt>
                                        </p:tgtEl>
                                        <p:attrNameLst>
                                          <p:attrName>style.visibility</p:attrName>
                                        </p:attrNameLst>
                                      </p:cBhvr>
                                      <p:to>
                                        <p:strVal val="visible"/>
                                      </p:to>
                                    </p:set>
                                    <p:animEffect transition="in" filter="fade">
                                      <p:cBhvr>
                                        <p:cTn id="57" dur="1000"/>
                                        <p:tgtEl>
                                          <p:spTgt spid="485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4861" name="Google Shape;4861;p573"/>
          <p:cNvSpPr txBox="1"/>
          <p:nvPr/>
        </p:nvSpPr>
        <p:spPr>
          <a:xfrm>
            <a:off x="125825" y="58200"/>
            <a:ext cx="9144000" cy="5027100"/>
          </a:xfrm>
          <a:prstGeom prst="rect">
            <a:avLst/>
          </a:prstGeom>
          <a:noFill/>
          <a:ln>
            <a:noFill/>
          </a:ln>
        </p:spPr>
        <p:txBody>
          <a:bodyPr spcFirstLastPara="1" wrap="square" lIns="91425" tIns="91425" rIns="91425" bIns="91425" anchor="ctr" anchorCtr="0">
            <a:noAutofit/>
          </a:bodyPr>
          <a:lstStyle/>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r>
              <a:rPr lang="en" sz="2800" b="1">
                <a:solidFill>
                  <a:srgbClr val="00FF00"/>
                </a:solidFill>
                <a:latin typeface="Comfortaa"/>
                <a:ea typeface="Comfortaa"/>
                <a:cs typeface="Comfortaa"/>
                <a:sym typeface="Comfortaa"/>
              </a:rPr>
              <a:t>MEMORY:</a:t>
            </a:r>
            <a:endParaRPr sz="2800" b="1">
              <a:solidFill>
                <a:srgbClr val="00FF00"/>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8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r>
              <a:rPr lang="en" sz="2400" b="1">
                <a:solidFill>
                  <a:schemeClr val="dk1"/>
                </a:solidFill>
                <a:latin typeface="Comfortaa"/>
                <a:ea typeface="Comfortaa"/>
                <a:cs typeface="Comfortaa"/>
                <a:sym typeface="Comfortaa"/>
              </a:rPr>
              <a:t>Defined in Kilobytes or Kibibytes and so on. If a limit threshold is reached, the pod and its container are terminated</a:t>
            </a: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2400" b="1">
                <a:solidFill>
                  <a:schemeClr val="dk1"/>
                </a:solidFill>
                <a:latin typeface="Comfortaa"/>
                <a:ea typeface="Comfortaa"/>
                <a:cs typeface="Comfortaa"/>
                <a:sym typeface="Comfortaa"/>
              </a:rPr>
              <a:t>Note that 1024 = 1Ki but 1000 = 1KB</a:t>
            </a:r>
            <a:endParaRPr sz="2400" b="1">
              <a:solidFill>
                <a:schemeClr val="dk1"/>
              </a:solidFill>
              <a:latin typeface="Comfortaa"/>
              <a:ea typeface="Comfortaa"/>
              <a:cs typeface="Comfortaa"/>
              <a:sym typeface="Comfortaa"/>
            </a:endParaRPr>
          </a:p>
          <a:p>
            <a:pPr marL="0" lvl="0" indent="0" algn="l" rtl="0">
              <a:lnSpc>
                <a:spcPct val="115000"/>
              </a:lnSpc>
              <a:spcBef>
                <a:spcPts val="0"/>
              </a:spcBef>
              <a:spcAft>
                <a:spcPts val="0"/>
              </a:spcAft>
              <a:buNone/>
            </a:pPr>
            <a:r>
              <a:rPr lang="en" sz="2400" b="1">
                <a:solidFill>
                  <a:schemeClr val="dk1"/>
                </a:solidFill>
                <a:latin typeface="Comfortaa"/>
                <a:ea typeface="Comfortaa"/>
                <a:cs typeface="Comfortaa"/>
                <a:sym typeface="Comfortaa"/>
              </a:rPr>
              <a:t>                   1024K=1Gi but 1000K=1GB</a:t>
            </a: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61">
                                            <p:txEl>
                                              <p:pRg st="0" end="0"/>
                                            </p:txEl>
                                          </p:spTgt>
                                        </p:tgtEl>
                                        <p:attrNameLst>
                                          <p:attrName>style.visibility</p:attrName>
                                        </p:attrNameLst>
                                      </p:cBhvr>
                                      <p:to>
                                        <p:strVal val="visible"/>
                                      </p:to>
                                    </p:set>
                                    <p:animEffect transition="in" filter="fade">
                                      <p:cBhvr>
                                        <p:cTn id="7" dur="1000"/>
                                        <p:tgtEl>
                                          <p:spTgt spid="48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1">
                                            <p:txEl>
                                              <p:pRg st="1" end="1"/>
                                            </p:txEl>
                                          </p:spTgt>
                                        </p:tgtEl>
                                        <p:attrNameLst>
                                          <p:attrName>style.visibility</p:attrName>
                                        </p:attrNameLst>
                                      </p:cBhvr>
                                      <p:to>
                                        <p:strVal val="visible"/>
                                      </p:to>
                                    </p:set>
                                    <p:animEffect transition="in" filter="fade">
                                      <p:cBhvr>
                                        <p:cTn id="12" dur="1000"/>
                                        <p:tgtEl>
                                          <p:spTgt spid="48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61">
                                            <p:txEl>
                                              <p:pRg st="2" end="2"/>
                                            </p:txEl>
                                          </p:spTgt>
                                        </p:tgtEl>
                                        <p:attrNameLst>
                                          <p:attrName>style.visibility</p:attrName>
                                        </p:attrNameLst>
                                      </p:cBhvr>
                                      <p:to>
                                        <p:strVal val="visible"/>
                                      </p:to>
                                    </p:set>
                                    <p:animEffect transition="in" filter="fade">
                                      <p:cBhvr>
                                        <p:cTn id="17" dur="1000"/>
                                        <p:tgtEl>
                                          <p:spTgt spid="48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61">
                                            <p:txEl>
                                              <p:pRg st="3" end="3"/>
                                            </p:txEl>
                                          </p:spTgt>
                                        </p:tgtEl>
                                        <p:attrNameLst>
                                          <p:attrName>style.visibility</p:attrName>
                                        </p:attrNameLst>
                                      </p:cBhvr>
                                      <p:to>
                                        <p:strVal val="visible"/>
                                      </p:to>
                                    </p:set>
                                    <p:animEffect transition="in" filter="fade">
                                      <p:cBhvr>
                                        <p:cTn id="22" dur="1000"/>
                                        <p:tgtEl>
                                          <p:spTgt spid="48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61">
                                            <p:txEl>
                                              <p:pRg st="4" end="4"/>
                                            </p:txEl>
                                          </p:spTgt>
                                        </p:tgtEl>
                                        <p:attrNameLst>
                                          <p:attrName>style.visibility</p:attrName>
                                        </p:attrNameLst>
                                      </p:cBhvr>
                                      <p:to>
                                        <p:strVal val="visible"/>
                                      </p:to>
                                    </p:set>
                                    <p:animEffect transition="in" filter="fade">
                                      <p:cBhvr>
                                        <p:cTn id="27" dur="1000"/>
                                        <p:tgtEl>
                                          <p:spTgt spid="48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61">
                                            <p:txEl>
                                              <p:pRg st="5" end="5"/>
                                            </p:txEl>
                                          </p:spTgt>
                                        </p:tgtEl>
                                        <p:attrNameLst>
                                          <p:attrName>style.visibility</p:attrName>
                                        </p:attrNameLst>
                                      </p:cBhvr>
                                      <p:to>
                                        <p:strVal val="visible"/>
                                      </p:to>
                                    </p:set>
                                    <p:animEffect transition="in" filter="fade">
                                      <p:cBhvr>
                                        <p:cTn id="32" dur="1000"/>
                                        <p:tgtEl>
                                          <p:spTgt spid="486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61">
                                            <p:txEl>
                                              <p:pRg st="6" end="6"/>
                                            </p:txEl>
                                          </p:spTgt>
                                        </p:tgtEl>
                                        <p:attrNameLst>
                                          <p:attrName>style.visibility</p:attrName>
                                        </p:attrNameLst>
                                      </p:cBhvr>
                                      <p:to>
                                        <p:strVal val="visible"/>
                                      </p:to>
                                    </p:set>
                                    <p:animEffect transition="in" filter="fade">
                                      <p:cBhvr>
                                        <p:cTn id="37" dur="1000"/>
                                        <p:tgtEl>
                                          <p:spTgt spid="486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61">
                                            <p:txEl>
                                              <p:pRg st="7" end="7"/>
                                            </p:txEl>
                                          </p:spTgt>
                                        </p:tgtEl>
                                        <p:attrNameLst>
                                          <p:attrName>style.visibility</p:attrName>
                                        </p:attrNameLst>
                                      </p:cBhvr>
                                      <p:to>
                                        <p:strVal val="visible"/>
                                      </p:to>
                                    </p:set>
                                    <p:animEffect transition="in" filter="fade">
                                      <p:cBhvr>
                                        <p:cTn id="42" dur="1000"/>
                                        <p:tgtEl>
                                          <p:spTgt spid="486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61">
                                            <p:txEl>
                                              <p:pRg st="8" end="8"/>
                                            </p:txEl>
                                          </p:spTgt>
                                        </p:tgtEl>
                                        <p:attrNameLst>
                                          <p:attrName>style.visibility</p:attrName>
                                        </p:attrNameLst>
                                      </p:cBhvr>
                                      <p:to>
                                        <p:strVal val="visible"/>
                                      </p:to>
                                    </p:set>
                                    <p:animEffect transition="in" filter="fade">
                                      <p:cBhvr>
                                        <p:cTn id="47" dur="1000"/>
                                        <p:tgtEl>
                                          <p:spTgt spid="486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61">
                                            <p:txEl>
                                              <p:pRg st="9" end="9"/>
                                            </p:txEl>
                                          </p:spTgt>
                                        </p:tgtEl>
                                        <p:attrNameLst>
                                          <p:attrName>style.visibility</p:attrName>
                                        </p:attrNameLst>
                                      </p:cBhvr>
                                      <p:to>
                                        <p:strVal val="visible"/>
                                      </p:to>
                                    </p:set>
                                    <p:animEffect transition="in" filter="fade">
                                      <p:cBhvr>
                                        <p:cTn id="52" dur="1000"/>
                                        <p:tgtEl>
                                          <p:spTgt spid="486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861">
                                            <p:txEl>
                                              <p:pRg st="10" end="10"/>
                                            </p:txEl>
                                          </p:spTgt>
                                        </p:tgtEl>
                                        <p:attrNameLst>
                                          <p:attrName>style.visibility</p:attrName>
                                        </p:attrNameLst>
                                      </p:cBhvr>
                                      <p:to>
                                        <p:strVal val="visible"/>
                                      </p:to>
                                    </p:set>
                                    <p:animEffect transition="in" filter="fade">
                                      <p:cBhvr>
                                        <p:cTn id="57" dur="1000"/>
                                        <p:tgtEl>
                                          <p:spTgt spid="486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861">
                                            <p:txEl>
                                              <p:pRg st="11" end="11"/>
                                            </p:txEl>
                                          </p:spTgt>
                                        </p:tgtEl>
                                        <p:attrNameLst>
                                          <p:attrName>style.visibility</p:attrName>
                                        </p:attrNameLst>
                                      </p:cBhvr>
                                      <p:to>
                                        <p:strVal val="visible"/>
                                      </p:to>
                                    </p:set>
                                    <p:animEffect transition="in" filter="fade">
                                      <p:cBhvr>
                                        <p:cTn id="62" dur="1000"/>
                                        <p:tgtEl>
                                          <p:spTgt spid="486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4865"/>
        <p:cNvGrpSpPr/>
        <p:nvPr/>
      </p:nvGrpSpPr>
      <p:grpSpPr>
        <a:xfrm>
          <a:off x="0" y="0"/>
          <a:ext cx="0" cy="0"/>
          <a:chOff x="0" y="0"/>
          <a:chExt cx="0" cy="0"/>
        </a:xfrm>
      </p:grpSpPr>
      <p:sp>
        <p:nvSpPr>
          <p:cNvPr id="4866" name="Google Shape;4866;p574"/>
          <p:cNvSpPr txBox="1"/>
          <p:nvPr/>
        </p:nvSpPr>
        <p:spPr>
          <a:xfrm>
            <a:off x="2049675" y="134850"/>
            <a:ext cx="4388700" cy="4786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a:t>apiVersion: v1</a:t>
            </a:r>
            <a:endParaRPr sz="1800"/>
          </a:p>
          <a:p>
            <a:pPr marL="0" lvl="0" indent="0" algn="l" rtl="0">
              <a:lnSpc>
                <a:spcPct val="115000"/>
              </a:lnSpc>
              <a:spcBef>
                <a:spcPts val="0"/>
              </a:spcBef>
              <a:spcAft>
                <a:spcPts val="0"/>
              </a:spcAft>
              <a:buNone/>
            </a:pPr>
            <a:r>
              <a:rPr lang="en" sz="1800"/>
              <a:t>kind: Pod</a:t>
            </a:r>
            <a:endParaRPr sz="1800"/>
          </a:p>
          <a:p>
            <a:pPr marL="0" lvl="0" indent="0" algn="l" rtl="0">
              <a:lnSpc>
                <a:spcPct val="115000"/>
              </a:lnSpc>
              <a:spcBef>
                <a:spcPts val="0"/>
              </a:spcBef>
              <a:spcAft>
                <a:spcPts val="0"/>
              </a:spcAft>
              <a:buNone/>
            </a:pPr>
            <a:r>
              <a:rPr lang="en" sz="1800"/>
              <a:t>metadata:</a:t>
            </a:r>
            <a:endParaRPr sz="1800"/>
          </a:p>
          <a:p>
            <a:pPr marL="0" lvl="0" indent="0" algn="l" rtl="0">
              <a:lnSpc>
                <a:spcPct val="115000"/>
              </a:lnSpc>
              <a:spcBef>
                <a:spcPts val="0"/>
              </a:spcBef>
              <a:spcAft>
                <a:spcPts val="0"/>
              </a:spcAft>
              <a:buNone/>
            </a:pPr>
            <a:r>
              <a:rPr lang="en" sz="1800"/>
              <a:t>  name: myapp</a:t>
            </a:r>
            <a:endParaRPr sz="1800"/>
          </a:p>
          <a:p>
            <a:pPr marL="0" lvl="0" indent="0" algn="l" rtl="0">
              <a:lnSpc>
                <a:spcPct val="115000"/>
              </a:lnSpc>
              <a:spcBef>
                <a:spcPts val="0"/>
              </a:spcBef>
              <a:spcAft>
                <a:spcPts val="0"/>
              </a:spcAft>
              <a:buNone/>
            </a:pPr>
            <a:r>
              <a:rPr lang="en" sz="1800"/>
              <a:t>spec:</a:t>
            </a:r>
            <a:endParaRPr sz="1800"/>
          </a:p>
          <a:p>
            <a:pPr marL="0" lvl="0" indent="0" algn="l" rtl="0">
              <a:lnSpc>
                <a:spcPct val="115000"/>
              </a:lnSpc>
              <a:spcBef>
                <a:spcPts val="0"/>
              </a:spcBef>
              <a:spcAft>
                <a:spcPts val="0"/>
              </a:spcAft>
              <a:buNone/>
            </a:pPr>
            <a:r>
              <a:rPr lang="en" sz="1800"/>
              <a:t>  containers:</a:t>
            </a:r>
            <a:endParaRPr sz="1800"/>
          </a:p>
          <a:p>
            <a:pPr marL="0" lvl="0" indent="0" algn="l" rtl="0">
              <a:lnSpc>
                <a:spcPct val="115000"/>
              </a:lnSpc>
              <a:spcBef>
                <a:spcPts val="0"/>
              </a:spcBef>
              <a:spcAft>
                <a:spcPts val="0"/>
              </a:spcAft>
              <a:buNone/>
            </a:pPr>
            <a:r>
              <a:rPr lang="en" sz="1800"/>
              <a:t>  - name: test</a:t>
            </a:r>
            <a:endParaRPr sz="1800"/>
          </a:p>
          <a:p>
            <a:pPr marL="0" lvl="0" indent="0" algn="l" rtl="0">
              <a:lnSpc>
                <a:spcPct val="115000"/>
              </a:lnSpc>
              <a:spcBef>
                <a:spcPts val="0"/>
              </a:spcBef>
              <a:spcAft>
                <a:spcPts val="0"/>
              </a:spcAft>
              <a:buNone/>
            </a:pPr>
            <a:r>
              <a:rPr lang="en" sz="1800"/>
              <a:t>    image: nginx</a:t>
            </a:r>
            <a:endParaRPr sz="1800"/>
          </a:p>
          <a:p>
            <a:pPr marL="0" lvl="0" indent="0" algn="l" rtl="0">
              <a:lnSpc>
                <a:spcPct val="115000"/>
              </a:lnSpc>
              <a:spcBef>
                <a:spcPts val="0"/>
              </a:spcBef>
              <a:spcAft>
                <a:spcPts val="0"/>
              </a:spcAft>
              <a:buNone/>
            </a:pPr>
            <a:r>
              <a:rPr lang="en" sz="1800"/>
              <a:t>    </a:t>
            </a:r>
            <a:r>
              <a:rPr lang="en" sz="1800" b="1">
                <a:solidFill>
                  <a:srgbClr val="FF0000"/>
                </a:solidFill>
              </a:rPr>
              <a:t>resources:</a:t>
            </a:r>
            <a:endParaRPr sz="1800" b="1">
              <a:solidFill>
                <a:srgbClr val="FF0000"/>
              </a:solidFill>
            </a:endParaRPr>
          </a:p>
          <a:p>
            <a:pPr marL="0" lvl="0" indent="0" algn="l" rtl="0">
              <a:lnSpc>
                <a:spcPct val="115000"/>
              </a:lnSpc>
              <a:spcBef>
                <a:spcPts val="0"/>
              </a:spcBef>
              <a:spcAft>
                <a:spcPts val="0"/>
              </a:spcAft>
              <a:buNone/>
            </a:pPr>
            <a:r>
              <a:rPr lang="en" sz="1800" b="1">
                <a:solidFill>
                  <a:srgbClr val="FF0000"/>
                </a:solidFill>
              </a:rPr>
              <a:t>       requests:</a:t>
            </a:r>
            <a:endParaRPr sz="1800" b="1">
              <a:solidFill>
                <a:srgbClr val="FF0000"/>
              </a:solidFill>
            </a:endParaRPr>
          </a:p>
          <a:p>
            <a:pPr marL="0" lvl="0" indent="0" algn="l" rtl="0">
              <a:lnSpc>
                <a:spcPct val="115000"/>
              </a:lnSpc>
              <a:spcBef>
                <a:spcPts val="0"/>
              </a:spcBef>
              <a:spcAft>
                <a:spcPts val="0"/>
              </a:spcAft>
              <a:buNone/>
            </a:pPr>
            <a:r>
              <a:rPr lang="en" sz="1800" b="1">
                <a:solidFill>
                  <a:srgbClr val="FF0000"/>
                </a:solidFill>
              </a:rPr>
              <a:t>          memory: 50Mi </a:t>
            </a:r>
            <a:endParaRPr sz="1800" b="1">
              <a:solidFill>
                <a:srgbClr val="FF0000"/>
              </a:solidFill>
            </a:endParaRPr>
          </a:p>
          <a:p>
            <a:pPr marL="0" lvl="0" indent="0" algn="l" rtl="0">
              <a:lnSpc>
                <a:spcPct val="115000"/>
              </a:lnSpc>
              <a:spcBef>
                <a:spcPts val="0"/>
              </a:spcBef>
              <a:spcAft>
                <a:spcPts val="0"/>
              </a:spcAft>
              <a:buNone/>
            </a:pPr>
            <a:r>
              <a:rPr lang="en" sz="1800" b="1">
                <a:solidFill>
                  <a:srgbClr val="FF0000"/>
                </a:solidFill>
              </a:rPr>
              <a:t>          cpu: 200m</a:t>
            </a:r>
            <a:endParaRPr sz="1800" b="1">
              <a:solidFill>
                <a:srgbClr val="FF0000"/>
              </a:solidFill>
            </a:endParaRPr>
          </a:p>
          <a:p>
            <a:pPr marL="0" lvl="0" indent="0" algn="l" rtl="0">
              <a:lnSpc>
                <a:spcPct val="115000"/>
              </a:lnSpc>
              <a:spcBef>
                <a:spcPts val="0"/>
              </a:spcBef>
              <a:spcAft>
                <a:spcPts val="0"/>
              </a:spcAft>
              <a:buNone/>
            </a:pPr>
            <a:r>
              <a:rPr lang="en" sz="1800" b="1">
                <a:solidFill>
                  <a:srgbClr val="FF0000"/>
                </a:solidFill>
              </a:rPr>
              <a:t>       limits:</a:t>
            </a:r>
            <a:endParaRPr sz="1800" b="1">
              <a:solidFill>
                <a:srgbClr val="FF0000"/>
              </a:solidFill>
            </a:endParaRPr>
          </a:p>
          <a:p>
            <a:pPr marL="0" lvl="0" indent="0" algn="l" rtl="0">
              <a:lnSpc>
                <a:spcPct val="115000"/>
              </a:lnSpc>
              <a:spcBef>
                <a:spcPts val="0"/>
              </a:spcBef>
              <a:spcAft>
                <a:spcPts val="0"/>
              </a:spcAft>
              <a:buNone/>
            </a:pPr>
            <a:r>
              <a:rPr lang="en" sz="1800" b="1">
                <a:solidFill>
                  <a:srgbClr val="FF0000"/>
                </a:solidFill>
              </a:rPr>
              <a:t>          memory: 100Mi</a:t>
            </a:r>
            <a:endParaRPr sz="1800" b="1">
              <a:solidFill>
                <a:srgbClr val="FF0000"/>
              </a:solidFill>
            </a:endParaRPr>
          </a:p>
          <a:p>
            <a:pPr marL="0" lvl="0" indent="0" algn="l" rtl="0">
              <a:lnSpc>
                <a:spcPct val="115000"/>
              </a:lnSpc>
              <a:spcBef>
                <a:spcPts val="0"/>
              </a:spcBef>
              <a:spcAft>
                <a:spcPts val="0"/>
              </a:spcAft>
              <a:buNone/>
            </a:pPr>
            <a:r>
              <a:rPr lang="en" sz="1800" b="1">
                <a:solidFill>
                  <a:srgbClr val="FF0000"/>
                </a:solidFill>
              </a:rPr>
              <a:t>          cpu: 500m</a:t>
            </a:r>
            <a:endParaRPr sz="1800" b="1">
              <a:solidFill>
                <a:srgbClr val="FF0000"/>
              </a:solidFill>
            </a:endParaRPr>
          </a:p>
          <a:p>
            <a:pPr marL="0" lvl="0" indent="0" algn="l" rtl="0">
              <a:lnSpc>
                <a:spcPct val="115000"/>
              </a:lnSpc>
              <a:spcBef>
                <a:spcPts val="0"/>
              </a:spcBef>
              <a:spcAft>
                <a:spcPts val="0"/>
              </a:spcAft>
              <a:buNone/>
            </a:pPr>
            <a:endParaRPr sz="1800" b="1">
              <a:solidFill>
                <a:srgbClr val="FF0000"/>
              </a:solidFill>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Shape 4870"/>
        <p:cNvGrpSpPr/>
        <p:nvPr/>
      </p:nvGrpSpPr>
      <p:grpSpPr>
        <a:xfrm>
          <a:off x="0" y="0"/>
          <a:ext cx="0" cy="0"/>
          <a:chOff x="0" y="0"/>
          <a:chExt cx="0" cy="0"/>
        </a:xfrm>
      </p:grpSpPr>
      <p:sp>
        <p:nvSpPr>
          <p:cNvPr id="4871" name="Google Shape;4871;p575"/>
          <p:cNvSpPr txBox="1"/>
          <p:nvPr/>
        </p:nvSpPr>
        <p:spPr>
          <a:xfrm>
            <a:off x="0" y="58200"/>
            <a:ext cx="9269700" cy="5027100"/>
          </a:xfrm>
          <a:prstGeom prst="rect">
            <a:avLst/>
          </a:prstGeom>
          <a:noFill/>
          <a:ln>
            <a:noFill/>
          </a:ln>
        </p:spPr>
        <p:txBody>
          <a:bodyPr spcFirstLastPara="1" wrap="square" lIns="91425" tIns="91425" rIns="91425" bIns="91425" anchor="ctr" anchorCtr="0">
            <a:noAutofit/>
          </a:bodyPr>
          <a:lstStyle/>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r>
              <a:rPr lang="en" sz="2400" b="1">
                <a:solidFill>
                  <a:schemeClr val="dk1"/>
                </a:solidFill>
                <a:latin typeface="Comfortaa"/>
                <a:ea typeface="Comfortaa"/>
                <a:cs typeface="Comfortaa"/>
                <a:sym typeface="Comfortaa"/>
              </a:rPr>
              <a:t>Administrators can set limits on namespaces. Useful to control resource usage by teams that are running multiple projects on the cluster.</a:t>
            </a:r>
            <a:r>
              <a:rPr lang="en" sz="2200" b="1">
                <a:solidFill>
                  <a:schemeClr val="dk1"/>
                </a:solidFill>
                <a:latin typeface="Comfortaa"/>
                <a:ea typeface="Comfortaa"/>
                <a:cs typeface="Comfortaa"/>
                <a:sym typeface="Comfortaa"/>
              </a:rPr>
              <a:t> </a:t>
            </a:r>
            <a:endParaRPr sz="22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2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a:p>
            <a:pPr marL="0" marR="266700" lvl="0" indent="0" algn="l" rtl="0">
              <a:lnSpc>
                <a:spcPct val="130769"/>
              </a:lnSpc>
              <a:spcBef>
                <a:spcPts val="0"/>
              </a:spcBef>
              <a:spcAft>
                <a:spcPts val="0"/>
              </a:spcAft>
              <a:buNone/>
            </a:pPr>
            <a:endParaRPr sz="2400" b="1">
              <a:solidFill>
                <a:schemeClr val="dk1"/>
              </a:solidFill>
              <a:latin typeface="Comfortaa"/>
              <a:ea typeface="Comfortaa"/>
              <a:cs typeface="Comfortaa"/>
              <a:sym typeface="Comfortaa"/>
            </a:endParaRPr>
          </a:p>
        </p:txBody>
      </p:sp>
      <p:sp>
        <p:nvSpPr>
          <p:cNvPr id="4872" name="Google Shape;4872;p575"/>
          <p:cNvSpPr txBox="1"/>
          <p:nvPr/>
        </p:nvSpPr>
        <p:spPr>
          <a:xfrm>
            <a:off x="5453100" y="1063500"/>
            <a:ext cx="3545400" cy="3852000"/>
          </a:xfrm>
          <a:prstGeom prst="rect">
            <a:avLst/>
          </a:prstGeom>
          <a:solidFill>
            <a:schemeClr val="dk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highlight>
                  <a:schemeClr val="dk1"/>
                </a:highlight>
              </a:rPr>
              <a:t>apiVersion: v1</a:t>
            </a:r>
            <a:endParaRPr sz="1800">
              <a:highlight>
                <a:schemeClr val="dk1"/>
              </a:highlight>
            </a:endParaRPr>
          </a:p>
          <a:p>
            <a:pPr marL="0" lvl="0" indent="0" algn="l" rtl="0">
              <a:lnSpc>
                <a:spcPct val="115000"/>
              </a:lnSpc>
              <a:spcBef>
                <a:spcPts val="0"/>
              </a:spcBef>
              <a:spcAft>
                <a:spcPts val="0"/>
              </a:spcAft>
              <a:buNone/>
            </a:pPr>
            <a:r>
              <a:rPr lang="en" sz="1800">
                <a:highlight>
                  <a:schemeClr val="dk1"/>
                </a:highlight>
              </a:rPr>
              <a:t>kind: </a:t>
            </a:r>
            <a:r>
              <a:rPr lang="en" sz="1800">
                <a:solidFill>
                  <a:srgbClr val="FF0000"/>
                </a:solidFill>
                <a:highlight>
                  <a:schemeClr val="dk1"/>
                </a:highlight>
              </a:rPr>
              <a:t>ResourceQuota</a:t>
            </a:r>
            <a:endParaRPr sz="1800">
              <a:solidFill>
                <a:srgbClr val="FF0000"/>
              </a:solidFill>
              <a:highlight>
                <a:schemeClr val="dk1"/>
              </a:highlight>
            </a:endParaRPr>
          </a:p>
          <a:p>
            <a:pPr marL="0" lvl="0" indent="0" algn="l" rtl="0">
              <a:lnSpc>
                <a:spcPct val="115000"/>
              </a:lnSpc>
              <a:spcBef>
                <a:spcPts val="0"/>
              </a:spcBef>
              <a:spcAft>
                <a:spcPts val="0"/>
              </a:spcAft>
              <a:buNone/>
            </a:pPr>
            <a:r>
              <a:rPr lang="en" sz="1800">
                <a:highlight>
                  <a:schemeClr val="dk1"/>
                </a:highlight>
              </a:rPr>
              <a:t>metadata:</a:t>
            </a:r>
            <a:endParaRPr sz="1800">
              <a:highlight>
                <a:schemeClr val="dk1"/>
              </a:highlight>
            </a:endParaRPr>
          </a:p>
          <a:p>
            <a:pPr marL="0" lvl="0" indent="0" algn="l" rtl="0">
              <a:lnSpc>
                <a:spcPct val="115000"/>
              </a:lnSpc>
              <a:spcBef>
                <a:spcPts val="0"/>
              </a:spcBef>
              <a:spcAft>
                <a:spcPts val="0"/>
              </a:spcAft>
              <a:buNone/>
            </a:pPr>
            <a:r>
              <a:rPr lang="en" sz="1800">
                <a:highlight>
                  <a:schemeClr val="dk1"/>
                </a:highlight>
              </a:rPr>
              <a:t>  name: appquota</a:t>
            </a:r>
            <a:endParaRPr sz="1800">
              <a:highlight>
                <a:schemeClr val="dk1"/>
              </a:highlight>
            </a:endParaRPr>
          </a:p>
          <a:p>
            <a:pPr marL="0" lvl="0" indent="0" algn="l" rtl="0">
              <a:lnSpc>
                <a:spcPct val="115000"/>
              </a:lnSpc>
              <a:spcBef>
                <a:spcPts val="0"/>
              </a:spcBef>
              <a:spcAft>
                <a:spcPts val="0"/>
              </a:spcAft>
              <a:buNone/>
            </a:pPr>
            <a:r>
              <a:rPr lang="en" sz="1800">
                <a:highlight>
                  <a:schemeClr val="dk1"/>
                </a:highlight>
              </a:rPr>
              <a:t>spec:</a:t>
            </a:r>
            <a:endParaRPr sz="1800">
              <a:highlight>
                <a:schemeClr val="dk1"/>
              </a:highlight>
            </a:endParaRPr>
          </a:p>
          <a:p>
            <a:pPr marL="0" lvl="0" indent="0" algn="l" rtl="0">
              <a:lnSpc>
                <a:spcPct val="115000"/>
              </a:lnSpc>
              <a:spcBef>
                <a:spcPts val="0"/>
              </a:spcBef>
              <a:spcAft>
                <a:spcPts val="0"/>
              </a:spcAft>
              <a:buNone/>
            </a:pPr>
            <a:r>
              <a:rPr lang="en" sz="1800">
                <a:highlight>
                  <a:schemeClr val="dk1"/>
                </a:highlight>
              </a:rPr>
              <a:t>  hard:</a:t>
            </a:r>
            <a:endParaRPr sz="1800">
              <a:highlight>
                <a:schemeClr val="dk1"/>
              </a:highlight>
            </a:endParaRPr>
          </a:p>
          <a:p>
            <a:pPr marL="0" lvl="0" indent="0" algn="l" rtl="0">
              <a:lnSpc>
                <a:spcPct val="115000"/>
              </a:lnSpc>
              <a:spcBef>
                <a:spcPts val="0"/>
              </a:spcBef>
              <a:spcAft>
                <a:spcPts val="0"/>
              </a:spcAft>
              <a:buNone/>
            </a:pPr>
            <a:r>
              <a:rPr lang="en" sz="1800">
                <a:highlight>
                  <a:schemeClr val="dk1"/>
                </a:highlight>
              </a:rPr>
              <a:t>    </a:t>
            </a:r>
            <a:r>
              <a:rPr lang="en" sz="1800">
                <a:solidFill>
                  <a:srgbClr val="FF0000"/>
                </a:solidFill>
                <a:highlight>
                  <a:schemeClr val="dk1"/>
                </a:highlight>
              </a:rPr>
              <a:t>requests.cpu</a:t>
            </a:r>
            <a:r>
              <a:rPr lang="en" sz="1800">
                <a:highlight>
                  <a:schemeClr val="dk1"/>
                </a:highlight>
              </a:rPr>
              <a:t>: 600m</a:t>
            </a:r>
            <a:endParaRPr sz="1800">
              <a:highlight>
                <a:schemeClr val="dk1"/>
              </a:highlight>
            </a:endParaRPr>
          </a:p>
          <a:p>
            <a:pPr marL="0" lvl="0" indent="0" algn="l" rtl="0">
              <a:lnSpc>
                <a:spcPct val="115000"/>
              </a:lnSpc>
              <a:spcBef>
                <a:spcPts val="0"/>
              </a:spcBef>
              <a:spcAft>
                <a:spcPts val="0"/>
              </a:spcAft>
              <a:buNone/>
            </a:pPr>
            <a:r>
              <a:rPr lang="en" sz="1800">
                <a:highlight>
                  <a:schemeClr val="dk1"/>
                </a:highlight>
              </a:rPr>
              <a:t>    </a:t>
            </a:r>
            <a:r>
              <a:rPr lang="en" sz="1800">
                <a:solidFill>
                  <a:srgbClr val="FF0000"/>
                </a:solidFill>
                <a:highlight>
                  <a:schemeClr val="dk1"/>
                </a:highlight>
              </a:rPr>
              <a:t>requests.memory</a:t>
            </a:r>
            <a:r>
              <a:rPr lang="en" sz="1800">
                <a:highlight>
                  <a:schemeClr val="dk1"/>
                </a:highlight>
              </a:rPr>
              <a:t>: 60Mi</a:t>
            </a:r>
            <a:endParaRPr sz="1800">
              <a:highlight>
                <a:schemeClr val="dk1"/>
              </a:highlight>
            </a:endParaRPr>
          </a:p>
          <a:p>
            <a:pPr marL="0" lvl="0" indent="0" algn="l" rtl="0">
              <a:lnSpc>
                <a:spcPct val="115000"/>
              </a:lnSpc>
              <a:spcBef>
                <a:spcPts val="0"/>
              </a:spcBef>
              <a:spcAft>
                <a:spcPts val="0"/>
              </a:spcAft>
              <a:buNone/>
            </a:pPr>
            <a:r>
              <a:rPr lang="en" sz="1800">
                <a:highlight>
                  <a:schemeClr val="dk1"/>
                </a:highlight>
              </a:rPr>
              <a:t>    </a:t>
            </a:r>
            <a:r>
              <a:rPr lang="en" sz="1800">
                <a:solidFill>
                  <a:srgbClr val="FF0000"/>
                </a:solidFill>
                <a:highlight>
                  <a:schemeClr val="dk1"/>
                </a:highlight>
              </a:rPr>
              <a:t>limits.cpu</a:t>
            </a:r>
            <a:r>
              <a:rPr lang="en" sz="1800">
                <a:highlight>
                  <a:schemeClr val="dk1"/>
                </a:highlight>
              </a:rPr>
              <a:t>: 700m</a:t>
            </a:r>
            <a:endParaRPr sz="1800">
              <a:highlight>
                <a:schemeClr val="dk1"/>
              </a:highlight>
            </a:endParaRPr>
          </a:p>
          <a:p>
            <a:pPr marL="0" lvl="0" indent="0" algn="l" rtl="0">
              <a:lnSpc>
                <a:spcPct val="115000"/>
              </a:lnSpc>
              <a:spcBef>
                <a:spcPts val="0"/>
              </a:spcBef>
              <a:spcAft>
                <a:spcPts val="0"/>
              </a:spcAft>
              <a:buNone/>
            </a:pPr>
            <a:r>
              <a:rPr lang="en" sz="1800">
                <a:highlight>
                  <a:schemeClr val="dk1"/>
                </a:highlight>
              </a:rPr>
              <a:t>    </a:t>
            </a:r>
            <a:r>
              <a:rPr lang="en" sz="1800">
                <a:solidFill>
                  <a:srgbClr val="FF0000"/>
                </a:solidFill>
                <a:highlight>
                  <a:schemeClr val="dk1"/>
                </a:highlight>
              </a:rPr>
              <a:t>limits.memory:</a:t>
            </a:r>
            <a:r>
              <a:rPr lang="en" sz="1800">
                <a:highlight>
                  <a:schemeClr val="dk1"/>
                </a:highlight>
              </a:rPr>
              <a:t> 100Mi</a:t>
            </a:r>
            <a:endParaRPr sz="1800">
              <a:highlight>
                <a:schemeClr val="dk1"/>
              </a:highlight>
            </a:endParaRPr>
          </a:p>
          <a:p>
            <a:pPr marL="0" lvl="0" indent="0" algn="l" rtl="0">
              <a:lnSpc>
                <a:spcPct val="115000"/>
              </a:lnSpc>
              <a:spcBef>
                <a:spcPts val="0"/>
              </a:spcBef>
              <a:spcAft>
                <a:spcPts val="0"/>
              </a:spcAft>
              <a:buNone/>
            </a:pPr>
            <a:r>
              <a:rPr lang="en" sz="1800">
                <a:highlight>
                  <a:schemeClr val="dk1"/>
                </a:highlight>
              </a:rPr>
              <a:t>    pods: 2</a:t>
            </a:r>
            <a:endParaRPr sz="1800">
              <a:highlight>
                <a:schemeClr val="dk1"/>
              </a:highlight>
            </a:endParaRPr>
          </a:p>
          <a:p>
            <a:pPr marL="0" lvl="0" indent="0" algn="l" rtl="0">
              <a:lnSpc>
                <a:spcPct val="115000"/>
              </a:lnSpc>
              <a:spcBef>
                <a:spcPts val="0"/>
              </a:spcBef>
              <a:spcAft>
                <a:spcPts val="0"/>
              </a:spcAft>
              <a:buNone/>
            </a:pPr>
            <a:r>
              <a:rPr lang="en" sz="1800">
                <a:highlight>
                  <a:schemeClr val="dk1"/>
                </a:highlight>
              </a:rPr>
              <a:t>    count/deployments.apps: 3</a:t>
            </a:r>
            <a:endParaRPr sz="1800">
              <a:highlight>
                <a:schemeClr val="dk1"/>
              </a:highlight>
            </a:endParaRPr>
          </a:p>
        </p:txBody>
      </p:sp>
      <p:sp>
        <p:nvSpPr>
          <p:cNvPr id="4873" name="Google Shape;4873;p575"/>
          <p:cNvSpPr txBox="1"/>
          <p:nvPr/>
        </p:nvSpPr>
        <p:spPr>
          <a:xfrm>
            <a:off x="109875" y="1641675"/>
            <a:ext cx="4274700" cy="32739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Comfortaa"/>
                <a:ea typeface="Comfortaa"/>
                <a:cs typeface="Comfortaa"/>
                <a:sym typeface="Comfortaa"/>
              </a:rPr>
              <a:t>Requests and limits are for all cpu and memory requests and limits within a namespace</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chemeClr val="dk1"/>
                </a:solidFill>
                <a:latin typeface="Comfortaa"/>
                <a:ea typeface="Comfortaa"/>
                <a:cs typeface="Comfortaa"/>
                <a:sym typeface="Comfortaa"/>
              </a:rPr>
              <a:t>quota can be set for objects with count/resource.group and</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chemeClr val="dk1"/>
                </a:solidFill>
                <a:latin typeface="Comfortaa"/>
                <a:ea typeface="Comfortaa"/>
                <a:cs typeface="Comfortaa"/>
                <a:sym typeface="Comfortaa"/>
              </a:rPr>
              <a:t>storage requested as well</a:t>
            </a:r>
            <a:endParaRPr sz="22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71">
                                            <p:txEl>
                                              <p:pRg st="0" end="0"/>
                                            </p:txEl>
                                          </p:spTgt>
                                        </p:tgtEl>
                                        <p:attrNameLst>
                                          <p:attrName>style.visibility</p:attrName>
                                        </p:attrNameLst>
                                      </p:cBhvr>
                                      <p:to>
                                        <p:strVal val="visible"/>
                                      </p:to>
                                    </p:set>
                                    <p:animEffect transition="in" filter="fade">
                                      <p:cBhvr>
                                        <p:cTn id="7" dur="1000"/>
                                        <p:tgtEl>
                                          <p:spTgt spid="48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71">
                                            <p:txEl>
                                              <p:pRg st="1" end="1"/>
                                            </p:txEl>
                                          </p:spTgt>
                                        </p:tgtEl>
                                        <p:attrNameLst>
                                          <p:attrName>style.visibility</p:attrName>
                                        </p:attrNameLst>
                                      </p:cBhvr>
                                      <p:to>
                                        <p:strVal val="visible"/>
                                      </p:to>
                                    </p:set>
                                    <p:animEffect transition="in" filter="fade">
                                      <p:cBhvr>
                                        <p:cTn id="12" dur="1000"/>
                                        <p:tgtEl>
                                          <p:spTgt spid="48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71">
                                            <p:txEl>
                                              <p:pRg st="2" end="2"/>
                                            </p:txEl>
                                          </p:spTgt>
                                        </p:tgtEl>
                                        <p:attrNameLst>
                                          <p:attrName>style.visibility</p:attrName>
                                        </p:attrNameLst>
                                      </p:cBhvr>
                                      <p:to>
                                        <p:strVal val="visible"/>
                                      </p:to>
                                    </p:set>
                                    <p:animEffect transition="in" filter="fade">
                                      <p:cBhvr>
                                        <p:cTn id="17" dur="1000"/>
                                        <p:tgtEl>
                                          <p:spTgt spid="48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71">
                                            <p:txEl>
                                              <p:pRg st="3" end="3"/>
                                            </p:txEl>
                                          </p:spTgt>
                                        </p:tgtEl>
                                        <p:attrNameLst>
                                          <p:attrName>style.visibility</p:attrName>
                                        </p:attrNameLst>
                                      </p:cBhvr>
                                      <p:to>
                                        <p:strVal val="visible"/>
                                      </p:to>
                                    </p:set>
                                    <p:animEffect transition="in" filter="fade">
                                      <p:cBhvr>
                                        <p:cTn id="22" dur="1000"/>
                                        <p:tgtEl>
                                          <p:spTgt spid="48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71">
                                            <p:txEl>
                                              <p:pRg st="4" end="4"/>
                                            </p:txEl>
                                          </p:spTgt>
                                        </p:tgtEl>
                                        <p:attrNameLst>
                                          <p:attrName>style.visibility</p:attrName>
                                        </p:attrNameLst>
                                      </p:cBhvr>
                                      <p:to>
                                        <p:strVal val="visible"/>
                                      </p:to>
                                    </p:set>
                                    <p:animEffect transition="in" filter="fade">
                                      <p:cBhvr>
                                        <p:cTn id="27" dur="1000"/>
                                        <p:tgtEl>
                                          <p:spTgt spid="48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71">
                                            <p:txEl>
                                              <p:pRg st="5" end="5"/>
                                            </p:txEl>
                                          </p:spTgt>
                                        </p:tgtEl>
                                        <p:attrNameLst>
                                          <p:attrName>style.visibility</p:attrName>
                                        </p:attrNameLst>
                                      </p:cBhvr>
                                      <p:to>
                                        <p:strVal val="visible"/>
                                      </p:to>
                                    </p:set>
                                    <p:animEffect transition="in" filter="fade">
                                      <p:cBhvr>
                                        <p:cTn id="32" dur="1000"/>
                                        <p:tgtEl>
                                          <p:spTgt spid="48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71">
                                            <p:txEl>
                                              <p:pRg st="6" end="6"/>
                                            </p:txEl>
                                          </p:spTgt>
                                        </p:tgtEl>
                                        <p:attrNameLst>
                                          <p:attrName>style.visibility</p:attrName>
                                        </p:attrNameLst>
                                      </p:cBhvr>
                                      <p:to>
                                        <p:strVal val="visible"/>
                                      </p:to>
                                    </p:set>
                                    <p:animEffect transition="in" filter="fade">
                                      <p:cBhvr>
                                        <p:cTn id="37" dur="1000"/>
                                        <p:tgtEl>
                                          <p:spTgt spid="48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71">
                                            <p:txEl>
                                              <p:pRg st="7" end="7"/>
                                            </p:txEl>
                                          </p:spTgt>
                                        </p:tgtEl>
                                        <p:attrNameLst>
                                          <p:attrName>style.visibility</p:attrName>
                                        </p:attrNameLst>
                                      </p:cBhvr>
                                      <p:to>
                                        <p:strVal val="visible"/>
                                      </p:to>
                                    </p:set>
                                    <p:animEffect transition="in" filter="fade">
                                      <p:cBhvr>
                                        <p:cTn id="42" dur="1000"/>
                                        <p:tgtEl>
                                          <p:spTgt spid="48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71">
                                            <p:txEl>
                                              <p:pRg st="8" end="8"/>
                                            </p:txEl>
                                          </p:spTgt>
                                        </p:tgtEl>
                                        <p:attrNameLst>
                                          <p:attrName>style.visibility</p:attrName>
                                        </p:attrNameLst>
                                      </p:cBhvr>
                                      <p:to>
                                        <p:strVal val="visible"/>
                                      </p:to>
                                    </p:set>
                                    <p:animEffect transition="in" filter="fade">
                                      <p:cBhvr>
                                        <p:cTn id="47" dur="1000"/>
                                        <p:tgtEl>
                                          <p:spTgt spid="487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71">
                                            <p:txEl>
                                              <p:pRg st="9" end="9"/>
                                            </p:txEl>
                                          </p:spTgt>
                                        </p:tgtEl>
                                        <p:attrNameLst>
                                          <p:attrName>style.visibility</p:attrName>
                                        </p:attrNameLst>
                                      </p:cBhvr>
                                      <p:to>
                                        <p:strVal val="visible"/>
                                      </p:to>
                                    </p:set>
                                    <p:animEffect transition="in" filter="fade">
                                      <p:cBhvr>
                                        <p:cTn id="52" dur="1000"/>
                                        <p:tgtEl>
                                          <p:spTgt spid="487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Shape 4877"/>
        <p:cNvGrpSpPr/>
        <p:nvPr/>
      </p:nvGrpSpPr>
      <p:grpSpPr>
        <a:xfrm>
          <a:off x="0" y="0"/>
          <a:ext cx="0" cy="0"/>
          <a:chOff x="0" y="0"/>
          <a:chExt cx="0" cy="0"/>
        </a:xfrm>
      </p:grpSpPr>
      <p:sp>
        <p:nvSpPr>
          <p:cNvPr id="4878" name="Google Shape;4878;p576"/>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Understanding Resource Limits and Requests Demo Lab</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Shape 4882"/>
        <p:cNvGrpSpPr/>
        <p:nvPr/>
      </p:nvGrpSpPr>
      <p:grpSpPr>
        <a:xfrm>
          <a:off x="0" y="0"/>
          <a:ext cx="0" cy="0"/>
          <a:chOff x="0" y="0"/>
          <a:chExt cx="0" cy="0"/>
        </a:xfrm>
      </p:grpSpPr>
      <p:sp>
        <p:nvSpPr>
          <p:cNvPr id="4883" name="Google Shape;4883;p577"/>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Dockerfile Entrypoint &amp; CMD</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Shape 4887"/>
        <p:cNvGrpSpPr/>
        <p:nvPr/>
      </p:nvGrpSpPr>
      <p:grpSpPr>
        <a:xfrm>
          <a:off x="0" y="0"/>
          <a:ext cx="0" cy="0"/>
          <a:chOff x="0" y="0"/>
          <a:chExt cx="0" cy="0"/>
        </a:xfrm>
      </p:grpSpPr>
      <p:sp>
        <p:nvSpPr>
          <p:cNvPr id="4888" name="Google Shape;4888;p578"/>
          <p:cNvSpPr txBox="1">
            <a:spLocks noGrp="1"/>
          </p:cNvSpPr>
          <p:nvPr>
            <p:ph type="title"/>
          </p:nvPr>
        </p:nvSpPr>
        <p:spPr>
          <a:xfrm>
            <a:off x="187975" y="1290975"/>
            <a:ext cx="8520600" cy="27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Multi-Container Pods</a:t>
            </a:r>
            <a:endParaRPr sz="3800" b="1" i="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mfortaa"/>
                <a:ea typeface="Comfortaa"/>
                <a:cs typeface="Comfortaa"/>
                <a:sym typeface="Comfortaa"/>
              </a:rPr>
              <a:t>{worker} Node Components</a:t>
            </a:r>
            <a:endParaRPr b="1">
              <a:latin typeface="Comfortaa"/>
              <a:ea typeface="Comfortaa"/>
              <a:cs typeface="Comfortaa"/>
              <a:sym typeface="Comfortaa"/>
            </a:endParaRP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Shape 4892"/>
        <p:cNvGrpSpPr/>
        <p:nvPr/>
      </p:nvGrpSpPr>
      <p:grpSpPr>
        <a:xfrm>
          <a:off x="0" y="0"/>
          <a:ext cx="0" cy="0"/>
          <a:chOff x="0" y="0"/>
          <a:chExt cx="0" cy="0"/>
        </a:xfrm>
      </p:grpSpPr>
      <p:sp>
        <p:nvSpPr>
          <p:cNvPr id="4893" name="Google Shape;4893;p579"/>
          <p:cNvSpPr txBox="1">
            <a:spLocks noGrp="1"/>
          </p:cNvSpPr>
          <p:nvPr>
            <p:ph type="title"/>
          </p:nvPr>
        </p:nvSpPr>
        <p:spPr>
          <a:xfrm>
            <a:off x="187975" y="98925"/>
            <a:ext cx="8520600" cy="493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Pods or applications should have only one main application container. </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There are cases where there is a need of more than container within a pod</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Additional containers in the same pod can provide helper processes to the main application container or add more functionality without having to refactor the main application code.</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93">
                                            <p:txEl>
                                              <p:pRg st="0" end="0"/>
                                            </p:txEl>
                                          </p:spTgt>
                                        </p:tgtEl>
                                        <p:attrNameLst>
                                          <p:attrName>style.visibility</p:attrName>
                                        </p:attrNameLst>
                                      </p:cBhvr>
                                      <p:to>
                                        <p:strVal val="visible"/>
                                      </p:to>
                                    </p:set>
                                    <p:animEffect transition="in" filter="fade">
                                      <p:cBhvr>
                                        <p:cTn id="7" dur="1000"/>
                                        <p:tgtEl>
                                          <p:spTgt spid="48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93">
                                            <p:txEl>
                                              <p:pRg st="1" end="1"/>
                                            </p:txEl>
                                          </p:spTgt>
                                        </p:tgtEl>
                                        <p:attrNameLst>
                                          <p:attrName>style.visibility</p:attrName>
                                        </p:attrNameLst>
                                      </p:cBhvr>
                                      <p:to>
                                        <p:strVal val="visible"/>
                                      </p:to>
                                    </p:set>
                                    <p:animEffect transition="in" filter="fade">
                                      <p:cBhvr>
                                        <p:cTn id="12" dur="1000"/>
                                        <p:tgtEl>
                                          <p:spTgt spid="48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93">
                                            <p:txEl>
                                              <p:pRg st="2" end="2"/>
                                            </p:txEl>
                                          </p:spTgt>
                                        </p:tgtEl>
                                        <p:attrNameLst>
                                          <p:attrName>style.visibility</p:attrName>
                                        </p:attrNameLst>
                                      </p:cBhvr>
                                      <p:to>
                                        <p:strVal val="visible"/>
                                      </p:to>
                                    </p:set>
                                    <p:animEffect transition="in" filter="fade">
                                      <p:cBhvr>
                                        <p:cTn id="17" dur="1000"/>
                                        <p:tgtEl>
                                          <p:spTgt spid="48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93">
                                            <p:txEl>
                                              <p:pRg st="3" end="3"/>
                                            </p:txEl>
                                          </p:spTgt>
                                        </p:tgtEl>
                                        <p:attrNameLst>
                                          <p:attrName>style.visibility</p:attrName>
                                        </p:attrNameLst>
                                      </p:cBhvr>
                                      <p:to>
                                        <p:strVal val="visible"/>
                                      </p:to>
                                    </p:set>
                                    <p:animEffect transition="in" filter="fade">
                                      <p:cBhvr>
                                        <p:cTn id="22" dur="1000"/>
                                        <p:tgtEl>
                                          <p:spTgt spid="48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93">
                                            <p:txEl>
                                              <p:pRg st="4" end="4"/>
                                            </p:txEl>
                                          </p:spTgt>
                                        </p:tgtEl>
                                        <p:attrNameLst>
                                          <p:attrName>style.visibility</p:attrName>
                                        </p:attrNameLst>
                                      </p:cBhvr>
                                      <p:to>
                                        <p:strVal val="visible"/>
                                      </p:to>
                                    </p:set>
                                    <p:animEffect transition="in" filter="fade">
                                      <p:cBhvr>
                                        <p:cTn id="27" dur="1000"/>
                                        <p:tgtEl>
                                          <p:spTgt spid="489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93">
                                            <p:txEl>
                                              <p:pRg st="5" end="5"/>
                                            </p:txEl>
                                          </p:spTgt>
                                        </p:tgtEl>
                                        <p:attrNameLst>
                                          <p:attrName>style.visibility</p:attrName>
                                        </p:attrNameLst>
                                      </p:cBhvr>
                                      <p:to>
                                        <p:strVal val="visible"/>
                                      </p:to>
                                    </p:set>
                                    <p:animEffect transition="in" filter="fade">
                                      <p:cBhvr>
                                        <p:cTn id="32" dur="1000"/>
                                        <p:tgtEl>
                                          <p:spTgt spid="489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3">
                                            <p:txEl>
                                              <p:pRg st="6" end="6"/>
                                            </p:txEl>
                                          </p:spTgt>
                                        </p:tgtEl>
                                        <p:attrNameLst>
                                          <p:attrName>style.visibility</p:attrName>
                                        </p:attrNameLst>
                                      </p:cBhvr>
                                      <p:to>
                                        <p:strVal val="visible"/>
                                      </p:to>
                                    </p:set>
                                    <p:animEffect transition="in" filter="fade">
                                      <p:cBhvr>
                                        <p:cTn id="37" dur="1000"/>
                                        <p:tgtEl>
                                          <p:spTgt spid="489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93">
                                            <p:txEl>
                                              <p:pRg st="7" end="7"/>
                                            </p:txEl>
                                          </p:spTgt>
                                        </p:tgtEl>
                                        <p:attrNameLst>
                                          <p:attrName>style.visibility</p:attrName>
                                        </p:attrNameLst>
                                      </p:cBhvr>
                                      <p:to>
                                        <p:strVal val="visible"/>
                                      </p:to>
                                    </p:set>
                                    <p:animEffect transition="in" filter="fade">
                                      <p:cBhvr>
                                        <p:cTn id="42" dur="1000"/>
                                        <p:tgtEl>
                                          <p:spTgt spid="489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93">
                                            <p:txEl>
                                              <p:pRg st="8" end="8"/>
                                            </p:txEl>
                                          </p:spTgt>
                                        </p:tgtEl>
                                        <p:attrNameLst>
                                          <p:attrName>style.visibility</p:attrName>
                                        </p:attrNameLst>
                                      </p:cBhvr>
                                      <p:to>
                                        <p:strVal val="visible"/>
                                      </p:to>
                                    </p:set>
                                    <p:animEffect transition="in" filter="fade">
                                      <p:cBhvr>
                                        <p:cTn id="47" dur="1000"/>
                                        <p:tgtEl>
                                          <p:spTgt spid="489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93">
                                            <p:txEl>
                                              <p:pRg st="9" end="9"/>
                                            </p:txEl>
                                          </p:spTgt>
                                        </p:tgtEl>
                                        <p:attrNameLst>
                                          <p:attrName>style.visibility</p:attrName>
                                        </p:attrNameLst>
                                      </p:cBhvr>
                                      <p:to>
                                        <p:strVal val="visible"/>
                                      </p:to>
                                    </p:set>
                                    <p:animEffect transition="in" filter="fade">
                                      <p:cBhvr>
                                        <p:cTn id="52" dur="1000"/>
                                        <p:tgtEl>
                                          <p:spTgt spid="489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893">
                                            <p:txEl>
                                              <p:pRg st="10" end="10"/>
                                            </p:txEl>
                                          </p:spTgt>
                                        </p:tgtEl>
                                        <p:attrNameLst>
                                          <p:attrName>style.visibility</p:attrName>
                                        </p:attrNameLst>
                                      </p:cBhvr>
                                      <p:to>
                                        <p:strVal val="visible"/>
                                      </p:to>
                                    </p:set>
                                    <p:animEffect transition="in" filter="fade">
                                      <p:cBhvr>
                                        <p:cTn id="57" dur="1000"/>
                                        <p:tgtEl>
                                          <p:spTgt spid="489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893">
                                            <p:txEl>
                                              <p:pRg st="11" end="11"/>
                                            </p:txEl>
                                          </p:spTgt>
                                        </p:tgtEl>
                                        <p:attrNameLst>
                                          <p:attrName>style.visibility</p:attrName>
                                        </p:attrNameLst>
                                      </p:cBhvr>
                                      <p:to>
                                        <p:strVal val="visible"/>
                                      </p:to>
                                    </p:set>
                                    <p:animEffect transition="in" filter="fade">
                                      <p:cBhvr>
                                        <p:cTn id="62" dur="1000"/>
                                        <p:tgtEl>
                                          <p:spTgt spid="489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893">
                                            <p:txEl>
                                              <p:pRg st="12" end="12"/>
                                            </p:txEl>
                                          </p:spTgt>
                                        </p:tgtEl>
                                        <p:attrNameLst>
                                          <p:attrName>style.visibility</p:attrName>
                                        </p:attrNameLst>
                                      </p:cBhvr>
                                      <p:to>
                                        <p:strVal val="visible"/>
                                      </p:to>
                                    </p:set>
                                    <p:animEffect transition="in" filter="fade">
                                      <p:cBhvr>
                                        <p:cTn id="67" dur="1000"/>
                                        <p:tgtEl>
                                          <p:spTgt spid="489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Shape 4897"/>
        <p:cNvGrpSpPr/>
        <p:nvPr/>
      </p:nvGrpSpPr>
      <p:grpSpPr>
        <a:xfrm>
          <a:off x="0" y="0"/>
          <a:ext cx="0" cy="0"/>
          <a:chOff x="0" y="0"/>
          <a:chExt cx="0" cy="0"/>
        </a:xfrm>
      </p:grpSpPr>
      <p:sp>
        <p:nvSpPr>
          <p:cNvPr id="4898" name="Google Shape;4898;p580"/>
          <p:cNvSpPr txBox="1">
            <a:spLocks noGrp="1"/>
          </p:cNvSpPr>
          <p:nvPr>
            <p:ph type="title"/>
          </p:nvPr>
        </p:nvSpPr>
        <p:spPr>
          <a:xfrm>
            <a:off x="187975" y="98925"/>
            <a:ext cx="8520600" cy="47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Placing these containers in the same Pod has advantages: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managed as one unit under a logical host being the pod.</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freely communicate and exchange data within the same pod as they can share the same network namespace and storage.</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98">
                                            <p:txEl>
                                              <p:pRg st="0" end="0"/>
                                            </p:txEl>
                                          </p:spTgt>
                                        </p:tgtEl>
                                        <p:attrNameLst>
                                          <p:attrName>style.visibility</p:attrName>
                                        </p:attrNameLst>
                                      </p:cBhvr>
                                      <p:to>
                                        <p:strVal val="visible"/>
                                      </p:to>
                                    </p:set>
                                    <p:animEffect transition="in" filter="fade">
                                      <p:cBhvr>
                                        <p:cTn id="7" dur="1000"/>
                                        <p:tgtEl>
                                          <p:spTgt spid="48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98">
                                            <p:txEl>
                                              <p:pRg st="1" end="1"/>
                                            </p:txEl>
                                          </p:spTgt>
                                        </p:tgtEl>
                                        <p:attrNameLst>
                                          <p:attrName>style.visibility</p:attrName>
                                        </p:attrNameLst>
                                      </p:cBhvr>
                                      <p:to>
                                        <p:strVal val="visible"/>
                                      </p:to>
                                    </p:set>
                                    <p:animEffect transition="in" filter="fade">
                                      <p:cBhvr>
                                        <p:cTn id="12" dur="1000"/>
                                        <p:tgtEl>
                                          <p:spTgt spid="48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98">
                                            <p:txEl>
                                              <p:pRg st="2" end="2"/>
                                            </p:txEl>
                                          </p:spTgt>
                                        </p:tgtEl>
                                        <p:attrNameLst>
                                          <p:attrName>style.visibility</p:attrName>
                                        </p:attrNameLst>
                                      </p:cBhvr>
                                      <p:to>
                                        <p:strVal val="visible"/>
                                      </p:to>
                                    </p:set>
                                    <p:animEffect transition="in" filter="fade">
                                      <p:cBhvr>
                                        <p:cTn id="17" dur="1000"/>
                                        <p:tgtEl>
                                          <p:spTgt spid="48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98">
                                            <p:txEl>
                                              <p:pRg st="3" end="3"/>
                                            </p:txEl>
                                          </p:spTgt>
                                        </p:tgtEl>
                                        <p:attrNameLst>
                                          <p:attrName>style.visibility</p:attrName>
                                        </p:attrNameLst>
                                      </p:cBhvr>
                                      <p:to>
                                        <p:strVal val="visible"/>
                                      </p:to>
                                    </p:set>
                                    <p:animEffect transition="in" filter="fade">
                                      <p:cBhvr>
                                        <p:cTn id="22" dur="1000"/>
                                        <p:tgtEl>
                                          <p:spTgt spid="48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98">
                                            <p:txEl>
                                              <p:pRg st="4" end="4"/>
                                            </p:txEl>
                                          </p:spTgt>
                                        </p:tgtEl>
                                        <p:attrNameLst>
                                          <p:attrName>style.visibility</p:attrName>
                                        </p:attrNameLst>
                                      </p:cBhvr>
                                      <p:to>
                                        <p:strVal val="visible"/>
                                      </p:to>
                                    </p:set>
                                    <p:animEffect transition="in" filter="fade">
                                      <p:cBhvr>
                                        <p:cTn id="27" dur="1000"/>
                                        <p:tgtEl>
                                          <p:spTgt spid="48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98">
                                            <p:txEl>
                                              <p:pRg st="5" end="5"/>
                                            </p:txEl>
                                          </p:spTgt>
                                        </p:tgtEl>
                                        <p:attrNameLst>
                                          <p:attrName>style.visibility</p:attrName>
                                        </p:attrNameLst>
                                      </p:cBhvr>
                                      <p:to>
                                        <p:strVal val="visible"/>
                                      </p:to>
                                    </p:set>
                                    <p:animEffect transition="in" filter="fade">
                                      <p:cBhvr>
                                        <p:cTn id="32" dur="1000"/>
                                        <p:tgtEl>
                                          <p:spTgt spid="48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8">
                                            <p:txEl>
                                              <p:pRg st="6" end="6"/>
                                            </p:txEl>
                                          </p:spTgt>
                                        </p:tgtEl>
                                        <p:attrNameLst>
                                          <p:attrName>style.visibility</p:attrName>
                                        </p:attrNameLst>
                                      </p:cBhvr>
                                      <p:to>
                                        <p:strVal val="visible"/>
                                      </p:to>
                                    </p:set>
                                    <p:animEffect transition="in" filter="fade">
                                      <p:cBhvr>
                                        <p:cTn id="37" dur="1000"/>
                                        <p:tgtEl>
                                          <p:spTgt spid="48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98">
                                            <p:txEl>
                                              <p:pRg st="7" end="7"/>
                                            </p:txEl>
                                          </p:spTgt>
                                        </p:tgtEl>
                                        <p:attrNameLst>
                                          <p:attrName>style.visibility</p:attrName>
                                        </p:attrNameLst>
                                      </p:cBhvr>
                                      <p:to>
                                        <p:strVal val="visible"/>
                                      </p:to>
                                    </p:set>
                                    <p:animEffect transition="in" filter="fade">
                                      <p:cBhvr>
                                        <p:cTn id="42" dur="1000"/>
                                        <p:tgtEl>
                                          <p:spTgt spid="48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98">
                                            <p:txEl>
                                              <p:pRg st="8" end="8"/>
                                            </p:txEl>
                                          </p:spTgt>
                                        </p:tgtEl>
                                        <p:attrNameLst>
                                          <p:attrName>style.visibility</p:attrName>
                                        </p:attrNameLst>
                                      </p:cBhvr>
                                      <p:to>
                                        <p:strVal val="visible"/>
                                      </p:to>
                                    </p:set>
                                    <p:animEffect transition="in" filter="fade">
                                      <p:cBhvr>
                                        <p:cTn id="47" dur="1000"/>
                                        <p:tgtEl>
                                          <p:spTgt spid="48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98">
                                            <p:txEl>
                                              <p:pRg st="9" end="9"/>
                                            </p:txEl>
                                          </p:spTgt>
                                        </p:tgtEl>
                                        <p:attrNameLst>
                                          <p:attrName>style.visibility</p:attrName>
                                        </p:attrNameLst>
                                      </p:cBhvr>
                                      <p:to>
                                        <p:strVal val="visible"/>
                                      </p:to>
                                    </p:set>
                                    <p:animEffect transition="in" filter="fade">
                                      <p:cBhvr>
                                        <p:cTn id="52" dur="1000"/>
                                        <p:tgtEl>
                                          <p:spTgt spid="489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898">
                                            <p:txEl>
                                              <p:pRg st="10" end="10"/>
                                            </p:txEl>
                                          </p:spTgt>
                                        </p:tgtEl>
                                        <p:attrNameLst>
                                          <p:attrName>style.visibility</p:attrName>
                                        </p:attrNameLst>
                                      </p:cBhvr>
                                      <p:to>
                                        <p:strVal val="visible"/>
                                      </p:to>
                                    </p:set>
                                    <p:animEffect transition="in" filter="fade">
                                      <p:cBhvr>
                                        <p:cTn id="57" dur="1000"/>
                                        <p:tgtEl>
                                          <p:spTgt spid="489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898">
                                            <p:txEl>
                                              <p:pRg st="11" end="11"/>
                                            </p:txEl>
                                          </p:spTgt>
                                        </p:tgtEl>
                                        <p:attrNameLst>
                                          <p:attrName>style.visibility</p:attrName>
                                        </p:attrNameLst>
                                      </p:cBhvr>
                                      <p:to>
                                        <p:strVal val="visible"/>
                                      </p:to>
                                    </p:set>
                                    <p:animEffect transition="in" filter="fade">
                                      <p:cBhvr>
                                        <p:cTn id="62" dur="1000"/>
                                        <p:tgtEl>
                                          <p:spTgt spid="489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898">
                                            <p:txEl>
                                              <p:pRg st="12" end="12"/>
                                            </p:txEl>
                                          </p:spTgt>
                                        </p:tgtEl>
                                        <p:attrNameLst>
                                          <p:attrName>style.visibility</p:attrName>
                                        </p:attrNameLst>
                                      </p:cBhvr>
                                      <p:to>
                                        <p:strVal val="visible"/>
                                      </p:to>
                                    </p:set>
                                    <p:animEffect transition="in" filter="fade">
                                      <p:cBhvr>
                                        <p:cTn id="67" dur="1000"/>
                                        <p:tgtEl>
                                          <p:spTgt spid="489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898">
                                            <p:txEl>
                                              <p:pRg st="13" end="13"/>
                                            </p:txEl>
                                          </p:spTgt>
                                        </p:tgtEl>
                                        <p:attrNameLst>
                                          <p:attrName>style.visibility</p:attrName>
                                        </p:attrNameLst>
                                      </p:cBhvr>
                                      <p:to>
                                        <p:strVal val="visible"/>
                                      </p:to>
                                    </p:set>
                                    <p:animEffect transition="in" filter="fade">
                                      <p:cBhvr>
                                        <p:cTn id="72" dur="1000"/>
                                        <p:tgtEl>
                                          <p:spTgt spid="489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Shape 4902"/>
        <p:cNvGrpSpPr/>
        <p:nvPr/>
      </p:nvGrpSpPr>
      <p:grpSpPr>
        <a:xfrm>
          <a:off x="0" y="0"/>
          <a:ext cx="0" cy="0"/>
          <a:chOff x="0" y="0"/>
          <a:chExt cx="0" cy="0"/>
        </a:xfrm>
      </p:grpSpPr>
      <p:sp>
        <p:nvSpPr>
          <p:cNvPr id="4903" name="Google Shape;4903;p581"/>
          <p:cNvSpPr txBox="1">
            <a:spLocks noGrp="1"/>
          </p:cNvSpPr>
          <p:nvPr>
            <p:ph type="title"/>
          </p:nvPr>
        </p:nvSpPr>
        <p:spPr>
          <a:xfrm>
            <a:off x="187975" y="98925"/>
            <a:ext cx="8520600" cy="47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Shared network namespace</a:t>
            </a:r>
            <a:r>
              <a:rPr lang="en" sz="2400" b="1">
                <a:latin typeface="Comfortaa"/>
                <a:ea typeface="Comfortaa"/>
                <a:cs typeface="Comfortaa"/>
                <a:sym typeface="Comfortaa"/>
              </a:rPr>
              <a:t>: no need of routing or bridging. All containers cannot connect via </a:t>
            </a:r>
            <a:r>
              <a:rPr lang="en" sz="2400" b="1">
                <a:solidFill>
                  <a:srgbClr val="00FF00"/>
                </a:solidFill>
                <a:latin typeface="Comfortaa"/>
                <a:ea typeface="Comfortaa"/>
                <a:cs typeface="Comfortaa"/>
                <a:sym typeface="Comfortaa"/>
              </a:rPr>
              <a:t>localhost </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
        <p:nvSpPr>
          <p:cNvPr id="4904" name="Google Shape;4904;p581"/>
          <p:cNvSpPr txBox="1"/>
          <p:nvPr/>
        </p:nvSpPr>
        <p:spPr>
          <a:xfrm>
            <a:off x="1617950" y="1508100"/>
            <a:ext cx="5752800" cy="32061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b="1">
                <a:solidFill>
                  <a:schemeClr val="dk1"/>
                </a:solidFill>
                <a:latin typeface="Comfortaa"/>
                <a:ea typeface="Comfortaa"/>
                <a:cs typeface="Comfortaa"/>
                <a:sym typeface="Comfortaa"/>
              </a:rPr>
              <a:t>pod network namespace</a:t>
            </a:r>
            <a:endParaRPr sz="2300" b="1">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Comfortaa"/>
              <a:ea typeface="Comfortaa"/>
              <a:cs typeface="Comfortaa"/>
              <a:sym typeface="Comfortaa"/>
            </a:endParaRPr>
          </a:p>
        </p:txBody>
      </p:sp>
      <p:sp>
        <p:nvSpPr>
          <p:cNvPr id="4905" name="Google Shape;4905;p581"/>
          <p:cNvSpPr/>
          <p:nvPr/>
        </p:nvSpPr>
        <p:spPr>
          <a:xfrm>
            <a:off x="2167250" y="3325850"/>
            <a:ext cx="958800" cy="9588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con1</a:t>
            </a:r>
            <a:endParaRPr b="1">
              <a:latin typeface="Comfortaa"/>
              <a:ea typeface="Comfortaa"/>
              <a:cs typeface="Comfortaa"/>
              <a:sym typeface="Comfortaa"/>
            </a:endParaRPr>
          </a:p>
        </p:txBody>
      </p:sp>
      <p:sp>
        <p:nvSpPr>
          <p:cNvPr id="4906" name="Google Shape;4906;p581"/>
          <p:cNvSpPr/>
          <p:nvPr/>
        </p:nvSpPr>
        <p:spPr>
          <a:xfrm>
            <a:off x="4194800" y="2157400"/>
            <a:ext cx="958800" cy="9588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con2</a:t>
            </a:r>
            <a:endParaRPr>
              <a:latin typeface="Comfortaa"/>
              <a:ea typeface="Comfortaa"/>
              <a:cs typeface="Comfortaa"/>
              <a:sym typeface="Comfortaa"/>
            </a:endParaRPr>
          </a:p>
        </p:txBody>
      </p:sp>
      <p:sp>
        <p:nvSpPr>
          <p:cNvPr id="4907" name="Google Shape;4907;p581"/>
          <p:cNvSpPr/>
          <p:nvPr/>
        </p:nvSpPr>
        <p:spPr>
          <a:xfrm>
            <a:off x="6100075" y="3345850"/>
            <a:ext cx="958800" cy="9588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con3</a:t>
            </a:r>
            <a:endParaRPr>
              <a:latin typeface="Comfortaa"/>
              <a:ea typeface="Comfortaa"/>
              <a:cs typeface="Comfortaa"/>
              <a:sym typeface="Comfortaa"/>
            </a:endParaRPr>
          </a:p>
        </p:txBody>
      </p:sp>
      <p:sp>
        <p:nvSpPr>
          <p:cNvPr id="4908" name="Google Shape;4908;p581"/>
          <p:cNvSpPr/>
          <p:nvPr/>
        </p:nvSpPr>
        <p:spPr>
          <a:xfrm>
            <a:off x="3975050" y="3645400"/>
            <a:ext cx="1398300" cy="3597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 </a:t>
            </a:r>
            <a:r>
              <a:rPr lang="en" b="1">
                <a:latin typeface="Comfortaa"/>
                <a:ea typeface="Comfortaa"/>
                <a:cs typeface="Comfortaa"/>
                <a:sym typeface="Comfortaa"/>
              </a:rPr>
              <a:t>  localhost</a:t>
            </a:r>
            <a:endParaRPr b="1">
              <a:latin typeface="Comfortaa"/>
              <a:ea typeface="Comfortaa"/>
              <a:cs typeface="Comfortaa"/>
              <a:sym typeface="Comfortaa"/>
            </a:endParaRPr>
          </a:p>
        </p:txBody>
      </p:sp>
      <p:cxnSp>
        <p:nvCxnSpPr>
          <p:cNvPr id="4909" name="Google Shape;4909;p581"/>
          <p:cNvCxnSpPr>
            <a:stCxn id="4905" idx="6"/>
            <a:endCxn id="4908" idx="1"/>
          </p:cNvCxnSpPr>
          <p:nvPr/>
        </p:nvCxnSpPr>
        <p:spPr>
          <a:xfrm>
            <a:off x="3126050" y="3805250"/>
            <a:ext cx="849000" cy="20100"/>
          </a:xfrm>
          <a:prstGeom prst="straightConnector1">
            <a:avLst/>
          </a:prstGeom>
          <a:noFill/>
          <a:ln w="28575" cap="flat" cmpd="sng">
            <a:solidFill>
              <a:schemeClr val="dk1"/>
            </a:solidFill>
            <a:prstDash val="solid"/>
            <a:round/>
            <a:headEnd type="none" w="med" len="med"/>
            <a:tailEnd type="none" w="med" len="med"/>
          </a:ln>
        </p:spPr>
      </p:cxnSp>
      <p:cxnSp>
        <p:nvCxnSpPr>
          <p:cNvPr id="4910" name="Google Shape;4910;p581"/>
          <p:cNvCxnSpPr>
            <a:stCxn id="4906" idx="4"/>
            <a:endCxn id="4908" idx="0"/>
          </p:cNvCxnSpPr>
          <p:nvPr/>
        </p:nvCxnSpPr>
        <p:spPr>
          <a:xfrm>
            <a:off x="4674200" y="3116200"/>
            <a:ext cx="0" cy="529200"/>
          </a:xfrm>
          <a:prstGeom prst="straightConnector1">
            <a:avLst/>
          </a:prstGeom>
          <a:noFill/>
          <a:ln w="28575" cap="flat" cmpd="sng">
            <a:solidFill>
              <a:schemeClr val="dk1"/>
            </a:solidFill>
            <a:prstDash val="solid"/>
            <a:round/>
            <a:headEnd type="none" w="med" len="med"/>
            <a:tailEnd type="none" w="med" len="med"/>
          </a:ln>
        </p:spPr>
      </p:cxnSp>
      <p:cxnSp>
        <p:nvCxnSpPr>
          <p:cNvPr id="4911" name="Google Shape;4911;p581"/>
          <p:cNvCxnSpPr>
            <a:stCxn id="4907" idx="2"/>
            <a:endCxn id="4908" idx="3"/>
          </p:cNvCxnSpPr>
          <p:nvPr/>
        </p:nvCxnSpPr>
        <p:spPr>
          <a:xfrm rot="10800000">
            <a:off x="5373475" y="3825250"/>
            <a:ext cx="7266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Shape 4915"/>
        <p:cNvGrpSpPr/>
        <p:nvPr/>
      </p:nvGrpSpPr>
      <p:grpSpPr>
        <a:xfrm>
          <a:off x="0" y="0"/>
          <a:ext cx="0" cy="0"/>
          <a:chOff x="0" y="0"/>
          <a:chExt cx="0" cy="0"/>
        </a:xfrm>
      </p:grpSpPr>
      <p:sp>
        <p:nvSpPr>
          <p:cNvPr id="4916" name="Google Shape;4916;p582"/>
          <p:cNvSpPr txBox="1">
            <a:spLocks noGrp="1"/>
          </p:cNvSpPr>
          <p:nvPr>
            <p:ph type="title"/>
          </p:nvPr>
        </p:nvSpPr>
        <p:spPr>
          <a:xfrm>
            <a:off x="187975" y="98925"/>
            <a:ext cx="8520600" cy="47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Shared Storage</a:t>
            </a:r>
            <a:r>
              <a:rPr lang="en" sz="2400" b="1">
                <a:latin typeface="Comfortaa"/>
                <a:ea typeface="Comfortaa"/>
                <a:cs typeface="Comfortaa"/>
                <a:sym typeface="Comfortaa"/>
              </a:rPr>
              <a:t>: containers can exchange data with volumes.</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sp>
        <p:nvSpPr>
          <p:cNvPr id="4917" name="Google Shape;4917;p582"/>
          <p:cNvSpPr txBox="1"/>
          <p:nvPr/>
        </p:nvSpPr>
        <p:spPr>
          <a:xfrm>
            <a:off x="1617950" y="1548050"/>
            <a:ext cx="5752800" cy="31659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dk1"/>
                </a:solidFill>
                <a:latin typeface="Comfortaa"/>
                <a:ea typeface="Comfortaa"/>
                <a:cs typeface="Comfortaa"/>
                <a:sym typeface="Comfortaa"/>
              </a:rPr>
              <a:t>pod</a:t>
            </a:r>
            <a:r>
              <a:rPr lang="en" sz="1700">
                <a:solidFill>
                  <a:schemeClr val="dk1"/>
                </a:solidFill>
                <a:latin typeface="Comfortaa"/>
                <a:ea typeface="Comfortaa"/>
                <a:cs typeface="Comfortaa"/>
                <a:sym typeface="Comfortaa"/>
              </a:rPr>
              <a:t> </a:t>
            </a:r>
            <a:endParaRPr sz="1700">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Comfortaa"/>
              <a:ea typeface="Comfortaa"/>
              <a:cs typeface="Comfortaa"/>
              <a:sym typeface="Comfortaa"/>
            </a:endParaRPr>
          </a:p>
        </p:txBody>
      </p:sp>
      <p:sp>
        <p:nvSpPr>
          <p:cNvPr id="4918" name="Google Shape;4918;p582"/>
          <p:cNvSpPr/>
          <p:nvPr/>
        </p:nvSpPr>
        <p:spPr>
          <a:xfrm>
            <a:off x="2167250" y="3575475"/>
            <a:ext cx="958800" cy="9588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con1</a:t>
            </a:r>
            <a:endParaRPr b="1">
              <a:latin typeface="Comfortaa"/>
              <a:ea typeface="Comfortaa"/>
              <a:cs typeface="Comfortaa"/>
              <a:sym typeface="Comfortaa"/>
            </a:endParaRPr>
          </a:p>
        </p:txBody>
      </p:sp>
      <p:sp>
        <p:nvSpPr>
          <p:cNvPr id="4919" name="Google Shape;4919;p582"/>
          <p:cNvSpPr/>
          <p:nvPr/>
        </p:nvSpPr>
        <p:spPr>
          <a:xfrm>
            <a:off x="4269575" y="1759225"/>
            <a:ext cx="958800" cy="9588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con2</a:t>
            </a:r>
            <a:endParaRPr>
              <a:latin typeface="Comfortaa"/>
              <a:ea typeface="Comfortaa"/>
              <a:cs typeface="Comfortaa"/>
              <a:sym typeface="Comfortaa"/>
            </a:endParaRPr>
          </a:p>
          <a:p>
            <a:pPr marL="0" lvl="0" indent="0" algn="l" rtl="0">
              <a:spcBef>
                <a:spcPts val="0"/>
              </a:spcBef>
              <a:spcAft>
                <a:spcPts val="0"/>
              </a:spcAft>
              <a:buNone/>
            </a:pPr>
            <a:endParaRPr>
              <a:latin typeface="Comfortaa"/>
              <a:ea typeface="Comfortaa"/>
              <a:cs typeface="Comfortaa"/>
              <a:sym typeface="Comfortaa"/>
            </a:endParaRPr>
          </a:p>
        </p:txBody>
      </p:sp>
      <p:sp>
        <p:nvSpPr>
          <p:cNvPr id="4920" name="Google Shape;4920;p582"/>
          <p:cNvSpPr/>
          <p:nvPr/>
        </p:nvSpPr>
        <p:spPr>
          <a:xfrm>
            <a:off x="6160000" y="3575475"/>
            <a:ext cx="958800" cy="9588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con3</a:t>
            </a:r>
            <a:endParaRPr>
              <a:latin typeface="Comfortaa"/>
              <a:ea typeface="Comfortaa"/>
              <a:cs typeface="Comfortaa"/>
              <a:sym typeface="Comfortaa"/>
            </a:endParaRPr>
          </a:p>
        </p:txBody>
      </p:sp>
      <p:sp>
        <p:nvSpPr>
          <p:cNvPr id="4921" name="Google Shape;4921;p582"/>
          <p:cNvSpPr/>
          <p:nvPr/>
        </p:nvSpPr>
        <p:spPr>
          <a:xfrm>
            <a:off x="3974975" y="3505575"/>
            <a:ext cx="1548000" cy="1098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    </a:t>
            </a:r>
            <a:r>
              <a:rPr lang="en" b="1">
                <a:latin typeface="Comfortaa"/>
                <a:ea typeface="Comfortaa"/>
                <a:cs typeface="Comfortaa"/>
                <a:sym typeface="Comfortaa"/>
              </a:rPr>
              <a:t>volume</a:t>
            </a:r>
            <a:endParaRPr b="1">
              <a:latin typeface="Comfortaa"/>
              <a:ea typeface="Comfortaa"/>
              <a:cs typeface="Comfortaa"/>
              <a:sym typeface="Comfortaa"/>
            </a:endParaRPr>
          </a:p>
          <a:p>
            <a:pPr marL="0" lvl="0" indent="0" algn="l" rtl="0">
              <a:spcBef>
                <a:spcPts val="0"/>
              </a:spcBef>
              <a:spcAft>
                <a:spcPts val="0"/>
              </a:spcAft>
              <a:buNone/>
            </a:pPr>
            <a:r>
              <a:rPr lang="en" sz="1300">
                <a:latin typeface="Comfortaa"/>
                <a:ea typeface="Comfortaa"/>
                <a:cs typeface="Comfortaa"/>
                <a:sym typeface="Comfortaa"/>
              </a:rPr>
              <a:t>emptyDir{}</a:t>
            </a:r>
            <a:endParaRPr sz="1300">
              <a:latin typeface="Comfortaa"/>
              <a:ea typeface="Comfortaa"/>
              <a:cs typeface="Comfortaa"/>
              <a:sym typeface="Comfortaa"/>
            </a:endParaRPr>
          </a:p>
          <a:p>
            <a:pPr marL="0" lvl="0" indent="0" algn="l" rtl="0">
              <a:spcBef>
                <a:spcPts val="0"/>
              </a:spcBef>
              <a:spcAft>
                <a:spcPts val="0"/>
              </a:spcAft>
              <a:buNone/>
            </a:pPr>
            <a:r>
              <a:rPr lang="en" sz="1300">
                <a:latin typeface="Comfortaa"/>
                <a:ea typeface="Comfortaa"/>
                <a:cs typeface="Comfortaa"/>
                <a:sym typeface="Comfortaa"/>
              </a:rPr>
              <a:t>localhost</a:t>
            </a:r>
            <a:endParaRPr sz="1300">
              <a:latin typeface="Comfortaa"/>
              <a:ea typeface="Comfortaa"/>
              <a:cs typeface="Comfortaa"/>
              <a:sym typeface="Comfortaa"/>
            </a:endParaRPr>
          </a:p>
          <a:p>
            <a:pPr marL="0" lvl="0" indent="0" algn="l" rtl="0">
              <a:spcBef>
                <a:spcPts val="0"/>
              </a:spcBef>
              <a:spcAft>
                <a:spcPts val="0"/>
              </a:spcAft>
              <a:buNone/>
            </a:pPr>
            <a:r>
              <a:rPr lang="en" sz="1300">
                <a:latin typeface="Comfortaa"/>
                <a:ea typeface="Comfortaa"/>
                <a:cs typeface="Comfortaa"/>
                <a:sym typeface="Comfortaa"/>
              </a:rPr>
              <a:t>external storage</a:t>
            </a:r>
            <a:endParaRPr sz="1300">
              <a:latin typeface="Comfortaa"/>
              <a:ea typeface="Comfortaa"/>
              <a:cs typeface="Comfortaa"/>
              <a:sym typeface="Comfortaa"/>
            </a:endParaRPr>
          </a:p>
        </p:txBody>
      </p:sp>
      <p:cxnSp>
        <p:nvCxnSpPr>
          <p:cNvPr id="4922" name="Google Shape;4922;p582"/>
          <p:cNvCxnSpPr>
            <a:stCxn id="4918" idx="6"/>
            <a:endCxn id="4921" idx="1"/>
          </p:cNvCxnSpPr>
          <p:nvPr/>
        </p:nvCxnSpPr>
        <p:spPr>
          <a:xfrm>
            <a:off x="3126050" y="4054875"/>
            <a:ext cx="849000" cy="0"/>
          </a:xfrm>
          <a:prstGeom prst="straightConnector1">
            <a:avLst/>
          </a:prstGeom>
          <a:noFill/>
          <a:ln w="28575" cap="flat" cmpd="sng">
            <a:solidFill>
              <a:schemeClr val="dk1"/>
            </a:solidFill>
            <a:prstDash val="solid"/>
            <a:round/>
            <a:headEnd type="none" w="med" len="med"/>
            <a:tailEnd type="none" w="med" len="med"/>
          </a:ln>
        </p:spPr>
      </p:cxnSp>
      <p:cxnSp>
        <p:nvCxnSpPr>
          <p:cNvPr id="4923" name="Google Shape;4923;p582"/>
          <p:cNvCxnSpPr>
            <a:stCxn id="4919" idx="4"/>
            <a:endCxn id="4921" idx="0"/>
          </p:cNvCxnSpPr>
          <p:nvPr/>
        </p:nvCxnSpPr>
        <p:spPr>
          <a:xfrm>
            <a:off x="4748975" y="2718025"/>
            <a:ext cx="0" cy="787500"/>
          </a:xfrm>
          <a:prstGeom prst="straightConnector1">
            <a:avLst/>
          </a:prstGeom>
          <a:noFill/>
          <a:ln w="28575" cap="flat" cmpd="sng">
            <a:solidFill>
              <a:schemeClr val="dk1"/>
            </a:solidFill>
            <a:prstDash val="solid"/>
            <a:round/>
            <a:headEnd type="none" w="med" len="med"/>
            <a:tailEnd type="none" w="med" len="med"/>
          </a:ln>
        </p:spPr>
      </p:cxnSp>
      <p:cxnSp>
        <p:nvCxnSpPr>
          <p:cNvPr id="4924" name="Google Shape;4924;p582"/>
          <p:cNvCxnSpPr>
            <a:stCxn id="4920" idx="2"/>
            <a:endCxn id="4921" idx="3"/>
          </p:cNvCxnSpPr>
          <p:nvPr/>
        </p:nvCxnSpPr>
        <p:spPr>
          <a:xfrm rot="10800000">
            <a:off x="5523100" y="4054875"/>
            <a:ext cx="6369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Shape 4928"/>
        <p:cNvGrpSpPr/>
        <p:nvPr/>
      </p:nvGrpSpPr>
      <p:grpSpPr>
        <a:xfrm>
          <a:off x="0" y="0"/>
          <a:ext cx="0" cy="0"/>
          <a:chOff x="0" y="0"/>
          <a:chExt cx="0" cy="0"/>
        </a:xfrm>
      </p:grpSpPr>
      <p:sp>
        <p:nvSpPr>
          <p:cNvPr id="4929" name="Google Shape;4929;p583"/>
          <p:cNvSpPr txBox="1">
            <a:spLocks noGrp="1"/>
          </p:cNvSpPr>
          <p:nvPr>
            <p:ph type="title"/>
          </p:nvPr>
        </p:nvSpPr>
        <p:spPr>
          <a:xfrm>
            <a:off x="490250" y="450150"/>
            <a:ext cx="7575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t>Multi-</a:t>
            </a:r>
            <a:r>
              <a:rPr lang="en" sz="3600" b="1" dirty="0">
                <a:latin typeface="Comfortaa"/>
                <a:ea typeface="Comfortaa"/>
                <a:cs typeface="Comfortaa"/>
                <a:sym typeface="Comfortaa"/>
              </a:rPr>
              <a:t>container Design Patterns</a:t>
            </a:r>
            <a:endParaRPr sz="3600" b="1" dirty="0">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Shape 4933"/>
        <p:cNvGrpSpPr/>
        <p:nvPr/>
      </p:nvGrpSpPr>
      <p:grpSpPr>
        <a:xfrm>
          <a:off x="0" y="0"/>
          <a:ext cx="0" cy="0"/>
          <a:chOff x="0" y="0"/>
          <a:chExt cx="0" cy="0"/>
        </a:xfrm>
      </p:grpSpPr>
      <p:sp>
        <p:nvSpPr>
          <p:cNvPr id="4934" name="Google Shape;4934;p584"/>
          <p:cNvSpPr txBox="1">
            <a:spLocks noGrp="1"/>
          </p:cNvSpPr>
          <p:nvPr>
            <p:ph type="title"/>
          </p:nvPr>
        </p:nvSpPr>
        <p:spPr>
          <a:xfrm>
            <a:off x="187975" y="98925"/>
            <a:ext cx="5434800" cy="47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r>
              <a:rPr lang="en" sz="2800" b="1" dirty="0">
                <a:solidFill>
                  <a:srgbClr val="00FF00"/>
                </a:solidFill>
                <a:latin typeface="Comfortaa"/>
                <a:ea typeface="Comfortaa"/>
                <a:cs typeface="Comfortaa"/>
                <a:sym typeface="Comfortaa"/>
              </a:rPr>
              <a:t>Sidecar pattern</a:t>
            </a:r>
            <a:endParaRPr sz="28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r>
              <a:rPr lang="en" sz="2400" b="1" dirty="0">
                <a:latin typeface="Comfortaa"/>
                <a:ea typeface="Comfortaa"/>
                <a:cs typeface="Comfortaa"/>
                <a:sym typeface="Comfortaa"/>
              </a:rPr>
              <a:t>Like a bike sidecar.. tightly coupled with the main bike to provide additional seating or storage</a:t>
            </a: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r>
              <a:rPr lang="en" sz="2400" b="1" dirty="0">
                <a:latin typeface="Comfortaa"/>
                <a:ea typeface="Comfortaa"/>
                <a:cs typeface="Comfortaa"/>
                <a:sym typeface="Comfortaa"/>
              </a:rPr>
              <a:t>For containers, sidecar containers are used to provide logging, monitoring or offload other tasks to assist the main application container</a:t>
            </a: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2400" b="1" dirty="0">
              <a:latin typeface="Comfortaa"/>
              <a:ea typeface="Comfortaa"/>
              <a:cs typeface="Comfortaa"/>
              <a:sym typeface="Comfortaa"/>
            </a:endParaRPr>
          </a:p>
          <a:p>
            <a:pPr marL="0" lvl="0" indent="0" algn="l" rtl="0">
              <a:spcBef>
                <a:spcPts val="0"/>
              </a:spcBef>
              <a:spcAft>
                <a:spcPts val="0"/>
              </a:spcAft>
              <a:buNone/>
            </a:pPr>
            <a:endParaRPr sz="3800" b="1" dirty="0">
              <a:latin typeface="Comfortaa"/>
              <a:ea typeface="Comfortaa"/>
              <a:cs typeface="Comfortaa"/>
              <a:sym typeface="Comfortaa"/>
            </a:endParaRPr>
          </a:p>
        </p:txBody>
      </p:sp>
      <p:pic>
        <p:nvPicPr>
          <p:cNvPr id="4935" name="Google Shape;4935;p584"/>
          <p:cNvPicPr preferRelativeResize="0"/>
          <p:nvPr/>
        </p:nvPicPr>
        <p:blipFill>
          <a:blip r:embed="rId3">
            <a:alphaModFix/>
          </a:blip>
          <a:stretch>
            <a:fillRect/>
          </a:stretch>
        </p:blipFill>
        <p:spPr>
          <a:xfrm>
            <a:off x="5893100" y="1143925"/>
            <a:ext cx="3016200" cy="3213475"/>
          </a:xfrm>
          <a:prstGeom prst="rect">
            <a:avLst/>
          </a:prstGeom>
          <a:noFill/>
          <a:ln>
            <a:noFill/>
          </a:ln>
        </p:spPr>
      </p:pic>
    </p:spTree>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Shape 4939"/>
        <p:cNvGrpSpPr/>
        <p:nvPr/>
      </p:nvGrpSpPr>
      <p:grpSpPr>
        <a:xfrm>
          <a:off x="0" y="0"/>
          <a:ext cx="0" cy="0"/>
          <a:chOff x="0" y="0"/>
          <a:chExt cx="0" cy="0"/>
        </a:xfrm>
      </p:grpSpPr>
      <p:sp>
        <p:nvSpPr>
          <p:cNvPr id="4940" name="Google Shape;4940;p585"/>
          <p:cNvSpPr txBox="1">
            <a:spLocks noGrp="1"/>
          </p:cNvSpPr>
          <p:nvPr>
            <p:ph type="title"/>
          </p:nvPr>
        </p:nvSpPr>
        <p:spPr>
          <a:xfrm>
            <a:off x="187975" y="98925"/>
            <a:ext cx="5434800" cy="47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800" b="1">
                <a:solidFill>
                  <a:srgbClr val="00FF00"/>
                </a:solidFill>
                <a:latin typeface="Comfortaa"/>
                <a:ea typeface="Comfortaa"/>
                <a:cs typeface="Comfortaa"/>
                <a:sym typeface="Comfortaa"/>
              </a:rPr>
              <a:t>Ambassador pattern</a:t>
            </a:r>
            <a:r>
              <a:rPr lang="en" sz="2800" b="1">
                <a:latin typeface="Comfortaa"/>
                <a:ea typeface="Comfortaa"/>
                <a:cs typeface="Comfortaa"/>
                <a:sym typeface="Comfortaa"/>
              </a:rPr>
              <a:t>:</a:t>
            </a:r>
            <a:endParaRPr sz="28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Like an ambassador represent a country and negotiating on the behalf of his/her government</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For containers, ambassador containers are typically used as a proxy to send or receive network or API requests </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p:txBody>
      </p:sp>
      <p:pic>
        <p:nvPicPr>
          <p:cNvPr id="4941" name="Google Shape;4941;p585"/>
          <p:cNvPicPr preferRelativeResize="0"/>
          <p:nvPr/>
        </p:nvPicPr>
        <p:blipFill>
          <a:blip r:embed="rId3">
            <a:alphaModFix/>
          </a:blip>
          <a:stretch>
            <a:fillRect/>
          </a:stretch>
        </p:blipFill>
        <p:spPr>
          <a:xfrm>
            <a:off x="6044825" y="1061250"/>
            <a:ext cx="2143125" cy="2664050"/>
          </a:xfrm>
          <a:prstGeom prst="rect">
            <a:avLst/>
          </a:prstGeom>
          <a:noFill/>
          <a:ln>
            <a:noFill/>
          </a:ln>
        </p:spPr>
      </p:pic>
    </p:spTree>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sp>
        <p:nvSpPr>
          <p:cNvPr id="4946" name="Google Shape;4946;p586"/>
          <p:cNvSpPr txBox="1"/>
          <p:nvPr/>
        </p:nvSpPr>
        <p:spPr>
          <a:xfrm>
            <a:off x="1492700" y="53950"/>
            <a:ext cx="6438300" cy="5053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dirty="0"/>
          </a:p>
          <a:p>
            <a:pPr marL="0" lvl="0" indent="0" algn="l" rtl="0">
              <a:lnSpc>
                <a:spcPct val="115000"/>
              </a:lnSpc>
              <a:spcBef>
                <a:spcPts val="0"/>
              </a:spcBef>
              <a:spcAft>
                <a:spcPts val="0"/>
              </a:spcAft>
              <a:buNone/>
            </a:pPr>
            <a:r>
              <a:rPr lang="en" sz="1300" dirty="0"/>
              <a:t>apiVersion: v1</a:t>
            </a:r>
            <a:endParaRPr sz="1300" dirty="0"/>
          </a:p>
          <a:p>
            <a:pPr marL="0" lvl="0" indent="0" algn="l" rtl="0">
              <a:lnSpc>
                <a:spcPct val="115000"/>
              </a:lnSpc>
              <a:spcBef>
                <a:spcPts val="0"/>
              </a:spcBef>
              <a:spcAft>
                <a:spcPts val="0"/>
              </a:spcAft>
              <a:buNone/>
            </a:pPr>
            <a:r>
              <a:rPr lang="en" sz="1300" dirty="0"/>
              <a:t>kind: Pod</a:t>
            </a:r>
            <a:endParaRPr sz="1300" dirty="0"/>
          </a:p>
          <a:p>
            <a:pPr marL="0" lvl="0" indent="0" algn="l" rtl="0">
              <a:lnSpc>
                <a:spcPct val="115000"/>
              </a:lnSpc>
              <a:spcBef>
                <a:spcPts val="0"/>
              </a:spcBef>
              <a:spcAft>
                <a:spcPts val="0"/>
              </a:spcAft>
              <a:buNone/>
            </a:pPr>
            <a:r>
              <a:rPr lang="en" sz="1300" dirty="0"/>
              <a:t>metadata:</a:t>
            </a:r>
            <a:endParaRPr sz="1300" dirty="0"/>
          </a:p>
          <a:p>
            <a:pPr marL="0" lvl="0" indent="0" algn="l" rtl="0">
              <a:lnSpc>
                <a:spcPct val="115000"/>
              </a:lnSpc>
              <a:spcBef>
                <a:spcPts val="0"/>
              </a:spcBef>
              <a:spcAft>
                <a:spcPts val="0"/>
              </a:spcAft>
              <a:buNone/>
            </a:pPr>
            <a:r>
              <a:rPr lang="en" sz="1300" dirty="0"/>
              <a:t>  name: test5</a:t>
            </a:r>
            <a:endParaRPr sz="1300" dirty="0"/>
          </a:p>
          <a:p>
            <a:pPr marL="0" lvl="0" indent="0" algn="l" rtl="0">
              <a:lnSpc>
                <a:spcPct val="115000"/>
              </a:lnSpc>
              <a:spcBef>
                <a:spcPts val="0"/>
              </a:spcBef>
              <a:spcAft>
                <a:spcPts val="0"/>
              </a:spcAft>
              <a:buNone/>
            </a:pPr>
            <a:r>
              <a:rPr lang="en" sz="1300" dirty="0"/>
              <a:t>spec:</a:t>
            </a:r>
            <a:endParaRPr sz="1300" dirty="0"/>
          </a:p>
          <a:p>
            <a:pPr marL="0" lvl="0" indent="0" algn="l" rtl="0">
              <a:lnSpc>
                <a:spcPct val="115000"/>
              </a:lnSpc>
              <a:spcBef>
                <a:spcPts val="0"/>
              </a:spcBef>
              <a:spcAft>
                <a:spcPts val="0"/>
              </a:spcAft>
              <a:buNone/>
            </a:pPr>
            <a:r>
              <a:rPr lang="en" sz="1300" dirty="0"/>
              <a:t>  containers:</a:t>
            </a:r>
            <a:endParaRPr sz="1300" dirty="0"/>
          </a:p>
          <a:p>
            <a:pPr marL="0" lvl="0" indent="0" algn="l" rtl="0">
              <a:lnSpc>
                <a:spcPct val="115000"/>
              </a:lnSpc>
              <a:spcBef>
                <a:spcPts val="0"/>
              </a:spcBef>
              <a:spcAft>
                <a:spcPts val="0"/>
              </a:spcAft>
              <a:buNone/>
            </a:pPr>
            <a:r>
              <a:rPr lang="en" sz="1300" dirty="0"/>
              <a:t>  - name: test</a:t>
            </a:r>
            <a:endParaRPr sz="1300" dirty="0"/>
          </a:p>
          <a:p>
            <a:pPr marL="0" lvl="0" indent="0" algn="l" rtl="0">
              <a:lnSpc>
                <a:spcPct val="115000"/>
              </a:lnSpc>
              <a:spcBef>
                <a:spcPts val="0"/>
              </a:spcBef>
              <a:spcAft>
                <a:spcPts val="0"/>
              </a:spcAft>
              <a:buNone/>
            </a:pPr>
            <a:r>
              <a:rPr lang="en" sz="1300" dirty="0"/>
              <a:t>    image: httpd</a:t>
            </a:r>
            <a:endParaRPr sz="1300" dirty="0"/>
          </a:p>
          <a:p>
            <a:pPr marL="0" lvl="0" indent="0" algn="l" rtl="0">
              <a:lnSpc>
                <a:spcPct val="115000"/>
              </a:lnSpc>
              <a:spcBef>
                <a:spcPts val="0"/>
              </a:spcBef>
              <a:spcAft>
                <a:spcPts val="0"/>
              </a:spcAft>
              <a:buNone/>
            </a:pPr>
            <a:r>
              <a:rPr lang="en" sz="1300" dirty="0"/>
              <a:t>    volumeMounts:</a:t>
            </a:r>
            <a:endParaRPr sz="1300" dirty="0"/>
          </a:p>
          <a:p>
            <a:pPr marL="0" lvl="0" indent="0" algn="l" rtl="0">
              <a:lnSpc>
                <a:spcPct val="115000"/>
              </a:lnSpc>
              <a:spcBef>
                <a:spcPts val="0"/>
              </a:spcBef>
              <a:spcAft>
                <a:spcPts val="0"/>
              </a:spcAft>
              <a:buNone/>
            </a:pPr>
            <a:r>
              <a:rPr lang="en" sz="1300" dirty="0"/>
              <a:t>    - name: vol1</a:t>
            </a:r>
            <a:endParaRPr sz="1300" dirty="0"/>
          </a:p>
          <a:p>
            <a:pPr marL="0" lvl="0" indent="0" algn="l" rtl="0">
              <a:lnSpc>
                <a:spcPct val="115000"/>
              </a:lnSpc>
              <a:spcBef>
                <a:spcPts val="0"/>
              </a:spcBef>
              <a:spcAft>
                <a:spcPts val="0"/>
              </a:spcAft>
              <a:buNone/>
            </a:pPr>
            <a:r>
              <a:rPr lang="en" sz="1300" dirty="0"/>
              <a:t>      mountPath: /var/www/html</a:t>
            </a:r>
            <a:endParaRPr sz="1300" dirty="0"/>
          </a:p>
          <a:p>
            <a:pPr marL="0" lvl="0" indent="0" algn="l" rtl="0">
              <a:lnSpc>
                <a:spcPct val="115000"/>
              </a:lnSpc>
              <a:spcBef>
                <a:spcPts val="0"/>
              </a:spcBef>
              <a:spcAft>
                <a:spcPts val="0"/>
              </a:spcAft>
              <a:buNone/>
            </a:pPr>
            <a:r>
              <a:rPr lang="en" sz="1300" dirty="0"/>
              <a:t>  - name: init</a:t>
            </a:r>
            <a:endParaRPr sz="1300" dirty="0"/>
          </a:p>
          <a:p>
            <a:pPr marL="0" lvl="0" indent="0" algn="l" rtl="0">
              <a:lnSpc>
                <a:spcPct val="115000"/>
              </a:lnSpc>
              <a:spcBef>
                <a:spcPts val="0"/>
              </a:spcBef>
              <a:spcAft>
                <a:spcPts val="0"/>
              </a:spcAft>
              <a:buNone/>
            </a:pPr>
            <a:r>
              <a:rPr lang="en" sz="1300" dirty="0"/>
              <a:t>    image: busybox</a:t>
            </a:r>
            <a:endParaRPr sz="1300" dirty="0"/>
          </a:p>
          <a:p>
            <a:pPr marL="0" lvl="0" indent="0" algn="l" rtl="0">
              <a:lnSpc>
                <a:spcPct val="115000"/>
              </a:lnSpc>
              <a:spcBef>
                <a:spcPts val="0"/>
              </a:spcBef>
              <a:spcAft>
                <a:spcPts val="0"/>
              </a:spcAft>
              <a:buNone/>
            </a:pPr>
            <a:r>
              <a:rPr lang="en" sz="1300" dirty="0"/>
              <a:t>    command: ["/bin/sh"]</a:t>
            </a:r>
            <a:endParaRPr sz="1300" dirty="0"/>
          </a:p>
          <a:p>
            <a:pPr marL="0" lvl="0" indent="0" algn="l" rtl="0">
              <a:lnSpc>
                <a:spcPct val="115000"/>
              </a:lnSpc>
              <a:spcBef>
                <a:spcPts val="0"/>
              </a:spcBef>
              <a:spcAft>
                <a:spcPts val="0"/>
              </a:spcAft>
              <a:buNone/>
            </a:pPr>
            <a:r>
              <a:rPr lang="en" sz="1300" dirty="0"/>
              <a:t>    args: ["-c","echo '&lt;html&gt;&lt;h1&gt;Welcome to Kubernetes&lt;/html&gt;' &gt;&gt; /var/cka/index.html"]</a:t>
            </a:r>
            <a:endParaRPr sz="1300" dirty="0"/>
          </a:p>
          <a:p>
            <a:pPr marL="0" lvl="0" indent="0" algn="l" rtl="0">
              <a:lnSpc>
                <a:spcPct val="115000"/>
              </a:lnSpc>
              <a:spcBef>
                <a:spcPts val="0"/>
              </a:spcBef>
              <a:spcAft>
                <a:spcPts val="0"/>
              </a:spcAft>
              <a:buNone/>
            </a:pPr>
            <a:r>
              <a:rPr lang="en" sz="1300" dirty="0"/>
              <a:t>    volumeMounts:</a:t>
            </a:r>
            <a:endParaRPr sz="1300" dirty="0"/>
          </a:p>
          <a:p>
            <a:pPr marL="0" lvl="0" indent="0" algn="l" rtl="0">
              <a:lnSpc>
                <a:spcPct val="115000"/>
              </a:lnSpc>
              <a:spcBef>
                <a:spcPts val="0"/>
              </a:spcBef>
              <a:spcAft>
                <a:spcPts val="0"/>
              </a:spcAft>
              <a:buNone/>
            </a:pPr>
            <a:r>
              <a:rPr lang="en" sz="1300" dirty="0"/>
              <a:t>    - name: vol1</a:t>
            </a:r>
            <a:endParaRPr sz="1300" dirty="0"/>
          </a:p>
          <a:p>
            <a:pPr marL="0" lvl="0" indent="0" algn="l" rtl="0">
              <a:lnSpc>
                <a:spcPct val="115000"/>
              </a:lnSpc>
              <a:spcBef>
                <a:spcPts val="0"/>
              </a:spcBef>
              <a:spcAft>
                <a:spcPts val="0"/>
              </a:spcAft>
              <a:buNone/>
            </a:pPr>
            <a:r>
              <a:rPr lang="en" sz="1300" dirty="0"/>
              <a:t>      mountPath: /var/cka</a:t>
            </a:r>
            <a:endParaRPr sz="1300" dirty="0"/>
          </a:p>
          <a:p>
            <a:pPr marL="0" lvl="0" indent="0" algn="l" rtl="0">
              <a:lnSpc>
                <a:spcPct val="115000"/>
              </a:lnSpc>
              <a:spcBef>
                <a:spcPts val="0"/>
              </a:spcBef>
              <a:spcAft>
                <a:spcPts val="0"/>
              </a:spcAft>
              <a:buNone/>
            </a:pPr>
            <a:r>
              <a:rPr lang="en" sz="1300" dirty="0"/>
              <a:t>  volumes:</a:t>
            </a:r>
            <a:endParaRPr sz="1300" dirty="0"/>
          </a:p>
          <a:p>
            <a:pPr marL="0" lvl="0" indent="0" algn="l" rtl="0">
              <a:lnSpc>
                <a:spcPct val="115000"/>
              </a:lnSpc>
              <a:spcBef>
                <a:spcPts val="0"/>
              </a:spcBef>
              <a:spcAft>
                <a:spcPts val="0"/>
              </a:spcAft>
              <a:buNone/>
            </a:pPr>
            <a:r>
              <a:rPr lang="en" sz="1300" dirty="0"/>
              <a:t>  - name: vol1</a:t>
            </a:r>
            <a:endParaRPr sz="1300" dirty="0"/>
          </a:p>
          <a:p>
            <a:pPr marL="0" lvl="0" indent="0" algn="l" rtl="0">
              <a:lnSpc>
                <a:spcPct val="115000"/>
              </a:lnSpc>
              <a:spcBef>
                <a:spcPts val="0"/>
              </a:spcBef>
              <a:spcAft>
                <a:spcPts val="0"/>
              </a:spcAft>
              <a:buNone/>
            </a:pPr>
            <a:r>
              <a:rPr lang="en" sz="1300" dirty="0"/>
              <a:t>    emptyDir: {}</a:t>
            </a:r>
            <a:endParaRPr sz="1300" dirty="0"/>
          </a:p>
          <a:p>
            <a:pPr marL="0" lvl="0" indent="0" algn="l" rtl="0">
              <a:lnSpc>
                <a:spcPct val="115000"/>
              </a:lnSpc>
              <a:spcBef>
                <a:spcPts val="0"/>
              </a:spcBef>
              <a:spcAft>
                <a:spcPts val="0"/>
              </a:spcAft>
              <a:buNone/>
            </a:pPr>
            <a:endParaRPr sz="1200" dirty="0"/>
          </a:p>
        </p:txBody>
      </p:sp>
    </p:spTree>
  </p:cSld>
  <p:clrMapOvr>
    <a:masterClrMapping/>
  </p:clrMapOvr>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Shape 4950"/>
        <p:cNvGrpSpPr/>
        <p:nvPr/>
      </p:nvGrpSpPr>
      <p:grpSpPr>
        <a:xfrm>
          <a:off x="0" y="0"/>
          <a:ext cx="0" cy="0"/>
          <a:chOff x="0" y="0"/>
          <a:chExt cx="0" cy="0"/>
        </a:xfrm>
      </p:grpSpPr>
      <p:sp>
        <p:nvSpPr>
          <p:cNvPr id="4951" name="Google Shape;4951;p587"/>
          <p:cNvSpPr txBox="1">
            <a:spLocks noGrp="1"/>
          </p:cNvSpPr>
          <p:nvPr>
            <p:ph type="title"/>
          </p:nvPr>
        </p:nvSpPr>
        <p:spPr>
          <a:xfrm>
            <a:off x="490250" y="450150"/>
            <a:ext cx="7575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a:latin typeface="Comfortaa"/>
                <a:ea typeface="Comfortaa"/>
                <a:cs typeface="Comfortaa"/>
                <a:sym typeface="Comfortaa"/>
              </a:rPr>
              <a:t>Multi-container Pods Demo Lab</a:t>
            </a:r>
            <a:endParaRPr sz="40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Shape 4955"/>
        <p:cNvGrpSpPr/>
        <p:nvPr/>
      </p:nvGrpSpPr>
      <p:grpSpPr>
        <a:xfrm>
          <a:off x="0" y="0"/>
          <a:ext cx="0" cy="0"/>
          <a:chOff x="0" y="0"/>
          <a:chExt cx="0" cy="0"/>
        </a:xfrm>
      </p:grpSpPr>
      <p:sp>
        <p:nvSpPr>
          <p:cNvPr id="4956" name="Google Shape;4956;p588"/>
          <p:cNvSpPr txBox="1">
            <a:spLocks noGrp="1"/>
          </p:cNvSpPr>
          <p:nvPr>
            <p:ph type="title"/>
          </p:nvPr>
        </p:nvSpPr>
        <p:spPr>
          <a:xfrm>
            <a:off x="490250" y="450150"/>
            <a:ext cx="7894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latin typeface="Comfortaa"/>
                <a:ea typeface="Comfortaa"/>
                <a:cs typeface="Comfortaa"/>
                <a:sym typeface="Comfortaa"/>
              </a:rPr>
              <a:t>TLS Certificates Explained</a:t>
            </a:r>
            <a:endParaRPr sz="3600" b="1">
              <a:latin typeface="Comfortaa"/>
              <a:ea typeface="Comfortaa"/>
              <a:cs typeface="Comfortaa"/>
              <a:sym typeface="Comfortaa"/>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6"/>
          <p:cNvSpPr txBox="1">
            <a:spLocks noGrp="1"/>
          </p:cNvSpPr>
          <p:nvPr>
            <p:ph type="title"/>
          </p:nvPr>
        </p:nvSpPr>
        <p:spPr>
          <a:xfrm>
            <a:off x="144650" y="18036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mfortaa"/>
                <a:ea typeface="Comfortaa"/>
                <a:cs typeface="Comfortaa"/>
                <a:sym typeface="Comfortaa"/>
              </a:rPr>
              <a:t>The Kubelet aka The node agent</a:t>
            </a:r>
            <a:endParaRPr b="1">
              <a:latin typeface="Comfortaa"/>
              <a:ea typeface="Comfortaa"/>
              <a:cs typeface="Comfortaa"/>
              <a:sym typeface="Comfortaa"/>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Shape 4960"/>
        <p:cNvGrpSpPr/>
        <p:nvPr/>
      </p:nvGrpSpPr>
      <p:grpSpPr>
        <a:xfrm>
          <a:off x="0" y="0"/>
          <a:ext cx="0" cy="0"/>
          <a:chOff x="0" y="0"/>
          <a:chExt cx="0" cy="0"/>
        </a:xfrm>
      </p:grpSpPr>
      <p:sp>
        <p:nvSpPr>
          <p:cNvPr id="4961" name="Google Shape;4961;p589"/>
          <p:cNvSpPr txBox="1">
            <a:spLocks noGrp="1"/>
          </p:cNvSpPr>
          <p:nvPr>
            <p:ph type="title"/>
          </p:nvPr>
        </p:nvSpPr>
        <p:spPr>
          <a:xfrm>
            <a:off x="490250" y="450150"/>
            <a:ext cx="5837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Securing access to your clusters is critical. It would be like securing access to your home or your most prized possessions.</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Breaches, ransomware, DDoS attacks are every day news and cost business millions and more</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p:txBody>
      </p:sp>
      <p:pic>
        <p:nvPicPr>
          <p:cNvPr id="4962" name="Google Shape;4962;p589"/>
          <p:cNvPicPr preferRelativeResize="0"/>
          <p:nvPr/>
        </p:nvPicPr>
        <p:blipFill>
          <a:blip r:embed="rId3">
            <a:alphaModFix/>
          </a:blip>
          <a:stretch>
            <a:fillRect/>
          </a:stretch>
        </p:blipFill>
        <p:spPr>
          <a:xfrm>
            <a:off x="6249350" y="836775"/>
            <a:ext cx="2603175" cy="3317550"/>
          </a:xfrm>
          <a:prstGeom prst="rect">
            <a:avLst/>
          </a:prstGeom>
          <a:noFill/>
          <a:ln>
            <a:noFill/>
          </a:ln>
        </p:spPr>
      </p:pic>
    </p:spTree>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Shape 4966"/>
        <p:cNvGrpSpPr/>
        <p:nvPr/>
      </p:nvGrpSpPr>
      <p:grpSpPr>
        <a:xfrm>
          <a:off x="0" y="0"/>
          <a:ext cx="0" cy="0"/>
          <a:chOff x="0" y="0"/>
          <a:chExt cx="0" cy="0"/>
        </a:xfrm>
      </p:grpSpPr>
      <p:sp>
        <p:nvSpPr>
          <p:cNvPr id="4967" name="Google Shape;4967;p590"/>
          <p:cNvSpPr txBox="1">
            <a:spLocks noGrp="1"/>
          </p:cNvSpPr>
          <p:nvPr>
            <p:ph type="title"/>
          </p:nvPr>
        </p:nvSpPr>
        <p:spPr>
          <a:xfrm>
            <a:off x="490250" y="450150"/>
            <a:ext cx="51849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Comfortaa"/>
                <a:ea typeface="Comfortaa"/>
                <a:cs typeface="Comfortaa"/>
                <a:sym typeface="Comfortaa"/>
              </a:rPr>
              <a:t>Need to implement the most secure security system to your cluster just as you would setup the most secure lock to the door of your home </a:t>
            </a:r>
            <a:endParaRPr sz="3600" b="1">
              <a:latin typeface="Comfortaa"/>
              <a:ea typeface="Comfortaa"/>
              <a:cs typeface="Comfortaa"/>
              <a:sym typeface="Comfortaa"/>
            </a:endParaRPr>
          </a:p>
        </p:txBody>
      </p:sp>
      <p:pic>
        <p:nvPicPr>
          <p:cNvPr id="4968" name="Google Shape;4968;p590"/>
          <p:cNvPicPr preferRelativeResize="0"/>
          <p:nvPr/>
        </p:nvPicPr>
        <p:blipFill>
          <a:blip r:embed="rId3">
            <a:alphaModFix/>
          </a:blip>
          <a:stretch>
            <a:fillRect/>
          </a:stretch>
        </p:blipFill>
        <p:spPr>
          <a:xfrm>
            <a:off x="5818075" y="408150"/>
            <a:ext cx="3164050" cy="3854425"/>
          </a:xfrm>
          <a:prstGeom prst="rect">
            <a:avLst/>
          </a:prstGeom>
          <a:noFill/>
          <a:ln>
            <a:noFill/>
          </a:ln>
        </p:spPr>
      </p:pic>
    </p:spTree>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Shape 4972"/>
        <p:cNvGrpSpPr/>
        <p:nvPr/>
      </p:nvGrpSpPr>
      <p:grpSpPr>
        <a:xfrm>
          <a:off x="0" y="0"/>
          <a:ext cx="0" cy="0"/>
          <a:chOff x="0" y="0"/>
          <a:chExt cx="0" cy="0"/>
        </a:xfrm>
      </p:grpSpPr>
      <p:sp>
        <p:nvSpPr>
          <p:cNvPr id="4973" name="Google Shape;4973;p591"/>
          <p:cNvSpPr txBox="1">
            <a:spLocks noGrp="1"/>
          </p:cNvSpPr>
          <p:nvPr>
            <p:ph type="title"/>
          </p:nvPr>
        </p:nvSpPr>
        <p:spPr>
          <a:xfrm>
            <a:off x="490250" y="450150"/>
            <a:ext cx="8279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Comfortaa"/>
                <a:ea typeface="Comfortaa"/>
                <a:cs typeface="Comfortaa"/>
                <a:sym typeface="Comfortaa"/>
              </a:rPr>
              <a:t>TLS or Transport layer Security and its predecessor SSL are the most widely used security protocol on the internet..</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TLS provides the following element:</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457200" lvl="0" indent="-419100" algn="l" rtl="0">
              <a:spcBef>
                <a:spcPts val="0"/>
              </a:spcBef>
              <a:spcAft>
                <a:spcPts val="0"/>
              </a:spcAft>
              <a:buSzPts val="3000"/>
              <a:buFont typeface="Comfortaa"/>
              <a:buAutoNum type="arabicPeriod"/>
            </a:pPr>
            <a:r>
              <a:rPr lang="en" sz="3000" b="1">
                <a:latin typeface="Comfortaa"/>
                <a:ea typeface="Comfortaa"/>
                <a:cs typeface="Comfortaa"/>
                <a:sym typeface="Comfortaa"/>
              </a:rPr>
              <a:t>authentication and verification </a:t>
            </a:r>
            <a:endParaRPr sz="3000" b="1">
              <a:latin typeface="Comfortaa"/>
              <a:ea typeface="Comfortaa"/>
              <a:cs typeface="Comfortaa"/>
              <a:sym typeface="Comfortaa"/>
            </a:endParaRPr>
          </a:p>
          <a:p>
            <a:pPr marL="457200" lvl="0" indent="-419100" algn="l" rtl="0">
              <a:spcBef>
                <a:spcPts val="0"/>
              </a:spcBef>
              <a:spcAft>
                <a:spcPts val="0"/>
              </a:spcAft>
              <a:buSzPts val="3000"/>
              <a:buFont typeface="Comfortaa"/>
              <a:buAutoNum type="arabicPeriod"/>
            </a:pPr>
            <a:r>
              <a:rPr lang="en" sz="3000" b="1">
                <a:latin typeface="Comfortaa"/>
                <a:ea typeface="Comfortaa"/>
                <a:cs typeface="Comfortaa"/>
                <a:sym typeface="Comfortaa"/>
              </a:rPr>
              <a:t>encryption of data </a:t>
            </a:r>
            <a:endParaRPr sz="3600" b="1">
              <a:latin typeface="Comfortaa"/>
              <a:ea typeface="Comfortaa"/>
              <a:cs typeface="Comfortaa"/>
              <a:sym typeface="Comfortaa"/>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Shape 4977"/>
        <p:cNvGrpSpPr/>
        <p:nvPr/>
      </p:nvGrpSpPr>
      <p:grpSpPr>
        <a:xfrm>
          <a:off x="0" y="0"/>
          <a:ext cx="0" cy="0"/>
          <a:chOff x="0" y="0"/>
          <a:chExt cx="0" cy="0"/>
        </a:xfrm>
      </p:grpSpPr>
      <p:sp>
        <p:nvSpPr>
          <p:cNvPr id="4978" name="Google Shape;4978;p592"/>
          <p:cNvSpPr txBox="1">
            <a:spLocks noGrp="1"/>
          </p:cNvSpPr>
          <p:nvPr>
            <p:ph type="title"/>
          </p:nvPr>
        </p:nvSpPr>
        <p:spPr>
          <a:xfrm>
            <a:off x="310275" y="301275"/>
            <a:ext cx="4584600" cy="438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Authentication and verification:</a:t>
            </a: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Provide a user with credentials and certifying those credentials with a trusted 3rd party source like a passport certified by some government authority</a:t>
            </a:r>
            <a:endParaRPr sz="26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457200" lvl="0" indent="0" algn="l" rtl="0">
              <a:spcBef>
                <a:spcPts val="0"/>
              </a:spcBef>
              <a:spcAft>
                <a:spcPts val="0"/>
              </a:spcAft>
              <a:buNone/>
            </a:pPr>
            <a:r>
              <a:rPr lang="en" sz="3000" b="1">
                <a:latin typeface="Comfortaa"/>
                <a:ea typeface="Comfortaa"/>
                <a:cs typeface="Comfortaa"/>
                <a:sym typeface="Comfortaa"/>
              </a:rPr>
              <a:t> </a:t>
            </a:r>
            <a:endParaRPr sz="3600" b="1">
              <a:latin typeface="Comfortaa"/>
              <a:ea typeface="Comfortaa"/>
              <a:cs typeface="Comfortaa"/>
              <a:sym typeface="Comfortaa"/>
            </a:endParaRPr>
          </a:p>
        </p:txBody>
      </p:sp>
      <p:pic>
        <p:nvPicPr>
          <p:cNvPr id="4979" name="Google Shape;4979;p592"/>
          <p:cNvPicPr preferRelativeResize="0"/>
          <p:nvPr/>
        </p:nvPicPr>
        <p:blipFill>
          <a:blip r:embed="rId3">
            <a:alphaModFix/>
          </a:blip>
          <a:stretch>
            <a:fillRect/>
          </a:stretch>
        </p:blipFill>
        <p:spPr>
          <a:xfrm>
            <a:off x="5010875" y="301275"/>
            <a:ext cx="3990175" cy="4388550"/>
          </a:xfrm>
          <a:prstGeom prst="rect">
            <a:avLst/>
          </a:prstGeom>
          <a:noFill/>
          <a:ln>
            <a:noFill/>
          </a:ln>
        </p:spPr>
      </p:pic>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Shape 4983"/>
        <p:cNvGrpSpPr/>
        <p:nvPr/>
      </p:nvGrpSpPr>
      <p:grpSpPr>
        <a:xfrm>
          <a:off x="0" y="0"/>
          <a:ext cx="0" cy="0"/>
          <a:chOff x="0" y="0"/>
          <a:chExt cx="0" cy="0"/>
        </a:xfrm>
      </p:grpSpPr>
      <p:sp>
        <p:nvSpPr>
          <p:cNvPr id="4984" name="Google Shape;4984;p593"/>
          <p:cNvSpPr txBox="1">
            <a:spLocks noGrp="1"/>
          </p:cNvSpPr>
          <p:nvPr>
            <p:ph type="title"/>
          </p:nvPr>
        </p:nvSpPr>
        <p:spPr>
          <a:xfrm>
            <a:off x="490250" y="450150"/>
            <a:ext cx="8279400" cy="40908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3000" b="1">
                <a:latin typeface="Comfortaa"/>
                <a:ea typeface="Comfortaa"/>
                <a:cs typeface="Comfortaa"/>
                <a:sym typeface="Comfortaa"/>
              </a:rPr>
              <a:t>How does it work?</a:t>
            </a:r>
            <a:endParaRPr sz="3000" b="1">
              <a:latin typeface="Comfortaa"/>
              <a:ea typeface="Comfortaa"/>
              <a:cs typeface="Comfortaa"/>
              <a:sym typeface="Comfortaa"/>
            </a:endParaRPr>
          </a:p>
          <a:p>
            <a:pPr marL="457200" lvl="0" indent="0" algn="l" rtl="0">
              <a:spcBef>
                <a:spcPts val="0"/>
              </a:spcBef>
              <a:spcAft>
                <a:spcPts val="0"/>
              </a:spcAft>
              <a:buNone/>
            </a:pPr>
            <a:r>
              <a:rPr lang="en" sz="3000" b="1">
                <a:latin typeface="Comfortaa"/>
                <a:ea typeface="Comfortaa"/>
                <a:cs typeface="Comfortaa"/>
                <a:sym typeface="Comfortaa"/>
              </a:rPr>
              <a:t>TLS is composed of a public key and a private key. </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a:p>
            <a:pPr marL="457200" lvl="0" indent="0" algn="l" rtl="0">
              <a:spcBef>
                <a:spcPts val="0"/>
              </a:spcBef>
              <a:spcAft>
                <a:spcPts val="0"/>
              </a:spcAft>
              <a:buNone/>
            </a:pPr>
            <a:r>
              <a:rPr lang="en" sz="3000" b="1">
                <a:latin typeface="Comfortaa"/>
                <a:ea typeface="Comfortaa"/>
                <a:cs typeface="Comfortaa"/>
                <a:sym typeface="Comfortaa"/>
              </a:rPr>
              <a:t>The public key is like the lock on a door. It is visible and accessible to all but only one key can unlock it..the private key that you do not share with anyone.</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Shape 4988"/>
        <p:cNvGrpSpPr/>
        <p:nvPr/>
      </p:nvGrpSpPr>
      <p:grpSpPr>
        <a:xfrm>
          <a:off x="0" y="0"/>
          <a:ext cx="0" cy="0"/>
          <a:chOff x="0" y="0"/>
          <a:chExt cx="0" cy="0"/>
        </a:xfrm>
      </p:grpSpPr>
      <p:sp>
        <p:nvSpPr>
          <p:cNvPr id="4989" name="Google Shape;4989;p594"/>
          <p:cNvSpPr txBox="1">
            <a:spLocks noGrp="1"/>
          </p:cNvSpPr>
          <p:nvPr>
            <p:ph type="title"/>
          </p:nvPr>
        </p:nvSpPr>
        <p:spPr>
          <a:xfrm>
            <a:off x="73475" y="436250"/>
            <a:ext cx="6178200" cy="45135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3000" b="1">
                <a:latin typeface="Comfortaa"/>
                <a:ea typeface="Comfortaa"/>
                <a:cs typeface="Comfortaa"/>
                <a:sym typeface="Comfortaa"/>
              </a:rPr>
              <a:t>However you need to ensure that the public key is not fake just to get a copy of your private key. </a:t>
            </a:r>
            <a:endParaRPr sz="3000" b="1">
              <a:latin typeface="Comfortaa"/>
              <a:ea typeface="Comfortaa"/>
              <a:cs typeface="Comfortaa"/>
              <a:sym typeface="Comfortaa"/>
            </a:endParaRPr>
          </a:p>
          <a:p>
            <a:pPr marL="457200" lvl="0" indent="0" algn="l" rtl="0">
              <a:spcBef>
                <a:spcPts val="0"/>
              </a:spcBef>
              <a:spcAft>
                <a:spcPts val="0"/>
              </a:spcAft>
              <a:buNone/>
            </a:pPr>
            <a:r>
              <a:rPr lang="en" sz="3000" b="1">
                <a:latin typeface="Comfortaa"/>
                <a:ea typeface="Comfortaa"/>
                <a:cs typeface="Comfortaa"/>
                <a:sym typeface="Comfortaa"/>
              </a:rPr>
              <a:t>That' s where the certificate authority or CA comes in to certify that the public key used in the genuine public key</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pic>
        <p:nvPicPr>
          <p:cNvPr id="4990" name="Google Shape;4990;p594"/>
          <p:cNvPicPr preferRelativeResize="0"/>
          <p:nvPr/>
        </p:nvPicPr>
        <p:blipFill>
          <a:blip r:embed="rId3">
            <a:alphaModFix/>
          </a:blip>
          <a:stretch>
            <a:fillRect/>
          </a:stretch>
        </p:blipFill>
        <p:spPr>
          <a:xfrm rot="250740">
            <a:off x="6488575" y="1189700"/>
            <a:ext cx="2424924" cy="2443374"/>
          </a:xfrm>
          <a:prstGeom prst="rect">
            <a:avLst/>
          </a:prstGeom>
          <a:noFill/>
          <a:ln>
            <a:noFill/>
          </a:ln>
        </p:spPr>
      </p:pic>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Shape 4994"/>
        <p:cNvGrpSpPr/>
        <p:nvPr/>
      </p:nvGrpSpPr>
      <p:grpSpPr>
        <a:xfrm>
          <a:off x="0" y="0"/>
          <a:ext cx="0" cy="0"/>
          <a:chOff x="0" y="0"/>
          <a:chExt cx="0" cy="0"/>
        </a:xfrm>
      </p:grpSpPr>
      <p:grpSp>
        <p:nvGrpSpPr>
          <p:cNvPr id="4995" name="Google Shape;4995;p595"/>
          <p:cNvGrpSpPr/>
          <p:nvPr/>
        </p:nvGrpSpPr>
        <p:grpSpPr>
          <a:xfrm>
            <a:off x="5775950" y="952675"/>
            <a:ext cx="2948950" cy="3950200"/>
            <a:chOff x="5775950" y="952675"/>
            <a:chExt cx="2948950" cy="3950200"/>
          </a:xfrm>
        </p:grpSpPr>
        <p:sp>
          <p:nvSpPr>
            <p:cNvPr id="4996" name="Google Shape;4996;p595"/>
            <p:cNvSpPr/>
            <p:nvPr/>
          </p:nvSpPr>
          <p:spPr>
            <a:xfrm>
              <a:off x="5775950" y="952675"/>
              <a:ext cx="2948950" cy="3950200"/>
            </a:xfrm>
            <a:prstGeom prst="flowChartPunchedTape">
              <a:avLst/>
            </a:prstGeom>
            <a:solidFill>
              <a:srgbClr val="BF900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Comfortaa"/>
                  <a:ea typeface="Comfortaa"/>
                  <a:cs typeface="Comfortaa"/>
                  <a:sym typeface="Comfortaa"/>
                </a:rPr>
                <a:t>Public Key of John Doe</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Name: John_Doe</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Org: Admin</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Address: beverly Hills</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Country: USA</a:t>
              </a:r>
              <a:endParaRPr sz="1600" b="1">
                <a:latin typeface="Comfortaa"/>
                <a:ea typeface="Comfortaa"/>
                <a:cs typeface="Comfortaa"/>
                <a:sym typeface="Comfortaa"/>
              </a:endParaRPr>
            </a:p>
            <a:p>
              <a:pPr marL="0" lvl="0" indent="0" algn="l" rtl="0">
                <a:spcBef>
                  <a:spcPts val="0"/>
                </a:spcBef>
                <a:spcAft>
                  <a:spcPts val="0"/>
                </a:spcAft>
                <a:buNone/>
              </a:pPr>
              <a:endParaRPr/>
            </a:p>
          </p:txBody>
        </p:sp>
        <p:pic>
          <p:nvPicPr>
            <p:cNvPr id="4997" name="Google Shape;4997;p595"/>
            <p:cNvPicPr preferRelativeResize="0"/>
            <p:nvPr/>
          </p:nvPicPr>
          <p:blipFill>
            <a:blip r:embed="rId3">
              <a:alphaModFix/>
            </a:blip>
            <a:stretch>
              <a:fillRect/>
            </a:stretch>
          </p:blipFill>
          <p:spPr>
            <a:xfrm>
              <a:off x="6002225" y="3781875"/>
              <a:ext cx="1054700" cy="874700"/>
            </a:xfrm>
            <a:prstGeom prst="rect">
              <a:avLst/>
            </a:prstGeom>
            <a:noFill/>
            <a:ln>
              <a:noFill/>
            </a:ln>
          </p:spPr>
        </p:pic>
      </p:grpSp>
      <p:grpSp>
        <p:nvGrpSpPr>
          <p:cNvPr id="4998" name="Google Shape;4998;p595"/>
          <p:cNvGrpSpPr/>
          <p:nvPr/>
        </p:nvGrpSpPr>
        <p:grpSpPr>
          <a:xfrm>
            <a:off x="3417100" y="142925"/>
            <a:ext cx="3891375" cy="4007100"/>
            <a:chOff x="3417100" y="142925"/>
            <a:chExt cx="3891375" cy="4007100"/>
          </a:xfrm>
        </p:grpSpPr>
        <p:grpSp>
          <p:nvGrpSpPr>
            <p:cNvPr id="4999" name="Google Shape;4999;p595"/>
            <p:cNvGrpSpPr/>
            <p:nvPr/>
          </p:nvGrpSpPr>
          <p:grpSpPr>
            <a:xfrm>
              <a:off x="3468238" y="142925"/>
              <a:ext cx="3840238" cy="2960400"/>
              <a:chOff x="3468238" y="142925"/>
              <a:chExt cx="3840238" cy="2960400"/>
            </a:xfrm>
          </p:grpSpPr>
          <p:sp>
            <p:nvSpPr>
              <p:cNvPr id="5000" name="Google Shape;5000;p595"/>
              <p:cNvSpPr/>
              <p:nvPr/>
            </p:nvSpPr>
            <p:spPr>
              <a:xfrm>
                <a:off x="3468238" y="2691725"/>
                <a:ext cx="2037000" cy="4116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1" name="Google Shape;5001;p595"/>
              <p:cNvPicPr preferRelativeResize="0"/>
              <p:nvPr/>
            </p:nvPicPr>
            <p:blipFill>
              <a:blip r:embed="rId4">
                <a:alphaModFix/>
              </a:blip>
              <a:stretch>
                <a:fillRect/>
              </a:stretch>
            </p:blipFill>
            <p:spPr>
              <a:xfrm>
                <a:off x="3646850" y="142925"/>
                <a:ext cx="1540624" cy="1540624"/>
              </a:xfrm>
              <a:prstGeom prst="rect">
                <a:avLst/>
              </a:prstGeom>
              <a:noFill/>
              <a:ln>
                <a:noFill/>
              </a:ln>
            </p:spPr>
          </p:pic>
          <p:sp>
            <p:nvSpPr>
              <p:cNvPr id="5002" name="Google Shape;5002;p595"/>
              <p:cNvSpPr/>
              <p:nvPr/>
            </p:nvSpPr>
            <p:spPr>
              <a:xfrm>
                <a:off x="4259338" y="1782413"/>
                <a:ext cx="454800" cy="9093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95"/>
              <p:cNvSpPr txBox="1"/>
              <p:nvPr/>
            </p:nvSpPr>
            <p:spPr>
              <a:xfrm>
                <a:off x="5187475" y="142925"/>
                <a:ext cx="21210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Certificate Authority</a:t>
                </a:r>
                <a:endParaRPr>
                  <a:solidFill>
                    <a:schemeClr val="dk1"/>
                  </a:solidFill>
                  <a:latin typeface="Comfortaa"/>
                  <a:ea typeface="Comfortaa"/>
                  <a:cs typeface="Comfortaa"/>
                  <a:sym typeface="Comfortaa"/>
                </a:endParaRPr>
              </a:p>
            </p:txBody>
          </p:sp>
        </p:grpSp>
        <p:sp>
          <p:nvSpPr>
            <p:cNvPr id="5004" name="Google Shape;5004;p595"/>
            <p:cNvSpPr txBox="1"/>
            <p:nvPr/>
          </p:nvSpPr>
          <p:spPr>
            <a:xfrm>
              <a:off x="3417100" y="3103325"/>
              <a:ext cx="2139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The Certificate Authority</a:t>
              </a:r>
              <a:endParaRPr>
                <a:solidFill>
                  <a:schemeClr val="dk1"/>
                </a:solidFill>
              </a:endParaRPr>
            </a:p>
            <a:p>
              <a:pPr marL="0" lvl="0" indent="0" algn="l" rtl="0">
                <a:spcBef>
                  <a:spcPts val="0"/>
                </a:spcBef>
                <a:spcAft>
                  <a:spcPts val="0"/>
                </a:spcAft>
                <a:buNone/>
              </a:pPr>
              <a:r>
                <a:rPr lang="en">
                  <a:solidFill>
                    <a:schemeClr val="dk1"/>
                  </a:solidFill>
                </a:rPr>
                <a:t>validates the public Key of Joe and signs it with its key</a:t>
              </a:r>
              <a:endParaRPr>
                <a:solidFill>
                  <a:schemeClr val="dk1"/>
                </a:solidFill>
              </a:endParaRPr>
            </a:p>
          </p:txBody>
        </p:sp>
      </p:grpSp>
      <p:grpSp>
        <p:nvGrpSpPr>
          <p:cNvPr id="5005" name="Google Shape;5005;p595"/>
          <p:cNvGrpSpPr/>
          <p:nvPr/>
        </p:nvGrpSpPr>
        <p:grpSpPr>
          <a:xfrm>
            <a:off x="192875" y="434400"/>
            <a:ext cx="3124675" cy="4679050"/>
            <a:chOff x="192875" y="434400"/>
            <a:chExt cx="3124675" cy="4679050"/>
          </a:xfrm>
        </p:grpSpPr>
        <p:sp>
          <p:nvSpPr>
            <p:cNvPr id="5006" name="Google Shape;5006;p595"/>
            <p:cNvSpPr/>
            <p:nvPr/>
          </p:nvSpPr>
          <p:spPr>
            <a:xfrm>
              <a:off x="248600" y="900125"/>
              <a:ext cx="2948950" cy="3197525"/>
            </a:xfrm>
            <a:prstGeom prst="flowChartPunchedTape">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Public Key of John Doe signed by John's private key </a:t>
              </a:r>
              <a:endParaRPr sz="1600" b="1">
                <a:latin typeface="Comfortaa"/>
                <a:ea typeface="Comfortaa"/>
                <a:cs typeface="Comfortaa"/>
                <a:sym typeface="Comfortaa"/>
              </a:endParaRPr>
            </a:p>
            <a:p>
              <a:pPr marL="0" lvl="0" indent="0" algn="l" rtl="0">
                <a:spcBef>
                  <a:spcPts val="0"/>
                </a:spcBef>
                <a:spcAft>
                  <a:spcPts val="0"/>
                </a:spcAft>
                <a:buNone/>
              </a:pP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Name: John_Doe</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Org: Admin</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Address: beverly Hills</a:t>
              </a:r>
              <a:endParaRPr sz="1600" b="1">
                <a:latin typeface="Comfortaa"/>
                <a:ea typeface="Comfortaa"/>
                <a:cs typeface="Comfortaa"/>
                <a:sym typeface="Comfortaa"/>
              </a:endParaRPr>
            </a:p>
            <a:p>
              <a:pPr marL="0" lvl="0" indent="0" algn="l" rtl="0">
                <a:spcBef>
                  <a:spcPts val="0"/>
                </a:spcBef>
                <a:spcAft>
                  <a:spcPts val="0"/>
                </a:spcAft>
                <a:buNone/>
              </a:pPr>
              <a:r>
                <a:rPr lang="en" sz="1600" b="1">
                  <a:latin typeface="Comfortaa"/>
                  <a:ea typeface="Comfortaa"/>
                  <a:cs typeface="Comfortaa"/>
                  <a:sym typeface="Comfortaa"/>
                </a:rPr>
                <a:t>Country: USA</a:t>
              </a:r>
              <a:endParaRPr sz="1600" b="1">
                <a:latin typeface="Comfortaa"/>
                <a:ea typeface="Comfortaa"/>
                <a:cs typeface="Comfortaa"/>
                <a:sym typeface="Comfortaa"/>
              </a:endParaRPr>
            </a:p>
            <a:p>
              <a:pPr marL="0" lvl="0" indent="0" algn="l" rtl="0">
                <a:spcBef>
                  <a:spcPts val="0"/>
                </a:spcBef>
                <a:spcAft>
                  <a:spcPts val="0"/>
                </a:spcAft>
                <a:buNone/>
              </a:pPr>
              <a:endParaRPr/>
            </a:p>
          </p:txBody>
        </p:sp>
        <p:sp>
          <p:nvSpPr>
            <p:cNvPr id="5007" name="Google Shape;5007;p595"/>
            <p:cNvSpPr txBox="1"/>
            <p:nvPr/>
          </p:nvSpPr>
          <p:spPr>
            <a:xfrm>
              <a:off x="411450" y="4097650"/>
              <a:ext cx="2906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a:solidFill>
                    <a:schemeClr val="dk1"/>
                  </a:solidFill>
                  <a:latin typeface="Comfortaa"/>
                  <a:ea typeface="Comfortaa"/>
                  <a:cs typeface="Comfortaa"/>
                  <a:sym typeface="Comfortaa"/>
                </a:rPr>
                <a:t>Signing the CSR proves ownership of the private key corresponding to the public key in the CSR</a:t>
              </a:r>
              <a:endParaRPr sz="1600">
                <a:solidFill>
                  <a:schemeClr val="dk1"/>
                </a:solidFill>
                <a:latin typeface="Comfortaa"/>
                <a:ea typeface="Comfortaa"/>
                <a:cs typeface="Comfortaa"/>
                <a:sym typeface="Comfortaa"/>
              </a:endParaRPr>
            </a:p>
          </p:txBody>
        </p:sp>
        <p:sp>
          <p:nvSpPr>
            <p:cNvPr id="5008" name="Google Shape;5008;p595"/>
            <p:cNvSpPr txBox="1"/>
            <p:nvPr/>
          </p:nvSpPr>
          <p:spPr>
            <a:xfrm>
              <a:off x="192875" y="434400"/>
              <a:ext cx="2906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a:solidFill>
                    <a:schemeClr val="dk1"/>
                  </a:solidFill>
                  <a:latin typeface="Comfortaa"/>
                  <a:ea typeface="Comfortaa"/>
                  <a:cs typeface="Comfortaa"/>
                  <a:sym typeface="Comfortaa"/>
                </a:rPr>
                <a:t>Certificate Signing Request</a:t>
              </a:r>
              <a:endParaRPr sz="1600">
                <a:solidFill>
                  <a:schemeClr val="dk1"/>
                </a:solidFill>
                <a:latin typeface="Comfortaa"/>
                <a:ea typeface="Comfortaa"/>
                <a:cs typeface="Comfortaa"/>
                <a:sym typeface="Comforta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5"/>
                                        </p:tgtEl>
                                        <p:attrNameLst>
                                          <p:attrName>style.visibility</p:attrName>
                                        </p:attrNameLst>
                                      </p:cBhvr>
                                      <p:to>
                                        <p:strVal val="visible"/>
                                      </p:to>
                                    </p:set>
                                    <p:animEffect transition="in" filter="fade">
                                      <p:cBhvr>
                                        <p:cTn id="7" dur="1000"/>
                                        <p:tgtEl>
                                          <p:spTgt spid="50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98"/>
                                        </p:tgtEl>
                                        <p:attrNameLst>
                                          <p:attrName>style.visibility</p:attrName>
                                        </p:attrNameLst>
                                      </p:cBhvr>
                                      <p:to>
                                        <p:strVal val="visible"/>
                                      </p:to>
                                    </p:set>
                                    <p:animEffect transition="in" filter="fade">
                                      <p:cBhvr>
                                        <p:cTn id="12" dur="1000"/>
                                        <p:tgtEl>
                                          <p:spTgt spid="49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95"/>
                                        </p:tgtEl>
                                        <p:attrNameLst>
                                          <p:attrName>style.visibility</p:attrName>
                                        </p:attrNameLst>
                                      </p:cBhvr>
                                      <p:to>
                                        <p:strVal val="visible"/>
                                      </p:to>
                                    </p:set>
                                    <p:animEffect transition="in" filter="fade">
                                      <p:cBhvr>
                                        <p:cTn id="17" dur="1000"/>
                                        <p:tgtEl>
                                          <p:spTgt spid="4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Shape 5012"/>
        <p:cNvGrpSpPr/>
        <p:nvPr/>
      </p:nvGrpSpPr>
      <p:grpSpPr>
        <a:xfrm>
          <a:off x="0" y="0"/>
          <a:ext cx="0" cy="0"/>
          <a:chOff x="0" y="0"/>
          <a:chExt cx="0" cy="0"/>
        </a:xfrm>
      </p:grpSpPr>
      <p:sp>
        <p:nvSpPr>
          <p:cNvPr id="5013" name="Google Shape;5013;p596"/>
          <p:cNvSpPr txBox="1">
            <a:spLocks noGrp="1"/>
          </p:cNvSpPr>
          <p:nvPr>
            <p:ph type="title"/>
          </p:nvPr>
        </p:nvSpPr>
        <p:spPr>
          <a:xfrm>
            <a:off x="490250" y="291750"/>
            <a:ext cx="8413500" cy="42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100" b="1">
                <a:latin typeface="Comfortaa"/>
                <a:ea typeface="Comfortaa"/>
                <a:cs typeface="Comfortaa"/>
                <a:sym typeface="Comfortaa"/>
              </a:rPr>
              <a:t>Anatomy of a cybersecurity attack on Kubernetes by exploiting code vulnerabilities</a:t>
            </a:r>
            <a:endParaRPr sz="41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100" b="1">
              <a:latin typeface="Comfortaa"/>
              <a:ea typeface="Comfortaa"/>
              <a:cs typeface="Comfortaa"/>
              <a:sym typeface="Comfortaa"/>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Shape 5017"/>
        <p:cNvGrpSpPr/>
        <p:nvPr/>
      </p:nvGrpSpPr>
      <p:grpSpPr>
        <a:xfrm>
          <a:off x="0" y="0"/>
          <a:ext cx="0" cy="0"/>
          <a:chOff x="0" y="0"/>
          <a:chExt cx="0" cy="0"/>
        </a:xfrm>
      </p:grpSpPr>
      <p:sp>
        <p:nvSpPr>
          <p:cNvPr id="5018" name="Google Shape;5018;p597"/>
          <p:cNvSpPr txBox="1">
            <a:spLocks noGrp="1"/>
          </p:cNvSpPr>
          <p:nvPr>
            <p:ph type="title"/>
          </p:nvPr>
        </p:nvSpPr>
        <p:spPr>
          <a:xfrm>
            <a:off x="188550" y="248525"/>
            <a:ext cx="8590200" cy="452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a:latin typeface="Comfortaa"/>
                <a:ea typeface="Comfortaa"/>
                <a:cs typeface="Comfortaa"/>
                <a:sym typeface="Comfortaa"/>
              </a:rPr>
              <a:t>There are many CVEs that are affecting container images used by containerized applications deployed in a Kubernetes cluster.</a:t>
            </a: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r>
              <a:rPr lang="en" sz="2800" b="1">
                <a:latin typeface="Comfortaa"/>
                <a:ea typeface="Comfortaa"/>
                <a:cs typeface="Comfortaa"/>
                <a:sym typeface="Comfortaa"/>
              </a:rPr>
              <a:t>These CVEs are generally not patched and can be used to hijack credentials to gain root or privileged access to a Kubernetes cluster</a:t>
            </a:r>
            <a:endParaRPr sz="2800" b="1">
              <a:latin typeface="Comfortaa"/>
              <a:ea typeface="Comfortaa"/>
              <a:cs typeface="Comfortaa"/>
              <a:sym typeface="Comfortaa"/>
            </a:endParaRPr>
          </a:p>
          <a:p>
            <a:pPr marL="0" lvl="0" indent="0" algn="l" rtl="0">
              <a:spcBef>
                <a:spcPts val="0"/>
              </a:spcBef>
              <a:spcAft>
                <a:spcPts val="0"/>
              </a:spcAft>
              <a:buNone/>
            </a:pPr>
            <a:endParaRPr sz="2700" b="1">
              <a:latin typeface="Comfortaa"/>
              <a:ea typeface="Comfortaa"/>
              <a:cs typeface="Comfortaa"/>
              <a:sym typeface="Comfortaa"/>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Shape 5022"/>
        <p:cNvGrpSpPr/>
        <p:nvPr/>
      </p:nvGrpSpPr>
      <p:grpSpPr>
        <a:xfrm>
          <a:off x="0" y="0"/>
          <a:ext cx="0" cy="0"/>
          <a:chOff x="0" y="0"/>
          <a:chExt cx="0" cy="0"/>
        </a:xfrm>
      </p:grpSpPr>
      <p:pic>
        <p:nvPicPr>
          <p:cNvPr id="5023" name="Google Shape;5023;p598"/>
          <p:cNvPicPr preferRelativeResize="0"/>
          <p:nvPr/>
        </p:nvPicPr>
        <p:blipFill>
          <a:blip r:embed="rId3">
            <a:alphaModFix/>
          </a:blip>
          <a:stretch>
            <a:fillRect/>
          </a:stretch>
        </p:blipFill>
        <p:spPr>
          <a:xfrm>
            <a:off x="3504850" y="230400"/>
            <a:ext cx="1715103" cy="1361196"/>
          </a:xfrm>
          <a:prstGeom prst="rect">
            <a:avLst/>
          </a:prstGeom>
          <a:noFill/>
          <a:ln>
            <a:noFill/>
          </a:ln>
        </p:spPr>
      </p:pic>
      <p:pic>
        <p:nvPicPr>
          <p:cNvPr id="5024" name="Google Shape;5024;p598"/>
          <p:cNvPicPr preferRelativeResize="0"/>
          <p:nvPr/>
        </p:nvPicPr>
        <p:blipFill>
          <a:blip r:embed="rId4">
            <a:alphaModFix/>
          </a:blip>
          <a:stretch>
            <a:fillRect/>
          </a:stretch>
        </p:blipFill>
        <p:spPr>
          <a:xfrm>
            <a:off x="99750" y="174763"/>
            <a:ext cx="1228605" cy="1228605"/>
          </a:xfrm>
          <a:prstGeom prst="rect">
            <a:avLst/>
          </a:prstGeom>
          <a:noFill/>
          <a:ln>
            <a:noFill/>
          </a:ln>
        </p:spPr>
      </p:pic>
      <p:pic>
        <p:nvPicPr>
          <p:cNvPr id="5025" name="Google Shape;5025;p598"/>
          <p:cNvPicPr preferRelativeResize="0"/>
          <p:nvPr/>
        </p:nvPicPr>
        <p:blipFill>
          <a:blip r:embed="rId5">
            <a:alphaModFix/>
          </a:blip>
          <a:stretch>
            <a:fillRect/>
          </a:stretch>
        </p:blipFill>
        <p:spPr>
          <a:xfrm>
            <a:off x="1066971" y="2571762"/>
            <a:ext cx="1144375" cy="1166250"/>
          </a:xfrm>
          <a:prstGeom prst="rect">
            <a:avLst/>
          </a:prstGeom>
          <a:noFill/>
          <a:ln>
            <a:noFill/>
          </a:ln>
        </p:spPr>
      </p:pic>
      <p:pic>
        <p:nvPicPr>
          <p:cNvPr id="5026" name="Google Shape;5026;p598"/>
          <p:cNvPicPr preferRelativeResize="0"/>
          <p:nvPr/>
        </p:nvPicPr>
        <p:blipFill>
          <a:blip r:embed="rId6">
            <a:alphaModFix/>
          </a:blip>
          <a:stretch>
            <a:fillRect/>
          </a:stretch>
        </p:blipFill>
        <p:spPr>
          <a:xfrm>
            <a:off x="3884524" y="2283231"/>
            <a:ext cx="1228925" cy="1300725"/>
          </a:xfrm>
          <a:prstGeom prst="rect">
            <a:avLst/>
          </a:prstGeom>
          <a:noFill/>
          <a:ln>
            <a:noFill/>
          </a:ln>
        </p:spPr>
      </p:pic>
      <p:sp>
        <p:nvSpPr>
          <p:cNvPr id="5027" name="Google Shape;5027;p598"/>
          <p:cNvSpPr/>
          <p:nvPr/>
        </p:nvSpPr>
        <p:spPr>
          <a:xfrm rot="-376990">
            <a:off x="704225" y="1413024"/>
            <a:ext cx="233000" cy="1017308"/>
          </a:xfrm>
          <a:prstGeom prst="downArrow">
            <a:avLst>
              <a:gd name="adj1" fmla="val 50000"/>
              <a:gd name="adj2" fmla="val 18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598"/>
          <p:cNvSpPr/>
          <p:nvPr/>
        </p:nvSpPr>
        <p:spPr>
          <a:xfrm>
            <a:off x="2469018" y="2778475"/>
            <a:ext cx="1086900" cy="310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98"/>
          <p:cNvSpPr txBox="1"/>
          <p:nvPr/>
        </p:nvSpPr>
        <p:spPr>
          <a:xfrm>
            <a:off x="3555925" y="1552850"/>
            <a:ext cx="18861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   </a:t>
            </a:r>
            <a:r>
              <a:rPr lang="en" sz="1500" b="1">
                <a:latin typeface="Comfortaa"/>
                <a:ea typeface="Comfortaa"/>
                <a:cs typeface="Comfortaa"/>
                <a:sym typeface="Comfortaa"/>
              </a:rPr>
              <a:t>CICD Pipeline</a:t>
            </a:r>
            <a:endParaRPr sz="1500" b="1">
              <a:latin typeface="Comfortaa"/>
              <a:ea typeface="Comfortaa"/>
              <a:cs typeface="Comfortaa"/>
              <a:sym typeface="Comfortaa"/>
            </a:endParaRPr>
          </a:p>
        </p:txBody>
      </p:sp>
      <p:pic>
        <p:nvPicPr>
          <p:cNvPr id="5030" name="Google Shape;5030;p598"/>
          <p:cNvPicPr preferRelativeResize="0"/>
          <p:nvPr/>
        </p:nvPicPr>
        <p:blipFill>
          <a:blip r:embed="rId7">
            <a:alphaModFix/>
          </a:blip>
          <a:stretch>
            <a:fillRect/>
          </a:stretch>
        </p:blipFill>
        <p:spPr>
          <a:xfrm>
            <a:off x="7057786" y="2187897"/>
            <a:ext cx="1715100" cy="1366711"/>
          </a:xfrm>
          <a:prstGeom prst="rect">
            <a:avLst/>
          </a:prstGeom>
          <a:noFill/>
          <a:ln>
            <a:noFill/>
          </a:ln>
        </p:spPr>
      </p:pic>
      <p:sp>
        <p:nvSpPr>
          <p:cNvPr id="5031" name="Google Shape;5031;p598"/>
          <p:cNvSpPr/>
          <p:nvPr/>
        </p:nvSpPr>
        <p:spPr>
          <a:xfrm>
            <a:off x="5513796" y="2716150"/>
            <a:ext cx="1086900" cy="310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7"/>
          <p:cNvSpPr txBox="1"/>
          <p:nvPr/>
        </p:nvSpPr>
        <p:spPr>
          <a:xfrm>
            <a:off x="188750" y="110525"/>
            <a:ext cx="8625900" cy="4990500"/>
          </a:xfrm>
          <a:prstGeom prst="rect">
            <a:avLst/>
          </a:prstGeom>
          <a:noFill/>
          <a:ln>
            <a:noFill/>
          </a:ln>
        </p:spPr>
        <p:txBody>
          <a:bodyPr spcFirstLastPara="1" wrap="square" lIns="0" tIns="27925" rIns="0" bIns="0" anchor="t" anchorCtr="0">
            <a:noAutofit/>
          </a:bodyPr>
          <a:lstStyle/>
          <a:p>
            <a:pPr marL="0" marR="138430" lvl="0" indent="0" algn="l" rtl="0">
              <a:lnSpc>
                <a:spcPct val="118750"/>
              </a:lnSpc>
              <a:spcBef>
                <a:spcPts val="0"/>
              </a:spcBef>
              <a:spcAft>
                <a:spcPts val="0"/>
              </a:spcAft>
              <a:buNone/>
            </a:pPr>
            <a:endParaRPr sz="2200" b="1">
              <a:solidFill>
                <a:schemeClr val="dk1"/>
              </a:solidFill>
              <a:latin typeface="Comfortaa"/>
              <a:ea typeface="Comfortaa"/>
              <a:cs typeface="Comfortaa"/>
              <a:sym typeface="Comfortaa"/>
            </a:endParaRPr>
          </a:p>
          <a:p>
            <a:pPr marL="0" marR="13843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It is an agent running on each node responsible</a:t>
            </a:r>
            <a:endParaRPr sz="2500" b="1">
              <a:solidFill>
                <a:srgbClr val="00FF00"/>
              </a:solidFill>
              <a:latin typeface="Comfortaa"/>
              <a:ea typeface="Comfortaa"/>
              <a:cs typeface="Comfortaa"/>
              <a:sym typeface="Comfortaa"/>
            </a:endParaRPr>
          </a:p>
          <a:p>
            <a:pPr marL="0" marR="138430" lvl="0" indent="0" algn="l" rtl="0">
              <a:lnSpc>
                <a:spcPct val="118750"/>
              </a:lnSpc>
              <a:spcBef>
                <a:spcPts val="0"/>
              </a:spcBef>
              <a:spcAft>
                <a:spcPts val="0"/>
              </a:spcAft>
              <a:buNone/>
            </a:pPr>
            <a:endParaRPr sz="2400" b="1">
              <a:solidFill>
                <a:srgbClr val="00FF00"/>
              </a:solidFill>
              <a:latin typeface="Comfortaa"/>
              <a:ea typeface="Comfortaa"/>
              <a:cs typeface="Comfortaa"/>
              <a:sym typeface="Comfortaa"/>
            </a:endParaRPr>
          </a:p>
          <a:p>
            <a:pPr marL="0" marR="138430" lvl="0" indent="0" algn="l" rtl="0">
              <a:lnSpc>
                <a:spcPct val="118750"/>
              </a:lnSpc>
              <a:spcBef>
                <a:spcPts val="0"/>
              </a:spcBef>
              <a:spcAft>
                <a:spcPts val="0"/>
              </a:spcAft>
              <a:buNone/>
            </a:pPr>
            <a:r>
              <a:rPr lang="en" sz="2400" b="1">
                <a:solidFill>
                  <a:srgbClr val="00FF00"/>
                </a:solidFill>
                <a:latin typeface="Comfortaa"/>
                <a:ea typeface="Comfortaa"/>
                <a:cs typeface="Comfortaa"/>
                <a:sym typeface="Comfortaa"/>
              </a:rPr>
              <a:t>Registers</a:t>
            </a:r>
            <a:r>
              <a:rPr lang="en" sz="2400" b="1">
                <a:solidFill>
                  <a:schemeClr val="dk1"/>
                </a:solidFill>
                <a:latin typeface="Comfortaa"/>
                <a:ea typeface="Comfortaa"/>
                <a:cs typeface="Comfortaa"/>
                <a:sym typeface="Comfortaa"/>
              </a:rPr>
              <a:t> the worker node with the API server. </a:t>
            </a:r>
            <a:endParaRPr sz="2400" b="1">
              <a:solidFill>
                <a:schemeClr val="dk1"/>
              </a:solidFill>
              <a:latin typeface="Comfortaa"/>
              <a:ea typeface="Comfortaa"/>
              <a:cs typeface="Comfortaa"/>
              <a:sym typeface="Comfortaa"/>
            </a:endParaRPr>
          </a:p>
          <a:p>
            <a:pPr marL="0" marR="13843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13843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Manages the  lifecycle of every pod on its host by instructing the container runtime engine to create needed containers. It </a:t>
            </a:r>
            <a:r>
              <a:rPr lang="en" sz="2400" b="1">
                <a:solidFill>
                  <a:srgbClr val="00FF00"/>
                </a:solidFill>
                <a:latin typeface="Comfortaa"/>
                <a:ea typeface="Comfortaa"/>
                <a:cs typeface="Comfortaa"/>
                <a:sym typeface="Comfortaa"/>
              </a:rPr>
              <a:t>watches</a:t>
            </a:r>
            <a:r>
              <a:rPr lang="en" sz="2400" b="1">
                <a:solidFill>
                  <a:schemeClr val="dk1"/>
                </a:solidFill>
                <a:latin typeface="Comfortaa"/>
                <a:ea typeface="Comfortaa"/>
                <a:cs typeface="Comfortaa"/>
                <a:sym typeface="Comfortaa"/>
              </a:rPr>
              <a:t> the API server.</a:t>
            </a:r>
            <a:endParaRPr sz="2400" b="1">
              <a:solidFill>
                <a:schemeClr val="dk1"/>
              </a:solidFill>
              <a:latin typeface="Comfortaa"/>
              <a:ea typeface="Comfortaa"/>
              <a:cs typeface="Comfortaa"/>
              <a:sym typeface="Comfortaa"/>
            </a:endParaRPr>
          </a:p>
          <a:p>
            <a:pPr marL="0" marR="138430" lvl="0" indent="0" algn="l" rtl="0">
              <a:lnSpc>
                <a:spcPct val="118750"/>
              </a:lnSpc>
              <a:spcBef>
                <a:spcPts val="0"/>
              </a:spcBef>
              <a:spcAft>
                <a:spcPts val="0"/>
              </a:spcAft>
              <a:buNone/>
            </a:pPr>
            <a:endParaRPr sz="2400" b="1">
              <a:solidFill>
                <a:schemeClr val="dk1"/>
              </a:solidFill>
              <a:latin typeface="Comfortaa"/>
              <a:ea typeface="Comfortaa"/>
              <a:cs typeface="Comfortaa"/>
              <a:sym typeface="Comfortaa"/>
            </a:endParaRPr>
          </a:p>
          <a:p>
            <a:pPr marL="0" marR="13843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Kubelet gets the pods configuration from the API server and understands YAML container manifests</a:t>
            </a:r>
            <a:endParaRPr sz="2500">
              <a:solidFill>
                <a:schemeClr val="dk1"/>
              </a:solidFill>
              <a:latin typeface="Comfortaa"/>
              <a:ea typeface="Comfortaa"/>
              <a:cs typeface="Comfortaa"/>
              <a:sym typeface="Comfortaa"/>
            </a:endParaRPr>
          </a:p>
          <a:p>
            <a:pPr marL="0" marR="68580" lvl="0" indent="0" algn="l" rtl="0">
              <a:lnSpc>
                <a:spcPct val="118750"/>
              </a:lnSpc>
              <a:spcBef>
                <a:spcPts val="105"/>
              </a:spcBef>
              <a:spcAft>
                <a:spcPts val="0"/>
              </a:spcAft>
              <a:buNone/>
            </a:pPr>
            <a:endParaRPr sz="2300">
              <a:solidFill>
                <a:schemeClr val="dk1"/>
              </a:solidFill>
              <a:latin typeface="Comfortaa"/>
              <a:ea typeface="Comfortaa"/>
              <a:cs typeface="Comfortaa"/>
              <a:sym typeface="Comfortaa"/>
            </a:endParaRPr>
          </a:p>
          <a:p>
            <a:pPr marL="0" marR="68580" lvl="0" indent="0" algn="l" rtl="0">
              <a:lnSpc>
                <a:spcPct val="118750"/>
              </a:lnSpc>
              <a:spcBef>
                <a:spcPts val="105"/>
              </a:spcBef>
              <a:spcAft>
                <a:spcPts val="0"/>
              </a:spcAft>
              <a:buNone/>
            </a:pPr>
            <a:endParaRPr sz="24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8">
                                            <p:txEl>
                                              <p:pRg st="0" end="0"/>
                                            </p:txEl>
                                          </p:spTgt>
                                        </p:tgtEl>
                                        <p:attrNameLst>
                                          <p:attrName>style.visibility</p:attrName>
                                        </p:attrNameLst>
                                      </p:cBhvr>
                                      <p:to>
                                        <p:strVal val="visible"/>
                                      </p:to>
                                    </p:set>
                                    <p:animEffect transition="in" filter="fade">
                                      <p:cBhvr>
                                        <p:cTn id="7" dur="1000"/>
                                        <p:tgtEl>
                                          <p:spTgt spid="5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8">
                                            <p:txEl>
                                              <p:pRg st="1" end="1"/>
                                            </p:txEl>
                                          </p:spTgt>
                                        </p:tgtEl>
                                        <p:attrNameLst>
                                          <p:attrName>style.visibility</p:attrName>
                                        </p:attrNameLst>
                                      </p:cBhvr>
                                      <p:to>
                                        <p:strVal val="visible"/>
                                      </p:to>
                                    </p:set>
                                    <p:animEffect transition="in" filter="fade">
                                      <p:cBhvr>
                                        <p:cTn id="12" dur="1000"/>
                                        <p:tgtEl>
                                          <p:spTgt spid="5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8">
                                            <p:txEl>
                                              <p:pRg st="2" end="2"/>
                                            </p:txEl>
                                          </p:spTgt>
                                        </p:tgtEl>
                                        <p:attrNameLst>
                                          <p:attrName>style.visibility</p:attrName>
                                        </p:attrNameLst>
                                      </p:cBhvr>
                                      <p:to>
                                        <p:strVal val="visible"/>
                                      </p:to>
                                    </p:set>
                                    <p:animEffect transition="in" filter="fade">
                                      <p:cBhvr>
                                        <p:cTn id="17" dur="1000"/>
                                        <p:tgtEl>
                                          <p:spTgt spid="5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8">
                                            <p:txEl>
                                              <p:pRg st="3" end="3"/>
                                            </p:txEl>
                                          </p:spTgt>
                                        </p:tgtEl>
                                        <p:attrNameLst>
                                          <p:attrName>style.visibility</p:attrName>
                                        </p:attrNameLst>
                                      </p:cBhvr>
                                      <p:to>
                                        <p:strVal val="visible"/>
                                      </p:to>
                                    </p:set>
                                    <p:animEffect transition="in" filter="fade">
                                      <p:cBhvr>
                                        <p:cTn id="22" dur="1000"/>
                                        <p:tgtEl>
                                          <p:spTgt spid="5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8">
                                            <p:txEl>
                                              <p:pRg st="4" end="4"/>
                                            </p:txEl>
                                          </p:spTgt>
                                        </p:tgtEl>
                                        <p:attrNameLst>
                                          <p:attrName>style.visibility</p:attrName>
                                        </p:attrNameLst>
                                      </p:cBhvr>
                                      <p:to>
                                        <p:strVal val="visible"/>
                                      </p:to>
                                    </p:set>
                                    <p:animEffect transition="in" filter="fade">
                                      <p:cBhvr>
                                        <p:cTn id="27" dur="1000"/>
                                        <p:tgtEl>
                                          <p:spTgt spid="5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8">
                                            <p:txEl>
                                              <p:pRg st="5" end="5"/>
                                            </p:txEl>
                                          </p:spTgt>
                                        </p:tgtEl>
                                        <p:attrNameLst>
                                          <p:attrName>style.visibility</p:attrName>
                                        </p:attrNameLst>
                                      </p:cBhvr>
                                      <p:to>
                                        <p:strVal val="visible"/>
                                      </p:to>
                                    </p:set>
                                    <p:animEffect transition="in" filter="fade">
                                      <p:cBhvr>
                                        <p:cTn id="32" dur="1000"/>
                                        <p:tgtEl>
                                          <p:spTgt spid="51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8">
                                            <p:txEl>
                                              <p:pRg st="6" end="6"/>
                                            </p:txEl>
                                          </p:spTgt>
                                        </p:tgtEl>
                                        <p:attrNameLst>
                                          <p:attrName>style.visibility</p:attrName>
                                        </p:attrNameLst>
                                      </p:cBhvr>
                                      <p:to>
                                        <p:strVal val="visible"/>
                                      </p:to>
                                    </p:set>
                                    <p:animEffect transition="in" filter="fade">
                                      <p:cBhvr>
                                        <p:cTn id="37" dur="1000"/>
                                        <p:tgtEl>
                                          <p:spTgt spid="51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8">
                                            <p:txEl>
                                              <p:pRg st="7" end="7"/>
                                            </p:txEl>
                                          </p:spTgt>
                                        </p:tgtEl>
                                        <p:attrNameLst>
                                          <p:attrName>style.visibility</p:attrName>
                                        </p:attrNameLst>
                                      </p:cBhvr>
                                      <p:to>
                                        <p:strVal val="visible"/>
                                      </p:to>
                                    </p:set>
                                    <p:animEffect transition="in" filter="fade">
                                      <p:cBhvr>
                                        <p:cTn id="42" dur="1000"/>
                                        <p:tgtEl>
                                          <p:spTgt spid="51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8">
                                            <p:txEl>
                                              <p:pRg st="8" end="8"/>
                                            </p:txEl>
                                          </p:spTgt>
                                        </p:tgtEl>
                                        <p:attrNameLst>
                                          <p:attrName>style.visibility</p:attrName>
                                        </p:attrNameLst>
                                      </p:cBhvr>
                                      <p:to>
                                        <p:strVal val="visible"/>
                                      </p:to>
                                    </p:set>
                                    <p:animEffect transition="in" filter="fade">
                                      <p:cBhvr>
                                        <p:cTn id="47" dur="1000"/>
                                        <p:tgtEl>
                                          <p:spTgt spid="51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8">
                                            <p:txEl>
                                              <p:pRg st="9" end="9"/>
                                            </p:txEl>
                                          </p:spTgt>
                                        </p:tgtEl>
                                        <p:attrNameLst>
                                          <p:attrName>style.visibility</p:attrName>
                                        </p:attrNameLst>
                                      </p:cBhvr>
                                      <p:to>
                                        <p:strVal val="visible"/>
                                      </p:to>
                                    </p:set>
                                    <p:animEffect transition="in" filter="fade">
                                      <p:cBhvr>
                                        <p:cTn id="52" dur="1000"/>
                                        <p:tgtEl>
                                          <p:spTgt spid="5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Shape 5035"/>
        <p:cNvGrpSpPr/>
        <p:nvPr/>
      </p:nvGrpSpPr>
      <p:grpSpPr>
        <a:xfrm>
          <a:off x="0" y="0"/>
          <a:ext cx="0" cy="0"/>
          <a:chOff x="0" y="0"/>
          <a:chExt cx="0" cy="0"/>
        </a:xfrm>
      </p:grpSpPr>
      <p:sp>
        <p:nvSpPr>
          <p:cNvPr id="5036" name="Google Shape;5036;p599"/>
          <p:cNvSpPr txBox="1">
            <a:spLocks noGrp="1"/>
          </p:cNvSpPr>
          <p:nvPr>
            <p:ph type="title"/>
          </p:nvPr>
        </p:nvSpPr>
        <p:spPr>
          <a:xfrm>
            <a:off x="218375" y="439375"/>
            <a:ext cx="64812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CVEs or Common Vulnerabilities and Exposures are cybersecurity flaws.</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They tracked by a CVE ID and published by security advisories by the MITRE ATT&amp;CK framework</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p:txBody>
      </p:sp>
      <p:pic>
        <p:nvPicPr>
          <p:cNvPr id="5037" name="Google Shape;5037;p599"/>
          <p:cNvPicPr preferRelativeResize="0"/>
          <p:nvPr/>
        </p:nvPicPr>
        <p:blipFill>
          <a:blip r:embed="rId3">
            <a:alphaModFix/>
          </a:blip>
          <a:stretch>
            <a:fillRect/>
          </a:stretch>
        </p:blipFill>
        <p:spPr>
          <a:xfrm>
            <a:off x="6265475" y="1413188"/>
            <a:ext cx="2670800" cy="2143125"/>
          </a:xfrm>
          <a:prstGeom prst="rect">
            <a:avLst/>
          </a:prstGeom>
          <a:noFill/>
          <a:ln>
            <a:noFill/>
          </a:ln>
        </p:spPr>
      </p:pic>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5041"/>
        <p:cNvGrpSpPr/>
        <p:nvPr/>
      </p:nvGrpSpPr>
      <p:grpSpPr>
        <a:xfrm>
          <a:off x="0" y="0"/>
          <a:ext cx="0" cy="0"/>
          <a:chOff x="0" y="0"/>
          <a:chExt cx="0" cy="0"/>
        </a:xfrm>
      </p:grpSpPr>
      <p:sp>
        <p:nvSpPr>
          <p:cNvPr id="5042" name="Google Shape;5042;p600"/>
          <p:cNvSpPr txBox="1">
            <a:spLocks noGrp="1"/>
          </p:cNvSpPr>
          <p:nvPr>
            <p:ph type="title"/>
          </p:nvPr>
        </p:nvSpPr>
        <p:spPr>
          <a:xfrm>
            <a:off x="188550" y="450150"/>
            <a:ext cx="8590200" cy="43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a:latin typeface="Comfortaa"/>
                <a:ea typeface="Comfortaa"/>
                <a:cs typeface="Comfortaa"/>
                <a:sym typeface="Comfortaa"/>
              </a:rPr>
              <a:t>The goal is to obtain user or service account credentials that can be authenticated with the cluster and with root or privileged permissions to do some damage..</a:t>
            </a: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r>
              <a:rPr lang="en" sz="2800" b="1">
                <a:latin typeface="Comfortaa"/>
                <a:ea typeface="Comfortaa"/>
                <a:cs typeface="Comfortaa"/>
                <a:sym typeface="Comfortaa"/>
              </a:rPr>
              <a:t>in this lab I will demonstrate how to do that with </a:t>
            </a:r>
            <a:r>
              <a:rPr lang="en" sz="3100"/>
              <a:t>CVE-2014-6271</a:t>
            </a:r>
            <a:endParaRPr sz="3100" b="1">
              <a:latin typeface="Comfortaa"/>
              <a:ea typeface="Comfortaa"/>
              <a:cs typeface="Comfortaa"/>
              <a:sym typeface="Comfortaa"/>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sp>
        <p:nvSpPr>
          <p:cNvPr id="5047" name="Google Shape;5047;p601"/>
          <p:cNvSpPr txBox="1">
            <a:spLocks noGrp="1"/>
          </p:cNvSpPr>
          <p:nvPr>
            <p:ph type="title"/>
          </p:nvPr>
        </p:nvSpPr>
        <p:spPr>
          <a:xfrm>
            <a:off x="187700" y="450150"/>
            <a:ext cx="5626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b="1">
                <a:latin typeface="Comfortaa"/>
                <a:ea typeface="Comfortaa"/>
                <a:cs typeface="Comfortaa"/>
                <a:sym typeface="Comfortaa"/>
              </a:rPr>
              <a:t>Shellshock aka {</a:t>
            </a:r>
            <a:r>
              <a:rPr lang="en" sz="2600" b="1">
                <a:solidFill>
                  <a:srgbClr val="00FF00"/>
                </a:solidFill>
                <a:latin typeface="Comfortaa"/>
                <a:ea typeface="Comfortaa"/>
                <a:cs typeface="Comfortaa"/>
                <a:sym typeface="Comfortaa"/>
              </a:rPr>
              <a:t>bashdoor</a:t>
            </a:r>
            <a:r>
              <a:rPr lang="en" sz="2600" b="1">
                <a:latin typeface="Comfortaa"/>
                <a:ea typeface="Comfortaa"/>
                <a:cs typeface="Comfortaa"/>
                <a:sym typeface="Comfortaa"/>
              </a:rPr>
              <a:t>} is a vulnerability impacting web servers like apache allowing an attacker to cause vulnerable versions of Bash to execute arbitrary commands. </a:t>
            </a: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This can allow an attacker to gain unauthorized access to a computer system.</a:t>
            </a:r>
            <a:endParaRPr sz="2600" b="1">
              <a:latin typeface="Comfortaa"/>
              <a:ea typeface="Comfortaa"/>
              <a:cs typeface="Comfortaa"/>
              <a:sym typeface="Comfortaa"/>
            </a:endParaRPr>
          </a:p>
        </p:txBody>
      </p:sp>
      <p:pic>
        <p:nvPicPr>
          <p:cNvPr id="5048" name="Google Shape;5048;p601"/>
          <p:cNvPicPr preferRelativeResize="0"/>
          <p:nvPr/>
        </p:nvPicPr>
        <p:blipFill>
          <a:blip r:embed="rId3">
            <a:alphaModFix/>
          </a:blip>
          <a:stretch>
            <a:fillRect/>
          </a:stretch>
        </p:blipFill>
        <p:spPr>
          <a:xfrm>
            <a:off x="6307275" y="1512800"/>
            <a:ext cx="2759975" cy="1772125"/>
          </a:xfrm>
          <a:prstGeom prst="rect">
            <a:avLst/>
          </a:prstGeom>
          <a:noFill/>
          <a:ln>
            <a:noFill/>
          </a:ln>
        </p:spPr>
      </p:pic>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5052"/>
        <p:cNvGrpSpPr/>
        <p:nvPr/>
      </p:nvGrpSpPr>
      <p:grpSpPr>
        <a:xfrm>
          <a:off x="0" y="0"/>
          <a:ext cx="0" cy="0"/>
          <a:chOff x="0" y="0"/>
          <a:chExt cx="0" cy="0"/>
        </a:xfrm>
      </p:grpSpPr>
      <p:sp>
        <p:nvSpPr>
          <p:cNvPr id="5053" name="Google Shape;5053;p602"/>
          <p:cNvSpPr txBox="1">
            <a:spLocks noGrp="1"/>
          </p:cNvSpPr>
          <p:nvPr>
            <p:ph type="title"/>
          </p:nvPr>
        </p:nvSpPr>
        <p:spPr>
          <a:xfrm>
            <a:off x="490250" y="450150"/>
            <a:ext cx="7894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100" b="1">
                <a:latin typeface="Comfortaa"/>
                <a:ea typeface="Comfortaa"/>
                <a:cs typeface="Comfortaa"/>
                <a:sym typeface="Comfortaa"/>
              </a:rPr>
              <a:t>The Kubernetes Monitoring Architecture</a:t>
            </a:r>
            <a:endParaRPr sz="4100" b="1">
              <a:latin typeface="Comfortaa"/>
              <a:ea typeface="Comfortaa"/>
              <a:cs typeface="Comfortaa"/>
              <a:sym typeface="Comfortaa"/>
            </a:endParaRP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5057"/>
        <p:cNvGrpSpPr/>
        <p:nvPr/>
      </p:nvGrpSpPr>
      <p:grpSpPr>
        <a:xfrm>
          <a:off x="0" y="0"/>
          <a:ext cx="0" cy="0"/>
          <a:chOff x="0" y="0"/>
          <a:chExt cx="0" cy="0"/>
        </a:xfrm>
      </p:grpSpPr>
      <p:sp>
        <p:nvSpPr>
          <p:cNvPr id="5058" name="Google Shape;5058;p603"/>
          <p:cNvSpPr txBox="1">
            <a:spLocks noGrp="1"/>
          </p:cNvSpPr>
          <p:nvPr>
            <p:ph type="title"/>
          </p:nvPr>
        </p:nvSpPr>
        <p:spPr>
          <a:xfrm>
            <a:off x="490250" y="159800"/>
            <a:ext cx="8279400" cy="4654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Monitoring the actual resource usage  of your apps is critical to getting the maximum performance out of your cluster while ensuring the reliability and stability of your cluster </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This can also allow to set proper resources requests and limits under various actual cluster loads and be used for the Pod Autoscaler</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8">
                                            <p:txEl>
                                              <p:pRg st="0" end="0"/>
                                            </p:txEl>
                                          </p:spTgt>
                                        </p:tgtEl>
                                        <p:attrNameLst>
                                          <p:attrName>style.visibility</p:attrName>
                                        </p:attrNameLst>
                                      </p:cBhvr>
                                      <p:to>
                                        <p:strVal val="visible"/>
                                      </p:to>
                                    </p:set>
                                    <p:animEffect transition="in" filter="fade">
                                      <p:cBhvr>
                                        <p:cTn id="7" dur="1000"/>
                                        <p:tgtEl>
                                          <p:spTgt spid="50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58">
                                            <p:txEl>
                                              <p:pRg st="1" end="1"/>
                                            </p:txEl>
                                          </p:spTgt>
                                        </p:tgtEl>
                                        <p:attrNameLst>
                                          <p:attrName>style.visibility</p:attrName>
                                        </p:attrNameLst>
                                      </p:cBhvr>
                                      <p:to>
                                        <p:strVal val="visible"/>
                                      </p:to>
                                    </p:set>
                                    <p:animEffect transition="in" filter="fade">
                                      <p:cBhvr>
                                        <p:cTn id="12" dur="1000"/>
                                        <p:tgtEl>
                                          <p:spTgt spid="50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58">
                                            <p:txEl>
                                              <p:pRg st="2" end="2"/>
                                            </p:txEl>
                                          </p:spTgt>
                                        </p:tgtEl>
                                        <p:attrNameLst>
                                          <p:attrName>style.visibility</p:attrName>
                                        </p:attrNameLst>
                                      </p:cBhvr>
                                      <p:to>
                                        <p:strVal val="visible"/>
                                      </p:to>
                                    </p:set>
                                    <p:animEffect transition="in" filter="fade">
                                      <p:cBhvr>
                                        <p:cTn id="17" dur="1000"/>
                                        <p:tgtEl>
                                          <p:spTgt spid="50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58">
                                            <p:txEl>
                                              <p:pRg st="3" end="3"/>
                                            </p:txEl>
                                          </p:spTgt>
                                        </p:tgtEl>
                                        <p:attrNameLst>
                                          <p:attrName>style.visibility</p:attrName>
                                        </p:attrNameLst>
                                      </p:cBhvr>
                                      <p:to>
                                        <p:strVal val="visible"/>
                                      </p:to>
                                    </p:set>
                                    <p:animEffect transition="in" filter="fade">
                                      <p:cBhvr>
                                        <p:cTn id="22" dur="1000"/>
                                        <p:tgtEl>
                                          <p:spTgt spid="50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58">
                                            <p:txEl>
                                              <p:pRg st="4" end="4"/>
                                            </p:txEl>
                                          </p:spTgt>
                                        </p:tgtEl>
                                        <p:attrNameLst>
                                          <p:attrName>style.visibility</p:attrName>
                                        </p:attrNameLst>
                                      </p:cBhvr>
                                      <p:to>
                                        <p:strVal val="visible"/>
                                      </p:to>
                                    </p:set>
                                    <p:animEffect transition="in" filter="fade">
                                      <p:cBhvr>
                                        <p:cTn id="27" dur="1000"/>
                                        <p:tgtEl>
                                          <p:spTgt spid="50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5062"/>
        <p:cNvGrpSpPr/>
        <p:nvPr/>
      </p:nvGrpSpPr>
      <p:grpSpPr>
        <a:xfrm>
          <a:off x="0" y="0"/>
          <a:ext cx="0" cy="0"/>
          <a:chOff x="0" y="0"/>
          <a:chExt cx="0" cy="0"/>
        </a:xfrm>
      </p:grpSpPr>
      <p:sp>
        <p:nvSpPr>
          <p:cNvPr id="5063" name="Google Shape;5063;p604"/>
          <p:cNvSpPr txBox="1">
            <a:spLocks noGrp="1"/>
          </p:cNvSpPr>
          <p:nvPr>
            <p:ph type="title"/>
          </p:nvPr>
        </p:nvSpPr>
        <p:spPr>
          <a:xfrm>
            <a:off x="0" y="462363"/>
            <a:ext cx="4473600" cy="40908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457200" lvl="0" indent="0" algn="l" rtl="0">
              <a:spcBef>
                <a:spcPts val="0"/>
              </a:spcBef>
              <a:spcAft>
                <a:spcPts val="0"/>
              </a:spcAft>
              <a:buNone/>
            </a:pPr>
            <a:r>
              <a:rPr lang="en" sz="3600" b="1">
                <a:latin typeface="Comfortaa"/>
                <a:ea typeface="Comfortaa"/>
                <a:cs typeface="Comfortaa"/>
                <a:sym typeface="Comfortaa"/>
              </a:rPr>
              <a:t>So..How this does actually work??</a:t>
            </a:r>
            <a:endParaRPr sz="36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p:txBody>
      </p:sp>
      <p:pic>
        <p:nvPicPr>
          <p:cNvPr id="5064" name="Google Shape;5064;p604"/>
          <p:cNvPicPr preferRelativeResize="0"/>
          <p:nvPr/>
        </p:nvPicPr>
        <p:blipFill>
          <a:blip r:embed="rId3">
            <a:alphaModFix/>
          </a:blip>
          <a:stretch>
            <a:fillRect/>
          </a:stretch>
        </p:blipFill>
        <p:spPr>
          <a:xfrm>
            <a:off x="4357375" y="370600"/>
            <a:ext cx="4412275" cy="4274325"/>
          </a:xfrm>
          <a:prstGeom prst="rect">
            <a:avLst/>
          </a:prstGeom>
          <a:noFill/>
          <a:ln>
            <a:noFill/>
          </a:ln>
        </p:spPr>
      </p:pic>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5068"/>
        <p:cNvGrpSpPr/>
        <p:nvPr/>
      </p:nvGrpSpPr>
      <p:grpSpPr>
        <a:xfrm>
          <a:off x="0" y="0"/>
          <a:ext cx="0" cy="0"/>
          <a:chOff x="0" y="0"/>
          <a:chExt cx="0" cy="0"/>
        </a:xfrm>
      </p:grpSpPr>
      <p:sp>
        <p:nvSpPr>
          <p:cNvPr id="5069" name="Google Shape;5069;p605"/>
          <p:cNvSpPr txBox="1">
            <a:spLocks noGrp="1"/>
          </p:cNvSpPr>
          <p:nvPr>
            <p:ph type="title"/>
          </p:nvPr>
        </p:nvSpPr>
        <p:spPr>
          <a:xfrm>
            <a:off x="490250" y="159800"/>
            <a:ext cx="8279400" cy="4654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solidFill>
                  <a:srgbClr val="00FF00"/>
                </a:solidFill>
                <a:latin typeface="Comfortaa"/>
                <a:ea typeface="Comfortaa"/>
                <a:cs typeface="Comfortaa"/>
                <a:sym typeface="Comfortaa"/>
              </a:rPr>
              <a:t>Metrics</a:t>
            </a:r>
            <a:r>
              <a:rPr lang="en" sz="3000" b="1">
                <a:latin typeface="Comfortaa"/>
                <a:ea typeface="Comfortaa"/>
                <a:cs typeface="Comfortaa"/>
                <a:sym typeface="Comfortaa"/>
              </a:rPr>
              <a:t> is data as a numeric measurement at a fixed point of time of a system resources like CPU load </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solidFill>
                  <a:srgbClr val="00FF00"/>
                </a:solidFill>
                <a:latin typeface="Comfortaa"/>
                <a:ea typeface="Comfortaa"/>
                <a:cs typeface="Comfortaa"/>
                <a:sym typeface="Comfortaa"/>
              </a:rPr>
              <a:t>Monitoring</a:t>
            </a:r>
            <a:r>
              <a:rPr lang="en" sz="3000" b="1">
                <a:latin typeface="Comfortaa"/>
                <a:ea typeface="Comfortaa"/>
                <a:cs typeface="Comfortaa"/>
                <a:sym typeface="Comfortaa"/>
              </a:rPr>
              <a:t> is the collecting, the storage and reporting of the aggregated metrics data at a fixed point of time or over a certain period of time.</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69">
                                            <p:txEl>
                                              <p:pRg st="0" end="0"/>
                                            </p:txEl>
                                          </p:spTgt>
                                        </p:tgtEl>
                                        <p:attrNameLst>
                                          <p:attrName>style.visibility</p:attrName>
                                        </p:attrNameLst>
                                      </p:cBhvr>
                                      <p:to>
                                        <p:strVal val="visible"/>
                                      </p:to>
                                    </p:set>
                                    <p:animEffect transition="in" filter="fade">
                                      <p:cBhvr>
                                        <p:cTn id="7" dur="1000"/>
                                        <p:tgtEl>
                                          <p:spTgt spid="50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69">
                                            <p:txEl>
                                              <p:pRg st="1" end="1"/>
                                            </p:txEl>
                                          </p:spTgt>
                                        </p:tgtEl>
                                        <p:attrNameLst>
                                          <p:attrName>style.visibility</p:attrName>
                                        </p:attrNameLst>
                                      </p:cBhvr>
                                      <p:to>
                                        <p:strVal val="visible"/>
                                      </p:to>
                                    </p:set>
                                    <p:animEffect transition="in" filter="fade">
                                      <p:cBhvr>
                                        <p:cTn id="12" dur="1000"/>
                                        <p:tgtEl>
                                          <p:spTgt spid="50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69">
                                            <p:txEl>
                                              <p:pRg st="2" end="2"/>
                                            </p:txEl>
                                          </p:spTgt>
                                        </p:tgtEl>
                                        <p:attrNameLst>
                                          <p:attrName>style.visibility</p:attrName>
                                        </p:attrNameLst>
                                      </p:cBhvr>
                                      <p:to>
                                        <p:strVal val="visible"/>
                                      </p:to>
                                    </p:set>
                                    <p:animEffect transition="in" filter="fade">
                                      <p:cBhvr>
                                        <p:cTn id="17" dur="1000"/>
                                        <p:tgtEl>
                                          <p:spTgt spid="50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69">
                                            <p:txEl>
                                              <p:pRg st="3" end="3"/>
                                            </p:txEl>
                                          </p:spTgt>
                                        </p:tgtEl>
                                        <p:attrNameLst>
                                          <p:attrName>style.visibility</p:attrName>
                                        </p:attrNameLst>
                                      </p:cBhvr>
                                      <p:to>
                                        <p:strVal val="visible"/>
                                      </p:to>
                                    </p:set>
                                    <p:animEffect transition="in" filter="fade">
                                      <p:cBhvr>
                                        <p:cTn id="22" dur="1000"/>
                                        <p:tgtEl>
                                          <p:spTgt spid="506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69">
                                            <p:txEl>
                                              <p:pRg st="4" end="4"/>
                                            </p:txEl>
                                          </p:spTgt>
                                        </p:tgtEl>
                                        <p:attrNameLst>
                                          <p:attrName>style.visibility</p:attrName>
                                        </p:attrNameLst>
                                      </p:cBhvr>
                                      <p:to>
                                        <p:strVal val="visible"/>
                                      </p:to>
                                    </p:set>
                                    <p:animEffect transition="in" filter="fade">
                                      <p:cBhvr>
                                        <p:cTn id="27" dur="1000"/>
                                        <p:tgtEl>
                                          <p:spTgt spid="506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69">
                                            <p:txEl>
                                              <p:pRg st="5" end="5"/>
                                            </p:txEl>
                                          </p:spTgt>
                                        </p:tgtEl>
                                        <p:attrNameLst>
                                          <p:attrName>style.visibility</p:attrName>
                                        </p:attrNameLst>
                                      </p:cBhvr>
                                      <p:to>
                                        <p:strVal val="visible"/>
                                      </p:to>
                                    </p:set>
                                    <p:animEffect transition="in" filter="fade">
                                      <p:cBhvr>
                                        <p:cTn id="32" dur="1000"/>
                                        <p:tgtEl>
                                          <p:spTgt spid="506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5073"/>
        <p:cNvGrpSpPr/>
        <p:nvPr/>
      </p:nvGrpSpPr>
      <p:grpSpPr>
        <a:xfrm>
          <a:off x="0" y="0"/>
          <a:ext cx="0" cy="0"/>
          <a:chOff x="0" y="0"/>
          <a:chExt cx="0" cy="0"/>
        </a:xfrm>
      </p:grpSpPr>
      <p:sp>
        <p:nvSpPr>
          <p:cNvPr id="5074" name="Google Shape;5074;p606"/>
          <p:cNvSpPr txBox="1">
            <a:spLocks noGrp="1"/>
          </p:cNvSpPr>
          <p:nvPr>
            <p:ph type="title"/>
          </p:nvPr>
        </p:nvSpPr>
        <p:spPr>
          <a:xfrm>
            <a:off x="490250" y="159800"/>
            <a:ext cx="8279400" cy="4654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Per Google, the 4 golden signals are the most critical elements to monitor a distributed system like Kubernetes:</a:t>
            </a:r>
            <a:endParaRPr sz="2400" b="1">
              <a:latin typeface="Comfortaa"/>
              <a:ea typeface="Comfortaa"/>
              <a:cs typeface="Comfortaa"/>
              <a:sym typeface="Comfortaa"/>
            </a:endParaRPr>
          </a:p>
          <a:p>
            <a:pPr marL="0" lvl="0" indent="0" algn="l" rtl="0">
              <a:spcBef>
                <a:spcPts val="0"/>
              </a:spcBef>
              <a:spcAft>
                <a:spcPts val="0"/>
              </a:spcAft>
              <a:buNone/>
            </a:pPr>
            <a:r>
              <a:rPr lang="en" sz="2400" b="1" u="sng">
                <a:solidFill>
                  <a:schemeClr val="hlink"/>
                </a:solidFill>
                <a:latin typeface="Comfortaa"/>
                <a:ea typeface="Comfortaa"/>
                <a:cs typeface="Comfortaa"/>
                <a:sym typeface="Comfortaa"/>
                <a:hlinkClick r:id="rId3"/>
              </a:rPr>
              <a:t>https://sre.google/sre-book/monitoring-distributed-systems/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solidFill>
                  <a:srgbClr val="00FF00"/>
                </a:solidFill>
                <a:latin typeface="Comfortaa"/>
                <a:ea typeface="Comfortaa"/>
                <a:cs typeface="Comfortaa"/>
                <a:sym typeface="Comfortaa"/>
              </a:rPr>
              <a:t>Latency </a:t>
            </a:r>
            <a:r>
              <a:rPr lang="en" sz="2400" b="1">
                <a:latin typeface="Comfortaa"/>
                <a:ea typeface="Comfortaa"/>
                <a:cs typeface="Comfortaa"/>
                <a:sym typeface="Comfortaa"/>
              </a:rPr>
              <a:t>: The time it takes to service a request;</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solidFill>
                  <a:srgbClr val="00FF00"/>
                </a:solidFill>
                <a:latin typeface="Comfortaa"/>
                <a:ea typeface="Comfortaa"/>
                <a:cs typeface="Comfortaa"/>
                <a:sym typeface="Comfortaa"/>
              </a:rPr>
              <a:t>Traffic </a:t>
            </a:r>
            <a:r>
              <a:rPr lang="en" sz="2400" b="1">
                <a:latin typeface="Comfortaa"/>
                <a:ea typeface="Comfortaa"/>
                <a:cs typeface="Comfortaa"/>
                <a:sym typeface="Comfortaa"/>
              </a:rPr>
              <a:t>: A measure of how much demand is being placed on the system;</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solidFill>
                  <a:srgbClr val="00FF00"/>
                </a:solidFill>
                <a:latin typeface="Comfortaa"/>
                <a:ea typeface="Comfortaa"/>
                <a:cs typeface="Comfortaa"/>
                <a:sym typeface="Comfortaa"/>
              </a:rPr>
              <a:t>Errors</a:t>
            </a:r>
            <a:r>
              <a:rPr lang="en" sz="2400" b="1">
                <a:latin typeface="Comfortaa"/>
                <a:ea typeface="Comfortaa"/>
                <a:cs typeface="Comfortaa"/>
                <a:sym typeface="Comfortaa"/>
              </a:rPr>
              <a:t> : The rate of requests that fails;</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solidFill>
                  <a:srgbClr val="00FF00"/>
                </a:solidFill>
                <a:latin typeface="Comfortaa"/>
                <a:ea typeface="Comfortaa"/>
                <a:cs typeface="Comfortaa"/>
                <a:sym typeface="Comfortaa"/>
              </a:rPr>
              <a:t>Saturation</a:t>
            </a:r>
            <a:r>
              <a:rPr lang="en" sz="2400" b="1">
                <a:latin typeface="Comfortaa"/>
                <a:ea typeface="Comfortaa"/>
                <a:cs typeface="Comfortaa"/>
                <a:sym typeface="Comfortaa"/>
              </a:rPr>
              <a:t> : How “full” our service is, basically how close we are to exhausting system resources</a:t>
            </a:r>
            <a:endParaRPr sz="2400" b="1">
              <a:solidFill>
                <a:srgbClr val="292929"/>
              </a:solidFill>
              <a:highlight>
                <a:srgbClr val="FFFFFF"/>
              </a:highlight>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74">
                                            <p:txEl>
                                              <p:pRg st="0" end="0"/>
                                            </p:txEl>
                                          </p:spTgt>
                                        </p:tgtEl>
                                        <p:attrNameLst>
                                          <p:attrName>style.visibility</p:attrName>
                                        </p:attrNameLst>
                                      </p:cBhvr>
                                      <p:to>
                                        <p:strVal val="visible"/>
                                      </p:to>
                                    </p:set>
                                    <p:animEffect transition="in" filter="fade">
                                      <p:cBhvr>
                                        <p:cTn id="7" dur="1000"/>
                                        <p:tgtEl>
                                          <p:spTgt spid="5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74">
                                            <p:txEl>
                                              <p:pRg st="1" end="1"/>
                                            </p:txEl>
                                          </p:spTgt>
                                        </p:tgtEl>
                                        <p:attrNameLst>
                                          <p:attrName>style.visibility</p:attrName>
                                        </p:attrNameLst>
                                      </p:cBhvr>
                                      <p:to>
                                        <p:strVal val="visible"/>
                                      </p:to>
                                    </p:set>
                                    <p:animEffect transition="in" filter="fade">
                                      <p:cBhvr>
                                        <p:cTn id="12" dur="1000"/>
                                        <p:tgtEl>
                                          <p:spTgt spid="5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74">
                                            <p:txEl>
                                              <p:pRg st="2" end="2"/>
                                            </p:txEl>
                                          </p:spTgt>
                                        </p:tgtEl>
                                        <p:attrNameLst>
                                          <p:attrName>style.visibility</p:attrName>
                                        </p:attrNameLst>
                                      </p:cBhvr>
                                      <p:to>
                                        <p:strVal val="visible"/>
                                      </p:to>
                                    </p:set>
                                    <p:animEffect transition="in" filter="fade">
                                      <p:cBhvr>
                                        <p:cTn id="17" dur="1000"/>
                                        <p:tgtEl>
                                          <p:spTgt spid="5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74">
                                            <p:txEl>
                                              <p:pRg st="3" end="3"/>
                                            </p:txEl>
                                          </p:spTgt>
                                        </p:tgtEl>
                                        <p:attrNameLst>
                                          <p:attrName>style.visibility</p:attrName>
                                        </p:attrNameLst>
                                      </p:cBhvr>
                                      <p:to>
                                        <p:strVal val="visible"/>
                                      </p:to>
                                    </p:set>
                                    <p:animEffect transition="in" filter="fade">
                                      <p:cBhvr>
                                        <p:cTn id="22" dur="1000"/>
                                        <p:tgtEl>
                                          <p:spTgt spid="5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74">
                                            <p:txEl>
                                              <p:pRg st="4" end="4"/>
                                            </p:txEl>
                                          </p:spTgt>
                                        </p:tgtEl>
                                        <p:attrNameLst>
                                          <p:attrName>style.visibility</p:attrName>
                                        </p:attrNameLst>
                                      </p:cBhvr>
                                      <p:to>
                                        <p:strVal val="visible"/>
                                      </p:to>
                                    </p:set>
                                    <p:animEffect transition="in" filter="fade">
                                      <p:cBhvr>
                                        <p:cTn id="27" dur="1000"/>
                                        <p:tgtEl>
                                          <p:spTgt spid="50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74">
                                            <p:txEl>
                                              <p:pRg st="5" end="5"/>
                                            </p:txEl>
                                          </p:spTgt>
                                        </p:tgtEl>
                                        <p:attrNameLst>
                                          <p:attrName>style.visibility</p:attrName>
                                        </p:attrNameLst>
                                      </p:cBhvr>
                                      <p:to>
                                        <p:strVal val="visible"/>
                                      </p:to>
                                    </p:set>
                                    <p:animEffect transition="in" filter="fade">
                                      <p:cBhvr>
                                        <p:cTn id="32" dur="1000"/>
                                        <p:tgtEl>
                                          <p:spTgt spid="50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74">
                                            <p:txEl>
                                              <p:pRg st="6" end="6"/>
                                            </p:txEl>
                                          </p:spTgt>
                                        </p:tgtEl>
                                        <p:attrNameLst>
                                          <p:attrName>style.visibility</p:attrName>
                                        </p:attrNameLst>
                                      </p:cBhvr>
                                      <p:to>
                                        <p:strVal val="visible"/>
                                      </p:to>
                                    </p:set>
                                    <p:animEffect transition="in" filter="fade">
                                      <p:cBhvr>
                                        <p:cTn id="37" dur="1000"/>
                                        <p:tgtEl>
                                          <p:spTgt spid="507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74">
                                            <p:txEl>
                                              <p:pRg st="7" end="7"/>
                                            </p:txEl>
                                          </p:spTgt>
                                        </p:tgtEl>
                                        <p:attrNameLst>
                                          <p:attrName>style.visibility</p:attrName>
                                        </p:attrNameLst>
                                      </p:cBhvr>
                                      <p:to>
                                        <p:strVal val="visible"/>
                                      </p:to>
                                    </p:set>
                                    <p:animEffect transition="in" filter="fade">
                                      <p:cBhvr>
                                        <p:cTn id="42" dur="1000"/>
                                        <p:tgtEl>
                                          <p:spTgt spid="507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74">
                                            <p:txEl>
                                              <p:pRg st="8" end="8"/>
                                            </p:txEl>
                                          </p:spTgt>
                                        </p:tgtEl>
                                        <p:attrNameLst>
                                          <p:attrName>style.visibility</p:attrName>
                                        </p:attrNameLst>
                                      </p:cBhvr>
                                      <p:to>
                                        <p:strVal val="visible"/>
                                      </p:to>
                                    </p:set>
                                    <p:animEffect transition="in" filter="fade">
                                      <p:cBhvr>
                                        <p:cTn id="47" dur="1000"/>
                                        <p:tgtEl>
                                          <p:spTgt spid="507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074">
                                            <p:txEl>
                                              <p:pRg st="9" end="9"/>
                                            </p:txEl>
                                          </p:spTgt>
                                        </p:tgtEl>
                                        <p:attrNameLst>
                                          <p:attrName>style.visibility</p:attrName>
                                        </p:attrNameLst>
                                      </p:cBhvr>
                                      <p:to>
                                        <p:strVal val="visible"/>
                                      </p:to>
                                    </p:set>
                                    <p:animEffect transition="in" filter="fade">
                                      <p:cBhvr>
                                        <p:cTn id="52" dur="1000"/>
                                        <p:tgtEl>
                                          <p:spTgt spid="507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074">
                                            <p:txEl>
                                              <p:pRg st="10" end="10"/>
                                            </p:txEl>
                                          </p:spTgt>
                                        </p:tgtEl>
                                        <p:attrNameLst>
                                          <p:attrName>style.visibility</p:attrName>
                                        </p:attrNameLst>
                                      </p:cBhvr>
                                      <p:to>
                                        <p:strVal val="visible"/>
                                      </p:to>
                                    </p:set>
                                    <p:animEffect transition="in" filter="fade">
                                      <p:cBhvr>
                                        <p:cTn id="57" dur="1000"/>
                                        <p:tgtEl>
                                          <p:spTgt spid="507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5078"/>
        <p:cNvGrpSpPr/>
        <p:nvPr/>
      </p:nvGrpSpPr>
      <p:grpSpPr>
        <a:xfrm>
          <a:off x="0" y="0"/>
          <a:ext cx="0" cy="0"/>
          <a:chOff x="0" y="0"/>
          <a:chExt cx="0" cy="0"/>
        </a:xfrm>
      </p:grpSpPr>
      <p:sp>
        <p:nvSpPr>
          <p:cNvPr id="5079" name="Google Shape;5079;p607"/>
          <p:cNvSpPr txBox="1">
            <a:spLocks noGrp="1"/>
          </p:cNvSpPr>
          <p:nvPr>
            <p:ph type="title"/>
          </p:nvPr>
        </p:nvSpPr>
        <p:spPr>
          <a:xfrm>
            <a:off x="490250" y="223775"/>
            <a:ext cx="8279400" cy="40908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3000" b="1">
                <a:latin typeface="Comfortaa"/>
                <a:ea typeface="Comfortaa"/>
                <a:cs typeface="Comfortaa"/>
                <a:sym typeface="Comfortaa"/>
              </a:rPr>
              <a:t>There are many monitoring solutions for Kubernetes to determine application resource usage and overall cluster performance….</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p:txBody>
      </p:sp>
      <p:pic>
        <p:nvPicPr>
          <p:cNvPr id="5080" name="Google Shape;5080;p607"/>
          <p:cNvPicPr preferRelativeResize="0"/>
          <p:nvPr/>
        </p:nvPicPr>
        <p:blipFill>
          <a:blip r:embed="rId3">
            <a:alphaModFix/>
          </a:blip>
          <a:stretch>
            <a:fillRect/>
          </a:stretch>
        </p:blipFill>
        <p:spPr>
          <a:xfrm>
            <a:off x="137450" y="2706525"/>
            <a:ext cx="3939175" cy="1608050"/>
          </a:xfrm>
          <a:prstGeom prst="rect">
            <a:avLst/>
          </a:prstGeom>
          <a:noFill/>
          <a:ln>
            <a:noFill/>
          </a:ln>
        </p:spPr>
      </p:pic>
      <p:sp>
        <p:nvSpPr>
          <p:cNvPr id="5081" name="Google Shape;5081;p607"/>
          <p:cNvSpPr txBox="1"/>
          <p:nvPr/>
        </p:nvSpPr>
        <p:spPr>
          <a:xfrm>
            <a:off x="4424650" y="3011150"/>
            <a:ext cx="2417100" cy="1493700"/>
          </a:xfrm>
          <a:prstGeom prst="rect">
            <a:avLst/>
          </a:prstGeom>
          <a:solidFill>
            <a:srgbClr val="2388DB"/>
          </a:solidFill>
          <a:ln w="762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1"/>
                </a:solidFill>
              </a:rPr>
              <a:t>KUBERNETES</a:t>
            </a:r>
            <a:br>
              <a:rPr lang="en" sz="2500" b="1">
                <a:solidFill>
                  <a:schemeClr val="dk1"/>
                </a:solidFill>
              </a:rPr>
            </a:br>
            <a:r>
              <a:rPr lang="en" sz="2500" b="1">
                <a:solidFill>
                  <a:schemeClr val="dk1"/>
                </a:solidFill>
              </a:rPr>
              <a:t>METRICS-</a:t>
            </a:r>
            <a:endParaRPr sz="2500" b="1">
              <a:solidFill>
                <a:schemeClr val="dk1"/>
              </a:solidFill>
            </a:endParaRPr>
          </a:p>
          <a:p>
            <a:pPr marL="0" lvl="0" indent="0" algn="l" rtl="0">
              <a:spcBef>
                <a:spcPts val="0"/>
              </a:spcBef>
              <a:spcAft>
                <a:spcPts val="0"/>
              </a:spcAft>
              <a:buNone/>
            </a:pPr>
            <a:r>
              <a:rPr lang="en" sz="2500" b="1">
                <a:solidFill>
                  <a:schemeClr val="dk1"/>
                </a:solidFill>
              </a:rPr>
              <a:t>  SERVER</a:t>
            </a:r>
            <a:endParaRPr sz="2500" b="1">
              <a:solidFill>
                <a:schemeClr val="dk1"/>
              </a:solidFill>
            </a:endParaRPr>
          </a:p>
        </p:txBody>
      </p:sp>
      <p:pic>
        <p:nvPicPr>
          <p:cNvPr id="5082" name="Google Shape;5082;p607"/>
          <p:cNvPicPr preferRelativeResize="0"/>
          <p:nvPr/>
        </p:nvPicPr>
        <p:blipFill>
          <a:blip r:embed="rId4">
            <a:alphaModFix/>
          </a:blip>
          <a:stretch>
            <a:fillRect/>
          </a:stretch>
        </p:blipFill>
        <p:spPr>
          <a:xfrm>
            <a:off x="7625400" y="2099825"/>
            <a:ext cx="1395075" cy="1395075"/>
          </a:xfrm>
          <a:prstGeom prst="rect">
            <a:avLst/>
          </a:prstGeom>
          <a:noFill/>
          <a:ln>
            <a:noFill/>
          </a:ln>
        </p:spPr>
      </p:pic>
      <p:pic>
        <p:nvPicPr>
          <p:cNvPr id="5083" name="Google Shape;5083;p607"/>
          <p:cNvPicPr preferRelativeResize="0"/>
          <p:nvPr/>
        </p:nvPicPr>
        <p:blipFill>
          <a:blip r:embed="rId5">
            <a:alphaModFix/>
          </a:blip>
          <a:stretch>
            <a:fillRect/>
          </a:stretch>
        </p:blipFill>
        <p:spPr>
          <a:xfrm>
            <a:off x="7259096" y="3803846"/>
            <a:ext cx="1702725" cy="1133100"/>
          </a:xfrm>
          <a:prstGeom prst="rect">
            <a:avLst/>
          </a:prstGeom>
          <a:noFill/>
          <a:ln>
            <a:noFill/>
          </a:ln>
        </p:spPr>
      </p:pic>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5087"/>
        <p:cNvGrpSpPr/>
        <p:nvPr/>
      </p:nvGrpSpPr>
      <p:grpSpPr>
        <a:xfrm>
          <a:off x="0" y="0"/>
          <a:ext cx="0" cy="0"/>
          <a:chOff x="0" y="0"/>
          <a:chExt cx="0" cy="0"/>
        </a:xfrm>
      </p:grpSpPr>
      <p:sp>
        <p:nvSpPr>
          <p:cNvPr id="5088" name="Google Shape;5088;p608"/>
          <p:cNvSpPr txBox="1">
            <a:spLocks noGrp="1"/>
          </p:cNvSpPr>
          <p:nvPr>
            <p:ph type="title"/>
          </p:nvPr>
        </p:nvSpPr>
        <p:spPr>
          <a:xfrm>
            <a:off x="490250" y="450150"/>
            <a:ext cx="8279400" cy="44913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2700" b="1">
                <a:latin typeface="Comfortaa"/>
                <a:ea typeface="Comfortaa"/>
                <a:cs typeface="Comfortaa"/>
                <a:sym typeface="Comfortaa"/>
              </a:rPr>
              <a:t>Regardless of the tool that you chose to use, there are 2 types of metrics pipeline to monitor your cluster:</a:t>
            </a:r>
            <a:endParaRPr sz="2700" b="1">
              <a:latin typeface="Comfortaa"/>
              <a:ea typeface="Comfortaa"/>
              <a:cs typeface="Comfortaa"/>
              <a:sym typeface="Comfortaa"/>
            </a:endParaRPr>
          </a:p>
          <a:p>
            <a:pPr marL="457200" lvl="0" indent="0" algn="l" rtl="0">
              <a:spcBef>
                <a:spcPts val="0"/>
              </a:spcBef>
              <a:spcAft>
                <a:spcPts val="0"/>
              </a:spcAft>
              <a:buNone/>
            </a:pPr>
            <a:endParaRPr sz="2700" b="1">
              <a:latin typeface="Comfortaa"/>
              <a:ea typeface="Comfortaa"/>
              <a:cs typeface="Comfortaa"/>
              <a:sym typeface="Comfortaa"/>
            </a:endParaRPr>
          </a:p>
          <a:p>
            <a:pPr marL="457200" lvl="0" indent="-400050" algn="l" rtl="0">
              <a:spcBef>
                <a:spcPts val="0"/>
              </a:spcBef>
              <a:spcAft>
                <a:spcPts val="0"/>
              </a:spcAft>
              <a:buClr>
                <a:srgbClr val="00FF00"/>
              </a:buClr>
              <a:buSzPts val="2700"/>
              <a:buFont typeface="Comfortaa"/>
              <a:buChar char="●"/>
            </a:pPr>
            <a:r>
              <a:rPr lang="en" sz="2700" b="1">
                <a:solidFill>
                  <a:srgbClr val="00FF00"/>
                </a:solidFill>
                <a:latin typeface="Comfortaa"/>
                <a:ea typeface="Comfortaa"/>
                <a:cs typeface="Comfortaa"/>
                <a:sym typeface="Comfortaa"/>
              </a:rPr>
              <a:t>Resource metrics pipeline</a:t>
            </a:r>
            <a:endParaRPr sz="2700" b="1">
              <a:solidFill>
                <a:srgbClr val="00FF00"/>
              </a:solidFill>
              <a:latin typeface="Comfortaa"/>
              <a:ea typeface="Comfortaa"/>
              <a:cs typeface="Comfortaa"/>
              <a:sym typeface="Comfortaa"/>
            </a:endParaRPr>
          </a:p>
          <a:p>
            <a:pPr marL="914400" lvl="0" indent="0" algn="l" rtl="0">
              <a:spcBef>
                <a:spcPts val="0"/>
              </a:spcBef>
              <a:spcAft>
                <a:spcPts val="0"/>
              </a:spcAft>
              <a:buNone/>
            </a:pPr>
            <a:r>
              <a:rPr lang="en" sz="2700" b="1">
                <a:latin typeface="Comfortaa"/>
                <a:ea typeface="Comfortaa"/>
                <a:cs typeface="Comfortaa"/>
                <a:sym typeface="Comfortaa"/>
              </a:rPr>
              <a:t>metrics-server : CPU and Memory for the node and containers.</a:t>
            </a:r>
            <a:endParaRPr sz="2700" b="1">
              <a:latin typeface="Comfortaa"/>
              <a:ea typeface="Comfortaa"/>
              <a:cs typeface="Comfortaa"/>
              <a:sym typeface="Comfortaa"/>
            </a:endParaRPr>
          </a:p>
          <a:p>
            <a:pPr marL="914400" lvl="0" indent="0" algn="l" rtl="0">
              <a:spcBef>
                <a:spcPts val="0"/>
              </a:spcBef>
              <a:spcAft>
                <a:spcPts val="0"/>
              </a:spcAft>
              <a:buNone/>
            </a:pPr>
            <a:endParaRPr sz="2700" b="1">
              <a:latin typeface="Comfortaa"/>
              <a:ea typeface="Comfortaa"/>
              <a:cs typeface="Comfortaa"/>
              <a:sym typeface="Comfortaa"/>
            </a:endParaRPr>
          </a:p>
          <a:p>
            <a:pPr marL="457200" lvl="0" indent="-400050" algn="l" rtl="0">
              <a:spcBef>
                <a:spcPts val="0"/>
              </a:spcBef>
              <a:spcAft>
                <a:spcPts val="0"/>
              </a:spcAft>
              <a:buClr>
                <a:srgbClr val="00FF00"/>
              </a:buClr>
              <a:buSzPts val="2700"/>
              <a:buFont typeface="Comfortaa"/>
              <a:buChar char="●"/>
            </a:pPr>
            <a:r>
              <a:rPr lang="en" sz="2700" b="1">
                <a:solidFill>
                  <a:srgbClr val="00FF00"/>
                </a:solidFill>
                <a:latin typeface="Comfortaa"/>
                <a:ea typeface="Comfortaa"/>
                <a:cs typeface="Comfortaa"/>
                <a:sym typeface="Comfortaa"/>
              </a:rPr>
              <a:t>Full metric pipeline</a:t>
            </a:r>
            <a:endParaRPr sz="2700" b="1">
              <a:solidFill>
                <a:srgbClr val="00FF00"/>
              </a:solidFill>
              <a:latin typeface="Comfortaa"/>
              <a:ea typeface="Comfortaa"/>
              <a:cs typeface="Comfortaa"/>
              <a:sym typeface="Comfortaa"/>
            </a:endParaRPr>
          </a:p>
          <a:p>
            <a:pPr marL="914400" lvl="0" indent="0" algn="l" rtl="0">
              <a:spcBef>
                <a:spcPts val="0"/>
              </a:spcBef>
              <a:spcAft>
                <a:spcPts val="0"/>
              </a:spcAft>
              <a:buNone/>
            </a:pPr>
            <a:r>
              <a:rPr lang="en" sz="2700" b="1">
                <a:latin typeface="Comfortaa"/>
                <a:ea typeface="Comfortaa"/>
                <a:cs typeface="Comfortaa"/>
                <a:sym typeface="Comfortaa"/>
              </a:rPr>
              <a:t>prometheus etc.. for more </a:t>
            </a:r>
            <a:endParaRPr sz="2700" b="1">
              <a:latin typeface="Comfortaa"/>
              <a:ea typeface="Comfortaa"/>
              <a:cs typeface="Comfortaa"/>
              <a:sym typeface="Comfortaa"/>
            </a:endParaRPr>
          </a:p>
          <a:p>
            <a:pPr marL="914400" lvl="0" indent="0" algn="l" rtl="0">
              <a:spcBef>
                <a:spcPts val="0"/>
              </a:spcBef>
              <a:spcAft>
                <a:spcPts val="0"/>
              </a:spcAft>
              <a:buNone/>
            </a:pPr>
            <a:r>
              <a:rPr lang="en" sz="2700" b="1">
                <a:latin typeface="Comfortaa"/>
                <a:ea typeface="Comfortaa"/>
                <a:cs typeface="Comfortaa"/>
                <a:sym typeface="Comfortaa"/>
              </a:rPr>
              <a:t>type of metrics (node, API server, etcd)</a:t>
            </a:r>
            <a:endParaRPr sz="27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88">
                                            <p:txEl>
                                              <p:pRg st="0" end="0"/>
                                            </p:txEl>
                                          </p:spTgt>
                                        </p:tgtEl>
                                        <p:attrNameLst>
                                          <p:attrName>style.visibility</p:attrName>
                                        </p:attrNameLst>
                                      </p:cBhvr>
                                      <p:to>
                                        <p:strVal val="visible"/>
                                      </p:to>
                                    </p:set>
                                    <p:animEffect transition="in" filter="fade">
                                      <p:cBhvr>
                                        <p:cTn id="7" dur="1000"/>
                                        <p:tgtEl>
                                          <p:spTgt spid="50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88">
                                            <p:txEl>
                                              <p:pRg st="1" end="1"/>
                                            </p:txEl>
                                          </p:spTgt>
                                        </p:tgtEl>
                                        <p:attrNameLst>
                                          <p:attrName>style.visibility</p:attrName>
                                        </p:attrNameLst>
                                      </p:cBhvr>
                                      <p:to>
                                        <p:strVal val="visible"/>
                                      </p:to>
                                    </p:set>
                                    <p:animEffect transition="in" filter="fade">
                                      <p:cBhvr>
                                        <p:cTn id="12" dur="1000"/>
                                        <p:tgtEl>
                                          <p:spTgt spid="50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88">
                                            <p:txEl>
                                              <p:pRg st="2" end="2"/>
                                            </p:txEl>
                                          </p:spTgt>
                                        </p:tgtEl>
                                        <p:attrNameLst>
                                          <p:attrName>style.visibility</p:attrName>
                                        </p:attrNameLst>
                                      </p:cBhvr>
                                      <p:to>
                                        <p:strVal val="visible"/>
                                      </p:to>
                                    </p:set>
                                    <p:animEffect transition="in" filter="fade">
                                      <p:cBhvr>
                                        <p:cTn id="17" dur="1000"/>
                                        <p:tgtEl>
                                          <p:spTgt spid="50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88">
                                            <p:txEl>
                                              <p:pRg st="3" end="3"/>
                                            </p:txEl>
                                          </p:spTgt>
                                        </p:tgtEl>
                                        <p:attrNameLst>
                                          <p:attrName>style.visibility</p:attrName>
                                        </p:attrNameLst>
                                      </p:cBhvr>
                                      <p:to>
                                        <p:strVal val="visible"/>
                                      </p:to>
                                    </p:set>
                                    <p:animEffect transition="in" filter="fade">
                                      <p:cBhvr>
                                        <p:cTn id="22" dur="1000"/>
                                        <p:tgtEl>
                                          <p:spTgt spid="50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88">
                                            <p:txEl>
                                              <p:pRg st="4" end="4"/>
                                            </p:txEl>
                                          </p:spTgt>
                                        </p:tgtEl>
                                        <p:attrNameLst>
                                          <p:attrName>style.visibility</p:attrName>
                                        </p:attrNameLst>
                                      </p:cBhvr>
                                      <p:to>
                                        <p:strVal val="visible"/>
                                      </p:to>
                                    </p:set>
                                    <p:animEffect transition="in" filter="fade">
                                      <p:cBhvr>
                                        <p:cTn id="27" dur="1000"/>
                                        <p:tgtEl>
                                          <p:spTgt spid="50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88">
                                            <p:txEl>
                                              <p:pRg st="5" end="5"/>
                                            </p:txEl>
                                          </p:spTgt>
                                        </p:tgtEl>
                                        <p:attrNameLst>
                                          <p:attrName>style.visibility</p:attrName>
                                        </p:attrNameLst>
                                      </p:cBhvr>
                                      <p:to>
                                        <p:strVal val="visible"/>
                                      </p:to>
                                    </p:set>
                                    <p:animEffect transition="in" filter="fade">
                                      <p:cBhvr>
                                        <p:cTn id="32" dur="1000"/>
                                        <p:tgtEl>
                                          <p:spTgt spid="508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88">
                                            <p:txEl>
                                              <p:pRg st="6" end="6"/>
                                            </p:txEl>
                                          </p:spTgt>
                                        </p:tgtEl>
                                        <p:attrNameLst>
                                          <p:attrName>style.visibility</p:attrName>
                                        </p:attrNameLst>
                                      </p:cBhvr>
                                      <p:to>
                                        <p:strVal val="visible"/>
                                      </p:to>
                                    </p:set>
                                    <p:animEffect transition="in" filter="fade">
                                      <p:cBhvr>
                                        <p:cTn id="37" dur="1000"/>
                                        <p:tgtEl>
                                          <p:spTgt spid="508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88">
                                            <p:txEl>
                                              <p:pRg st="7" end="7"/>
                                            </p:txEl>
                                          </p:spTgt>
                                        </p:tgtEl>
                                        <p:attrNameLst>
                                          <p:attrName>style.visibility</p:attrName>
                                        </p:attrNameLst>
                                      </p:cBhvr>
                                      <p:to>
                                        <p:strVal val="visible"/>
                                      </p:to>
                                    </p:set>
                                    <p:animEffect transition="in" filter="fade">
                                      <p:cBhvr>
                                        <p:cTn id="42" dur="1000"/>
                                        <p:tgtEl>
                                          <p:spTgt spid="508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88">
                                            <p:txEl>
                                              <p:pRg st="8" end="8"/>
                                            </p:txEl>
                                          </p:spTgt>
                                        </p:tgtEl>
                                        <p:attrNameLst>
                                          <p:attrName>style.visibility</p:attrName>
                                        </p:attrNameLst>
                                      </p:cBhvr>
                                      <p:to>
                                        <p:strVal val="visible"/>
                                      </p:to>
                                    </p:set>
                                    <p:animEffect transition="in" filter="fade">
                                      <p:cBhvr>
                                        <p:cTn id="47" dur="1000"/>
                                        <p:tgtEl>
                                          <p:spTgt spid="508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8"/>
          <p:cNvSpPr txBox="1">
            <a:spLocks noGrp="1"/>
          </p:cNvSpPr>
          <p:nvPr>
            <p:ph type="title"/>
          </p:nvPr>
        </p:nvSpPr>
        <p:spPr>
          <a:xfrm>
            <a:off x="490250" y="450150"/>
            <a:ext cx="8088900" cy="4090800"/>
          </a:xfrm>
          <a:prstGeom prst="rect">
            <a:avLst/>
          </a:prstGeom>
        </p:spPr>
        <p:txBody>
          <a:bodyPr spcFirstLastPara="1" wrap="square" lIns="91425" tIns="91425" rIns="91425" bIns="91425" anchor="ctr" anchorCtr="0">
            <a:noAutofit/>
          </a:bodyPr>
          <a:lstStyle/>
          <a:p>
            <a:pPr marL="0" marR="68580" lvl="0" indent="0" algn="l" rtl="0">
              <a:lnSpc>
                <a:spcPct val="118750"/>
              </a:lnSpc>
              <a:spcBef>
                <a:spcPts val="105"/>
              </a:spcBef>
              <a:spcAft>
                <a:spcPts val="0"/>
              </a:spcAft>
              <a:buNone/>
            </a:pPr>
            <a:r>
              <a:rPr lang="en" sz="2500" b="1">
                <a:latin typeface="Comfortaa"/>
                <a:ea typeface="Comfortaa"/>
                <a:cs typeface="Comfortaa"/>
                <a:sym typeface="Comfortaa"/>
              </a:rPr>
              <a:t> </a:t>
            </a:r>
            <a:endParaRPr sz="2500" b="1">
              <a:latin typeface="Comfortaa"/>
              <a:ea typeface="Comfortaa"/>
              <a:cs typeface="Comfortaa"/>
              <a:sym typeface="Comfortaa"/>
            </a:endParaRPr>
          </a:p>
          <a:p>
            <a:pPr marL="0" marR="68580" lvl="0" indent="0" algn="l" rtl="0">
              <a:lnSpc>
                <a:spcPct val="118750"/>
              </a:lnSpc>
              <a:spcBef>
                <a:spcPts val="105"/>
              </a:spcBef>
              <a:spcAft>
                <a:spcPts val="0"/>
              </a:spcAft>
              <a:buNone/>
            </a:pPr>
            <a:r>
              <a:rPr lang="en" sz="2500" b="1">
                <a:latin typeface="Comfortaa"/>
                <a:ea typeface="Comfortaa"/>
                <a:cs typeface="Comfortaa"/>
                <a:sym typeface="Comfortaa"/>
              </a:rPr>
              <a:t>Ensures that ONLY containers declared in the pod manifest on the API server are running and are healthy. </a:t>
            </a:r>
            <a:endParaRPr sz="2500" b="1">
              <a:latin typeface="Comfortaa"/>
              <a:ea typeface="Comfortaa"/>
              <a:cs typeface="Comfortaa"/>
              <a:sym typeface="Comfortaa"/>
            </a:endParaRPr>
          </a:p>
          <a:p>
            <a:pPr marL="0" marR="68580" lvl="0" indent="0" algn="l" rtl="0">
              <a:lnSpc>
                <a:spcPct val="118750"/>
              </a:lnSpc>
              <a:spcBef>
                <a:spcPts val="105"/>
              </a:spcBef>
              <a:spcAft>
                <a:spcPts val="0"/>
              </a:spcAft>
              <a:buNone/>
            </a:pPr>
            <a:endParaRPr sz="2500" b="1">
              <a:latin typeface="Comfortaa"/>
              <a:ea typeface="Comfortaa"/>
              <a:cs typeface="Comfortaa"/>
              <a:sym typeface="Comfortaa"/>
            </a:endParaRPr>
          </a:p>
          <a:p>
            <a:pPr marL="0" marR="68580" lvl="0" indent="0" algn="l" rtl="0">
              <a:lnSpc>
                <a:spcPct val="118750"/>
              </a:lnSpc>
              <a:spcBef>
                <a:spcPts val="105"/>
              </a:spcBef>
              <a:spcAft>
                <a:spcPts val="0"/>
              </a:spcAft>
              <a:buNone/>
            </a:pPr>
            <a:r>
              <a:rPr lang="en" sz="2500" b="1">
                <a:latin typeface="Comfortaa"/>
                <a:ea typeface="Comfortaa"/>
                <a:cs typeface="Comfortaa"/>
                <a:sym typeface="Comfortaa"/>
              </a:rPr>
              <a:t>Containers declared outside of K8s are not managed by Kubelet</a:t>
            </a:r>
            <a:endParaRPr sz="2500" b="1">
              <a:latin typeface="Comfortaa"/>
              <a:ea typeface="Comfortaa"/>
              <a:cs typeface="Comfortaa"/>
              <a:sym typeface="Comfortaa"/>
            </a:endParaRPr>
          </a:p>
          <a:p>
            <a:pPr marL="0" marR="68580" lvl="0" indent="0" algn="l" rtl="0">
              <a:lnSpc>
                <a:spcPct val="118750"/>
              </a:lnSpc>
              <a:spcBef>
                <a:spcPts val="105"/>
              </a:spcBef>
              <a:spcAft>
                <a:spcPts val="0"/>
              </a:spcAft>
              <a:buNone/>
            </a:pPr>
            <a:endParaRPr sz="2500" b="1">
              <a:latin typeface="Comfortaa"/>
              <a:ea typeface="Comfortaa"/>
              <a:cs typeface="Comfortaa"/>
              <a:sym typeface="Comfortaa"/>
            </a:endParaRPr>
          </a:p>
          <a:p>
            <a:pPr marL="0" marR="68580" lvl="0" indent="0" algn="l" rtl="0">
              <a:lnSpc>
                <a:spcPct val="118750"/>
              </a:lnSpc>
              <a:spcBef>
                <a:spcPts val="105"/>
              </a:spcBef>
              <a:spcAft>
                <a:spcPts val="0"/>
              </a:spcAft>
              <a:buNone/>
            </a:pPr>
            <a:r>
              <a:rPr lang="en" sz="2500" b="1">
                <a:latin typeface="Comfortaa"/>
                <a:ea typeface="Comfortaa"/>
                <a:cs typeface="Comfortaa"/>
                <a:sym typeface="Comfortaa"/>
              </a:rPr>
              <a:t>Provides the support for static pods. Used as control planes components with kubeadm and minikube</a:t>
            </a:r>
            <a:endParaRPr sz="25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animEffect transition="in" filter="fade">
                                      <p:cBhvr>
                                        <p:cTn id="7" dur="1000"/>
                                        <p:tgtEl>
                                          <p:spTgt spid="5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3">
                                            <p:txEl>
                                              <p:pRg st="1" end="1"/>
                                            </p:txEl>
                                          </p:spTgt>
                                        </p:tgtEl>
                                        <p:attrNameLst>
                                          <p:attrName>style.visibility</p:attrName>
                                        </p:attrNameLst>
                                      </p:cBhvr>
                                      <p:to>
                                        <p:strVal val="visible"/>
                                      </p:to>
                                    </p:set>
                                    <p:animEffect transition="in" filter="fade">
                                      <p:cBhvr>
                                        <p:cTn id="12" dur="1000"/>
                                        <p:tgtEl>
                                          <p:spTgt spid="5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3">
                                            <p:txEl>
                                              <p:pRg st="2" end="2"/>
                                            </p:txEl>
                                          </p:spTgt>
                                        </p:tgtEl>
                                        <p:attrNameLst>
                                          <p:attrName>style.visibility</p:attrName>
                                        </p:attrNameLst>
                                      </p:cBhvr>
                                      <p:to>
                                        <p:strVal val="visible"/>
                                      </p:to>
                                    </p:set>
                                    <p:animEffect transition="in" filter="fade">
                                      <p:cBhvr>
                                        <p:cTn id="17" dur="1000"/>
                                        <p:tgtEl>
                                          <p:spTgt spid="5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3">
                                            <p:txEl>
                                              <p:pRg st="3" end="3"/>
                                            </p:txEl>
                                          </p:spTgt>
                                        </p:tgtEl>
                                        <p:attrNameLst>
                                          <p:attrName>style.visibility</p:attrName>
                                        </p:attrNameLst>
                                      </p:cBhvr>
                                      <p:to>
                                        <p:strVal val="visible"/>
                                      </p:to>
                                    </p:set>
                                    <p:animEffect transition="in" filter="fade">
                                      <p:cBhvr>
                                        <p:cTn id="22" dur="1000"/>
                                        <p:tgtEl>
                                          <p:spTgt spid="5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3">
                                            <p:txEl>
                                              <p:pRg st="4" end="4"/>
                                            </p:txEl>
                                          </p:spTgt>
                                        </p:tgtEl>
                                        <p:attrNameLst>
                                          <p:attrName>style.visibility</p:attrName>
                                        </p:attrNameLst>
                                      </p:cBhvr>
                                      <p:to>
                                        <p:strVal val="visible"/>
                                      </p:to>
                                    </p:set>
                                    <p:animEffect transition="in" filter="fade">
                                      <p:cBhvr>
                                        <p:cTn id="27" dur="1000"/>
                                        <p:tgtEl>
                                          <p:spTgt spid="5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3">
                                            <p:txEl>
                                              <p:pRg st="5" end="5"/>
                                            </p:txEl>
                                          </p:spTgt>
                                        </p:tgtEl>
                                        <p:attrNameLst>
                                          <p:attrName>style.visibility</p:attrName>
                                        </p:attrNameLst>
                                      </p:cBhvr>
                                      <p:to>
                                        <p:strVal val="visible"/>
                                      </p:to>
                                    </p:set>
                                    <p:animEffect transition="in" filter="fade">
                                      <p:cBhvr>
                                        <p:cTn id="32" dur="1000"/>
                                        <p:tgtEl>
                                          <p:spTgt spid="5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5092"/>
        <p:cNvGrpSpPr/>
        <p:nvPr/>
      </p:nvGrpSpPr>
      <p:grpSpPr>
        <a:xfrm>
          <a:off x="0" y="0"/>
          <a:ext cx="0" cy="0"/>
          <a:chOff x="0" y="0"/>
          <a:chExt cx="0" cy="0"/>
        </a:xfrm>
      </p:grpSpPr>
      <p:sp>
        <p:nvSpPr>
          <p:cNvPr id="5093" name="Google Shape;5093;p609"/>
          <p:cNvSpPr txBox="1">
            <a:spLocks noGrp="1"/>
          </p:cNvSpPr>
          <p:nvPr>
            <p:ph type="title"/>
          </p:nvPr>
        </p:nvSpPr>
        <p:spPr>
          <a:xfrm>
            <a:off x="179675" y="450150"/>
            <a:ext cx="8826900" cy="377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Metrics Server collects resource metrics from Kubelets and exposes them in Kubernetes apiserver through the </a:t>
            </a:r>
            <a:r>
              <a:rPr lang="en" sz="2600" b="1" u="sng">
                <a:solidFill>
                  <a:schemeClr val="hlink"/>
                </a:solidFill>
                <a:latin typeface="Comfortaa"/>
                <a:ea typeface="Comfortaa"/>
                <a:cs typeface="Comfortaa"/>
                <a:sym typeface="Comfortaa"/>
                <a:hlinkClick r:id="rId3"/>
              </a:rPr>
              <a:t>Metrics AP</a:t>
            </a:r>
            <a:r>
              <a:rPr lang="en" sz="2600" b="1">
                <a:latin typeface="Comfortaa"/>
                <a:ea typeface="Comfortaa"/>
                <a:cs typeface="Comfortaa"/>
                <a:sym typeface="Comfortaa"/>
              </a:rPr>
              <a:t>I</a:t>
            </a: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600" b="1">
                <a:solidFill>
                  <a:srgbClr val="00FF00"/>
                </a:solidFill>
                <a:latin typeface="Comfortaa"/>
                <a:ea typeface="Comfortaa"/>
                <a:cs typeface="Comfortaa"/>
                <a:sym typeface="Comfortaa"/>
              </a:rPr>
              <a:t>The Metrics Server only provide actual resources usage and not historical</a:t>
            </a:r>
            <a:endParaRPr sz="2600" b="1">
              <a:solidFill>
                <a:srgbClr val="00FF00"/>
              </a:solidFill>
              <a:latin typeface="Comfortaa"/>
              <a:ea typeface="Comfortaa"/>
              <a:cs typeface="Comfortaa"/>
              <a:sym typeface="Comfortaa"/>
            </a:endParaRPr>
          </a:p>
          <a:p>
            <a:pPr marL="0" lvl="0" indent="0" algn="l" rtl="0">
              <a:spcBef>
                <a:spcPts val="0"/>
              </a:spcBef>
              <a:spcAft>
                <a:spcPts val="0"/>
              </a:spcAft>
              <a:buNone/>
            </a:pPr>
            <a:endParaRPr sz="26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for use by </a:t>
            </a:r>
            <a:r>
              <a:rPr lang="en" sz="2600" b="1" u="sng">
                <a:solidFill>
                  <a:schemeClr val="accent5"/>
                </a:solidFill>
                <a:latin typeface="Comfortaa"/>
                <a:ea typeface="Comfortaa"/>
                <a:cs typeface="Comfortaa"/>
                <a:sym typeface="Comfortaa"/>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Horizontal Pod Autoscaler</a:t>
            </a:r>
            <a:r>
              <a:rPr lang="en" sz="2600" b="1">
                <a:latin typeface="Comfortaa"/>
                <a:ea typeface="Comfortaa"/>
                <a:cs typeface="Comfortaa"/>
                <a:sym typeface="Comfortaa"/>
              </a:rPr>
              <a:t> and </a:t>
            </a:r>
            <a:r>
              <a:rPr lang="en" sz="2600" b="1" u="sng">
                <a:solidFill>
                  <a:schemeClr val="accent5"/>
                </a:solidFill>
                <a:latin typeface="Comfortaa"/>
                <a:ea typeface="Comfortaa"/>
                <a:cs typeface="Comfortaa"/>
                <a:sym typeface="Comfortaa"/>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Vertical Pod Autoscaler</a:t>
            </a:r>
            <a:r>
              <a:rPr lang="en" sz="2600" b="1">
                <a:latin typeface="Comfortaa"/>
                <a:ea typeface="Comfortaa"/>
                <a:cs typeface="Comfortaa"/>
                <a:sym typeface="Comfortaa"/>
              </a:rPr>
              <a:t>. </a:t>
            </a:r>
            <a:endParaRPr sz="2600" b="1">
              <a:solidFill>
                <a:srgbClr val="00FF00"/>
              </a:solidFill>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The Metrics API can be accessed by </a:t>
            </a:r>
            <a:endParaRPr sz="26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 kubectl top command</a:t>
            </a:r>
            <a:endParaRPr sz="2600" b="1">
              <a:latin typeface="Comfortaa"/>
              <a:ea typeface="Comfortaa"/>
              <a:cs typeface="Comfortaa"/>
              <a:sym typeface="Comfortaa"/>
            </a:endParaRPr>
          </a:p>
          <a:p>
            <a:pPr marL="0" lvl="0" indent="0" algn="l" rtl="0">
              <a:spcBef>
                <a:spcPts val="0"/>
              </a:spcBef>
              <a:spcAft>
                <a:spcPts val="0"/>
              </a:spcAft>
              <a:buNone/>
            </a:pPr>
            <a:endParaRPr sz="2600" b="1">
              <a:solidFill>
                <a:srgbClr val="00FF00"/>
              </a:solidFill>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500" b="1" u="sng">
                <a:solidFill>
                  <a:schemeClr val="hlink"/>
                </a:solidFill>
                <a:latin typeface="Comfortaa"/>
                <a:ea typeface="Comfortaa"/>
                <a:cs typeface="Comfortaa"/>
                <a:sym typeface="Comfortaa"/>
                <a:hlinkClick r:id="rId6"/>
              </a:rPr>
              <a:t>https://github.com/kubernetes-sigs/metrics-server</a:t>
            </a:r>
            <a:endParaRPr sz="25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93">
                                            <p:txEl>
                                              <p:pRg st="0" end="0"/>
                                            </p:txEl>
                                          </p:spTgt>
                                        </p:tgtEl>
                                        <p:attrNameLst>
                                          <p:attrName>style.visibility</p:attrName>
                                        </p:attrNameLst>
                                      </p:cBhvr>
                                      <p:to>
                                        <p:strVal val="visible"/>
                                      </p:to>
                                    </p:set>
                                    <p:animEffect transition="in" filter="fade">
                                      <p:cBhvr>
                                        <p:cTn id="7" dur="1000"/>
                                        <p:tgtEl>
                                          <p:spTgt spid="50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93">
                                            <p:txEl>
                                              <p:pRg st="1" end="1"/>
                                            </p:txEl>
                                          </p:spTgt>
                                        </p:tgtEl>
                                        <p:attrNameLst>
                                          <p:attrName>style.visibility</p:attrName>
                                        </p:attrNameLst>
                                      </p:cBhvr>
                                      <p:to>
                                        <p:strVal val="visible"/>
                                      </p:to>
                                    </p:set>
                                    <p:animEffect transition="in" filter="fade">
                                      <p:cBhvr>
                                        <p:cTn id="12" dur="1000"/>
                                        <p:tgtEl>
                                          <p:spTgt spid="50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93">
                                            <p:txEl>
                                              <p:pRg st="2" end="2"/>
                                            </p:txEl>
                                          </p:spTgt>
                                        </p:tgtEl>
                                        <p:attrNameLst>
                                          <p:attrName>style.visibility</p:attrName>
                                        </p:attrNameLst>
                                      </p:cBhvr>
                                      <p:to>
                                        <p:strVal val="visible"/>
                                      </p:to>
                                    </p:set>
                                    <p:animEffect transition="in" filter="fade">
                                      <p:cBhvr>
                                        <p:cTn id="17" dur="1000"/>
                                        <p:tgtEl>
                                          <p:spTgt spid="50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93">
                                            <p:txEl>
                                              <p:pRg st="3" end="3"/>
                                            </p:txEl>
                                          </p:spTgt>
                                        </p:tgtEl>
                                        <p:attrNameLst>
                                          <p:attrName>style.visibility</p:attrName>
                                        </p:attrNameLst>
                                      </p:cBhvr>
                                      <p:to>
                                        <p:strVal val="visible"/>
                                      </p:to>
                                    </p:set>
                                    <p:animEffect transition="in" filter="fade">
                                      <p:cBhvr>
                                        <p:cTn id="22" dur="1000"/>
                                        <p:tgtEl>
                                          <p:spTgt spid="50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93">
                                            <p:txEl>
                                              <p:pRg st="4" end="4"/>
                                            </p:txEl>
                                          </p:spTgt>
                                        </p:tgtEl>
                                        <p:attrNameLst>
                                          <p:attrName>style.visibility</p:attrName>
                                        </p:attrNameLst>
                                      </p:cBhvr>
                                      <p:to>
                                        <p:strVal val="visible"/>
                                      </p:to>
                                    </p:set>
                                    <p:animEffect transition="in" filter="fade">
                                      <p:cBhvr>
                                        <p:cTn id="27" dur="1000"/>
                                        <p:tgtEl>
                                          <p:spTgt spid="509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93">
                                            <p:txEl>
                                              <p:pRg st="5" end="5"/>
                                            </p:txEl>
                                          </p:spTgt>
                                        </p:tgtEl>
                                        <p:attrNameLst>
                                          <p:attrName>style.visibility</p:attrName>
                                        </p:attrNameLst>
                                      </p:cBhvr>
                                      <p:to>
                                        <p:strVal val="visible"/>
                                      </p:to>
                                    </p:set>
                                    <p:animEffect transition="in" filter="fade">
                                      <p:cBhvr>
                                        <p:cTn id="32" dur="1000"/>
                                        <p:tgtEl>
                                          <p:spTgt spid="509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93">
                                            <p:txEl>
                                              <p:pRg st="6" end="6"/>
                                            </p:txEl>
                                          </p:spTgt>
                                        </p:tgtEl>
                                        <p:attrNameLst>
                                          <p:attrName>style.visibility</p:attrName>
                                        </p:attrNameLst>
                                      </p:cBhvr>
                                      <p:to>
                                        <p:strVal val="visible"/>
                                      </p:to>
                                    </p:set>
                                    <p:animEffect transition="in" filter="fade">
                                      <p:cBhvr>
                                        <p:cTn id="37" dur="1000"/>
                                        <p:tgtEl>
                                          <p:spTgt spid="509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93">
                                            <p:txEl>
                                              <p:pRg st="7" end="7"/>
                                            </p:txEl>
                                          </p:spTgt>
                                        </p:tgtEl>
                                        <p:attrNameLst>
                                          <p:attrName>style.visibility</p:attrName>
                                        </p:attrNameLst>
                                      </p:cBhvr>
                                      <p:to>
                                        <p:strVal val="visible"/>
                                      </p:to>
                                    </p:set>
                                    <p:animEffect transition="in" filter="fade">
                                      <p:cBhvr>
                                        <p:cTn id="42" dur="1000"/>
                                        <p:tgtEl>
                                          <p:spTgt spid="509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093">
                                            <p:txEl>
                                              <p:pRg st="8" end="8"/>
                                            </p:txEl>
                                          </p:spTgt>
                                        </p:tgtEl>
                                        <p:attrNameLst>
                                          <p:attrName>style.visibility</p:attrName>
                                        </p:attrNameLst>
                                      </p:cBhvr>
                                      <p:to>
                                        <p:strVal val="visible"/>
                                      </p:to>
                                    </p:set>
                                    <p:animEffect transition="in" filter="fade">
                                      <p:cBhvr>
                                        <p:cTn id="47" dur="1000"/>
                                        <p:tgtEl>
                                          <p:spTgt spid="509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093">
                                            <p:txEl>
                                              <p:pRg st="9" end="9"/>
                                            </p:txEl>
                                          </p:spTgt>
                                        </p:tgtEl>
                                        <p:attrNameLst>
                                          <p:attrName>style.visibility</p:attrName>
                                        </p:attrNameLst>
                                      </p:cBhvr>
                                      <p:to>
                                        <p:strVal val="visible"/>
                                      </p:to>
                                    </p:set>
                                    <p:animEffect transition="in" filter="fade">
                                      <p:cBhvr>
                                        <p:cTn id="52" dur="1000"/>
                                        <p:tgtEl>
                                          <p:spTgt spid="509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093">
                                            <p:txEl>
                                              <p:pRg st="10" end="10"/>
                                            </p:txEl>
                                          </p:spTgt>
                                        </p:tgtEl>
                                        <p:attrNameLst>
                                          <p:attrName>style.visibility</p:attrName>
                                        </p:attrNameLst>
                                      </p:cBhvr>
                                      <p:to>
                                        <p:strVal val="visible"/>
                                      </p:to>
                                    </p:set>
                                    <p:animEffect transition="in" filter="fade">
                                      <p:cBhvr>
                                        <p:cTn id="57" dur="1000"/>
                                        <p:tgtEl>
                                          <p:spTgt spid="509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093">
                                            <p:txEl>
                                              <p:pRg st="11" end="11"/>
                                            </p:txEl>
                                          </p:spTgt>
                                        </p:tgtEl>
                                        <p:attrNameLst>
                                          <p:attrName>style.visibility</p:attrName>
                                        </p:attrNameLst>
                                      </p:cBhvr>
                                      <p:to>
                                        <p:strVal val="visible"/>
                                      </p:to>
                                    </p:set>
                                    <p:animEffect transition="in" filter="fade">
                                      <p:cBhvr>
                                        <p:cTn id="62" dur="1000"/>
                                        <p:tgtEl>
                                          <p:spTgt spid="509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093">
                                            <p:txEl>
                                              <p:pRg st="12" end="12"/>
                                            </p:txEl>
                                          </p:spTgt>
                                        </p:tgtEl>
                                        <p:attrNameLst>
                                          <p:attrName>style.visibility</p:attrName>
                                        </p:attrNameLst>
                                      </p:cBhvr>
                                      <p:to>
                                        <p:strVal val="visible"/>
                                      </p:to>
                                    </p:set>
                                    <p:animEffect transition="in" filter="fade">
                                      <p:cBhvr>
                                        <p:cTn id="67" dur="1000"/>
                                        <p:tgtEl>
                                          <p:spTgt spid="509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093">
                                            <p:txEl>
                                              <p:pRg st="13" end="13"/>
                                            </p:txEl>
                                          </p:spTgt>
                                        </p:tgtEl>
                                        <p:attrNameLst>
                                          <p:attrName>style.visibility</p:attrName>
                                        </p:attrNameLst>
                                      </p:cBhvr>
                                      <p:to>
                                        <p:strVal val="visible"/>
                                      </p:to>
                                    </p:set>
                                    <p:animEffect transition="in" filter="fade">
                                      <p:cBhvr>
                                        <p:cTn id="72" dur="1000"/>
                                        <p:tgtEl>
                                          <p:spTgt spid="509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5097"/>
        <p:cNvGrpSpPr/>
        <p:nvPr/>
      </p:nvGrpSpPr>
      <p:grpSpPr>
        <a:xfrm>
          <a:off x="0" y="0"/>
          <a:ext cx="0" cy="0"/>
          <a:chOff x="0" y="0"/>
          <a:chExt cx="0" cy="0"/>
        </a:xfrm>
      </p:grpSpPr>
      <p:sp>
        <p:nvSpPr>
          <p:cNvPr id="5098" name="Google Shape;5098;p610"/>
          <p:cNvSpPr txBox="1">
            <a:spLocks noGrp="1"/>
          </p:cNvSpPr>
          <p:nvPr>
            <p:ph type="title"/>
          </p:nvPr>
        </p:nvSpPr>
        <p:spPr>
          <a:xfrm>
            <a:off x="200625" y="460125"/>
            <a:ext cx="4863000" cy="40908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a:p>
            <a:pPr marL="457200" lvl="0" indent="0" algn="l" rtl="0">
              <a:spcBef>
                <a:spcPts val="0"/>
              </a:spcBef>
              <a:spcAft>
                <a:spcPts val="0"/>
              </a:spcAft>
              <a:buNone/>
            </a:pPr>
            <a:r>
              <a:rPr lang="en" sz="2400" b="1">
                <a:solidFill>
                  <a:srgbClr val="00FF00"/>
                </a:solidFill>
                <a:latin typeface="Comfortaa"/>
                <a:ea typeface="Comfortaa"/>
                <a:cs typeface="Comfortaa"/>
                <a:sym typeface="Comfortaa"/>
              </a:rPr>
              <a:t>cAdvisor</a:t>
            </a:r>
            <a:r>
              <a:rPr lang="en" sz="2400" b="1">
                <a:latin typeface="Comfortaa"/>
                <a:ea typeface="Comfortaa"/>
                <a:cs typeface="Comfortaa"/>
                <a:sym typeface="Comfortaa"/>
              </a:rPr>
              <a:t> is embedded into the kubelet and collects container metrics known as  “core” metrics for each pod  in a node:</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solidFill>
                  <a:srgbClr val="00FF00"/>
                </a:solidFill>
                <a:latin typeface="Comfortaa"/>
                <a:ea typeface="Comfortaa"/>
                <a:cs typeface="Comfortaa"/>
                <a:sym typeface="Comfortaa"/>
              </a:rPr>
              <a:t>CPU </a:t>
            </a:r>
            <a:r>
              <a:rPr lang="en" sz="2400" b="1">
                <a:latin typeface="Comfortaa"/>
                <a:ea typeface="Comfortaa"/>
                <a:cs typeface="Comfortaa"/>
                <a:sym typeface="Comfortaa"/>
              </a:rPr>
              <a:t>Usage (user and system) and time throttled </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 </a:t>
            </a:r>
            <a:r>
              <a:rPr lang="en" sz="2400" b="1">
                <a:solidFill>
                  <a:srgbClr val="00FF00"/>
                </a:solidFill>
                <a:highlight>
                  <a:schemeClr val="lt1"/>
                </a:highlight>
                <a:latin typeface="Comfortaa"/>
                <a:ea typeface="Comfortaa"/>
                <a:cs typeface="Comfortaa"/>
                <a:sym typeface="Comfortaa"/>
              </a:rPr>
              <a:t>Filesystem</a:t>
            </a:r>
            <a:r>
              <a:rPr lang="en" sz="2400" b="1">
                <a:solidFill>
                  <a:srgbClr val="00FF00"/>
                </a:solidFill>
                <a:latin typeface="Comfortaa"/>
                <a:ea typeface="Comfortaa"/>
                <a:cs typeface="Comfortaa"/>
                <a:sym typeface="Comfortaa"/>
              </a:rPr>
              <a:t> </a:t>
            </a:r>
            <a:r>
              <a:rPr lang="en" sz="2400" b="1">
                <a:latin typeface="Comfortaa"/>
                <a:ea typeface="Comfortaa"/>
                <a:cs typeface="Comfortaa"/>
                <a:sym typeface="Comfortaa"/>
              </a:rPr>
              <a:t>read/writes/limits </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 </a:t>
            </a:r>
            <a:r>
              <a:rPr lang="en" sz="2400" b="1">
                <a:solidFill>
                  <a:srgbClr val="00FF00"/>
                </a:solidFill>
                <a:latin typeface="Comfortaa"/>
                <a:ea typeface="Comfortaa"/>
                <a:cs typeface="Comfortaa"/>
                <a:sym typeface="Comfortaa"/>
              </a:rPr>
              <a:t>Memory</a:t>
            </a:r>
            <a:r>
              <a:rPr lang="en" sz="2400" b="1">
                <a:latin typeface="Comfortaa"/>
                <a:ea typeface="Comfortaa"/>
                <a:cs typeface="Comfortaa"/>
                <a:sym typeface="Comfortaa"/>
              </a:rPr>
              <a:t> usage and limits </a:t>
            </a:r>
            <a:endParaRPr sz="2400" b="1">
              <a:latin typeface="Comfortaa"/>
              <a:ea typeface="Comfortaa"/>
              <a:cs typeface="Comfortaa"/>
              <a:sym typeface="Comfortaa"/>
            </a:endParaRPr>
          </a:p>
          <a:p>
            <a:pPr marL="457200" lvl="0" indent="-381000" algn="l" rtl="0">
              <a:spcBef>
                <a:spcPts val="0"/>
              </a:spcBef>
              <a:spcAft>
                <a:spcPts val="0"/>
              </a:spcAft>
              <a:buSzPts val="2400"/>
              <a:buFont typeface="Comfortaa"/>
              <a:buChar char="●"/>
            </a:pPr>
            <a:r>
              <a:rPr lang="en" sz="2400" b="1">
                <a:latin typeface="Comfortaa"/>
                <a:ea typeface="Comfortaa"/>
                <a:cs typeface="Comfortaa"/>
                <a:sym typeface="Comfortaa"/>
              </a:rPr>
              <a:t> Network transmit/receive/dropped</a:t>
            </a:r>
            <a:endParaRPr sz="2400" b="1">
              <a:latin typeface="Comfortaa"/>
              <a:ea typeface="Comfortaa"/>
              <a:cs typeface="Comfortaa"/>
              <a:sym typeface="Comfortaa"/>
            </a:endParaRPr>
          </a:p>
          <a:p>
            <a:pPr marL="457200" lvl="0" indent="0" algn="l" rtl="0">
              <a:spcBef>
                <a:spcPts val="0"/>
              </a:spcBef>
              <a:spcAft>
                <a:spcPts val="0"/>
              </a:spcAft>
              <a:buNone/>
            </a:pPr>
            <a:endParaRPr sz="24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p:txBody>
      </p:sp>
      <p:sp>
        <p:nvSpPr>
          <p:cNvPr id="5099" name="Google Shape;5099;p610"/>
          <p:cNvSpPr txBox="1">
            <a:spLocks noGrp="1"/>
          </p:cNvSpPr>
          <p:nvPr>
            <p:ph type="title"/>
          </p:nvPr>
        </p:nvSpPr>
        <p:spPr>
          <a:xfrm>
            <a:off x="5173425" y="409475"/>
            <a:ext cx="3810900" cy="43146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node</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p:txBody>
      </p:sp>
      <p:sp>
        <p:nvSpPr>
          <p:cNvPr id="5100" name="Google Shape;5100;p610"/>
          <p:cNvSpPr txBox="1"/>
          <p:nvPr/>
        </p:nvSpPr>
        <p:spPr>
          <a:xfrm>
            <a:off x="5389500" y="2543625"/>
            <a:ext cx="2977200" cy="2007300"/>
          </a:xfrm>
          <a:prstGeom prst="rect">
            <a:avLst/>
          </a:prstGeom>
          <a:noFill/>
          <a:ln w="38100" cap="flat" cmpd="sng">
            <a:solidFill>
              <a:srgbClr val="2EAEB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kubelet</a:t>
            </a:r>
            <a:endParaRPr sz="2400" b="1">
              <a:solidFill>
                <a:schemeClr val="dk1"/>
              </a:solidFill>
              <a:latin typeface="Comfortaa"/>
              <a:ea typeface="Comfortaa"/>
              <a:cs typeface="Comfortaa"/>
              <a:sym typeface="Comfortaa"/>
            </a:endParaRPr>
          </a:p>
        </p:txBody>
      </p:sp>
      <p:sp>
        <p:nvSpPr>
          <p:cNvPr id="5101" name="Google Shape;5101;p610"/>
          <p:cNvSpPr/>
          <p:nvPr/>
        </p:nvSpPr>
        <p:spPr>
          <a:xfrm>
            <a:off x="7232350" y="749525"/>
            <a:ext cx="1204500" cy="9588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2000" b="1">
                <a:latin typeface="Comfortaa"/>
                <a:ea typeface="Comfortaa"/>
                <a:cs typeface="Comfortaa"/>
                <a:sym typeface="Comfortaa"/>
              </a:rPr>
              <a:t>pod</a:t>
            </a:r>
            <a:endParaRPr sz="2000" b="1">
              <a:latin typeface="Comfortaa"/>
              <a:ea typeface="Comfortaa"/>
              <a:cs typeface="Comfortaa"/>
              <a:sym typeface="Comfortaa"/>
            </a:endParaRPr>
          </a:p>
        </p:txBody>
      </p:sp>
      <p:cxnSp>
        <p:nvCxnSpPr>
          <p:cNvPr id="5102" name="Google Shape;5102;p610"/>
          <p:cNvCxnSpPr>
            <a:stCxn id="5101" idx="2"/>
          </p:cNvCxnSpPr>
          <p:nvPr/>
        </p:nvCxnSpPr>
        <p:spPr>
          <a:xfrm flipH="1">
            <a:off x="7109500" y="1708325"/>
            <a:ext cx="725100" cy="1694400"/>
          </a:xfrm>
          <a:prstGeom prst="straightConnector1">
            <a:avLst/>
          </a:prstGeom>
          <a:noFill/>
          <a:ln w="38100" cap="flat" cmpd="sng">
            <a:solidFill>
              <a:schemeClr val="dk1"/>
            </a:solidFill>
            <a:prstDash val="lgDash"/>
            <a:round/>
            <a:headEnd type="none" w="med" len="med"/>
            <a:tailEnd type="triangle" w="med" len="med"/>
          </a:ln>
        </p:spPr>
      </p:cxnSp>
      <p:pic>
        <p:nvPicPr>
          <p:cNvPr id="5103" name="Google Shape;5103;p610"/>
          <p:cNvPicPr preferRelativeResize="0"/>
          <p:nvPr/>
        </p:nvPicPr>
        <p:blipFill>
          <a:blip r:embed="rId3">
            <a:alphaModFix/>
          </a:blip>
          <a:stretch>
            <a:fillRect/>
          </a:stretch>
        </p:blipFill>
        <p:spPr>
          <a:xfrm>
            <a:off x="5526977" y="3468575"/>
            <a:ext cx="2184417" cy="958801"/>
          </a:xfrm>
          <a:prstGeom prst="rect">
            <a:avLst/>
          </a:prstGeom>
          <a:noFill/>
          <a:ln>
            <a:noFill/>
          </a:ln>
        </p:spPr>
      </p:pic>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5107"/>
        <p:cNvGrpSpPr/>
        <p:nvPr/>
      </p:nvGrpSpPr>
      <p:grpSpPr>
        <a:xfrm>
          <a:off x="0" y="0"/>
          <a:ext cx="0" cy="0"/>
          <a:chOff x="0" y="0"/>
          <a:chExt cx="0" cy="0"/>
        </a:xfrm>
      </p:grpSpPr>
      <p:sp>
        <p:nvSpPr>
          <p:cNvPr id="5108" name="Google Shape;5108;p611"/>
          <p:cNvSpPr txBox="1">
            <a:spLocks noGrp="1"/>
          </p:cNvSpPr>
          <p:nvPr>
            <p:ph type="title"/>
          </p:nvPr>
        </p:nvSpPr>
        <p:spPr>
          <a:xfrm>
            <a:off x="514800" y="1038675"/>
            <a:ext cx="3504600" cy="35448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Comfortaa"/>
                <a:ea typeface="Comfortaa"/>
                <a:cs typeface="Comfortaa"/>
                <a:sym typeface="Comfortaa"/>
              </a:rPr>
              <a:t>node</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p:txBody>
      </p:sp>
      <p:sp>
        <p:nvSpPr>
          <p:cNvPr id="5109" name="Google Shape;5109;p611"/>
          <p:cNvSpPr txBox="1">
            <a:spLocks noGrp="1"/>
          </p:cNvSpPr>
          <p:nvPr>
            <p:ph type="title"/>
          </p:nvPr>
        </p:nvSpPr>
        <p:spPr>
          <a:xfrm>
            <a:off x="4797400" y="1038725"/>
            <a:ext cx="3504600" cy="3544800"/>
          </a:xfrm>
          <a:prstGeom prst="rect">
            <a:avLst/>
          </a:prstGeom>
          <a:ln w="28575" cap="flat" cmpd="sng">
            <a:solidFill>
              <a:srgbClr val="F8F8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node</a:t>
            </a: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p:txBody>
      </p:sp>
      <p:sp>
        <p:nvSpPr>
          <p:cNvPr id="5110" name="Google Shape;5110;p611"/>
          <p:cNvSpPr txBox="1"/>
          <p:nvPr/>
        </p:nvSpPr>
        <p:spPr>
          <a:xfrm>
            <a:off x="5216000" y="3118625"/>
            <a:ext cx="1857600" cy="12684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kubelet</a:t>
            </a:r>
            <a:endParaRPr/>
          </a:p>
        </p:txBody>
      </p:sp>
      <p:sp>
        <p:nvSpPr>
          <p:cNvPr id="5111" name="Google Shape;5111;p611"/>
          <p:cNvSpPr/>
          <p:nvPr/>
        </p:nvSpPr>
        <p:spPr>
          <a:xfrm>
            <a:off x="7116175" y="1612950"/>
            <a:ext cx="958800" cy="9588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grpSp>
        <p:nvGrpSpPr>
          <p:cNvPr id="5112" name="Google Shape;5112;p611"/>
          <p:cNvGrpSpPr/>
          <p:nvPr/>
        </p:nvGrpSpPr>
        <p:grpSpPr>
          <a:xfrm>
            <a:off x="798975" y="1612950"/>
            <a:ext cx="2946275" cy="2661650"/>
            <a:chOff x="798975" y="1612950"/>
            <a:chExt cx="2946275" cy="2661650"/>
          </a:xfrm>
        </p:grpSpPr>
        <p:sp>
          <p:nvSpPr>
            <p:cNvPr id="5113" name="Google Shape;5113;p611"/>
            <p:cNvSpPr txBox="1"/>
            <p:nvPr/>
          </p:nvSpPr>
          <p:spPr>
            <a:xfrm>
              <a:off x="798975" y="3006200"/>
              <a:ext cx="1857600" cy="1268400"/>
            </a:xfrm>
            <a:prstGeom prst="rect">
              <a:avLst/>
            </a:prstGeom>
            <a:noFill/>
            <a:ln w="28575" cap="flat" cmpd="sng">
              <a:solidFill>
                <a:srgbClr val="2EAEB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kubelet</a:t>
              </a:r>
              <a:endParaRPr sz="2100" b="1">
                <a:solidFill>
                  <a:schemeClr val="dk1"/>
                </a:solidFill>
                <a:latin typeface="Comfortaa"/>
                <a:ea typeface="Comfortaa"/>
                <a:cs typeface="Comfortaa"/>
                <a:sym typeface="Comfortaa"/>
              </a:endParaRPr>
            </a:p>
          </p:txBody>
        </p:sp>
        <p:sp>
          <p:nvSpPr>
            <p:cNvPr id="5114" name="Google Shape;5114;p611"/>
            <p:cNvSpPr/>
            <p:nvPr/>
          </p:nvSpPr>
          <p:spPr>
            <a:xfrm>
              <a:off x="2786450" y="1612950"/>
              <a:ext cx="958800" cy="9588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cxnSp>
          <p:nvCxnSpPr>
            <p:cNvPr id="5115" name="Google Shape;5115;p611"/>
            <p:cNvCxnSpPr>
              <a:stCxn id="5114" idx="2"/>
              <a:endCxn id="5116" idx="3"/>
            </p:cNvCxnSpPr>
            <p:nvPr/>
          </p:nvCxnSpPr>
          <p:spPr>
            <a:xfrm flipH="1">
              <a:off x="2391950" y="2571750"/>
              <a:ext cx="873900" cy="1342200"/>
            </a:xfrm>
            <a:prstGeom prst="straightConnector1">
              <a:avLst/>
            </a:prstGeom>
            <a:noFill/>
            <a:ln w="28575" cap="flat" cmpd="sng">
              <a:solidFill>
                <a:schemeClr val="dk1"/>
              </a:solidFill>
              <a:prstDash val="lgDash"/>
              <a:round/>
              <a:headEnd type="none" w="med" len="med"/>
              <a:tailEnd type="triangle" w="med" len="med"/>
            </a:ln>
          </p:spPr>
        </p:cxnSp>
      </p:grpSp>
      <p:cxnSp>
        <p:nvCxnSpPr>
          <p:cNvPr id="5117" name="Google Shape;5117;p611"/>
          <p:cNvCxnSpPr>
            <a:endCxn id="5118" idx="3"/>
          </p:cNvCxnSpPr>
          <p:nvPr/>
        </p:nvCxnSpPr>
        <p:spPr>
          <a:xfrm flipH="1">
            <a:off x="6834473" y="2549338"/>
            <a:ext cx="775800" cy="1427400"/>
          </a:xfrm>
          <a:prstGeom prst="straightConnector1">
            <a:avLst/>
          </a:prstGeom>
          <a:noFill/>
          <a:ln w="28575" cap="flat" cmpd="sng">
            <a:solidFill>
              <a:schemeClr val="dk1"/>
            </a:solidFill>
            <a:prstDash val="lgDash"/>
            <a:round/>
            <a:headEnd type="none" w="med" len="med"/>
            <a:tailEnd type="triangle" w="med" len="med"/>
          </a:ln>
        </p:spPr>
      </p:cxnSp>
      <p:pic>
        <p:nvPicPr>
          <p:cNvPr id="5116" name="Google Shape;5116;p611"/>
          <p:cNvPicPr preferRelativeResize="0"/>
          <p:nvPr/>
        </p:nvPicPr>
        <p:blipFill>
          <a:blip r:embed="rId3">
            <a:alphaModFix/>
          </a:blip>
          <a:stretch>
            <a:fillRect/>
          </a:stretch>
        </p:blipFill>
        <p:spPr>
          <a:xfrm>
            <a:off x="909650" y="3615950"/>
            <a:ext cx="1482423" cy="595726"/>
          </a:xfrm>
          <a:prstGeom prst="rect">
            <a:avLst/>
          </a:prstGeom>
          <a:noFill/>
          <a:ln>
            <a:noFill/>
          </a:ln>
        </p:spPr>
      </p:pic>
      <p:pic>
        <p:nvPicPr>
          <p:cNvPr id="5118" name="Google Shape;5118;p611"/>
          <p:cNvPicPr preferRelativeResize="0"/>
          <p:nvPr/>
        </p:nvPicPr>
        <p:blipFill>
          <a:blip r:embed="rId3">
            <a:alphaModFix/>
          </a:blip>
          <a:stretch>
            <a:fillRect/>
          </a:stretch>
        </p:blipFill>
        <p:spPr>
          <a:xfrm>
            <a:off x="5352050" y="3678875"/>
            <a:ext cx="1482423" cy="595726"/>
          </a:xfrm>
          <a:prstGeom prst="rect">
            <a:avLst/>
          </a:prstGeom>
          <a:noFill/>
          <a:ln>
            <a:noFill/>
          </a:ln>
        </p:spPr>
      </p:pic>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5122"/>
        <p:cNvGrpSpPr/>
        <p:nvPr/>
      </p:nvGrpSpPr>
      <p:grpSpPr>
        <a:xfrm>
          <a:off x="0" y="0"/>
          <a:ext cx="0" cy="0"/>
          <a:chOff x="0" y="0"/>
          <a:chExt cx="0" cy="0"/>
        </a:xfrm>
      </p:grpSpPr>
      <p:sp>
        <p:nvSpPr>
          <p:cNvPr id="5123" name="Google Shape;5123;p612"/>
          <p:cNvSpPr txBox="1">
            <a:spLocks noGrp="1"/>
          </p:cNvSpPr>
          <p:nvPr>
            <p:ph type="title"/>
          </p:nvPr>
        </p:nvSpPr>
        <p:spPr>
          <a:xfrm>
            <a:off x="348150" y="1231325"/>
            <a:ext cx="3671100" cy="37413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node</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p:txBody>
      </p:sp>
      <p:sp>
        <p:nvSpPr>
          <p:cNvPr id="5124" name="Google Shape;5124;p612"/>
          <p:cNvSpPr txBox="1">
            <a:spLocks noGrp="1"/>
          </p:cNvSpPr>
          <p:nvPr>
            <p:ph type="title"/>
          </p:nvPr>
        </p:nvSpPr>
        <p:spPr>
          <a:xfrm>
            <a:off x="4798650" y="1161475"/>
            <a:ext cx="4209300" cy="3741300"/>
          </a:xfrm>
          <a:prstGeom prst="rect">
            <a:avLst/>
          </a:prstGeom>
          <a:ln w="28575" cap="flat" cmpd="sng">
            <a:solidFill>
              <a:srgbClr val="F8F8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Comfortaa"/>
                <a:ea typeface="Comfortaa"/>
                <a:cs typeface="Comfortaa"/>
                <a:sym typeface="Comfortaa"/>
              </a:rPr>
              <a:t>node</a:t>
            </a: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p:txBody>
      </p:sp>
      <p:sp>
        <p:nvSpPr>
          <p:cNvPr id="5125" name="Google Shape;5125;p612"/>
          <p:cNvSpPr txBox="1"/>
          <p:nvPr/>
        </p:nvSpPr>
        <p:spPr>
          <a:xfrm>
            <a:off x="4997600" y="3118625"/>
            <a:ext cx="2942400" cy="13959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kubelet</a:t>
            </a:r>
            <a:endParaRPr/>
          </a:p>
        </p:txBody>
      </p:sp>
      <p:sp>
        <p:nvSpPr>
          <p:cNvPr id="5126" name="Google Shape;5126;p612"/>
          <p:cNvSpPr/>
          <p:nvPr/>
        </p:nvSpPr>
        <p:spPr>
          <a:xfrm>
            <a:off x="7687675" y="1545575"/>
            <a:ext cx="1162200" cy="9588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pod</a:t>
            </a:r>
            <a:endParaRPr sz="2400" b="1">
              <a:latin typeface="Comfortaa"/>
              <a:ea typeface="Comfortaa"/>
              <a:cs typeface="Comfortaa"/>
              <a:sym typeface="Comfortaa"/>
            </a:endParaRPr>
          </a:p>
        </p:txBody>
      </p:sp>
      <p:sp>
        <p:nvSpPr>
          <p:cNvPr id="5127" name="Google Shape;5127;p612"/>
          <p:cNvSpPr txBox="1"/>
          <p:nvPr/>
        </p:nvSpPr>
        <p:spPr>
          <a:xfrm>
            <a:off x="516600" y="3118700"/>
            <a:ext cx="2852400" cy="1395900"/>
          </a:xfrm>
          <a:prstGeom prst="rect">
            <a:avLst/>
          </a:prstGeom>
          <a:noFill/>
          <a:ln w="28575" cap="flat" cmpd="sng">
            <a:solidFill>
              <a:srgbClr val="2EAEB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kubelet</a:t>
            </a:r>
            <a:endParaRPr sz="2100" b="1">
              <a:solidFill>
                <a:schemeClr val="dk1"/>
              </a:solidFill>
              <a:latin typeface="Comfortaa"/>
              <a:ea typeface="Comfortaa"/>
              <a:cs typeface="Comfortaa"/>
              <a:sym typeface="Comfortaa"/>
            </a:endParaRPr>
          </a:p>
        </p:txBody>
      </p:sp>
      <p:sp>
        <p:nvSpPr>
          <p:cNvPr id="5128" name="Google Shape;5128;p612"/>
          <p:cNvSpPr/>
          <p:nvPr/>
        </p:nvSpPr>
        <p:spPr>
          <a:xfrm>
            <a:off x="2560525" y="1489525"/>
            <a:ext cx="1162200" cy="9588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Comfortaa"/>
                <a:ea typeface="Comfortaa"/>
                <a:cs typeface="Comfortaa"/>
                <a:sym typeface="Comfortaa"/>
              </a:rPr>
              <a:t>pod</a:t>
            </a:r>
            <a:endParaRPr sz="2400">
              <a:latin typeface="Comfortaa"/>
              <a:ea typeface="Comfortaa"/>
              <a:cs typeface="Comfortaa"/>
              <a:sym typeface="Comfortaa"/>
            </a:endParaRPr>
          </a:p>
        </p:txBody>
      </p:sp>
      <p:cxnSp>
        <p:nvCxnSpPr>
          <p:cNvPr id="5129" name="Google Shape;5129;p612"/>
          <p:cNvCxnSpPr>
            <a:stCxn id="5128" idx="2"/>
            <a:endCxn id="5130" idx="0"/>
          </p:cNvCxnSpPr>
          <p:nvPr/>
        </p:nvCxnSpPr>
        <p:spPr>
          <a:xfrm flipH="1">
            <a:off x="1756525" y="2448325"/>
            <a:ext cx="1385100" cy="1386000"/>
          </a:xfrm>
          <a:prstGeom prst="straightConnector1">
            <a:avLst/>
          </a:prstGeom>
          <a:noFill/>
          <a:ln w="28575" cap="flat" cmpd="sng">
            <a:solidFill>
              <a:schemeClr val="dk1"/>
            </a:solidFill>
            <a:prstDash val="lgDash"/>
            <a:round/>
            <a:headEnd type="none" w="med" len="med"/>
            <a:tailEnd type="triangle" w="med" len="med"/>
          </a:ln>
        </p:spPr>
      </p:cxnSp>
      <p:cxnSp>
        <p:nvCxnSpPr>
          <p:cNvPr id="5131" name="Google Shape;5131;p612"/>
          <p:cNvCxnSpPr>
            <a:stCxn id="5126" idx="2"/>
            <a:endCxn id="5132" idx="3"/>
          </p:cNvCxnSpPr>
          <p:nvPr/>
        </p:nvCxnSpPr>
        <p:spPr>
          <a:xfrm flipH="1">
            <a:off x="7355875" y="2504375"/>
            <a:ext cx="912900" cy="1627800"/>
          </a:xfrm>
          <a:prstGeom prst="straightConnector1">
            <a:avLst/>
          </a:prstGeom>
          <a:noFill/>
          <a:ln w="28575" cap="flat" cmpd="sng">
            <a:solidFill>
              <a:schemeClr val="dk1"/>
            </a:solidFill>
            <a:prstDash val="lgDash"/>
            <a:round/>
            <a:headEnd type="none" w="med" len="med"/>
            <a:tailEnd type="triangle" w="med" len="med"/>
          </a:ln>
        </p:spPr>
      </p:cxnSp>
      <p:pic>
        <p:nvPicPr>
          <p:cNvPr id="5130" name="Google Shape;5130;p612"/>
          <p:cNvPicPr preferRelativeResize="0"/>
          <p:nvPr/>
        </p:nvPicPr>
        <p:blipFill>
          <a:blip r:embed="rId3">
            <a:alphaModFix/>
          </a:blip>
          <a:stretch>
            <a:fillRect/>
          </a:stretch>
        </p:blipFill>
        <p:spPr>
          <a:xfrm>
            <a:off x="745850" y="3834225"/>
            <a:ext cx="2021398" cy="595726"/>
          </a:xfrm>
          <a:prstGeom prst="rect">
            <a:avLst/>
          </a:prstGeom>
          <a:noFill/>
          <a:ln>
            <a:noFill/>
          </a:ln>
        </p:spPr>
      </p:pic>
      <p:pic>
        <p:nvPicPr>
          <p:cNvPr id="5132" name="Google Shape;5132;p612"/>
          <p:cNvPicPr preferRelativeResize="0"/>
          <p:nvPr/>
        </p:nvPicPr>
        <p:blipFill>
          <a:blip r:embed="rId3">
            <a:alphaModFix/>
          </a:blip>
          <a:stretch>
            <a:fillRect/>
          </a:stretch>
        </p:blipFill>
        <p:spPr>
          <a:xfrm>
            <a:off x="5334475" y="3834225"/>
            <a:ext cx="2021398" cy="595726"/>
          </a:xfrm>
          <a:prstGeom prst="rect">
            <a:avLst/>
          </a:prstGeom>
          <a:noFill/>
          <a:ln>
            <a:noFill/>
          </a:ln>
        </p:spPr>
      </p:pic>
      <p:sp>
        <p:nvSpPr>
          <p:cNvPr id="5133" name="Google Shape;5133;p612"/>
          <p:cNvSpPr/>
          <p:nvPr/>
        </p:nvSpPr>
        <p:spPr>
          <a:xfrm>
            <a:off x="5077187" y="1680213"/>
            <a:ext cx="1857600" cy="958800"/>
          </a:xfrm>
          <a:prstGeom prst="bevel">
            <a:avLst>
              <a:gd name="adj" fmla="val 125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Comfortaa"/>
                <a:ea typeface="Comfortaa"/>
                <a:cs typeface="Comfortaa"/>
                <a:sym typeface="Comfortaa"/>
              </a:rPr>
              <a:t>Heapster</a:t>
            </a:r>
            <a:endParaRPr sz="2200" b="1">
              <a:latin typeface="Comfortaa"/>
              <a:ea typeface="Comfortaa"/>
              <a:cs typeface="Comfortaa"/>
              <a:sym typeface="Comfortaa"/>
            </a:endParaRPr>
          </a:p>
        </p:txBody>
      </p:sp>
      <p:cxnSp>
        <p:nvCxnSpPr>
          <p:cNvPr id="5134" name="Google Shape;5134;p612"/>
          <p:cNvCxnSpPr>
            <a:stCxn id="5130" idx="3"/>
            <a:endCxn id="5133" idx="2"/>
          </p:cNvCxnSpPr>
          <p:nvPr/>
        </p:nvCxnSpPr>
        <p:spPr>
          <a:xfrm rot="10800000" flipH="1">
            <a:off x="2767248" y="2638988"/>
            <a:ext cx="3238800" cy="1493100"/>
          </a:xfrm>
          <a:prstGeom prst="straightConnector1">
            <a:avLst/>
          </a:prstGeom>
          <a:noFill/>
          <a:ln w="38100" cap="flat" cmpd="sng">
            <a:solidFill>
              <a:srgbClr val="00FFFF"/>
            </a:solidFill>
            <a:prstDash val="lgDash"/>
            <a:round/>
            <a:headEnd type="none" w="med" len="med"/>
            <a:tailEnd type="triangle" w="med" len="med"/>
          </a:ln>
        </p:spPr>
      </p:cxnSp>
      <p:cxnSp>
        <p:nvCxnSpPr>
          <p:cNvPr id="5135" name="Google Shape;5135;p612"/>
          <p:cNvCxnSpPr>
            <a:endCxn id="5133" idx="2"/>
          </p:cNvCxnSpPr>
          <p:nvPr/>
        </p:nvCxnSpPr>
        <p:spPr>
          <a:xfrm rot="10800000">
            <a:off x="6005987" y="2639013"/>
            <a:ext cx="451500" cy="1195200"/>
          </a:xfrm>
          <a:prstGeom prst="straightConnector1">
            <a:avLst/>
          </a:prstGeom>
          <a:noFill/>
          <a:ln w="38100" cap="flat" cmpd="sng">
            <a:solidFill>
              <a:srgbClr val="00FFFF"/>
            </a:solidFill>
            <a:prstDash val="lgDash"/>
            <a:round/>
            <a:headEnd type="none" w="med" len="med"/>
            <a:tailEnd type="triangle" w="med" len="med"/>
          </a:ln>
        </p:spPr>
      </p:cxnSp>
      <p:sp>
        <p:nvSpPr>
          <p:cNvPr id="5136" name="Google Shape;5136;p612"/>
          <p:cNvSpPr txBox="1"/>
          <p:nvPr/>
        </p:nvSpPr>
        <p:spPr>
          <a:xfrm>
            <a:off x="136050" y="0"/>
            <a:ext cx="88719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00FF00"/>
                </a:solidFill>
                <a:latin typeface="Comfortaa"/>
                <a:ea typeface="Comfortaa"/>
                <a:cs typeface="Comfortaa"/>
                <a:sym typeface="Comfortaa"/>
              </a:rPr>
              <a:t>Heapster</a:t>
            </a:r>
            <a:r>
              <a:rPr lang="en" sz="2200" b="1">
                <a:solidFill>
                  <a:schemeClr val="dk1"/>
                </a:solidFill>
                <a:latin typeface="Comfortaa"/>
                <a:ea typeface="Comfortaa"/>
                <a:cs typeface="Comfortaa"/>
                <a:sym typeface="Comfortaa"/>
              </a:rPr>
              <a:t> was the first resource metrics solution. It run as a pod that connects to all the CAdvisors and  scrapes all the metrics. heapster is </a:t>
            </a:r>
            <a:r>
              <a:rPr lang="en" sz="2200" b="1">
                <a:solidFill>
                  <a:srgbClr val="FF0000"/>
                </a:solidFill>
                <a:latin typeface="Comfortaa"/>
                <a:ea typeface="Comfortaa"/>
                <a:cs typeface="Comfortaa"/>
                <a:sym typeface="Comfortaa"/>
              </a:rPr>
              <a:t>no longer used by Kubernetes.</a:t>
            </a:r>
            <a:endParaRPr sz="1900" b="1">
              <a:solidFill>
                <a:srgbClr val="FF0000"/>
              </a:solidFill>
              <a:latin typeface="Comfortaa"/>
              <a:ea typeface="Comfortaa"/>
              <a:cs typeface="Comfortaa"/>
              <a:sym typeface="Comfortaa"/>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Shape 5140"/>
        <p:cNvGrpSpPr/>
        <p:nvPr/>
      </p:nvGrpSpPr>
      <p:grpSpPr>
        <a:xfrm>
          <a:off x="0" y="0"/>
          <a:ext cx="0" cy="0"/>
          <a:chOff x="0" y="0"/>
          <a:chExt cx="0" cy="0"/>
        </a:xfrm>
      </p:grpSpPr>
      <p:sp>
        <p:nvSpPr>
          <p:cNvPr id="5141" name="Google Shape;5141;p613"/>
          <p:cNvSpPr txBox="1">
            <a:spLocks noGrp="1"/>
          </p:cNvSpPr>
          <p:nvPr>
            <p:ph type="title"/>
          </p:nvPr>
        </p:nvSpPr>
        <p:spPr>
          <a:xfrm>
            <a:off x="348150" y="1231325"/>
            <a:ext cx="3671100" cy="37413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node</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p:txBody>
      </p:sp>
      <p:sp>
        <p:nvSpPr>
          <p:cNvPr id="5142" name="Google Shape;5142;p613"/>
          <p:cNvSpPr txBox="1">
            <a:spLocks noGrp="1"/>
          </p:cNvSpPr>
          <p:nvPr>
            <p:ph type="title"/>
          </p:nvPr>
        </p:nvSpPr>
        <p:spPr>
          <a:xfrm>
            <a:off x="4797375" y="1231325"/>
            <a:ext cx="4209300" cy="3741300"/>
          </a:xfrm>
          <a:prstGeom prst="rect">
            <a:avLst/>
          </a:prstGeom>
          <a:ln w="28575" cap="flat" cmpd="sng">
            <a:solidFill>
              <a:srgbClr val="F8F8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Comfortaa"/>
                <a:ea typeface="Comfortaa"/>
                <a:cs typeface="Comfortaa"/>
                <a:sym typeface="Comfortaa"/>
              </a:rPr>
              <a:t>node</a:t>
            </a: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p:txBody>
      </p:sp>
      <p:sp>
        <p:nvSpPr>
          <p:cNvPr id="5143" name="Google Shape;5143;p613"/>
          <p:cNvSpPr txBox="1"/>
          <p:nvPr/>
        </p:nvSpPr>
        <p:spPr>
          <a:xfrm>
            <a:off x="4997600" y="3421850"/>
            <a:ext cx="2942400" cy="13959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kubelet</a:t>
            </a:r>
            <a:endParaRPr/>
          </a:p>
        </p:txBody>
      </p:sp>
      <p:sp>
        <p:nvSpPr>
          <p:cNvPr id="5144" name="Google Shape;5144;p613"/>
          <p:cNvSpPr/>
          <p:nvPr/>
        </p:nvSpPr>
        <p:spPr>
          <a:xfrm>
            <a:off x="7687675" y="1545575"/>
            <a:ext cx="1162200" cy="9588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pod</a:t>
            </a:r>
            <a:endParaRPr sz="2400" b="1">
              <a:latin typeface="Comfortaa"/>
              <a:ea typeface="Comfortaa"/>
              <a:cs typeface="Comfortaa"/>
              <a:sym typeface="Comfortaa"/>
            </a:endParaRPr>
          </a:p>
        </p:txBody>
      </p:sp>
      <p:sp>
        <p:nvSpPr>
          <p:cNvPr id="5145" name="Google Shape;5145;p613"/>
          <p:cNvSpPr txBox="1"/>
          <p:nvPr/>
        </p:nvSpPr>
        <p:spPr>
          <a:xfrm>
            <a:off x="506625" y="3383600"/>
            <a:ext cx="2852400" cy="1472400"/>
          </a:xfrm>
          <a:prstGeom prst="rect">
            <a:avLst/>
          </a:prstGeom>
          <a:noFill/>
          <a:ln w="28575" cap="flat" cmpd="sng">
            <a:solidFill>
              <a:srgbClr val="2EAEB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kubelet</a:t>
            </a:r>
            <a:endParaRPr sz="2100" b="1">
              <a:solidFill>
                <a:schemeClr val="dk1"/>
              </a:solidFill>
              <a:latin typeface="Comfortaa"/>
              <a:ea typeface="Comfortaa"/>
              <a:cs typeface="Comfortaa"/>
              <a:sym typeface="Comfortaa"/>
            </a:endParaRPr>
          </a:p>
        </p:txBody>
      </p:sp>
      <p:sp>
        <p:nvSpPr>
          <p:cNvPr id="5146" name="Google Shape;5146;p613"/>
          <p:cNvSpPr/>
          <p:nvPr/>
        </p:nvSpPr>
        <p:spPr>
          <a:xfrm>
            <a:off x="2560525" y="1489525"/>
            <a:ext cx="1162200" cy="9588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Comfortaa"/>
                <a:ea typeface="Comfortaa"/>
                <a:cs typeface="Comfortaa"/>
                <a:sym typeface="Comfortaa"/>
              </a:rPr>
              <a:t>pod</a:t>
            </a:r>
            <a:endParaRPr sz="2400">
              <a:latin typeface="Comfortaa"/>
              <a:ea typeface="Comfortaa"/>
              <a:cs typeface="Comfortaa"/>
              <a:sym typeface="Comfortaa"/>
            </a:endParaRPr>
          </a:p>
        </p:txBody>
      </p:sp>
      <p:cxnSp>
        <p:nvCxnSpPr>
          <p:cNvPr id="5147" name="Google Shape;5147;p613"/>
          <p:cNvCxnSpPr>
            <a:stCxn id="5146" idx="2"/>
            <a:endCxn id="5148" idx="0"/>
          </p:cNvCxnSpPr>
          <p:nvPr/>
        </p:nvCxnSpPr>
        <p:spPr>
          <a:xfrm flipH="1">
            <a:off x="1756525" y="2448325"/>
            <a:ext cx="1385100" cy="1738200"/>
          </a:xfrm>
          <a:prstGeom prst="straightConnector1">
            <a:avLst/>
          </a:prstGeom>
          <a:noFill/>
          <a:ln w="28575" cap="flat" cmpd="sng">
            <a:solidFill>
              <a:schemeClr val="dk1"/>
            </a:solidFill>
            <a:prstDash val="lgDash"/>
            <a:round/>
            <a:headEnd type="none" w="med" len="med"/>
            <a:tailEnd type="triangle" w="med" len="med"/>
          </a:ln>
        </p:spPr>
      </p:cxnSp>
      <p:cxnSp>
        <p:nvCxnSpPr>
          <p:cNvPr id="5149" name="Google Shape;5149;p613"/>
          <p:cNvCxnSpPr>
            <a:stCxn id="5144" idx="2"/>
          </p:cNvCxnSpPr>
          <p:nvPr/>
        </p:nvCxnSpPr>
        <p:spPr>
          <a:xfrm flipH="1">
            <a:off x="7546675" y="2504375"/>
            <a:ext cx="722100" cy="1560900"/>
          </a:xfrm>
          <a:prstGeom prst="straightConnector1">
            <a:avLst/>
          </a:prstGeom>
          <a:noFill/>
          <a:ln w="28575" cap="flat" cmpd="sng">
            <a:solidFill>
              <a:schemeClr val="dk1"/>
            </a:solidFill>
            <a:prstDash val="lgDash"/>
            <a:round/>
            <a:headEnd type="none" w="med" len="med"/>
            <a:tailEnd type="triangle" w="med" len="med"/>
          </a:ln>
        </p:spPr>
      </p:cxnSp>
      <p:pic>
        <p:nvPicPr>
          <p:cNvPr id="5148" name="Google Shape;5148;p613"/>
          <p:cNvPicPr preferRelativeResize="0"/>
          <p:nvPr/>
        </p:nvPicPr>
        <p:blipFill>
          <a:blip r:embed="rId3">
            <a:alphaModFix/>
          </a:blip>
          <a:stretch>
            <a:fillRect/>
          </a:stretch>
        </p:blipFill>
        <p:spPr>
          <a:xfrm>
            <a:off x="745850" y="4186550"/>
            <a:ext cx="2021398" cy="595726"/>
          </a:xfrm>
          <a:prstGeom prst="rect">
            <a:avLst/>
          </a:prstGeom>
          <a:noFill/>
          <a:ln>
            <a:noFill/>
          </a:ln>
        </p:spPr>
      </p:pic>
      <p:pic>
        <p:nvPicPr>
          <p:cNvPr id="5150" name="Google Shape;5150;p613"/>
          <p:cNvPicPr preferRelativeResize="0"/>
          <p:nvPr/>
        </p:nvPicPr>
        <p:blipFill>
          <a:blip r:embed="rId3">
            <a:alphaModFix/>
          </a:blip>
          <a:stretch>
            <a:fillRect/>
          </a:stretch>
        </p:blipFill>
        <p:spPr>
          <a:xfrm>
            <a:off x="5666275" y="4105625"/>
            <a:ext cx="2021398" cy="595726"/>
          </a:xfrm>
          <a:prstGeom prst="rect">
            <a:avLst/>
          </a:prstGeom>
          <a:noFill/>
          <a:ln>
            <a:noFill/>
          </a:ln>
        </p:spPr>
      </p:pic>
      <p:sp>
        <p:nvSpPr>
          <p:cNvPr id="5151" name="Google Shape;5151;p613"/>
          <p:cNvSpPr/>
          <p:nvPr/>
        </p:nvSpPr>
        <p:spPr>
          <a:xfrm>
            <a:off x="5088412" y="1882500"/>
            <a:ext cx="1857600" cy="958800"/>
          </a:xfrm>
          <a:prstGeom prst="bevel">
            <a:avLst>
              <a:gd name="adj" fmla="val 125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Comfortaa"/>
                <a:ea typeface="Comfortaa"/>
                <a:cs typeface="Comfortaa"/>
                <a:sym typeface="Comfortaa"/>
              </a:rPr>
              <a:t>Metrics Server</a:t>
            </a:r>
            <a:endParaRPr sz="2200" b="1">
              <a:latin typeface="Comfortaa"/>
              <a:ea typeface="Comfortaa"/>
              <a:cs typeface="Comfortaa"/>
              <a:sym typeface="Comfortaa"/>
            </a:endParaRPr>
          </a:p>
        </p:txBody>
      </p:sp>
      <p:cxnSp>
        <p:nvCxnSpPr>
          <p:cNvPr id="5152" name="Google Shape;5152;p613"/>
          <p:cNvCxnSpPr>
            <a:stCxn id="5148" idx="3"/>
            <a:endCxn id="5151" idx="2"/>
          </p:cNvCxnSpPr>
          <p:nvPr/>
        </p:nvCxnSpPr>
        <p:spPr>
          <a:xfrm rot="10800000" flipH="1">
            <a:off x="2767248" y="2841313"/>
            <a:ext cx="3249900" cy="1643100"/>
          </a:xfrm>
          <a:prstGeom prst="straightConnector1">
            <a:avLst/>
          </a:prstGeom>
          <a:noFill/>
          <a:ln w="38100" cap="flat" cmpd="sng">
            <a:solidFill>
              <a:srgbClr val="00FFFF"/>
            </a:solidFill>
            <a:prstDash val="lgDash"/>
            <a:round/>
            <a:headEnd type="none" w="med" len="med"/>
            <a:tailEnd type="triangle" w="med" len="med"/>
          </a:ln>
        </p:spPr>
      </p:cxnSp>
      <p:cxnSp>
        <p:nvCxnSpPr>
          <p:cNvPr id="5153" name="Google Shape;5153;p613"/>
          <p:cNvCxnSpPr>
            <a:stCxn id="5150" idx="0"/>
            <a:endCxn id="5151" idx="2"/>
          </p:cNvCxnSpPr>
          <p:nvPr/>
        </p:nvCxnSpPr>
        <p:spPr>
          <a:xfrm rot="10800000">
            <a:off x="6017274" y="2841425"/>
            <a:ext cx="659700" cy="1264200"/>
          </a:xfrm>
          <a:prstGeom prst="straightConnector1">
            <a:avLst/>
          </a:prstGeom>
          <a:noFill/>
          <a:ln w="38100" cap="flat" cmpd="sng">
            <a:solidFill>
              <a:srgbClr val="00FFFF"/>
            </a:solidFill>
            <a:prstDash val="lgDash"/>
            <a:round/>
            <a:headEnd type="none" w="med" len="med"/>
            <a:tailEnd type="triangle" w="med" len="med"/>
          </a:ln>
        </p:spPr>
      </p:cxnSp>
      <p:sp>
        <p:nvSpPr>
          <p:cNvPr id="5154" name="Google Shape;5154;p613"/>
          <p:cNvSpPr txBox="1"/>
          <p:nvPr/>
        </p:nvSpPr>
        <p:spPr>
          <a:xfrm>
            <a:off x="134775" y="0"/>
            <a:ext cx="88719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00FF00"/>
                </a:solidFill>
                <a:latin typeface="Comfortaa"/>
                <a:ea typeface="Comfortaa"/>
                <a:cs typeface="Comfortaa"/>
                <a:sym typeface="Comfortaa"/>
              </a:rPr>
              <a:t>Metrics Server</a:t>
            </a:r>
            <a:r>
              <a:rPr lang="en" sz="2200" b="1">
                <a:solidFill>
                  <a:schemeClr val="dk1"/>
                </a:solidFill>
                <a:latin typeface="Comfortaa"/>
                <a:ea typeface="Comfortaa"/>
                <a:cs typeface="Comfortaa"/>
                <a:sym typeface="Comfortaa"/>
              </a:rPr>
              <a:t> runs as a deployment with one pod and expose by a service. It connects to all the CAdvisors on all the nodes and  scrapes all the CPU and Memory metrics. </a:t>
            </a: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endParaRPr sz="2200" b="1">
              <a:solidFill>
                <a:schemeClr val="dk1"/>
              </a:solidFill>
              <a:latin typeface="Comfortaa"/>
              <a:ea typeface="Comfortaa"/>
              <a:cs typeface="Comfortaa"/>
              <a:sym typeface="Comfortaa"/>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Shape 5158"/>
        <p:cNvGrpSpPr/>
        <p:nvPr/>
      </p:nvGrpSpPr>
      <p:grpSpPr>
        <a:xfrm>
          <a:off x="0" y="0"/>
          <a:ext cx="0" cy="0"/>
          <a:chOff x="0" y="0"/>
          <a:chExt cx="0" cy="0"/>
        </a:xfrm>
      </p:grpSpPr>
      <p:sp>
        <p:nvSpPr>
          <p:cNvPr id="5159" name="Google Shape;5159;p614"/>
          <p:cNvSpPr txBox="1">
            <a:spLocks noGrp="1"/>
          </p:cNvSpPr>
          <p:nvPr>
            <p:ph type="title"/>
          </p:nvPr>
        </p:nvSpPr>
        <p:spPr>
          <a:xfrm>
            <a:off x="348150" y="1167950"/>
            <a:ext cx="3671100" cy="3804600"/>
          </a:xfrm>
          <a:prstGeom prst="rect">
            <a:avLst/>
          </a:prstGeom>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node</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p:txBody>
      </p:sp>
      <p:sp>
        <p:nvSpPr>
          <p:cNvPr id="5160" name="Google Shape;5160;p614"/>
          <p:cNvSpPr txBox="1">
            <a:spLocks noGrp="1"/>
          </p:cNvSpPr>
          <p:nvPr>
            <p:ph type="title"/>
          </p:nvPr>
        </p:nvSpPr>
        <p:spPr>
          <a:xfrm>
            <a:off x="4797375" y="1235350"/>
            <a:ext cx="4209300" cy="3737400"/>
          </a:xfrm>
          <a:prstGeom prst="rect">
            <a:avLst/>
          </a:prstGeom>
          <a:ln w="28575" cap="flat" cmpd="sng">
            <a:solidFill>
              <a:srgbClr val="F8F8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latin typeface="Comfortaa"/>
                <a:ea typeface="Comfortaa"/>
                <a:cs typeface="Comfortaa"/>
                <a:sym typeface="Comfortaa"/>
              </a:rPr>
              <a:t>                          node</a:t>
            </a: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a:p>
            <a:pPr marL="914400" lvl="0" indent="0" algn="l" rtl="0">
              <a:spcBef>
                <a:spcPts val="0"/>
              </a:spcBef>
              <a:spcAft>
                <a:spcPts val="0"/>
              </a:spcAft>
              <a:buNone/>
            </a:pPr>
            <a:endParaRPr sz="3000" b="1">
              <a:latin typeface="Comfortaa"/>
              <a:ea typeface="Comfortaa"/>
              <a:cs typeface="Comfortaa"/>
              <a:sym typeface="Comfortaa"/>
            </a:endParaRPr>
          </a:p>
        </p:txBody>
      </p:sp>
      <p:sp>
        <p:nvSpPr>
          <p:cNvPr id="5161" name="Google Shape;5161;p614"/>
          <p:cNvSpPr txBox="1"/>
          <p:nvPr/>
        </p:nvSpPr>
        <p:spPr>
          <a:xfrm>
            <a:off x="4997600" y="3421850"/>
            <a:ext cx="2942400" cy="13959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kubelet</a:t>
            </a:r>
            <a:endParaRPr/>
          </a:p>
        </p:txBody>
      </p:sp>
      <p:sp>
        <p:nvSpPr>
          <p:cNvPr id="5162" name="Google Shape;5162;p614"/>
          <p:cNvSpPr/>
          <p:nvPr/>
        </p:nvSpPr>
        <p:spPr>
          <a:xfrm>
            <a:off x="7546675" y="1815125"/>
            <a:ext cx="1162200" cy="9588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Comfortaa"/>
                <a:ea typeface="Comfortaa"/>
                <a:cs typeface="Comfortaa"/>
                <a:sym typeface="Comfortaa"/>
              </a:rPr>
              <a:t>pod</a:t>
            </a:r>
            <a:endParaRPr sz="2400" b="1">
              <a:latin typeface="Comfortaa"/>
              <a:ea typeface="Comfortaa"/>
              <a:cs typeface="Comfortaa"/>
              <a:sym typeface="Comfortaa"/>
            </a:endParaRPr>
          </a:p>
        </p:txBody>
      </p:sp>
      <p:sp>
        <p:nvSpPr>
          <p:cNvPr id="5163" name="Google Shape;5163;p614"/>
          <p:cNvSpPr txBox="1"/>
          <p:nvPr/>
        </p:nvSpPr>
        <p:spPr>
          <a:xfrm>
            <a:off x="516600" y="3177613"/>
            <a:ext cx="2852400" cy="1472400"/>
          </a:xfrm>
          <a:prstGeom prst="rect">
            <a:avLst/>
          </a:prstGeom>
          <a:noFill/>
          <a:ln w="28575" cap="flat" cmpd="sng">
            <a:solidFill>
              <a:srgbClr val="2EAEB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Comfortaa"/>
                <a:ea typeface="Comfortaa"/>
                <a:cs typeface="Comfortaa"/>
                <a:sym typeface="Comfortaa"/>
              </a:rPr>
              <a:t>kubelet</a:t>
            </a:r>
            <a:endParaRPr sz="2100" b="1">
              <a:solidFill>
                <a:schemeClr val="dk1"/>
              </a:solidFill>
              <a:latin typeface="Comfortaa"/>
              <a:ea typeface="Comfortaa"/>
              <a:cs typeface="Comfortaa"/>
              <a:sym typeface="Comfortaa"/>
            </a:endParaRPr>
          </a:p>
        </p:txBody>
      </p:sp>
      <p:sp>
        <p:nvSpPr>
          <p:cNvPr id="5164" name="Google Shape;5164;p614"/>
          <p:cNvSpPr/>
          <p:nvPr/>
        </p:nvSpPr>
        <p:spPr>
          <a:xfrm>
            <a:off x="2560525" y="1489525"/>
            <a:ext cx="1162200" cy="9588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Comfortaa"/>
                <a:ea typeface="Comfortaa"/>
                <a:cs typeface="Comfortaa"/>
                <a:sym typeface="Comfortaa"/>
              </a:rPr>
              <a:t>pod</a:t>
            </a:r>
            <a:endParaRPr sz="2400">
              <a:latin typeface="Comfortaa"/>
              <a:ea typeface="Comfortaa"/>
              <a:cs typeface="Comfortaa"/>
              <a:sym typeface="Comfortaa"/>
            </a:endParaRPr>
          </a:p>
        </p:txBody>
      </p:sp>
      <p:cxnSp>
        <p:nvCxnSpPr>
          <p:cNvPr id="5165" name="Google Shape;5165;p614"/>
          <p:cNvCxnSpPr>
            <a:stCxn id="5164" idx="2"/>
            <a:endCxn id="5166" idx="0"/>
          </p:cNvCxnSpPr>
          <p:nvPr/>
        </p:nvCxnSpPr>
        <p:spPr>
          <a:xfrm flipH="1">
            <a:off x="1756525" y="2448325"/>
            <a:ext cx="1385100" cy="1373700"/>
          </a:xfrm>
          <a:prstGeom prst="straightConnector1">
            <a:avLst/>
          </a:prstGeom>
          <a:noFill/>
          <a:ln w="28575" cap="flat" cmpd="sng">
            <a:solidFill>
              <a:schemeClr val="dk1"/>
            </a:solidFill>
            <a:prstDash val="lgDash"/>
            <a:round/>
            <a:headEnd type="none" w="med" len="med"/>
            <a:tailEnd type="triangle" w="med" len="med"/>
          </a:ln>
        </p:spPr>
      </p:cxnSp>
      <p:cxnSp>
        <p:nvCxnSpPr>
          <p:cNvPr id="5167" name="Google Shape;5167;p614"/>
          <p:cNvCxnSpPr>
            <a:stCxn id="5162" idx="2"/>
          </p:cNvCxnSpPr>
          <p:nvPr/>
        </p:nvCxnSpPr>
        <p:spPr>
          <a:xfrm flipH="1">
            <a:off x="7405675" y="2773925"/>
            <a:ext cx="722100" cy="1560900"/>
          </a:xfrm>
          <a:prstGeom prst="straightConnector1">
            <a:avLst/>
          </a:prstGeom>
          <a:noFill/>
          <a:ln w="28575" cap="flat" cmpd="sng">
            <a:solidFill>
              <a:schemeClr val="dk1"/>
            </a:solidFill>
            <a:prstDash val="lgDash"/>
            <a:round/>
            <a:headEnd type="none" w="med" len="med"/>
            <a:tailEnd type="triangle" w="med" len="med"/>
          </a:ln>
        </p:spPr>
      </p:cxnSp>
      <p:pic>
        <p:nvPicPr>
          <p:cNvPr id="5166" name="Google Shape;5166;p614"/>
          <p:cNvPicPr preferRelativeResize="0"/>
          <p:nvPr/>
        </p:nvPicPr>
        <p:blipFill>
          <a:blip r:embed="rId3">
            <a:alphaModFix/>
          </a:blip>
          <a:stretch>
            <a:fillRect/>
          </a:stretch>
        </p:blipFill>
        <p:spPr>
          <a:xfrm>
            <a:off x="745725" y="3821938"/>
            <a:ext cx="2021398" cy="595726"/>
          </a:xfrm>
          <a:prstGeom prst="rect">
            <a:avLst/>
          </a:prstGeom>
          <a:noFill/>
          <a:ln>
            <a:noFill/>
          </a:ln>
        </p:spPr>
      </p:pic>
      <p:pic>
        <p:nvPicPr>
          <p:cNvPr id="5168" name="Google Shape;5168;p614"/>
          <p:cNvPicPr preferRelativeResize="0"/>
          <p:nvPr/>
        </p:nvPicPr>
        <p:blipFill>
          <a:blip r:embed="rId3">
            <a:alphaModFix/>
          </a:blip>
          <a:stretch>
            <a:fillRect/>
          </a:stretch>
        </p:blipFill>
        <p:spPr>
          <a:xfrm>
            <a:off x="5666275" y="4105625"/>
            <a:ext cx="2021398" cy="595726"/>
          </a:xfrm>
          <a:prstGeom prst="rect">
            <a:avLst/>
          </a:prstGeom>
          <a:noFill/>
          <a:ln>
            <a:noFill/>
          </a:ln>
        </p:spPr>
      </p:pic>
      <p:sp>
        <p:nvSpPr>
          <p:cNvPr id="5169" name="Google Shape;5169;p614"/>
          <p:cNvSpPr/>
          <p:nvPr/>
        </p:nvSpPr>
        <p:spPr>
          <a:xfrm>
            <a:off x="5286662" y="1489525"/>
            <a:ext cx="1857600" cy="958800"/>
          </a:xfrm>
          <a:prstGeom prst="bevel">
            <a:avLst>
              <a:gd name="adj" fmla="val 125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Comfortaa"/>
                <a:ea typeface="Comfortaa"/>
                <a:cs typeface="Comfortaa"/>
                <a:sym typeface="Comfortaa"/>
              </a:rPr>
              <a:t>Metrics Server</a:t>
            </a:r>
            <a:endParaRPr sz="2200" b="1">
              <a:latin typeface="Comfortaa"/>
              <a:ea typeface="Comfortaa"/>
              <a:cs typeface="Comfortaa"/>
              <a:sym typeface="Comfortaa"/>
            </a:endParaRPr>
          </a:p>
        </p:txBody>
      </p:sp>
      <p:cxnSp>
        <p:nvCxnSpPr>
          <p:cNvPr id="5170" name="Google Shape;5170;p614"/>
          <p:cNvCxnSpPr>
            <a:stCxn id="5166" idx="3"/>
            <a:endCxn id="5169" idx="2"/>
          </p:cNvCxnSpPr>
          <p:nvPr/>
        </p:nvCxnSpPr>
        <p:spPr>
          <a:xfrm rot="10800000" flipH="1">
            <a:off x="2767123" y="2448200"/>
            <a:ext cx="3448200" cy="1671600"/>
          </a:xfrm>
          <a:prstGeom prst="straightConnector1">
            <a:avLst/>
          </a:prstGeom>
          <a:noFill/>
          <a:ln w="38100" cap="flat" cmpd="sng">
            <a:solidFill>
              <a:srgbClr val="00FFFF"/>
            </a:solidFill>
            <a:prstDash val="lgDash"/>
            <a:round/>
            <a:headEnd type="none" w="med" len="med"/>
            <a:tailEnd type="triangle" w="med" len="med"/>
          </a:ln>
        </p:spPr>
      </p:cxnSp>
      <p:cxnSp>
        <p:nvCxnSpPr>
          <p:cNvPr id="5171" name="Google Shape;5171;p614"/>
          <p:cNvCxnSpPr>
            <a:stCxn id="5168" idx="0"/>
            <a:endCxn id="5169" idx="2"/>
          </p:cNvCxnSpPr>
          <p:nvPr/>
        </p:nvCxnSpPr>
        <p:spPr>
          <a:xfrm rot="10800000">
            <a:off x="6215574" y="2448425"/>
            <a:ext cx="461400" cy="1657200"/>
          </a:xfrm>
          <a:prstGeom prst="straightConnector1">
            <a:avLst/>
          </a:prstGeom>
          <a:noFill/>
          <a:ln w="38100" cap="flat" cmpd="sng">
            <a:solidFill>
              <a:srgbClr val="00FFFF"/>
            </a:solidFill>
            <a:prstDash val="lgDash"/>
            <a:round/>
            <a:headEnd type="none" w="med" len="med"/>
            <a:tailEnd type="triangle" w="med" len="med"/>
          </a:ln>
        </p:spPr>
      </p:cxnSp>
      <p:sp>
        <p:nvSpPr>
          <p:cNvPr id="5172" name="Google Shape;5172;p614"/>
          <p:cNvSpPr txBox="1"/>
          <p:nvPr/>
        </p:nvSpPr>
        <p:spPr>
          <a:xfrm>
            <a:off x="4997600" y="202150"/>
            <a:ext cx="2852400" cy="585000"/>
          </a:xfrm>
          <a:prstGeom prst="rect">
            <a:avLst/>
          </a:prstGeom>
          <a:solidFill>
            <a:srgbClr val="2388DB"/>
          </a:solid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 /</a:t>
            </a:r>
            <a:r>
              <a:rPr lang="en" sz="2600" b="1">
                <a:solidFill>
                  <a:schemeClr val="dk1"/>
                </a:solidFill>
                <a:latin typeface="Comfortaa"/>
                <a:ea typeface="Comfortaa"/>
                <a:cs typeface="Comfortaa"/>
                <a:sym typeface="Comfortaa"/>
              </a:rPr>
              <a:t>METRICS API</a:t>
            </a:r>
            <a:endParaRPr sz="2600" b="1">
              <a:solidFill>
                <a:schemeClr val="dk1"/>
              </a:solidFill>
              <a:latin typeface="Comfortaa"/>
              <a:ea typeface="Comfortaa"/>
              <a:cs typeface="Comfortaa"/>
              <a:sym typeface="Comfortaa"/>
            </a:endParaRPr>
          </a:p>
        </p:txBody>
      </p:sp>
      <p:cxnSp>
        <p:nvCxnSpPr>
          <p:cNvPr id="5173" name="Google Shape;5173;p614"/>
          <p:cNvCxnSpPr>
            <a:stCxn id="5172" idx="2"/>
            <a:endCxn id="5169" idx="6"/>
          </p:cNvCxnSpPr>
          <p:nvPr/>
        </p:nvCxnSpPr>
        <p:spPr>
          <a:xfrm flipH="1">
            <a:off x="6215600" y="787150"/>
            <a:ext cx="208200" cy="702300"/>
          </a:xfrm>
          <a:prstGeom prst="straightConnector1">
            <a:avLst/>
          </a:prstGeom>
          <a:noFill/>
          <a:ln w="38100" cap="flat" cmpd="sng">
            <a:solidFill>
              <a:schemeClr val="dk1"/>
            </a:solidFill>
            <a:prstDash val="lgDash"/>
            <a:round/>
            <a:headEnd type="none" w="med" len="med"/>
            <a:tailEnd type="triangle" w="med" len="med"/>
          </a:ln>
        </p:spPr>
      </p:cxnSp>
      <p:sp>
        <p:nvSpPr>
          <p:cNvPr id="5174" name="Google Shape;5174;p614"/>
          <p:cNvSpPr txBox="1"/>
          <p:nvPr/>
        </p:nvSpPr>
        <p:spPr>
          <a:xfrm>
            <a:off x="330350" y="82050"/>
            <a:ext cx="2852400" cy="923400"/>
          </a:xfrm>
          <a:prstGeom prst="rect">
            <a:avLst/>
          </a:prstGeom>
          <a:solidFill>
            <a:srgbClr val="2388DB"/>
          </a:solid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latin typeface="Comfortaa"/>
                <a:ea typeface="Comfortaa"/>
                <a:cs typeface="Comfortaa"/>
                <a:sym typeface="Comfortaa"/>
              </a:rPr>
              <a:t>$kubectl top command</a:t>
            </a:r>
            <a:endParaRPr sz="2400" b="1">
              <a:solidFill>
                <a:schemeClr val="dk1"/>
              </a:solidFill>
              <a:latin typeface="Comfortaa"/>
              <a:ea typeface="Comfortaa"/>
              <a:cs typeface="Comfortaa"/>
              <a:sym typeface="Comfortaa"/>
            </a:endParaRPr>
          </a:p>
        </p:txBody>
      </p:sp>
      <p:cxnSp>
        <p:nvCxnSpPr>
          <p:cNvPr id="5175" name="Google Shape;5175;p614"/>
          <p:cNvCxnSpPr>
            <a:stCxn id="5174" idx="3"/>
            <a:endCxn id="5172" idx="1"/>
          </p:cNvCxnSpPr>
          <p:nvPr/>
        </p:nvCxnSpPr>
        <p:spPr>
          <a:xfrm rot="10800000" flipH="1">
            <a:off x="3182750" y="494550"/>
            <a:ext cx="1815000" cy="49200"/>
          </a:xfrm>
          <a:prstGeom prst="straightConnector1">
            <a:avLst/>
          </a:prstGeom>
          <a:noFill/>
          <a:ln w="28575" cap="flat" cmpd="sng">
            <a:solidFill>
              <a:schemeClr val="dk1"/>
            </a:solidFill>
            <a:prstDash val="lgDash"/>
            <a:round/>
            <a:headEnd type="none" w="med" len="med"/>
            <a:tailEnd type="triangle" w="med" len="med"/>
          </a:ln>
        </p:spPr>
      </p:cxn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Shape 5179"/>
        <p:cNvGrpSpPr/>
        <p:nvPr/>
      </p:nvGrpSpPr>
      <p:grpSpPr>
        <a:xfrm>
          <a:off x="0" y="0"/>
          <a:ext cx="0" cy="0"/>
          <a:chOff x="0" y="0"/>
          <a:chExt cx="0" cy="0"/>
        </a:xfrm>
      </p:grpSpPr>
      <p:sp>
        <p:nvSpPr>
          <p:cNvPr id="5180" name="Google Shape;5180;p615"/>
          <p:cNvSpPr txBox="1">
            <a:spLocks noGrp="1"/>
          </p:cNvSpPr>
          <p:nvPr>
            <p:ph type="title"/>
          </p:nvPr>
        </p:nvSpPr>
        <p:spPr>
          <a:xfrm>
            <a:off x="490250" y="450150"/>
            <a:ext cx="7894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latin typeface="Comfortaa"/>
                <a:ea typeface="Comfortaa"/>
                <a:cs typeface="Comfortaa"/>
                <a:sym typeface="Comfortaa"/>
              </a:rPr>
              <a:t>The Kubernetes Metrics Server installation and Demo Lab</a:t>
            </a:r>
            <a:endParaRPr sz="3600" b="1">
              <a:latin typeface="Comfortaa"/>
              <a:ea typeface="Comfortaa"/>
              <a:cs typeface="Comfortaa"/>
              <a:sym typeface="Comfortaa"/>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Shape 5184"/>
        <p:cNvGrpSpPr/>
        <p:nvPr/>
      </p:nvGrpSpPr>
      <p:grpSpPr>
        <a:xfrm>
          <a:off x="0" y="0"/>
          <a:ext cx="0" cy="0"/>
          <a:chOff x="0" y="0"/>
          <a:chExt cx="0" cy="0"/>
        </a:xfrm>
      </p:grpSpPr>
      <p:sp>
        <p:nvSpPr>
          <p:cNvPr id="5185" name="Google Shape;5185;p616"/>
          <p:cNvSpPr txBox="1">
            <a:spLocks noGrp="1"/>
          </p:cNvSpPr>
          <p:nvPr>
            <p:ph type="title"/>
          </p:nvPr>
        </p:nvSpPr>
        <p:spPr>
          <a:xfrm>
            <a:off x="490250" y="450150"/>
            <a:ext cx="43236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Managing Applications </a:t>
            </a:r>
            <a:r>
              <a:rPr lang="en" sz="3800" b="1">
                <a:solidFill>
                  <a:srgbClr val="00FF00"/>
                </a:solidFill>
                <a:latin typeface="Comfortaa"/>
                <a:ea typeface="Comfortaa"/>
                <a:cs typeface="Comfortaa"/>
                <a:sym typeface="Comfortaa"/>
              </a:rPr>
              <a:t>Logs</a:t>
            </a:r>
            <a:endParaRPr sz="3800" b="1">
              <a:solidFill>
                <a:srgbClr val="00FF00"/>
              </a:solidFill>
              <a:latin typeface="Comfortaa"/>
              <a:ea typeface="Comfortaa"/>
              <a:cs typeface="Comfortaa"/>
              <a:sym typeface="Comfortaa"/>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617"/>
          <p:cNvSpPr txBox="1">
            <a:spLocks noGrp="1"/>
          </p:cNvSpPr>
          <p:nvPr>
            <p:ph type="title"/>
          </p:nvPr>
        </p:nvSpPr>
        <p:spPr>
          <a:xfrm>
            <a:off x="490250" y="159800"/>
            <a:ext cx="8279400" cy="4654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When running applications and containerized applications in particular, logging is one of the most critical thing to have and master. </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Logs will help the cluster admin and devops teams to debug and troubleshoot applications quickly by identifying errors patterns and bugs.</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90">
                                            <p:txEl>
                                              <p:pRg st="0" end="0"/>
                                            </p:txEl>
                                          </p:spTgt>
                                        </p:tgtEl>
                                        <p:attrNameLst>
                                          <p:attrName>style.visibility</p:attrName>
                                        </p:attrNameLst>
                                      </p:cBhvr>
                                      <p:to>
                                        <p:strVal val="visible"/>
                                      </p:to>
                                    </p:set>
                                    <p:animEffect transition="in" filter="fade">
                                      <p:cBhvr>
                                        <p:cTn id="7" dur="1000"/>
                                        <p:tgtEl>
                                          <p:spTgt spid="51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90">
                                            <p:txEl>
                                              <p:pRg st="1" end="1"/>
                                            </p:txEl>
                                          </p:spTgt>
                                        </p:tgtEl>
                                        <p:attrNameLst>
                                          <p:attrName>style.visibility</p:attrName>
                                        </p:attrNameLst>
                                      </p:cBhvr>
                                      <p:to>
                                        <p:strVal val="visible"/>
                                      </p:to>
                                    </p:set>
                                    <p:animEffect transition="in" filter="fade">
                                      <p:cBhvr>
                                        <p:cTn id="12" dur="1000"/>
                                        <p:tgtEl>
                                          <p:spTgt spid="51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90">
                                            <p:txEl>
                                              <p:pRg st="2" end="2"/>
                                            </p:txEl>
                                          </p:spTgt>
                                        </p:tgtEl>
                                        <p:attrNameLst>
                                          <p:attrName>style.visibility</p:attrName>
                                        </p:attrNameLst>
                                      </p:cBhvr>
                                      <p:to>
                                        <p:strVal val="visible"/>
                                      </p:to>
                                    </p:set>
                                    <p:animEffect transition="in" filter="fade">
                                      <p:cBhvr>
                                        <p:cTn id="17" dur="1000"/>
                                        <p:tgtEl>
                                          <p:spTgt spid="51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90">
                                            <p:txEl>
                                              <p:pRg st="3" end="3"/>
                                            </p:txEl>
                                          </p:spTgt>
                                        </p:tgtEl>
                                        <p:attrNameLst>
                                          <p:attrName>style.visibility</p:attrName>
                                        </p:attrNameLst>
                                      </p:cBhvr>
                                      <p:to>
                                        <p:strVal val="visible"/>
                                      </p:to>
                                    </p:set>
                                    <p:animEffect transition="in" filter="fade">
                                      <p:cBhvr>
                                        <p:cTn id="22" dur="1000"/>
                                        <p:tgtEl>
                                          <p:spTgt spid="51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90">
                                            <p:txEl>
                                              <p:pRg st="4" end="4"/>
                                            </p:txEl>
                                          </p:spTgt>
                                        </p:tgtEl>
                                        <p:attrNameLst>
                                          <p:attrName>style.visibility</p:attrName>
                                        </p:attrNameLst>
                                      </p:cBhvr>
                                      <p:to>
                                        <p:strVal val="visible"/>
                                      </p:to>
                                    </p:set>
                                    <p:animEffect transition="in" filter="fade">
                                      <p:cBhvr>
                                        <p:cTn id="27" dur="1000"/>
                                        <p:tgtEl>
                                          <p:spTgt spid="51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Shape 5194"/>
        <p:cNvGrpSpPr/>
        <p:nvPr/>
      </p:nvGrpSpPr>
      <p:grpSpPr>
        <a:xfrm>
          <a:off x="0" y="0"/>
          <a:ext cx="0" cy="0"/>
          <a:chOff x="0" y="0"/>
          <a:chExt cx="0" cy="0"/>
        </a:xfrm>
      </p:grpSpPr>
      <p:sp>
        <p:nvSpPr>
          <p:cNvPr id="5195" name="Google Shape;5195;p618"/>
          <p:cNvSpPr txBox="1">
            <a:spLocks noGrp="1"/>
          </p:cNvSpPr>
          <p:nvPr>
            <p:ph type="title"/>
          </p:nvPr>
        </p:nvSpPr>
        <p:spPr>
          <a:xfrm>
            <a:off x="490250" y="159800"/>
            <a:ext cx="8279400" cy="4654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With containerized applications in a Kubernetes cluster, logs are generated by the containers. </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With Docker containers, logs are generated by Docker engine and stored in the host in a </a:t>
            </a:r>
            <a:r>
              <a:rPr lang="en" sz="3000" b="1">
                <a:solidFill>
                  <a:srgbClr val="00FF00"/>
                </a:solidFill>
                <a:latin typeface="Comfortaa"/>
                <a:ea typeface="Comfortaa"/>
                <a:cs typeface="Comfortaa"/>
                <a:sym typeface="Comfortaa"/>
              </a:rPr>
              <a:t>log file</a:t>
            </a:r>
            <a:r>
              <a:rPr lang="en" sz="3000" b="1">
                <a:latin typeface="Comfortaa"/>
                <a:ea typeface="Comfortaa"/>
                <a:cs typeface="Comfortaa"/>
                <a:sym typeface="Comfortaa"/>
              </a:rPr>
              <a:t>.</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95">
                                            <p:txEl>
                                              <p:pRg st="0" end="0"/>
                                            </p:txEl>
                                          </p:spTgt>
                                        </p:tgtEl>
                                        <p:attrNameLst>
                                          <p:attrName>style.visibility</p:attrName>
                                        </p:attrNameLst>
                                      </p:cBhvr>
                                      <p:to>
                                        <p:strVal val="visible"/>
                                      </p:to>
                                    </p:set>
                                    <p:animEffect transition="in" filter="fade">
                                      <p:cBhvr>
                                        <p:cTn id="7" dur="1000"/>
                                        <p:tgtEl>
                                          <p:spTgt spid="5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95">
                                            <p:txEl>
                                              <p:pRg st="1" end="1"/>
                                            </p:txEl>
                                          </p:spTgt>
                                        </p:tgtEl>
                                        <p:attrNameLst>
                                          <p:attrName>style.visibility</p:attrName>
                                        </p:attrNameLst>
                                      </p:cBhvr>
                                      <p:to>
                                        <p:strVal val="visible"/>
                                      </p:to>
                                    </p:set>
                                    <p:animEffect transition="in" filter="fade">
                                      <p:cBhvr>
                                        <p:cTn id="12" dur="1000"/>
                                        <p:tgtEl>
                                          <p:spTgt spid="5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95">
                                            <p:txEl>
                                              <p:pRg st="2" end="2"/>
                                            </p:txEl>
                                          </p:spTgt>
                                        </p:tgtEl>
                                        <p:attrNameLst>
                                          <p:attrName>style.visibility</p:attrName>
                                        </p:attrNameLst>
                                      </p:cBhvr>
                                      <p:to>
                                        <p:strVal val="visible"/>
                                      </p:to>
                                    </p:set>
                                    <p:animEffect transition="in" filter="fade">
                                      <p:cBhvr>
                                        <p:cTn id="17" dur="1000"/>
                                        <p:tgtEl>
                                          <p:spTgt spid="5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95">
                                            <p:txEl>
                                              <p:pRg st="3" end="3"/>
                                            </p:txEl>
                                          </p:spTgt>
                                        </p:tgtEl>
                                        <p:attrNameLst>
                                          <p:attrName>style.visibility</p:attrName>
                                        </p:attrNameLst>
                                      </p:cBhvr>
                                      <p:to>
                                        <p:strVal val="visible"/>
                                      </p:to>
                                    </p:set>
                                    <p:animEffect transition="in" filter="fade">
                                      <p:cBhvr>
                                        <p:cTn id="22" dur="1000"/>
                                        <p:tgtEl>
                                          <p:spTgt spid="5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95">
                                            <p:txEl>
                                              <p:pRg st="4" end="4"/>
                                            </p:txEl>
                                          </p:spTgt>
                                        </p:tgtEl>
                                        <p:attrNameLst>
                                          <p:attrName>style.visibility</p:attrName>
                                        </p:attrNameLst>
                                      </p:cBhvr>
                                      <p:to>
                                        <p:strVal val="visible"/>
                                      </p:to>
                                    </p:set>
                                    <p:animEffect transition="in" filter="fade">
                                      <p:cBhvr>
                                        <p:cTn id="27" dur="1000"/>
                                        <p:tgtEl>
                                          <p:spTgt spid="5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311700" y="449950"/>
            <a:ext cx="8520600" cy="43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1- Introduction to the fundamentals on what Kubernetes is, its origin and how it is a solution to all the challenges with managing applications at a large scale.</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2- Introduces the Kubernetes architecture with all the control plane components that make up a Kubernetes cluster. </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3- Goes through all the details on how to install and maintain a Kubernetes Kubeadm cluster </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4- dives in all the Kubernetes Core concepts such as pods, labels, selectors and services</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5- explains all the type of higher level workloads used to deploy applications </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animEffect transition="in" filter="fade">
                                      <p:cBhvr>
                                        <p:cTn id="7" dur="1000"/>
                                        <p:tgtEl>
                                          <p:spTgt spid="1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xEl>
                                              <p:pRg st="1" end="1"/>
                                            </p:txEl>
                                          </p:spTgt>
                                        </p:tgtEl>
                                        <p:attrNameLst>
                                          <p:attrName>style.visibility</p:attrName>
                                        </p:attrNameLst>
                                      </p:cBhvr>
                                      <p:to>
                                        <p:strVal val="visible"/>
                                      </p:to>
                                    </p:set>
                                    <p:animEffect transition="in" filter="fade">
                                      <p:cBhvr>
                                        <p:cTn id="12" dur="1000"/>
                                        <p:tgtEl>
                                          <p:spTgt spid="1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
                                            <p:txEl>
                                              <p:pRg st="2" end="2"/>
                                            </p:txEl>
                                          </p:spTgt>
                                        </p:tgtEl>
                                        <p:attrNameLst>
                                          <p:attrName>style.visibility</p:attrName>
                                        </p:attrNameLst>
                                      </p:cBhvr>
                                      <p:to>
                                        <p:strVal val="visible"/>
                                      </p:to>
                                    </p:set>
                                    <p:animEffect transition="in" filter="fade">
                                      <p:cBhvr>
                                        <p:cTn id="17" dur="1000"/>
                                        <p:tgtEl>
                                          <p:spTgt spid="1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xEl>
                                              <p:pRg st="3" end="3"/>
                                            </p:txEl>
                                          </p:spTgt>
                                        </p:tgtEl>
                                        <p:attrNameLst>
                                          <p:attrName>style.visibility</p:attrName>
                                        </p:attrNameLst>
                                      </p:cBhvr>
                                      <p:to>
                                        <p:strVal val="visible"/>
                                      </p:to>
                                    </p:set>
                                    <p:animEffect transition="in" filter="fade">
                                      <p:cBhvr>
                                        <p:cTn id="22" dur="1000"/>
                                        <p:tgtEl>
                                          <p:spTgt spid="1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4">
                                            <p:txEl>
                                              <p:pRg st="4" end="4"/>
                                            </p:txEl>
                                          </p:spTgt>
                                        </p:tgtEl>
                                        <p:attrNameLst>
                                          <p:attrName>style.visibility</p:attrName>
                                        </p:attrNameLst>
                                      </p:cBhvr>
                                      <p:to>
                                        <p:strVal val="visible"/>
                                      </p:to>
                                    </p:set>
                                    <p:animEffect transition="in" filter="fade">
                                      <p:cBhvr>
                                        <p:cTn id="27" dur="1000"/>
                                        <p:tgtEl>
                                          <p:spTgt spid="1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4">
                                            <p:txEl>
                                              <p:pRg st="5" end="5"/>
                                            </p:txEl>
                                          </p:spTgt>
                                        </p:tgtEl>
                                        <p:attrNameLst>
                                          <p:attrName>style.visibility</p:attrName>
                                        </p:attrNameLst>
                                      </p:cBhvr>
                                      <p:to>
                                        <p:strVal val="visible"/>
                                      </p:to>
                                    </p:set>
                                    <p:animEffect transition="in" filter="fade">
                                      <p:cBhvr>
                                        <p:cTn id="32" dur="1000"/>
                                        <p:tgtEl>
                                          <p:spTgt spid="1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4">
                                            <p:txEl>
                                              <p:pRg st="6" end="6"/>
                                            </p:txEl>
                                          </p:spTgt>
                                        </p:tgtEl>
                                        <p:attrNameLst>
                                          <p:attrName>style.visibility</p:attrName>
                                        </p:attrNameLst>
                                      </p:cBhvr>
                                      <p:to>
                                        <p:strVal val="visible"/>
                                      </p:to>
                                    </p:set>
                                    <p:animEffect transition="in" filter="fade">
                                      <p:cBhvr>
                                        <p:cTn id="37" dur="1000"/>
                                        <p:tgtEl>
                                          <p:spTgt spid="1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9"/>
          <p:cNvSpPr txBox="1">
            <a:spLocks noGrp="1"/>
          </p:cNvSpPr>
          <p:nvPr>
            <p:ph type="title"/>
          </p:nvPr>
        </p:nvSpPr>
        <p:spPr>
          <a:xfrm>
            <a:off x="255175" y="16421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omfortaa"/>
              <a:ea typeface="Comfortaa"/>
              <a:cs typeface="Comfortaa"/>
              <a:sym typeface="Comfortaa"/>
            </a:endParaRPr>
          </a:p>
          <a:p>
            <a:pPr marL="0" lvl="0" indent="0" algn="ctr" rtl="0">
              <a:spcBef>
                <a:spcPts val="0"/>
              </a:spcBef>
              <a:spcAft>
                <a:spcPts val="0"/>
              </a:spcAft>
              <a:buNone/>
            </a:pPr>
            <a:endParaRPr b="1">
              <a:latin typeface="Comfortaa"/>
              <a:ea typeface="Comfortaa"/>
              <a:cs typeface="Comfortaa"/>
              <a:sym typeface="Comfortaa"/>
            </a:endParaRPr>
          </a:p>
          <a:p>
            <a:pPr marL="0" lvl="0" indent="0" algn="ctr" rtl="0">
              <a:spcBef>
                <a:spcPts val="0"/>
              </a:spcBef>
              <a:spcAft>
                <a:spcPts val="0"/>
              </a:spcAft>
              <a:buNone/>
            </a:pPr>
            <a:endParaRPr b="1">
              <a:latin typeface="Comfortaa"/>
              <a:ea typeface="Comfortaa"/>
              <a:cs typeface="Comfortaa"/>
              <a:sym typeface="Comfortaa"/>
            </a:endParaRPr>
          </a:p>
          <a:p>
            <a:pPr marL="0" lvl="0" indent="0" algn="ctr" rtl="0">
              <a:spcBef>
                <a:spcPts val="0"/>
              </a:spcBef>
              <a:spcAft>
                <a:spcPts val="0"/>
              </a:spcAft>
              <a:buNone/>
            </a:pPr>
            <a:r>
              <a:rPr lang="en" b="1">
                <a:latin typeface="Comfortaa"/>
                <a:ea typeface="Comfortaa"/>
                <a:cs typeface="Comfortaa"/>
                <a:sym typeface="Comfortaa"/>
              </a:rPr>
              <a:t>The Kube Service Proxy</a:t>
            </a:r>
            <a:endParaRPr b="1">
              <a:latin typeface="Comfortaa"/>
              <a:ea typeface="Comfortaa"/>
              <a:cs typeface="Comfortaa"/>
              <a:sym typeface="Comfortaa"/>
            </a:endParaRPr>
          </a:p>
          <a:p>
            <a:pPr marL="0" lvl="0" indent="0" algn="ctr" rtl="0">
              <a:spcBef>
                <a:spcPts val="0"/>
              </a:spcBef>
              <a:spcAft>
                <a:spcPts val="0"/>
              </a:spcAft>
              <a:buNone/>
            </a:pPr>
            <a:r>
              <a:rPr lang="en" b="1">
                <a:latin typeface="Comfortaa"/>
                <a:ea typeface="Comfortaa"/>
                <a:cs typeface="Comfortaa"/>
                <a:sym typeface="Comfortaa"/>
              </a:rPr>
              <a:t>or</a:t>
            </a:r>
            <a:endParaRPr b="1">
              <a:latin typeface="Comfortaa"/>
              <a:ea typeface="Comfortaa"/>
              <a:cs typeface="Comfortaa"/>
              <a:sym typeface="Comfortaa"/>
            </a:endParaRPr>
          </a:p>
          <a:p>
            <a:pPr marL="0" lvl="0" indent="0" algn="ctr" rtl="0">
              <a:spcBef>
                <a:spcPts val="0"/>
              </a:spcBef>
              <a:spcAft>
                <a:spcPts val="0"/>
              </a:spcAft>
              <a:buNone/>
            </a:pPr>
            <a:r>
              <a:rPr lang="en" b="1">
                <a:latin typeface="Comfortaa"/>
                <a:ea typeface="Comfortaa"/>
                <a:cs typeface="Comfortaa"/>
                <a:sym typeface="Comfortaa"/>
              </a:rPr>
              <a:t>Kube-proxy</a:t>
            </a:r>
            <a:endParaRPr b="1">
              <a:latin typeface="Comfortaa"/>
              <a:ea typeface="Comfortaa"/>
              <a:cs typeface="Comfortaa"/>
              <a:sym typeface="Comfortaa"/>
            </a:endParaRPr>
          </a:p>
          <a:p>
            <a:pPr marL="0" lvl="0" indent="0" algn="ctr" rtl="0">
              <a:spcBef>
                <a:spcPts val="0"/>
              </a:spcBef>
              <a:spcAft>
                <a:spcPts val="0"/>
              </a:spcAft>
              <a:buNone/>
            </a:pPr>
            <a:endParaRPr b="1">
              <a:latin typeface="Comfortaa"/>
              <a:ea typeface="Comfortaa"/>
              <a:cs typeface="Comfortaa"/>
              <a:sym typeface="Comfortaa"/>
            </a:endParaRPr>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Shape 5199"/>
        <p:cNvGrpSpPr/>
        <p:nvPr/>
      </p:nvGrpSpPr>
      <p:grpSpPr>
        <a:xfrm>
          <a:off x="0" y="0"/>
          <a:ext cx="0" cy="0"/>
          <a:chOff x="0" y="0"/>
          <a:chExt cx="0" cy="0"/>
        </a:xfrm>
      </p:grpSpPr>
      <p:sp>
        <p:nvSpPr>
          <p:cNvPr id="5200" name="Google Shape;5200;p619"/>
          <p:cNvSpPr txBox="1">
            <a:spLocks noGrp="1"/>
          </p:cNvSpPr>
          <p:nvPr>
            <p:ph type="title"/>
          </p:nvPr>
        </p:nvSpPr>
        <p:spPr>
          <a:xfrm>
            <a:off x="490250" y="159800"/>
            <a:ext cx="8528400" cy="4654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Applications write their logs to a log file using standard I/O streams.</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
        <p:nvSpPr>
          <p:cNvPr id="5201" name="Google Shape;5201;p619"/>
          <p:cNvSpPr txBox="1"/>
          <p:nvPr/>
        </p:nvSpPr>
        <p:spPr>
          <a:xfrm>
            <a:off x="659175" y="2686625"/>
            <a:ext cx="3325800" cy="1118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r>
              <a:rPr lang="en" sz="2400" b="1">
                <a:solidFill>
                  <a:schemeClr val="dk1"/>
                </a:solidFill>
                <a:latin typeface="Comfortaa"/>
                <a:ea typeface="Comfortaa"/>
                <a:cs typeface="Comfortaa"/>
                <a:sym typeface="Comfortaa"/>
              </a:rPr>
              <a:t>APPLICATION</a:t>
            </a:r>
            <a:endParaRPr sz="2400" b="1">
              <a:solidFill>
                <a:schemeClr val="dk1"/>
              </a:solidFill>
              <a:latin typeface="Comfortaa"/>
              <a:ea typeface="Comfortaa"/>
              <a:cs typeface="Comfortaa"/>
              <a:sym typeface="Comfortaa"/>
            </a:endParaRPr>
          </a:p>
        </p:txBody>
      </p:sp>
      <p:sp>
        <p:nvSpPr>
          <p:cNvPr id="5202" name="Google Shape;5202;p619"/>
          <p:cNvSpPr/>
          <p:nvPr/>
        </p:nvSpPr>
        <p:spPr>
          <a:xfrm>
            <a:off x="4150550" y="3006275"/>
            <a:ext cx="1572300" cy="479400"/>
          </a:xfrm>
          <a:prstGeom prst="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19"/>
          <p:cNvSpPr txBox="1"/>
          <p:nvPr/>
        </p:nvSpPr>
        <p:spPr>
          <a:xfrm>
            <a:off x="5888425" y="2836425"/>
            <a:ext cx="2876400" cy="969000"/>
          </a:xfrm>
          <a:prstGeom prst="rect">
            <a:avLst/>
          </a:prstGeom>
          <a:noFill/>
          <a:ln w="38100" cap="flat" cmpd="sng">
            <a:solidFill>
              <a:srgbClr val="00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8F8F8"/>
                </a:solidFill>
                <a:latin typeface="Comfortaa"/>
                <a:ea typeface="Comfortaa"/>
                <a:cs typeface="Comfortaa"/>
                <a:sym typeface="Comfortaa"/>
              </a:rPr>
              <a:t>  LOG file at</a:t>
            </a:r>
            <a:endParaRPr sz="1800" b="1">
              <a:solidFill>
                <a:srgbClr val="F8F8F8"/>
              </a:solidFill>
              <a:latin typeface="Comfortaa"/>
              <a:ea typeface="Comfortaa"/>
              <a:cs typeface="Comfortaa"/>
              <a:sym typeface="Comfortaa"/>
            </a:endParaRPr>
          </a:p>
          <a:p>
            <a:pPr marL="0" lvl="0" indent="0" algn="l" rtl="0">
              <a:spcBef>
                <a:spcPts val="0"/>
              </a:spcBef>
              <a:spcAft>
                <a:spcPts val="0"/>
              </a:spcAft>
              <a:buNone/>
            </a:pPr>
            <a:endParaRPr sz="1800" b="1">
              <a:solidFill>
                <a:srgbClr val="F8F8F8"/>
              </a:solidFill>
              <a:latin typeface="Comfortaa"/>
              <a:ea typeface="Comfortaa"/>
              <a:cs typeface="Comfortaa"/>
              <a:sym typeface="Comfortaa"/>
            </a:endParaRPr>
          </a:p>
          <a:p>
            <a:pPr marL="0" lvl="0" indent="0" algn="l" rtl="0">
              <a:spcBef>
                <a:spcPts val="0"/>
              </a:spcBef>
              <a:spcAft>
                <a:spcPts val="0"/>
              </a:spcAft>
              <a:buNone/>
            </a:pPr>
            <a:r>
              <a:rPr lang="en" sz="1800" b="1">
                <a:solidFill>
                  <a:srgbClr val="F8F8F8"/>
                </a:solidFill>
                <a:latin typeface="Comfortaa"/>
                <a:ea typeface="Comfortaa"/>
                <a:cs typeface="Comfortaa"/>
                <a:sym typeface="Comfortaa"/>
              </a:rPr>
              <a:t>/var/log/containers</a:t>
            </a:r>
            <a:endParaRPr sz="1800" b="1">
              <a:solidFill>
                <a:srgbClr val="F8F8F8"/>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00">
                                            <p:txEl>
                                              <p:pRg st="0" end="0"/>
                                            </p:txEl>
                                          </p:spTgt>
                                        </p:tgtEl>
                                        <p:attrNameLst>
                                          <p:attrName>style.visibility</p:attrName>
                                        </p:attrNameLst>
                                      </p:cBhvr>
                                      <p:to>
                                        <p:strVal val="visible"/>
                                      </p:to>
                                    </p:set>
                                    <p:animEffect transition="in" filter="fade">
                                      <p:cBhvr>
                                        <p:cTn id="7" dur="1000"/>
                                        <p:tgtEl>
                                          <p:spTgt spid="52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00">
                                            <p:txEl>
                                              <p:pRg st="1" end="1"/>
                                            </p:txEl>
                                          </p:spTgt>
                                        </p:tgtEl>
                                        <p:attrNameLst>
                                          <p:attrName>style.visibility</p:attrName>
                                        </p:attrNameLst>
                                      </p:cBhvr>
                                      <p:to>
                                        <p:strVal val="visible"/>
                                      </p:to>
                                    </p:set>
                                    <p:animEffect transition="in" filter="fade">
                                      <p:cBhvr>
                                        <p:cTn id="12" dur="1000"/>
                                        <p:tgtEl>
                                          <p:spTgt spid="52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00">
                                            <p:txEl>
                                              <p:pRg st="2" end="2"/>
                                            </p:txEl>
                                          </p:spTgt>
                                        </p:tgtEl>
                                        <p:attrNameLst>
                                          <p:attrName>style.visibility</p:attrName>
                                        </p:attrNameLst>
                                      </p:cBhvr>
                                      <p:to>
                                        <p:strVal val="visible"/>
                                      </p:to>
                                    </p:set>
                                    <p:animEffect transition="in" filter="fade">
                                      <p:cBhvr>
                                        <p:cTn id="17" dur="1000"/>
                                        <p:tgtEl>
                                          <p:spTgt spid="52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00">
                                            <p:txEl>
                                              <p:pRg st="3" end="3"/>
                                            </p:txEl>
                                          </p:spTgt>
                                        </p:tgtEl>
                                        <p:attrNameLst>
                                          <p:attrName>style.visibility</p:attrName>
                                        </p:attrNameLst>
                                      </p:cBhvr>
                                      <p:to>
                                        <p:strVal val="visible"/>
                                      </p:to>
                                    </p:set>
                                    <p:animEffect transition="in" filter="fade">
                                      <p:cBhvr>
                                        <p:cTn id="22" dur="1000"/>
                                        <p:tgtEl>
                                          <p:spTgt spid="52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00">
                                            <p:txEl>
                                              <p:pRg st="4" end="4"/>
                                            </p:txEl>
                                          </p:spTgt>
                                        </p:tgtEl>
                                        <p:attrNameLst>
                                          <p:attrName>style.visibility</p:attrName>
                                        </p:attrNameLst>
                                      </p:cBhvr>
                                      <p:to>
                                        <p:strVal val="visible"/>
                                      </p:to>
                                    </p:set>
                                    <p:animEffect transition="in" filter="fade">
                                      <p:cBhvr>
                                        <p:cTn id="27" dur="1000"/>
                                        <p:tgtEl>
                                          <p:spTgt spid="52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00">
                                            <p:txEl>
                                              <p:pRg st="5" end="5"/>
                                            </p:txEl>
                                          </p:spTgt>
                                        </p:tgtEl>
                                        <p:attrNameLst>
                                          <p:attrName>style.visibility</p:attrName>
                                        </p:attrNameLst>
                                      </p:cBhvr>
                                      <p:to>
                                        <p:strVal val="visible"/>
                                      </p:to>
                                    </p:set>
                                    <p:animEffect transition="in" filter="fade">
                                      <p:cBhvr>
                                        <p:cTn id="32" dur="1000"/>
                                        <p:tgtEl>
                                          <p:spTgt spid="52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00">
                                            <p:txEl>
                                              <p:pRg st="6" end="6"/>
                                            </p:txEl>
                                          </p:spTgt>
                                        </p:tgtEl>
                                        <p:attrNameLst>
                                          <p:attrName>style.visibility</p:attrName>
                                        </p:attrNameLst>
                                      </p:cBhvr>
                                      <p:to>
                                        <p:strVal val="visible"/>
                                      </p:to>
                                    </p:set>
                                    <p:animEffect transition="in" filter="fade">
                                      <p:cBhvr>
                                        <p:cTn id="37" dur="1000"/>
                                        <p:tgtEl>
                                          <p:spTgt spid="52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00">
                                            <p:txEl>
                                              <p:pRg st="7" end="7"/>
                                            </p:txEl>
                                          </p:spTgt>
                                        </p:tgtEl>
                                        <p:attrNameLst>
                                          <p:attrName>style.visibility</p:attrName>
                                        </p:attrNameLst>
                                      </p:cBhvr>
                                      <p:to>
                                        <p:strVal val="visible"/>
                                      </p:to>
                                    </p:set>
                                    <p:animEffect transition="in" filter="fade">
                                      <p:cBhvr>
                                        <p:cTn id="42" dur="1000"/>
                                        <p:tgtEl>
                                          <p:spTgt spid="52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Shape 5207"/>
        <p:cNvGrpSpPr/>
        <p:nvPr/>
      </p:nvGrpSpPr>
      <p:grpSpPr>
        <a:xfrm>
          <a:off x="0" y="0"/>
          <a:ext cx="0" cy="0"/>
          <a:chOff x="0" y="0"/>
          <a:chExt cx="0" cy="0"/>
        </a:xfrm>
      </p:grpSpPr>
      <p:sp>
        <p:nvSpPr>
          <p:cNvPr id="5208" name="Google Shape;5208;p620"/>
          <p:cNvSpPr txBox="1">
            <a:spLocks noGrp="1"/>
          </p:cNvSpPr>
          <p:nvPr>
            <p:ph type="title"/>
          </p:nvPr>
        </p:nvSpPr>
        <p:spPr>
          <a:xfrm>
            <a:off x="490250" y="159800"/>
            <a:ext cx="8528400" cy="4654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What are standard I/O streams?</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in Linux system, a stream is something that can transfer data. In the case of these streams, that data is text</a:t>
            </a: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I/O is input and output of data.</a:t>
            </a: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These standard streams are the communication channels between the application program and its environment with </a:t>
            </a:r>
            <a:r>
              <a:rPr lang="en" sz="2600" b="1">
                <a:solidFill>
                  <a:srgbClr val="00FF00"/>
                </a:solidFill>
                <a:latin typeface="Comfortaa"/>
                <a:ea typeface="Comfortaa"/>
                <a:cs typeface="Comfortaa"/>
                <a:sym typeface="Comfortaa"/>
              </a:rPr>
              <a:t>stdin, stdout and stderr</a:t>
            </a:r>
            <a:r>
              <a:rPr lang="en" sz="2600" b="1">
                <a:latin typeface="Comfortaa"/>
                <a:ea typeface="Comfortaa"/>
                <a:cs typeface="Comfortaa"/>
                <a:sym typeface="Comfortaa"/>
              </a:rPr>
              <a:t>.</a:t>
            </a:r>
            <a:endParaRPr sz="2600" b="1">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08">
                                            <p:txEl>
                                              <p:pRg st="0" end="0"/>
                                            </p:txEl>
                                          </p:spTgt>
                                        </p:tgtEl>
                                        <p:attrNameLst>
                                          <p:attrName>style.visibility</p:attrName>
                                        </p:attrNameLst>
                                      </p:cBhvr>
                                      <p:to>
                                        <p:strVal val="visible"/>
                                      </p:to>
                                    </p:set>
                                    <p:animEffect transition="in" filter="fade">
                                      <p:cBhvr>
                                        <p:cTn id="7" dur="1000"/>
                                        <p:tgtEl>
                                          <p:spTgt spid="52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08">
                                            <p:txEl>
                                              <p:pRg st="1" end="1"/>
                                            </p:txEl>
                                          </p:spTgt>
                                        </p:tgtEl>
                                        <p:attrNameLst>
                                          <p:attrName>style.visibility</p:attrName>
                                        </p:attrNameLst>
                                      </p:cBhvr>
                                      <p:to>
                                        <p:strVal val="visible"/>
                                      </p:to>
                                    </p:set>
                                    <p:animEffect transition="in" filter="fade">
                                      <p:cBhvr>
                                        <p:cTn id="12" dur="1000"/>
                                        <p:tgtEl>
                                          <p:spTgt spid="52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08">
                                            <p:txEl>
                                              <p:pRg st="2" end="2"/>
                                            </p:txEl>
                                          </p:spTgt>
                                        </p:tgtEl>
                                        <p:attrNameLst>
                                          <p:attrName>style.visibility</p:attrName>
                                        </p:attrNameLst>
                                      </p:cBhvr>
                                      <p:to>
                                        <p:strVal val="visible"/>
                                      </p:to>
                                    </p:set>
                                    <p:animEffect transition="in" filter="fade">
                                      <p:cBhvr>
                                        <p:cTn id="17" dur="1000"/>
                                        <p:tgtEl>
                                          <p:spTgt spid="52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08">
                                            <p:txEl>
                                              <p:pRg st="3" end="3"/>
                                            </p:txEl>
                                          </p:spTgt>
                                        </p:tgtEl>
                                        <p:attrNameLst>
                                          <p:attrName>style.visibility</p:attrName>
                                        </p:attrNameLst>
                                      </p:cBhvr>
                                      <p:to>
                                        <p:strVal val="visible"/>
                                      </p:to>
                                    </p:set>
                                    <p:animEffect transition="in" filter="fade">
                                      <p:cBhvr>
                                        <p:cTn id="22" dur="1000"/>
                                        <p:tgtEl>
                                          <p:spTgt spid="52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08">
                                            <p:txEl>
                                              <p:pRg st="4" end="4"/>
                                            </p:txEl>
                                          </p:spTgt>
                                        </p:tgtEl>
                                        <p:attrNameLst>
                                          <p:attrName>style.visibility</p:attrName>
                                        </p:attrNameLst>
                                      </p:cBhvr>
                                      <p:to>
                                        <p:strVal val="visible"/>
                                      </p:to>
                                    </p:set>
                                    <p:animEffect transition="in" filter="fade">
                                      <p:cBhvr>
                                        <p:cTn id="27" dur="1000"/>
                                        <p:tgtEl>
                                          <p:spTgt spid="52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08">
                                            <p:txEl>
                                              <p:pRg st="5" end="5"/>
                                            </p:txEl>
                                          </p:spTgt>
                                        </p:tgtEl>
                                        <p:attrNameLst>
                                          <p:attrName>style.visibility</p:attrName>
                                        </p:attrNameLst>
                                      </p:cBhvr>
                                      <p:to>
                                        <p:strVal val="visible"/>
                                      </p:to>
                                    </p:set>
                                    <p:animEffect transition="in" filter="fade">
                                      <p:cBhvr>
                                        <p:cTn id="32" dur="1000"/>
                                        <p:tgtEl>
                                          <p:spTgt spid="520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08">
                                            <p:txEl>
                                              <p:pRg st="6" end="6"/>
                                            </p:txEl>
                                          </p:spTgt>
                                        </p:tgtEl>
                                        <p:attrNameLst>
                                          <p:attrName>style.visibility</p:attrName>
                                        </p:attrNameLst>
                                      </p:cBhvr>
                                      <p:to>
                                        <p:strVal val="visible"/>
                                      </p:to>
                                    </p:set>
                                    <p:animEffect transition="in" filter="fade">
                                      <p:cBhvr>
                                        <p:cTn id="37" dur="1000"/>
                                        <p:tgtEl>
                                          <p:spTgt spid="520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08">
                                            <p:txEl>
                                              <p:pRg st="7" end="7"/>
                                            </p:txEl>
                                          </p:spTgt>
                                        </p:tgtEl>
                                        <p:attrNameLst>
                                          <p:attrName>style.visibility</p:attrName>
                                        </p:attrNameLst>
                                      </p:cBhvr>
                                      <p:to>
                                        <p:strVal val="visible"/>
                                      </p:to>
                                    </p:set>
                                    <p:animEffect transition="in" filter="fade">
                                      <p:cBhvr>
                                        <p:cTn id="42" dur="1000"/>
                                        <p:tgtEl>
                                          <p:spTgt spid="520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208">
                                            <p:txEl>
                                              <p:pRg st="8" end="8"/>
                                            </p:txEl>
                                          </p:spTgt>
                                        </p:tgtEl>
                                        <p:attrNameLst>
                                          <p:attrName>style.visibility</p:attrName>
                                        </p:attrNameLst>
                                      </p:cBhvr>
                                      <p:to>
                                        <p:strVal val="visible"/>
                                      </p:to>
                                    </p:set>
                                    <p:animEffect transition="in" filter="fade">
                                      <p:cBhvr>
                                        <p:cTn id="47" dur="1000"/>
                                        <p:tgtEl>
                                          <p:spTgt spid="520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208">
                                            <p:txEl>
                                              <p:pRg st="9" end="9"/>
                                            </p:txEl>
                                          </p:spTgt>
                                        </p:tgtEl>
                                        <p:attrNameLst>
                                          <p:attrName>style.visibility</p:attrName>
                                        </p:attrNameLst>
                                      </p:cBhvr>
                                      <p:to>
                                        <p:strVal val="visible"/>
                                      </p:to>
                                    </p:set>
                                    <p:animEffect transition="in" filter="fade">
                                      <p:cBhvr>
                                        <p:cTn id="52" dur="1000"/>
                                        <p:tgtEl>
                                          <p:spTgt spid="520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208">
                                            <p:txEl>
                                              <p:pRg st="10" end="10"/>
                                            </p:txEl>
                                          </p:spTgt>
                                        </p:tgtEl>
                                        <p:attrNameLst>
                                          <p:attrName>style.visibility</p:attrName>
                                        </p:attrNameLst>
                                      </p:cBhvr>
                                      <p:to>
                                        <p:strVal val="visible"/>
                                      </p:to>
                                    </p:set>
                                    <p:animEffect transition="in" filter="fade">
                                      <p:cBhvr>
                                        <p:cTn id="57" dur="1000"/>
                                        <p:tgtEl>
                                          <p:spTgt spid="520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208">
                                            <p:txEl>
                                              <p:pRg st="11" end="11"/>
                                            </p:txEl>
                                          </p:spTgt>
                                        </p:tgtEl>
                                        <p:attrNameLst>
                                          <p:attrName>style.visibility</p:attrName>
                                        </p:attrNameLst>
                                      </p:cBhvr>
                                      <p:to>
                                        <p:strVal val="visible"/>
                                      </p:to>
                                    </p:set>
                                    <p:animEffect transition="in" filter="fade">
                                      <p:cBhvr>
                                        <p:cTn id="62" dur="1000"/>
                                        <p:tgtEl>
                                          <p:spTgt spid="520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208">
                                            <p:txEl>
                                              <p:pRg st="12" end="12"/>
                                            </p:txEl>
                                          </p:spTgt>
                                        </p:tgtEl>
                                        <p:attrNameLst>
                                          <p:attrName>style.visibility</p:attrName>
                                        </p:attrNameLst>
                                      </p:cBhvr>
                                      <p:to>
                                        <p:strVal val="visible"/>
                                      </p:to>
                                    </p:set>
                                    <p:animEffect transition="in" filter="fade">
                                      <p:cBhvr>
                                        <p:cTn id="67" dur="1000"/>
                                        <p:tgtEl>
                                          <p:spTgt spid="520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208">
                                            <p:txEl>
                                              <p:pRg st="13" end="13"/>
                                            </p:txEl>
                                          </p:spTgt>
                                        </p:tgtEl>
                                        <p:attrNameLst>
                                          <p:attrName>style.visibility</p:attrName>
                                        </p:attrNameLst>
                                      </p:cBhvr>
                                      <p:to>
                                        <p:strVal val="visible"/>
                                      </p:to>
                                    </p:set>
                                    <p:animEffect transition="in" filter="fade">
                                      <p:cBhvr>
                                        <p:cTn id="72" dur="1000"/>
                                        <p:tgtEl>
                                          <p:spTgt spid="520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208">
                                            <p:txEl>
                                              <p:pRg st="14" end="14"/>
                                            </p:txEl>
                                          </p:spTgt>
                                        </p:tgtEl>
                                        <p:attrNameLst>
                                          <p:attrName>style.visibility</p:attrName>
                                        </p:attrNameLst>
                                      </p:cBhvr>
                                      <p:to>
                                        <p:strVal val="visible"/>
                                      </p:to>
                                    </p:set>
                                    <p:animEffect transition="in" filter="fade">
                                      <p:cBhvr>
                                        <p:cTn id="77" dur="1000"/>
                                        <p:tgtEl>
                                          <p:spTgt spid="5208">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208">
                                            <p:txEl>
                                              <p:pRg st="15" end="15"/>
                                            </p:txEl>
                                          </p:spTgt>
                                        </p:tgtEl>
                                        <p:attrNameLst>
                                          <p:attrName>style.visibility</p:attrName>
                                        </p:attrNameLst>
                                      </p:cBhvr>
                                      <p:to>
                                        <p:strVal val="visible"/>
                                      </p:to>
                                    </p:set>
                                    <p:animEffect transition="in" filter="fade">
                                      <p:cBhvr>
                                        <p:cTn id="82" dur="1000"/>
                                        <p:tgtEl>
                                          <p:spTgt spid="5208">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208">
                                            <p:txEl>
                                              <p:pRg st="16" end="16"/>
                                            </p:txEl>
                                          </p:spTgt>
                                        </p:tgtEl>
                                        <p:attrNameLst>
                                          <p:attrName>style.visibility</p:attrName>
                                        </p:attrNameLst>
                                      </p:cBhvr>
                                      <p:to>
                                        <p:strVal val="visible"/>
                                      </p:to>
                                    </p:set>
                                    <p:animEffect transition="in" filter="fade">
                                      <p:cBhvr>
                                        <p:cTn id="87" dur="1000"/>
                                        <p:tgtEl>
                                          <p:spTgt spid="5208">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208">
                                            <p:txEl>
                                              <p:pRg st="17" end="17"/>
                                            </p:txEl>
                                          </p:spTgt>
                                        </p:tgtEl>
                                        <p:attrNameLst>
                                          <p:attrName>style.visibility</p:attrName>
                                        </p:attrNameLst>
                                      </p:cBhvr>
                                      <p:to>
                                        <p:strVal val="visible"/>
                                      </p:to>
                                    </p:set>
                                    <p:animEffect transition="in" filter="fade">
                                      <p:cBhvr>
                                        <p:cTn id="92" dur="1000"/>
                                        <p:tgtEl>
                                          <p:spTgt spid="5208">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208">
                                            <p:txEl>
                                              <p:pRg st="18" end="18"/>
                                            </p:txEl>
                                          </p:spTgt>
                                        </p:tgtEl>
                                        <p:attrNameLst>
                                          <p:attrName>style.visibility</p:attrName>
                                        </p:attrNameLst>
                                      </p:cBhvr>
                                      <p:to>
                                        <p:strVal val="visible"/>
                                      </p:to>
                                    </p:set>
                                    <p:animEffect transition="in" filter="fade">
                                      <p:cBhvr>
                                        <p:cTn id="97" dur="1000"/>
                                        <p:tgtEl>
                                          <p:spTgt spid="5208">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208">
                                            <p:txEl>
                                              <p:pRg st="19" end="19"/>
                                            </p:txEl>
                                          </p:spTgt>
                                        </p:tgtEl>
                                        <p:attrNameLst>
                                          <p:attrName>style.visibility</p:attrName>
                                        </p:attrNameLst>
                                      </p:cBhvr>
                                      <p:to>
                                        <p:strVal val="visible"/>
                                      </p:to>
                                    </p:set>
                                    <p:animEffect transition="in" filter="fade">
                                      <p:cBhvr>
                                        <p:cTn id="102" dur="1000"/>
                                        <p:tgtEl>
                                          <p:spTgt spid="5208">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208">
                                            <p:txEl>
                                              <p:pRg st="20" end="20"/>
                                            </p:txEl>
                                          </p:spTgt>
                                        </p:tgtEl>
                                        <p:attrNameLst>
                                          <p:attrName>style.visibility</p:attrName>
                                        </p:attrNameLst>
                                      </p:cBhvr>
                                      <p:to>
                                        <p:strVal val="visible"/>
                                      </p:to>
                                    </p:set>
                                    <p:animEffect transition="in" filter="fade">
                                      <p:cBhvr>
                                        <p:cTn id="107" dur="1000"/>
                                        <p:tgtEl>
                                          <p:spTgt spid="5208">
                                            <p:txEl>
                                              <p:pRg st="20" end="2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08">
                                            <p:txEl>
                                              <p:pRg st="21" end="21"/>
                                            </p:txEl>
                                          </p:spTgt>
                                        </p:tgtEl>
                                        <p:attrNameLst>
                                          <p:attrName>style.visibility</p:attrName>
                                        </p:attrNameLst>
                                      </p:cBhvr>
                                      <p:to>
                                        <p:strVal val="visible"/>
                                      </p:to>
                                    </p:set>
                                    <p:animEffect transition="in" filter="fade">
                                      <p:cBhvr>
                                        <p:cTn id="112" dur="1000"/>
                                        <p:tgtEl>
                                          <p:spTgt spid="5208">
                                            <p:txEl>
                                              <p:pRg st="21" end="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Shape 5212"/>
        <p:cNvGrpSpPr/>
        <p:nvPr/>
      </p:nvGrpSpPr>
      <p:grpSpPr>
        <a:xfrm>
          <a:off x="0" y="0"/>
          <a:ext cx="0" cy="0"/>
          <a:chOff x="0" y="0"/>
          <a:chExt cx="0" cy="0"/>
        </a:xfrm>
      </p:grpSpPr>
      <p:sp>
        <p:nvSpPr>
          <p:cNvPr id="5213" name="Google Shape;5213;p621"/>
          <p:cNvSpPr txBox="1">
            <a:spLocks noGrp="1"/>
          </p:cNvSpPr>
          <p:nvPr>
            <p:ph type="title"/>
          </p:nvPr>
        </p:nvSpPr>
        <p:spPr>
          <a:xfrm>
            <a:off x="0" y="159800"/>
            <a:ext cx="9018600" cy="49038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700" b="1">
                <a:latin typeface="Comfortaa"/>
                <a:ea typeface="Comfortaa"/>
                <a:cs typeface="Comfortaa"/>
                <a:sym typeface="Comfortaa"/>
              </a:rPr>
              <a:t>Applications write their logs to a log file using standard I/O streams. </a:t>
            </a:r>
            <a:endParaRPr sz="2700" b="1">
              <a:latin typeface="Comfortaa"/>
              <a:ea typeface="Comfortaa"/>
              <a:cs typeface="Comfortaa"/>
              <a:sym typeface="Comfortaa"/>
            </a:endParaRPr>
          </a:p>
          <a:p>
            <a:pPr marL="0" lvl="0" indent="0" algn="l" rtl="0">
              <a:spcBef>
                <a:spcPts val="0"/>
              </a:spcBef>
              <a:spcAft>
                <a:spcPts val="0"/>
              </a:spcAft>
              <a:buNone/>
            </a:pPr>
            <a:r>
              <a:rPr lang="en" sz="2700" b="1">
                <a:solidFill>
                  <a:srgbClr val="00FF00"/>
                </a:solidFill>
                <a:latin typeface="Comfortaa"/>
                <a:ea typeface="Comfortaa"/>
                <a:cs typeface="Comfortaa"/>
                <a:sym typeface="Comfortaa"/>
              </a:rPr>
              <a:t>stdin</a:t>
            </a:r>
            <a:r>
              <a:rPr lang="en" sz="2700" b="1">
                <a:latin typeface="Comfortaa"/>
                <a:ea typeface="Comfortaa"/>
                <a:cs typeface="Comfortaa"/>
                <a:sym typeface="Comfortaa"/>
              </a:rPr>
              <a:t> -- text as input to app</a:t>
            </a:r>
            <a:endParaRPr sz="2700" b="1">
              <a:latin typeface="Comfortaa"/>
              <a:ea typeface="Comfortaa"/>
              <a:cs typeface="Comfortaa"/>
              <a:sym typeface="Comfortaa"/>
            </a:endParaRPr>
          </a:p>
          <a:p>
            <a:pPr marL="0" lvl="0" indent="0" algn="l" rtl="0">
              <a:spcBef>
                <a:spcPts val="0"/>
              </a:spcBef>
              <a:spcAft>
                <a:spcPts val="0"/>
              </a:spcAft>
              <a:buNone/>
            </a:pPr>
            <a:r>
              <a:rPr lang="en" sz="2700" b="1">
                <a:solidFill>
                  <a:srgbClr val="00FF00"/>
                </a:solidFill>
                <a:latin typeface="Comfortaa"/>
                <a:ea typeface="Comfortaa"/>
                <a:cs typeface="Comfortaa"/>
                <a:sym typeface="Comfortaa"/>
              </a:rPr>
              <a:t>stdout</a:t>
            </a:r>
            <a:r>
              <a:rPr lang="en" sz="2700" b="1">
                <a:latin typeface="Comfortaa"/>
                <a:ea typeface="Comfortaa"/>
                <a:cs typeface="Comfortaa"/>
                <a:sym typeface="Comfortaa"/>
              </a:rPr>
              <a:t> -- text as output from the app</a:t>
            </a:r>
            <a:endParaRPr sz="2700" b="1">
              <a:latin typeface="Comfortaa"/>
              <a:ea typeface="Comfortaa"/>
              <a:cs typeface="Comfortaa"/>
              <a:sym typeface="Comfortaa"/>
            </a:endParaRPr>
          </a:p>
          <a:p>
            <a:pPr marL="0" lvl="0" indent="0" algn="l" rtl="0">
              <a:spcBef>
                <a:spcPts val="0"/>
              </a:spcBef>
              <a:spcAft>
                <a:spcPts val="0"/>
              </a:spcAft>
              <a:buNone/>
            </a:pPr>
            <a:r>
              <a:rPr lang="en" sz="2700" b="1">
                <a:solidFill>
                  <a:srgbClr val="00FF00"/>
                </a:solidFill>
                <a:latin typeface="Comfortaa"/>
                <a:ea typeface="Comfortaa"/>
                <a:cs typeface="Comfortaa"/>
                <a:sym typeface="Comfortaa"/>
              </a:rPr>
              <a:t>stderr </a:t>
            </a:r>
            <a:r>
              <a:rPr lang="en" sz="2700" b="1">
                <a:latin typeface="Comfortaa"/>
                <a:ea typeface="Comfortaa"/>
                <a:cs typeface="Comfortaa"/>
                <a:sym typeface="Comfortaa"/>
              </a:rPr>
              <a:t>-- text as output of error messages</a:t>
            </a:r>
            <a:endParaRPr sz="27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
        <p:nvSpPr>
          <p:cNvPr id="5214" name="Google Shape;5214;p621"/>
          <p:cNvSpPr txBox="1"/>
          <p:nvPr/>
        </p:nvSpPr>
        <p:spPr>
          <a:xfrm>
            <a:off x="319600" y="2686625"/>
            <a:ext cx="3325800" cy="1118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r>
              <a:rPr lang="en" sz="2400" b="1">
                <a:solidFill>
                  <a:schemeClr val="dk1"/>
                </a:solidFill>
                <a:latin typeface="Comfortaa"/>
                <a:ea typeface="Comfortaa"/>
                <a:cs typeface="Comfortaa"/>
                <a:sym typeface="Comfortaa"/>
              </a:rPr>
              <a:t>APPLICATION</a:t>
            </a:r>
            <a:endParaRPr sz="2400" b="1">
              <a:solidFill>
                <a:schemeClr val="dk1"/>
              </a:solidFill>
              <a:latin typeface="Comfortaa"/>
              <a:ea typeface="Comfortaa"/>
              <a:cs typeface="Comfortaa"/>
              <a:sym typeface="Comfortaa"/>
            </a:endParaRPr>
          </a:p>
        </p:txBody>
      </p:sp>
      <p:sp>
        <p:nvSpPr>
          <p:cNvPr id="5215" name="Google Shape;5215;p621"/>
          <p:cNvSpPr/>
          <p:nvPr/>
        </p:nvSpPr>
        <p:spPr>
          <a:xfrm>
            <a:off x="3910850" y="2571750"/>
            <a:ext cx="1572300" cy="629100"/>
          </a:xfrm>
          <a:prstGeom prst="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t>stdout</a:t>
            </a:r>
            <a:endParaRPr sz="1900" b="1"/>
          </a:p>
        </p:txBody>
      </p:sp>
      <p:sp>
        <p:nvSpPr>
          <p:cNvPr id="5216" name="Google Shape;5216;p621"/>
          <p:cNvSpPr txBox="1"/>
          <p:nvPr/>
        </p:nvSpPr>
        <p:spPr>
          <a:xfrm>
            <a:off x="5888425" y="2646650"/>
            <a:ext cx="2876400" cy="1248300"/>
          </a:xfrm>
          <a:prstGeom prst="rect">
            <a:avLst/>
          </a:prstGeom>
          <a:noFill/>
          <a:ln w="38100" cap="flat" cmpd="sng">
            <a:solidFill>
              <a:srgbClr val="00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8F8F8"/>
                </a:solidFill>
                <a:latin typeface="Comfortaa"/>
                <a:ea typeface="Comfortaa"/>
                <a:cs typeface="Comfortaa"/>
                <a:sym typeface="Comfortaa"/>
              </a:rPr>
              <a:t> </a:t>
            </a:r>
            <a:r>
              <a:rPr lang="en" sz="2800" b="1">
                <a:solidFill>
                  <a:srgbClr val="F8F8F8"/>
                </a:solidFill>
                <a:latin typeface="Comfortaa"/>
                <a:ea typeface="Comfortaa"/>
                <a:cs typeface="Comfortaa"/>
                <a:sym typeface="Comfortaa"/>
              </a:rPr>
              <a:t> LOG file</a:t>
            </a:r>
            <a:endParaRPr sz="2800" b="1">
              <a:solidFill>
                <a:srgbClr val="F8F8F8"/>
              </a:solidFill>
              <a:latin typeface="Comfortaa"/>
              <a:ea typeface="Comfortaa"/>
              <a:cs typeface="Comfortaa"/>
              <a:sym typeface="Comfortaa"/>
            </a:endParaRPr>
          </a:p>
          <a:p>
            <a:pPr marL="0" lvl="0" indent="0" algn="l" rtl="0">
              <a:spcBef>
                <a:spcPts val="0"/>
              </a:spcBef>
              <a:spcAft>
                <a:spcPts val="0"/>
              </a:spcAft>
              <a:buNone/>
            </a:pPr>
            <a:endParaRPr sz="1800" b="1">
              <a:solidFill>
                <a:srgbClr val="F8F8F8"/>
              </a:solidFill>
              <a:latin typeface="Comfortaa"/>
              <a:ea typeface="Comfortaa"/>
              <a:cs typeface="Comfortaa"/>
              <a:sym typeface="Comfortaa"/>
            </a:endParaRPr>
          </a:p>
          <a:p>
            <a:pPr marL="0" lvl="0" indent="0" algn="l" rtl="0">
              <a:spcBef>
                <a:spcPts val="0"/>
              </a:spcBef>
              <a:spcAft>
                <a:spcPts val="0"/>
              </a:spcAft>
              <a:buNone/>
            </a:pPr>
            <a:r>
              <a:rPr lang="en" sz="1800" b="1">
                <a:solidFill>
                  <a:srgbClr val="F8F8F8"/>
                </a:solidFill>
                <a:latin typeface="Comfortaa"/>
                <a:ea typeface="Comfortaa"/>
                <a:cs typeface="Comfortaa"/>
                <a:sym typeface="Comfortaa"/>
              </a:rPr>
              <a:t>/var/log/containers</a:t>
            </a:r>
            <a:endParaRPr sz="1800" b="1">
              <a:solidFill>
                <a:srgbClr val="F8F8F8"/>
              </a:solidFill>
              <a:latin typeface="Comfortaa"/>
              <a:ea typeface="Comfortaa"/>
              <a:cs typeface="Comfortaa"/>
              <a:sym typeface="Comfortaa"/>
            </a:endParaRPr>
          </a:p>
        </p:txBody>
      </p:sp>
      <p:sp>
        <p:nvSpPr>
          <p:cNvPr id="5217" name="Google Shape;5217;p621"/>
          <p:cNvSpPr/>
          <p:nvPr/>
        </p:nvSpPr>
        <p:spPr>
          <a:xfrm>
            <a:off x="3910850" y="3345975"/>
            <a:ext cx="1572300" cy="629100"/>
          </a:xfrm>
          <a:prstGeom prst="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b="1"/>
              <a:t>stderr</a:t>
            </a:r>
            <a:endParaRPr sz="1900" b="1"/>
          </a:p>
        </p:txBody>
      </p:sp>
      <p:sp>
        <p:nvSpPr>
          <p:cNvPr id="5218" name="Google Shape;5218;p621"/>
          <p:cNvSpPr/>
          <p:nvPr/>
        </p:nvSpPr>
        <p:spPr>
          <a:xfrm>
            <a:off x="1478175" y="4034900"/>
            <a:ext cx="1218300" cy="969000"/>
          </a:xfrm>
          <a:prstGeom prst="upArrow">
            <a:avLst>
              <a:gd name="adj1" fmla="val 50000"/>
              <a:gd name="adj2" fmla="val 50000"/>
            </a:avLst>
          </a:prstGeom>
          <a:solidFill>
            <a:srgbClr val="2EAEB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21"/>
          <p:cNvSpPr txBox="1"/>
          <p:nvPr/>
        </p:nvSpPr>
        <p:spPr>
          <a:xfrm>
            <a:off x="1702875" y="4444350"/>
            <a:ext cx="8688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rPr>
              <a:t>stdin</a:t>
            </a:r>
            <a:endParaRPr sz="19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13">
                                            <p:txEl>
                                              <p:pRg st="0" end="0"/>
                                            </p:txEl>
                                          </p:spTgt>
                                        </p:tgtEl>
                                        <p:attrNameLst>
                                          <p:attrName>style.visibility</p:attrName>
                                        </p:attrNameLst>
                                      </p:cBhvr>
                                      <p:to>
                                        <p:strVal val="visible"/>
                                      </p:to>
                                    </p:set>
                                    <p:animEffect transition="in" filter="fade">
                                      <p:cBhvr>
                                        <p:cTn id="7" dur="1000"/>
                                        <p:tgtEl>
                                          <p:spTgt spid="52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13">
                                            <p:txEl>
                                              <p:pRg st="1" end="1"/>
                                            </p:txEl>
                                          </p:spTgt>
                                        </p:tgtEl>
                                        <p:attrNameLst>
                                          <p:attrName>style.visibility</p:attrName>
                                        </p:attrNameLst>
                                      </p:cBhvr>
                                      <p:to>
                                        <p:strVal val="visible"/>
                                      </p:to>
                                    </p:set>
                                    <p:animEffect transition="in" filter="fade">
                                      <p:cBhvr>
                                        <p:cTn id="12" dur="1000"/>
                                        <p:tgtEl>
                                          <p:spTgt spid="52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13">
                                            <p:txEl>
                                              <p:pRg st="2" end="2"/>
                                            </p:txEl>
                                          </p:spTgt>
                                        </p:tgtEl>
                                        <p:attrNameLst>
                                          <p:attrName>style.visibility</p:attrName>
                                        </p:attrNameLst>
                                      </p:cBhvr>
                                      <p:to>
                                        <p:strVal val="visible"/>
                                      </p:to>
                                    </p:set>
                                    <p:animEffect transition="in" filter="fade">
                                      <p:cBhvr>
                                        <p:cTn id="17" dur="1000"/>
                                        <p:tgtEl>
                                          <p:spTgt spid="52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13">
                                            <p:txEl>
                                              <p:pRg st="3" end="3"/>
                                            </p:txEl>
                                          </p:spTgt>
                                        </p:tgtEl>
                                        <p:attrNameLst>
                                          <p:attrName>style.visibility</p:attrName>
                                        </p:attrNameLst>
                                      </p:cBhvr>
                                      <p:to>
                                        <p:strVal val="visible"/>
                                      </p:to>
                                    </p:set>
                                    <p:animEffect transition="in" filter="fade">
                                      <p:cBhvr>
                                        <p:cTn id="22" dur="1000"/>
                                        <p:tgtEl>
                                          <p:spTgt spid="52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13">
                                            <p:txEl>
                                              <p:pRg st="4" end="4"/>
                                            </p:txEl>
                                          </p:spTgt>
                                        </p:tgtEl>
                                        <p:attrNameLst>
                                          <p:attrName>style.visibility</p:attrName>
                                        </p:attrNameLst>
                                      </p:cBhvr>
                                      <p:to>
                                        <p:strVal val="visible"/>
                                      </p:to>
                                    </p:set>
                                    <p:animEffect transition="in" filter="fade">
                                      <p:cBhvr>
                                        <p:cTn id="27" dur="1000"/>
                                        <p:tgtEl>
                                          <p:spTgt spid="52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13">
                                            <p:txEl>
                                              <p:pRg st="5" end="5"/>
                                            </p:txEl>
                                          </p:spTgt>
                                        </p:tgtEl>
                                        <p:attrNameLst>
                                          <p:attrName>style.visibility</p:attrName>
                                        </p:attrNameLst>
                                      </p:cBhvr>
                                      <p:to>
                                        <p:strVal val="visible"/>
                                      </p:to>
                                    </p:set>
                                    <p:animEffect transition="in" filter="fade">
                                      <p:cBhvr>
                                        <p:cTn id="32" dur="1000"/>
                                        <p:tgtEl>
                                          <p:spTgt spid="52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13">
                                            <p:txEl>
                                              <p:pRg st="6" end="6"/>
                                            </p:txEl>
                                          </p:spTgt>
                                        </p:tgtEl>
                                        <p:attrNameLst>
                                          <p:attrName>style.visibility</p:attrName>
                                        </p:attrNameLst>
                                      </p:cBhvr>
                                      <p:to>
                                        <p:strVal val="visible"/>
                                      </p:to>
                                    </p:set>
                                    <p:animEffect transition="in" filter="fade">
                                      <p:cBhvr>
                                        <p:cTn id="37" dur="1000"/>
                                        <p:tgtEl>
                                          <p:spTgt spid="52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13">
                                            <p:txEl>
                                              <p:pRg st="7" end="7"/>
                                            </p:txEl>
                                          </p:spTgt>
                                        </p:tgtEl>
                                        <p:attrNameLst>
                                          <p:attrName>style.visibility</p:attrName>
                                        </p:attrNameLst>
                                      </p:cBhvr>
                                      <p:to>
                                        <p:strVal val="visible"/>
                                      </p:to>
                                    </p:set>
                                    <p:animEffect transition="in" filter="fade">
                                      <p:cBhvr>
                                        <p:cTn id="42" dur="1000"/>
                                        <p:tgtEl>
                                          <p:spTgt spid="521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213">
                                            <p:txEl>
                                              <p:pRg st="8" end="8"/>
                                            </p:txEl>
                                          </p:spTgt>
                                        </p:tgtEl>
                                        <p:attrNameLst>
                                          <p:attrName>style.visibility</p:attrName>
                                        </p:attrNameLst>
                                      </p:cBhvr>
                                      <p:to>
                                        <p:strVal val="visible"/>
                                      </p:to>
                                    </p:set>
                                    <p:animEffect transition="in" filter="fade">
                                      <p:cBhvr>
                                        <p:cTn id="47" dur="1000"/>
                                        <p:tgtEl>
                                          <p:spTgt spid="521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213">
                                            <p:txEl>
                                              <p:pRg st="9" end="9"/>
                                            </p:txEl>
                                          </p:spTgt>
                                        </p:tgtEl>
                                        <p:attrNameLst>
                                          <p:attrName>style.visibility</p:attrName>
                                        </p:attrNameLst>
                                      </p:cBhvr>
                                      <p:to>
                                        <p:strVal val="visible"/>
                                      </p:to>
                                    </p:set>
                                    <p:animEffect transition="in" filter="fade">
                                      <p:cBhvr>
                                        <p:cTn id="52" dur="1000"/>
                                        <p:tgtEl>
                                          <p:spTgt spid="521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213">
                                            <p:txEl>
                                              <p:pRg st="10" end="10"/>
                                            </p:txEl>
                                          </p:spTgt>
                                        </p:tgtEl>
                                        <p:attrNameLst>
                                          <p:attrName>style.visibility</p:attrName>
                                        </p:attrNameLst>
                                      </p:cBhvr>
                                      <p:to>
                                        <p:strVal val="visible"/>
                                      </p:to>
                                    </p:set>
                                    <p:animEffect transition="in" filter="fade">
                                      <p:cBhvr>
                                        <p:cTn id="57" dur="1000"/>
                                        <p:tgtEl>
                                          <p:spTgt spid="521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213">
                                            <p:txEl>
                                              <p:pRg st="11" end="11"/>
                                            </p:txEl>
                                          </p:spTgt>
                                        </p:tgtEl>
                                        <p:attrNameLst>
                                          <p:attrName>style.visibility</p:attrName>
                                        </p:attrNameLst>
                                      </p:cBhvr>
                                      <p:to>
                                        <p:strVal val="visible"/>
                                      </p:to>
                                    </p:set>
                                    <p:animEffect transition="in" filter="fade">
                                      <p:cBhvr>
                                        <p:cTn id="62" dur="1000"/>
                                        <p:tgtEl>
                                          <p:spTgt spid="521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Shape 5223"/>
        <p:cNvGrpSpPr/>
        <p:nvPr/>
      </p:nvGrpSpPr>
      <p:grpSpPr>
        <a:xfrm>
          <a:off x="0" y="0"/>
          <a:ext cx="0" cy="0"/>
          <a:chOff x="0" y="0"/>
          <a:chExt cx="0" cy="0"/>
        </a:xfrm>
      </p:grpSpPr>
      <p:sp>
        <p:nvSpPr>
          <p:cNvPr id="5224" name="Google Shape;5224;p622"/>
          <p:cNvSpPr txBox="1">
            <a:spLocks noGrp="1"/>
          </p:cNvSpPr>
          <p:nvPr>
            <p:ph type="title"/>
          </p:nvPr>
        </p:nvSpPr>
        <p:spPr>
          <a:xfrm>
            <a:off x="490250" y="159800"/>
            <a:ext cx="8279400" cy="4654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With Docker, logs are encapsulated in JSON-map</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lnSpc>
                <a:spcPct val="115000"/>
              </a:lnSpc>
              <a:spcBef>
                <a:spcPts val="0"/>
              </a:spcBef>
              <a:spcAft>
                <a:spcPts val="0"/>
              </a:spcAft>
              <a:buNone/>
            </a:pPr>
            <a:r>
              <a:rPr lang="en" sz="2400">
                <a:solidFill>
                  <a:srgbClr val="F2F2F2"/>
                </a:solidFill>
              </a:rPr>
              <a:t>{</a:t>
            </a:r>
            <a:r>
              <a:rPr lang="en" sz="2400">
                <a:solidFill>
                  <a:srgbClr val="00FF00"/>
                </a:solidFill>
              </a:rPr>
              <a:t>"log"</a:t>
            </a:r>
            <a:r>
              <a:rPr lang="en" sz="2400">
                <a:solidFill>
                  <a:srgbClr val="F2F2F2"/>
                </a:solidFill>
              </a:rPr>
              <a:t>:"2021-04-19 15:49:03.355667 I | etcdserver/api/etcdhttp: /health OK (status code 200)\n",</a:t>
            </a:r>
            <a:endParaRPr sz="2400">
              <a:solidFill>
                <a:srgbClr val="F2F2F2"/>
              </a:solidFill>
            </a:endParaRPr>
          </a:p>
          <a:p>
            <a:pPr marL="0" lvl="0" indent="0" algn="l" rtl="0">
              <a:lnSpc>
                <a:spcPct val="115000"/>
              </a:lnSpc>
              <a:spcBef>
                <a:spcPts val="0"/>
              </a:spcBef>
              <a:spcAft>
                <a:spcPts val="0"/>
              </a:spcAft>
              <a:buNone/>
            </a:pPr>
            <a:r>
              <a:rPr lang="en" sz="2400">
                <a:solidFill>
                  <a:srgbClr val="00FF00"/>
                </a:solidFill>
              </a:rPr>
              <a:t>"stream"</a:t>
            </a:r>
            <a:r>
              <a:rPr lang="en" sz="2400">
                <a:solidFill>
                  <a:srgbClr val="F2F2F2"/>
                </a:solidFill>
              </a:rPr>
              <a:t>:"</a:t>
            </a:r>
            <a:r>
              <a:rPr lang="en" sz="2400">
                <a:solidFill>
                  <a:srgbClr val="F8F8F8"/>
                </a:solidFill>
              </a:rPr>
              <a:t>stderr</a:t>
            </a:r>
            <a:r>
              <a:rPr lang="en" sz="2400">
                <a:solidFill>
                  <a:srgbClr val="F2F2F2"/>
                </a:solidFill>
              </a:rPr>
              <a:t>",</a:t>
            </a:r>
            <a:endParaRPr sz="2400">
              <a:solidFill>
                <a:srgbClr val="F2F2F2"/>
              </a:solidFill>
            </a:endParaRPr>
          </a:p>
          <a:p>
            <a:pPr marL="0" lvl="0" indent="0" algn="l" rtl="0">
              <a:lnSpc>
                <a:spcPct val="115000"/>
              </a:lnSpc>
              <a:spcBef>
                <a:spcPts val="0"/>
              </a:spcBef>
              <a:spcAft>
                <a:spcPts val="0"/>
              </a:spcAft>
              <a:buNone/>
            </a:pPr>
            <a:r>
              <a:rPr lang="en" sz="2400">
                <a:solidFill>
                  <a:srgbClr val="00FF00"/>
                </a:solidFill>
              </a:rPr>
              <a:t>"time"</a:t>
            </a:r>
            <a:r>
              <a:rPr lang="en" sz="2400">
                <a:solidFill>
                  <a:srgbClr val="F2F2F2"/>
                </a:solidFill>
              </a:rPr>
              <a:t>:"2021-04-19T15:49:03.355836772Z"}</a:t>
            </a:r>
            <a:endParaRPr sz="2400">
              <a:solidFill>
                <a:srgbClr val="F2F2F2"/>
              </a:solidFill>
            </a:endParaRPr>
          </a:p>
          <a:p>
            <a:pPr marL="0" lvl="0" indent="0" algn="l" rtl="0">
              <a:spcBef>
                <a:spcPts val="0"/>
              </a:spcBef>
              <a:spcAft>
                <a:spcPts val="0"/>
              </a:spcAft>
              <a:buNone/>
            </a:pP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4">
                                            <p:txEl>
                                              <p:pRg st="0" end="0"/>
                                            </p:txEl>
                                          </p:spTgt>
                                        </p:tgtEl>
                                        <p:attrNameLst>
                                          <p:attrName>style.visibility</p:attrName>
                                        </p:attrNameLst>
                                      </p:cBhvr>
                                      <p:to>
                                        <p:strVal val="visible"/>
                                      </p:to>
                                    </p:set>
                                    <p:animEffect transition="in" filter="fade">
                                      <p:cBhvr>
                                        <p:cTn id="7" dur="1000"/>
                                        <p:tgtEl>
                                          <p:spTgt spid="52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24">
                                            <p:txEl>
                                              <p:pRg st="1" end="1"/>
                                            </p:txEl>
                                          </p:spTgt>
                                        </p:tgtEl>
                                        <p:attrNameLst>
                                          <p:attrName>style.visibility</p:attrName>
                                        </p:attrNameLst>
                                      </p:cBhvr>
                                      <p:to>
                                        <p:strVal val="visible"/>
                                      </p:to>
                                    </p:set>
                                    <p:animEffect transition="in" filter="fade">
                                      <p:cBhvr>
                                        <p:cTn id="12" dur="1000"/>
                                        <p:tgtEl>
                                          <p:spTgt spid="52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24">
                                            <p:txEl>
                                              <p:pRg st="2" end="2"/>
                                            </p:txEl>
                                          </p:spTgt>
                                        </p:tgtEl>
                                        <p:attrNameLst>
                                          <p:attrName>style.visibility</p:attrName>
                                        </p:attrNameLst>
                                      </p:cBhvr>
                                      <p:to>
                                        <p:strVal val="visible"/>
                                      </p:to>
                                    </p:set>
                                    <p:animEffect transition="in" filter="fade">
                                      <p:cBhvr>
                                        <p:cTn id="17" dur="1000"/>
                                        <p:tgtEl>
                                          <p:spTgt spid="52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24">
                                            <p:txEl>
                                              <p:pRg st="3" end="3"/>
                                            </p:txEl>
                                          </p:spTgt>
                                        </p:tgtEl>
                                        <p:attrNameLst>
                                          <p:attrName>style.visibility</p:attrName>
                                        </p:attrNameLst>
                                      </p:cBhvr>
                                      <p:to>
                                        <p:strVal val="visible"/>
                                      </p:to>
                                    </p:set>
                                    <p:animEffect transition="in" filter="fade">
                                      <p:cBhvr>
                                        <p:cTn id="22" dur="1000"/>
                                        <p:tgtEl>
                                          <p:spTgt spid="52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24">
                                            <p:txEl>
                                              <p:pRg st="4" end="4"/>
                                            </p:txEl>
                                          </p:spTgt>
                                        </p:tgtEl>
                                        <p:attrNameLst>
                                          <p:attrName>style.visibility</p:attrName>
                                        </p:attrNameLst>
                                      </p:cBhvr>
                                      <p:to>
                                        <p:strVal val="visible"/>
                                      </p:to>
                                    </p:set>
                                    <p:animEffect transition="in" filter="fade">
                                      <p:cBhvr>
                                        <p:cTn id="27" dur="1000"/>
                                        <p:tgtEl>
                                          <p:spTgt spid="522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24">
                                            <p:txEl>
                                              <p:pRg st="5" end="5"/>
                                            </p:txEl>
                                          </p:spTgt>
                                        </p:tgtEl>
                                        <p:attrNameLst>
                                          <p:attrName>style.visibility</p:attrName>
                                        </p:attrNameLst>
                                      </p:cBhvr>
                                      <p:to>
                                        <p:strVal val="visible"/>
                                      </p:to>
                                    </p:set>
                                    <p:animEffect transition="in" filter="fade">
                                      <p:cBhvr>
                                        <p:cTn id="32" dur="1000"/>
                                        <p:tgtEl>
                                          <p:spTgt spid="522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24">
                                            <p:txEl>
                                              <p:pRg st="6" end="6"/>
                                            </p:txEl>
                                          </p:spTgt>
                                        </p:tgtEl>
                                        <p:attrNameLst>
                                          <p:attrName>style.visibility</p:attrName>
                                        </p:attrNameLst>
                                      </p:cBhvr>
                                      <p:to>
                                        <p:strVal val="visible"/>
                                      </p:to>
                                    </p:set>
                                    <p:animEffect transition="in" filter="fade">
                                      <p:cBhvr>
                                        <p:cTn id="37" dur="1000"/>
                                        <p:tgtEl>
                                          <p:spTgt spid="522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24">
                                            <p:txEl>
                                              <p:pRg st="7" end="7"/>
                                            </p:txEl>
                                          </p:spTgt>
                                        </p:tgtEl>
                                        <p:attrNameLst>
                                          <p:attrName>style.visibility</p:attrName>
                                        </p:attrNameLst>
                                      </p:cBhvr>
                                      <p:to>
                                        <p:strVal val="visible"/>
                                      </p:to>
                                    </p:set>
                                    <p:animEffect transition="in" filter="fade">
                                      <p:cBhvr>
                                        <p:cTn id="42" dur="1000"/>
                                        <p:tgtEl>
                                          <p:spTgt spid="522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224">
                                            <p:txEl>
                                              <p:pRg st="8" end="8"/>
                                            </p:txEl>
                                          </p:spTgt>
                                        </p:tgtEl>
                                        <p:attrNameLst>
                                          <p:attrName>style.visibility</p:attrName>
                                        </p:attrNameLst>
                                      </p:cBhvr>
                                      <p:to>
                                        <p:strVal val="visible"/>
                                      </p:to>
                                    </p:set>
                                    <p:animEffect transition="in" filter="fade">
                                      <p:cBhvr>
                                        <p:cTn id="47" dur="1000"/>
                                        <p:tgtEl>
                                          <p:spTgt spid="522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Shape 5228"/>
        <p:cNvGrpSpPr/>
        <p:nvPr/>
      </p:nvGrpSpPr>
      <p:grpSpPr>
        <a:xfrm>
          <a:off x="0" y="0"/>
          <a:ext cx="0" cy="0"/>
          <a:chOff x="0" y="0"/>
          <a:chExt cx="0" cy="0"/>
        </a:xfrm>
      </p:grpSpPr>
      <p:sp>
        <p:nvSpPr>
          <p:cNvPr id="5229" name="Google Shape;5229;p623"/>
          <p:cNvSpPr txBox="1">
            <a:spLocks noGrp="1"/>
          </p:cNvSpPr>
          <p:nvPr>
            <p:ph type="title"/>
          </p:nvPr>
        </p:nvSpPr>
        <p:spPr>
          <a:xfrm>
            <a:off x="490250" y="159800"/>
            <a:ext cx="8528400" cy="4654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How to collect logs in docker?</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solidFill>
                  <a:schemeClr val="accent6"/>
                </a:solidFill>
                <a:latin typeface="Comfortaa"/>
                <a:ea typeface="Comfortaa"/>
                <a:cs typeface="Comfortaa"/>
                <a:sym typeface="Comfortaa"/>
              </a:rPr>
              <a:t>$docker logs &lt;container name&gt;</a:t>
            </a:r>
            <a:endParaRPr sz="3000" b="1">
              <a:solidFill>
                <a:schemeClr val="accent6"/>
              </a:solidFill>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How to stream logs:</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solidFill>
                  <a:schemeClr val="accent6"/>
                </a:solidFill>
                <a:latin typeface="Comfortaa"/>
                <a:ea typeface="Comfortaa"/>
                <a:cs typeface="Comfortaa"/>
                <a:sym typeface="Comfortaa"/>
              </a:rPr>
              <a:t>$docker logs -f &lt;container name&gt;</a:t>
            </a:r>
            <a:endParaRPr sz="3000" b="1">
              <a:solidFill>
                <a:schemeClr val="accent6"/>
              </a:solidFill>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9">
                                            <p:txEl>
                                              <p:pRg st="0" end="0"/>
                                            </p:txEl>
                                          </p:spTgt>
                                        </p:tgtEl>
                                        <p:attrNameLst>
                                          <p:attrName>style.visibility</p:attrName>
                                        </p:attrNameLst>
                                      </p:cBhvr>
                                      <p:to>
                                        <p:strVal val="visible"/>
                                      </p:to>
                                    </p:set>
                                    <p:animEffect transition="in" filter="fade">
                                      <p:cBhvr>
                                        <p:cTn id="7" dur="1000"/>
                                        <p:tgtEl>
                                          <p:spTgt spid="52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29">
                                            <p:txEl>
                                              <p:pRg st="1" end="1"/>
                                            </p:txEl>
                                          </p:spTgt>
                                        </p:tgtEl>
                                        <p:attrNameLst>
                                          <p:attrName>style.visibility</p:attrName>
                                        </p:attrNameLst>
                                      </p:cBhvr>
                                      <p:to>
                                        <p:strVal val="visible"/>
                                      </p:to>
                                    </p:set>
                                    <p:animEffect transition="in" filter="fade">
                                      <p:cBhvr>
                                        <p:cTn id="12" dur="1000"/>
                                        <p:tgtEl>
                                          <p:spTgt spid="52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29">
                                            <p:txEl>
                                              <p:pRg st="2" end="2"/>
                                            </p:txEl>
                                          </p:spTgt>
                                        </p:tgtEl>
                                        <p:attrNameLst>
                                          <p:attrName>style.visibility</p:attrName>
                                        </p:attrNameLst>
                                      </p:cBhvr>
                                      <p:to>
                                        <p:strVal val="visible"/>
                                      </p:to>
                                    </p:set>
                                    <p:animEffect transition="in" filter="fade">
                                      <p:cBhvr>
                                        <p:cTn id="17" dur="1000"/>
                                        <p:tgtEl>
                                          <p:spTgt spid="52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29">
                                            <p:txEl>
                                              <p:pRg st="3" end="3"/>
                                            </p:txEl>
                                          </p:spTgt>
                                        </p:tgtEl>
                                        <p:attrNameLst>
                                          <p:attrName>style.visibility</p:attrName>
                                        </p:attrNameLst>
                                      </p:cBhvr>
                                      <p:to>
                                        <p:strVal val="visible"/>
                                      </p:to>
                                    </p:set>
                                    <p:animEffect transition="in" filter="fade">
                                      <p:cBhvr>
                                        <p:cTn id="22" dur="1000"/>
                                        <p:tgtEl>
                                          <p:spTgt spid="52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29">
                                            <p:txEl>
                                              <p:pRg st="4" end="4"/>
                                            </p:txEl>
                                          </p:spTgt>
                                        </p:tgtEl>
                                        <p:attrNameLst>
                                          <p:attrName>style.visibility</p:attrName>
                                        </p:attrNameLst>
                                      </p:cBhvr>
                                      <p:to>
                                        <p:strVal val="visible"/>
                                      </p:to>
                                    </p:set>
                                    <p:animEffect transition="in" filter="fade">
                                      <p:cBhvr>
                                        <p:cTn id="27" dur="1000"/>
                                        <p:tgtEl>
                                          <p:spTgt spid="522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29">
                                            <p:txEl>
                                              <p:pRg st="5" end="5"/>
                                            </p:txEl>
                                          </p:spTgt>
                                        </p:tgtEl>
                                        <p:attrNameLst>
                                          <p:attrName>style.visibility</p:attrName>
                                        </p:attrNameLst>
                                      </p:cBhvr>
                                      <p:to>
                                        <p:strVal val="visible"/>
                                      </p:to>
                                    </p:set>
                                    <p:animEffect transition="in" filter="fade">
                                      <p:cBhvr>
                                        <p:cTn id="32" dur="1000"/>
                                        <p:tgtEl>
                                          <p:spTgt spid="522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29">
                                            <p:txEl>
                                              <p:pRg st="6" end="6"/>
                                            </p:txEl>
                                          </p:spTgt>
                                        </p:tgtEl>
                                        <p:attrNameLst>
                                          <p:attrName>style.visibility</p:attrName>
                                        </p:attrNameLst>
                                      </p:cBhvr>
                                      <p:to>
                                        <p:strVal val="visible"/>
                                      </p:to>
                                    </p:set>
                                    <p:animEffect transition="in" filter="fade">
                                      <p:cBhvr>
                                        <p:cTn id="37" dur="1000"/>
                                        <p:tgtEl>
                                          <p:spTgt spid="522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29">
                                            <p:txEl>
                                              <p:pRg st="7" end="7"/>
                                            </p:txEl>
                                          </p:spTgt>
                                        </p:tgtEl>
                                        <p:attrNameLst>
                                          <p:attrName>style.visibility</p:attrName>
                                        </p:attrNameLst>
                                      </p:cBhvr>
                                      <p:to>
                                        <p:strVal val="visible"/>
                                      </p:to>
                                    </p:set>
                                    <p:animEffect transition="in" filter="fade">
                                      <p:cBhvr>
                                        <p:cTn id="42" dur="1000"/>
                                        <p:tgtEl>
                                          <p:spTgt spid="522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229">
                                            <p:txEl>
                                              <p:pRg st="8" end="8"/>
                                            </p:txEl>
                                          </p:spTgt>
                                        </p:tgtEl>
                                        <p:attrNameLst>
                                          <p:attrName>style.visibility</p:attrName>
                                        </p:attrNameLst>
                                      </p:cBhvr>
                                      <p:to>
                                        <p:strVal val="visible"/>
                                      </p:to>
                                    </p:set>
                                    <p:animEffect transition="in" filter="fade">
                                      <p:cBhvr>
                                        <p:cTn id="47" dur="1000"/>
                                        <p:tgtEl>
                                          <p:spTgt spid="522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229">
                                            <p:txEl>
                                              <p:pRg st="9" end="9"/>
                                            </p:txEl>
                                          </p:spTgt>
                                        </p:tgtEl>
                                        <p:attrNameLst>
                                          <p:attrName>style.visibility</p:attrName>
                                        </p:attrNameLst>
                                      </p:cBhvr>
                                      <p:to>
                                        <p:strVal val="visible"/>
                                      </p:to>
                                    </p:set>
                                    <p:animEffect transition="in" filter="fade">
                                      <p:cBhvr>
                                        <p:cTn id="52" dur="1000"/>
                                        <p:tgtEl>
                                          <p:spTgt spid="522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229">
                                            <p:txEl>
                                              <p:pRg st="10" end="10"/>
                                            </p:txEl>
                                          </p:spTgt>
                                        </p:tgtEl>
                                        <p:attrNameLst>
                                          <p:attrName>style.visibility</p:attrName>
                                        </p:attrNameLst>
                                      </p:cBhvr>
                                      <p:to>
                                        <p:strVal val="visible"/>
                                      </p:to>
                                    </p:set>
                                    <p:animEffect transition="in" filter="fade">
                                      <p:cBhvr>
                                        <p:cTn id="57" dur="1000"/>
                                        <p:tgtEl>
                                          <p:spTgt spid="522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229">
                                            <p:txEl>
                                              <p:pRg st="11" end="11"/>
                                            </p:txEl>
                                          </p:spTgt>
                                        </p:tgtEl>
                                        <p:attrNameLst>
                                          <p:attrName>style.visibility</p:attrName>
                                        </p:attrNameLst>
                                      </p:cBhvr>
                                      <p:to>
                                        <p:strVal val="visible"/>
                                      </p:to>
                                    </p:set>
                                    <p:animEffect transition="in" filter="fade">
                                      <p:cBhvr>
                                        <p:cTn id="62" dur="1000"/>
                                        <p:tgtEl>
                                          <p:spTgt spid="522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229">
                                            <p:txEl>
                                              <p:pRg st="12" end="12"/>
                                            </p:txEl>
                                          </p:spTgt>
                                        </p:tgtEl>
                                        <p:attrNameLst>
                                          <p:attrName>style.visibility</p:attrName>
                                        </p:attrNameLst>
                                      </p:cBhvr>
                                      <p:to>
                                        <p:strVal val="visible"/>
                                      </p:to>
                                    </p:set>
                                    <p:animEffect transition="in" filter="fade">
                                      <p:cBhvr>
                                        <p:cTn id="67" dur="1000"/>
                                        <p:tgtEl>
                                          <p:spTgt spid="5229">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229">
                                            <p:txEl>
                                              <p:pRg st="13" end="13"/>
                                            </p:txEl>
                                          </p:spTgt>
                                        </p:tgtEl>
                                        <p:attrNameLst>
                                          <p:attrName>style.visibility</p:attrName>
                                        </p:attrNameLst>
                                      </p:cBhvr>
                                      <p:to>
                                        <p:strVal val="visible"/>
                                      </p:to>
                                    </p:set>
                                    <p:animEffect transition="in" filter="fade">
                                      <p:cBhvr>
                                        <p:cTn id="72" dur="1000"/>
                                        <p:tgtEl>
                                          <p:spTgt spid="5229">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229">
                                            <p:txEl>
                                              <p:pRg st="14" end="14"/>
                                            </p:txEl>
                                          </p:spTgt>
                                        </p:tgtEl>
                                        <p:attrNameLst>
                                          <p:attrName>style.visibility</p:attrName>
                                        </p:attrNameLst>
                                      </p:cBhvr>
                                      <p:to>
                                        <p:strVal val="visible"/>
                                      </p:to>
                                    </p:set>
                                    <p:animEffect transition="in" filter="fade">
                                      <p:cBhvr>
                                        <p:cTn id="77" dur="1000"/>
                                        <p:tgtEl>
                                          <p:spTgt spid="5229">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229">
                                            <p:txEl>
                                              <p:pRg st="15" end="15"/>
                                            </p:txEl>
                                          </p:spTgt>
                                        </p:tgtEl>
                                        <p:attrNameLst>
                                          <p:attrName>style.visibility</p:attrName>
                                        </p:attrNameLst>
                                      </p:cBhvr>
                                      <p:to>
                                        <p:strVal val="visible"/>
                                      </p:to>
                                    </p:set>
                                    <p:animEffect transition="in" filter="fade">
                                      <p:cBhvr>
                                        <p:cTn id="82" dur="1000"/>
                                        <p:tgtEl>
                                          <p:spTgt spid="5229">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229">
                                            <p:txEl>
                                              <p:pRg st="16" end="16"/>
                                            </p:txEl>
                                          </p:spTgt>
                                        </p:tgtEl>
                                        <p:attrNameLst>
                                          <p:attrName>style.visibility</p:attrName>
                                        </p:attrNameLst>
                                      </p:cBhvr>
                                      <p:to>
                                        <p:strVal val="visible"/>
                                      </p:to>
                                    </p:set>
                                    <p:animEffect transition="in" filter="fade">
                                      <p:cBhvr>
                                        <p:cTn id="87" dur="1000"/>
                                        <p:tgtEl>
                                          <p:spTgt spid="5229">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229">
                                            <p:txEl>
                                              <p:pRg st="17" end="17"/>
                                            </p:txEl>
                                          </p:spTgt>
                                        </p:tgtEl>
                                        <p:attrNameLst>
                                          <p:attrName>style.visibility</p:attrName>
                                        </p:attrNameLst>
                                      </p:cBhvr>
                                      <p:to>
                                        <p:strVal val="visible"/>
                                      </p:to>
                                    </p:set>
                                    <p:animEffect transition="in" filter="fade">
                                      <p:cBhvr>
                                        <p:cTn id="92" dur="1000"/>
                                        <p:tgtEl>
                                          <p:spTgt spid="5229">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229">
                                            <p:txEl>
                                              <p:pRg st="18" end="18"/>
                                            </p:txEl>
                                          </p:spTgt>
                                        </p:tgtEl>
                                        <p:attrNameLst>
                                          <p:attrName>style.visibility</p:attrName>
                                        </p:attrNameLst>
                                      </p:cBhvr>
                                      <p:to>
                                        <p:strVal val="visible"/>
                                      </p:to>
                                    </p:set>
                                    <p:animEffect transition="in" filter="fade">
                                      <p:cBhvr>
                                        <p:cTn id="97" dur="1000"/>
                                        <p:tgtEl>
                                          <p:spTgt spid="5229">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229">
                                            <p:txEl>
                                              <p:pRg st="19" end="19"/>
                                            </p:txEl>
                                          </p:spTgt>
                                        </p:tgtEl>
                                        <p:attrNameLst>
                                          <p:attrName>style.visibility</p:attrName>
                                        </p:attrNameLst>
                                      </p:cBhvr>
                                      <p:to>
                                        <p:strVal val="visible"/>
                                      </p:to>
                                    </p:set>
                                    <p:animEffect transition="in" filter="fade">
                                      <p:cBhvr>
                                        <p:cTn id="102" dur="1000"/>
                                        <p:tgtEl>
                                          <p:spTgt spid="5229">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229">
                                            <p:txEl>
                                              <p:pRg st="20" end="20"/>
                                            </p:txEl>
                                          </p:spTgt>
                                        </p:tgtEl>
                                        <p:attrNameLst>
                                          <p:attrName>style.visibility</p:attrName>
                                        </p:attrNameLst>
                                      </p:cBhvr>
                                      <p:to>
                                        <p:strVal val="visible"/>
                                      </p:to>
                                    </p:set>
                                    <p:animEffect transition="in" filter="fade">
                                      <p:cBhvr>
                                        <p:cTn id="107" dur="1000"/>
                                        <p:tgtEl>
                                          <p:spTgt spid="5229">
                                            <p:txEl>
                                              <p:pRg st="20" end="2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29">
                                            <p:txEl>
                                              <p:pRg st="21" end="21"/>
                                            </p:txEl>
                                          </p:spTgt>
                                        </p:tgtEl>
                                        <p:attrNameLst>
                                          <p:attrName>style.visibility</p:attrName>
                                        </p:attrNameLst>
                                      </p:cBhvr>
                                      <p:to>
                                        <p:strVal val="visible"/>
                                      </p:to>
                                    </p:set>
                                    <p:animEffect transition="in" filter="fade">
                                      <p:cBhvr>
                                        <p:cTn id="112" dur="1000"/>
                                        <p:tgtEl>
                                          <p:spTgt spid="5229">
                                            <p:txEl>
                                              <p:pRg st="21" end="2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5229">
                                            <p:txEl>
                                              <p:pRg st="22" end="22"/>
                                            </p:txEl>
                                          </p:spTgt>
                                        </p:tgtEl>
                                        <p:attrNameLst>
                                          <p:attrName>style.visibility</p:attrName>
                                        </p:attrNameLst>
                                      </p:cBhvr>
                                      <p:to>
                                        <p:strVal val="visible"/>
                                      </p:to>
                                    </p:set>
                                    <p:animEffect transition="in" filter="fade">
                                      <p:cBhvr>
                                        <p:cTn id="117" dur="1000"/>
                                        <p:tgtEl>
                                          <p:spTgt spid="5229">
                                            <p:txEl>
                                              <p:pRg st="22" end="2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5229">
                                            <p:txEl>
                                              <p:pRg st="23" end="23"/>
                                            </p:txEl>
                                          </p:spTgt>
                                        </p:tgtEl>
                                        <p:attrNameLst>
                                          <p:attrName>style.visibility</p:attrName>
                                        </p:attrNameLst>
                                      </p:cBhvr>
                                      <p:to>
                                        <p:strVal val="visible"/>
                                      </p:to>
                                    </p:set>
                                    <p:animEffect transition="in" filter="fade">
                                      <p:cBhvr>
                                        <p:cTn id="122" dur="1000"/>
                                        <p:tgtEl>
                                          <p:spTgt spid="5229">
                                            <p:txEl>
                                              <p:pRg st="23" end="2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5229">
                                            <p:txEl>
                                              <p:pRg st="24" end="24"/>
                                            </p:txEl>
                                          </p:spTgt>
                                        </p:tgtEl>
                                        <p:attrNameLst>
                                          <p:attrName>style.visibility</p:attrName>
                                        </p:attrNameLst>
                                      </p:cBhvr>
                                      <p:to>
                                        <p:strVal val="visible"/>
                                      </p:to>
                                    </p:set>
                                    <p:animEffect transition="in" filter="fade">
                                      <p:cBhvr>
                                        <p:cTn id="127" dur="1000"/>
                                        <p:tgtEl>
                                          <p:spTgt spid="5229">
                                            <p:txEl>
                                              <p:pRg st="24" end="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Shape 5233"/>
        <p:cNvGrpSpPr/>
        <p:nvPr/>
      </p:nvGrpSpPr>
      <p:grpSpPr>
        <a:xfrm>
          <a:off x="0" y="0"/>
          <a:ext cx="0" cy="0"/>
          <a:chOff x="0" y="0"/>
          <a:chExt cx="0" cy="0"/>
        </a:xfrm>
      </p:grpSpPr>
      <p:sp>
        <p:nvSpPr>
          <p:cNvPr id="5234" name="Google Shape;5234;p624"/>
          <p:cNvSpPr txBox="1">
            <a:spLocks noGrp="1"/>
          </p:cNvSpPr>
          <p:nvPr>
            <p:ph type="title"/>
          </p:nvPr>
        </p:nvSpPr>
        <p:spPr>
          <a:xfrm>
            <a:off x="169775" y="159800"/>
            <a:ext cx="8848800" cy="4654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2700" b="1">
                <a:latin typeface="Comfortaa"/>
                <a:ea typeface="Comfortaa"/>
                <a:cs typeface="Comfortaa"/>
                <a:sym typeface="Comfortaa"/>
              </a:rPr>
              <a:t>How to collect logs for a pod? </a:t>
            </a:r>
            <a:endParaRPr sz="2700" b="1">
              <a:latin typeface="Comfortaa"/>
              <a:ea typeface="Comfortaa"/>
              <a:cs typeface="Comfortaa"/>
              <a:sym typeface="Comfortaa"/>
            </a:endParaRPr>
          </a:p>
          <a:p>
            <a:pPr marL="0" lvl="0" indent="0" algn="l" rtl="0">
              <a:spcBef>
                <a:spcPts val="0"/>
              </a:spcBef>
              <a:spcAft>
                <a:spcPts val="0"/>
              </a:spcAft>
              <a:buNone/>
            </a:pPr>
            <a:endParaRPr sz="2700" b="1">
              <a:latin typeface="Comfortaa"/>
              <a:ea typeface="Comfortaa"/>
              <a:cs typeface="Comfortaa"/>
              <a:sym typeface="Comfortaa"/>
            </a:endParaRPr>
          </a:p>
          <a:p>
            <a:pPr marL="0" lvl="0" indent="0" algn="l" rtl="0">
              <a:spcBef>
                <a:spcPts val="0"/>
              </a:spcBef>
              <a:spcAft>
                <a:spcPts val="0"/>
              </a:spcAft>
              <a:buNone/>
            </a:pPr>
            <a:r>
              <a:rPr lang="en" sz="2700" b="1">
                <a:solidFill>
                  <a:schemeClr val="accent6"/>
                </a:solidFill>
                <a:latin typeface="Comfortaa"/>
                <a:ea typeface="Comfortaa"/>
                <a:cs typeface="Comfortaa"/>
                <a:sym typeface="Comfortaa"/>
              </a:rPr>
              <a:t>$kubectl logs  &lt;pod_name&gt;</a:t>
            </a:r>
            <a:endParaRPr sz="2700" b="1">
              <a:solidFill>
                <a:schemeClr val="accent6"/>
              </a:solidFill>
              <a:latin typeface="Comfortaa"/>
              <a:ea typeface="Comfortaa"/>
              <a:cs typeface="Comfortaa"/>
              <a:sym typeface="Comfortaa"/>
            </a:endParaRPr>
          </a:p>
          <a:p>
            <a:pPr marL="0" lvl="0" indent="0" algn="l" rtl="0">
              <a:spcBef>
                <a:spcPts val="0"/>
              </a:spcBef>
              <a:spcAft>
                <a:spcPts val="0"/>
              </a:spcAft>
              <a:buNone/>
            </a:pPr>
            <a:endParaRPr sz="2700" b="1">
              <a:latin typeface="Comfortaa"/>
              <a:ea typeface="Comfortaa"/>
              <a:cs typeface="Comfortaa"/>
              <a:sym typeface="Comfortaa"/>
            </a:endParaRPr>
          </a:p>
          <a:p>
            <a:pPr marL="0" lvl="0" indent="0" algn="l" rtl="0">
              <a:spcBef>
                <a:spcPts val="0"/>
              </a:spcBef>
              <a:spcAft>
                <a:spcPts val="0"/>
              </a:spcAft>
              <a:buNone/>
            </a:pPr>
            <a:r>
              <a:rPr lang="en" sz="2700" b="1">
                <a:latin typeface="Comfortaa"/>
                <a:ea typeface="Comfortaa"/>
                <a:cs typeface="Comfortaa"/>
                <a:sym typeface="Comfortaa"/>
              </a:rPr>
              <a:t>Multi-container pods:</a:t>
            </a:r>
            <a:endParaRPr sz="2700" b="1">
              <a:latin typeface="Comfortaa"/>
              <a:ea typeface="Comfortaa"/>
              <a:cs typeface="Comfortaa"/>
              <a:sym typeface="Comfortaa"/>
            </a:endParaRPr>
          </a:p>
          <a:p>
            <a:pPr marL="0" lvl="0" indent="0" algn="l" rtl="0">
              <a:spcBef>
                <a:spcPts val="0"/>
              </a:spcBef>
              <a:spcAft>
                <a:spcPts val="0"/>
              </a:spcAft>
              <a:buNone/>
            </a:pPr>
            <a:endParaRPr sz="2700" b="1">
              <a:latin typeface="Comfortaa"/>
              <a:ea typeface="Comfortaa"/>
              <a:cs typeface="Comfortaa"/>
              <a:sym typeface="Comfortaa"/>
            </a:endParaRPr>
          </a:p>
          <a:p>
            <a:pPr marL="0" lvl="0" indent="0" algn="l" rtl="0">
              <a:spcBef>
                <a:spcPts val="0"/>
              </a:spcBef>
              <a:spcAft>
                <a:spcPts val="0"/>
              </a:spcAft>
              <a:buNone/>
            </a:pPr>
            <a:r>
              <a:rPr lang="en" sz="2700" b="1">
                <a:solidFill>
                  <a:schemeClr val="accent6"/>
                </a:solidFill>
                <a:latin typeface="Comfortaa"/>
                <a:ea typeface="Comfortaa"/>
                <a:cs typeface="Comfortaa"/>
                <a:sym typeface="Comfortaa"/>
              </a:rPr>
              <a:t>$kubectl logs  &lt;pod_name&gt; -c &lt;container&gt;</a:t>
            </a:r>
            <a:endParaRPr sz="2700" b="1">
              <a:solidFill>
                <a:schemeClr val="accent6"/>
              </a:solidFill>
              <a:latin typeface="Comfortaa"/>
              <a:ea typeface="Comfortaa"/>
              <a:cs typeface="Comfortaa"/>
              <a:sym typeface="Comfortaa"/>
            </a:endParaRPr>
          </a:p>
          <a:p>
            <a:pPr marL="0" lvl="0" indent="0" algn="l" rtl="0">
              <a:spcBef>
                <a:spcPts val="0"/>
              </a:spcBef>
              <a:spcAft>
                <a:spcPts val="0"/>
              </a:spcAft>
              <a:buNone/>
            </a:pPr>
            <a:endParaRPr sz="2700" b="1">
              <a:latin typeface="Comfortaa"/>
              <a:ea typeface="Comfortaa"/>
              <a:cs typeface="Comfortaa"/>
              <a:sym typeface="Comfortaa"/>
            </a:endParaRPr>
          </a:p>
          <a:p>
            <a:pPr marL="0" lvl="0" indent="0" algn="l" rtl="0">
              <a:spcBef>
                <a:spcPts val="0"/>
              </a:spcBef>
              <a:spcAft>
                <a:spcPts val="0"/>
              </a:spcAft>
              <a:buNone/>
            </a:pPr>
            <a:r>
              <a:rPr lang="en" sz="2700" b="1">
                <a:latin typeface="Comfortaa"/>
                <a:ea typeface="Comfortaa"/>
                <a:cs typeface="Comfortaa"/>
                <a:sym typeface="Comfortaa"/>
              </a:rPr>
              <a:t>How to stream logs</a:t>
            </a:r>
            <a:endParaRPr sz="2700" b="1">
              <a:latin typeface="Comfortaa"/>
              <a:ea typeface="Comfortaa"/>
              <a:cs typeface="Comfortaa"/>
              <a:sym typeface="Comfortaa"/>
            </a:endParaRPr>
          </a:p>
          <a:p>
            <a:pPr marL="0" lvl="0" indent="0" algn="l" rtl="0">
              <a:spcBef>
                <a:spcPts val="0"/>
              </a:spcBef>
              <a:spcAft>
                <a:spcPts val="0"/>
              </a:spcAft>
              <a:buNone/>
            </a:pPr>
            <a:endParaRPr sz="2700" b="1">
              <a:latin typeface="Comfortaa"/>
              <a:ea typeface="Comfortaa"/>
              <a:cs typeface="Comfortaa"/>
              <a:sym typeface="Comfortaa"/>
            </a:endParaRPr>
          </a:p>
          <a:p>
            <a:pPr marL="0" lvl="0" indent="0" algn="l" rtl="0">
              <a:spcBef>
                <a:spcPts val="0"/>
              </a:spcBef>
              <a:spcAft>
                <a:spcPts val="0"/>
              </a:spcAft>
              <a:buNone/>
            </a:pPr>
            <a:r>
              <a:rPr lang="en" sz="2700" b="1">
                <a:solidFill>
                  <a:schemeClr val="accent6"/>
                </a:solidFill>
                <a:latin typeface="Comfortaa"/>
                <a:ea typeface="Comfortaa"/>
                <a:cs typeface="Comfortaa"/>
                <a:sym typeface="Comfortaa"/>
              </a:rPr>
              <a:t>$kubectl logs -f &lt;pod&gt; -c &lt;container&gt;</a:t>
            </a:r>
            <a:endParaRPr sz="2700" b="1">
              <a:solidFill>
                <a:schemeClr val="accent6"/>
              </a:solidFill>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34">
                                            <p:txEl>
                                              <p:pRg st="0" end="0"/>
                                            </p:txEl>
                                          </p:spTgt>
                                        </p:tgtEl>
                                        <p:attrNameLst>
                                          <p:attrName>style.visibility</p:attrName>
                                        </p:attrNameLst>
                                      </p:cBhvr>
                                      <p:to>
                                        <p:strVal val="visible"/>
                                      </p:to>
                                    </p:set>
                                    <p:animEffect transition="in" filter="fade">
                                      <p:cBhvr>
                                        <p:cTn id="7" dur="1000"/>
                                        <p:tgtEl>
                                          <p:spTgt spid="52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34">
                                            <p:txEl>
                                              <p:pRg st="1" end="1"/>
                                            </p:txEl>
                                          </p:spTgt>
                                        </p:tgtEl>
                                        <p:attrNameLst>
                                          <p:attrName>style.visibility</p:attrName>
                                        </p:attrNameLst>
                                      </p:cBhvr>
                                      <p:to>
                                        <p:strVal val="visible"/>
                                      </p:to>
                                    </p:set>
                                    <p:animEffect transition="in" filter="fade">
                                      <p:cBhvr>
                                        <p:cTn id="12" dur="1000"/>
                                        <p:tgtEl>
                                          <p:spTgt spid="52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34">
                                            <p:txEl>
                                              <p:pRg st="2" end="2"/>
                                            </p:txEl>
                                          </p:spTgt>
                                        </p:tgtEl>
                                        <p:attrNameLst>
                                          <p:attrName>style.visibility</p:attrName>
                                        </p:attrNameLst>
                                      </p:cBhvr>
                                      <p:to>
                                        <p:strVal val="visible"/>
                                      </p:to>
                                    </p:set>
                                    <p:animEffect transition="in" filter="fade">
                                      <p:cBhvr>
                                        <p:cTn id="17" dur="1000"/>
                                        <p:tgtEl>
                                          <p:spTgt spid="52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34">
                                            <p:txEl>
                                              <p:pRg st="3" end="3"/>
                                            </p:txEl>
                                          </p:spTgt>
                                        </p:tgtEl>
                                        <p:attrNameLst>
                                          <p:attrName>style.visibility</p:attrName>
                                        </p:attrNameLst>
                                      </p:cBhvr>
                                      <p:to>
                                        <p:strVal val="visible"/>
                                      </p:to>
                                    </p:set>
                                    <p:animEffect transition="in" filter="fade">
                                      <p:cBhvr>
                                        <p:cTn id="22" dur="1000"/>
                                        <p:tgtEl>
                                          <p:spTgt spid="52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34">
                                            <p:txEl>
                                              <p:pRg st="4" end="4"/>
                                            </p:txEl>
                                          </p:spTgt>
                                        </p:tgtEl>
                                        <p:attrNameLst>
                                          <p:attrName>style.visibility</p:attrName>
                                        </p:attrNameLst>
                                      </p:cBhvr>
                                      <p:to>
                                        <p:strVal val="visible"/>
                                      </p:to>
                                    </p:set>
                                    <p:animEffect transition="in" filter="fade">
                                      <p:cBhvr>
                                        <p:cTn id="27" dur="1000"/>
                                        <p:tgtEl>
                                          <p:spTgt spid="52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34">
                                            <p:txEl>
                                              <p:pRg st="5" end="5"/>
                                            </p:txEl>
                                          </p:spTgt>
                                        </p:tgtEl>
                                        <p:attrNameLst>
                                          <p:attrName>style.visibility</p:attrName>
                                        </p:attrNameLst>
                                      </p:cBhvr>
                                      <p:to>
                                        <p:strVal val="visible"/>
                                      </p:to>
                                    </p:set>
                                    <p:animEffect transition="in" filter="fade">
                                      <p:cBhvr>
                                        <p:cTn id="32" dur="1000"/>
                                        <p:tgtEl>
                                          <p:spTgt spid="52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34">
                                            <p:txEl>
                                              <p:pRg st="6" end="6"/>
                                            </p:txEl>
                                          </p:spTgt>
                                        </p:tgtEl>
                                        <p:attrNameLst>
                                          <p:attrName>style.visibility</p:attrName>
                                        </p:attrNameLst>
                                      </p:cBhvr>
                                      <p:to>
                                        <p:strVal val="visible"/>
                                      </p:to>
                                    </p:set>
                                    <p:animEffect transition="in" filter="fade">
                                      <p:cBhvr>
                                        <p:cTn id="37" dur="1000"/>
                                        <p:tgtEl>
                                          <p:spTgt spid="523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34">
                                            <p:txEl>
                                              <p:pRg st="7" end="7"/>
                                            </p:txEl>
                                          </p:spTgt>
                                        </p:tgtEl>
                                        <p:attrNameLst>
                                          <p:attrName>style.visibility</p:attrName>
                                        </p:attrNameLst>
                                      </p:cBhvr>
                                      <p:to>
                                        <p:strVal val="visible"/>
                                      </p:to>
                                    </p:set>
                                    <p:animEffect transition="in" filter="fade">
                                      <p:cBhvr>
                                        <p:cTn id="42" dur="1000"/>
                                        <p:tgtEl>
                                          <p:spTgt spid="523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234">
                                            <p:txEl>
                                              <p:pRg st="8" end="8"/>
                                            </p:txEl>
                                          </p:spTgt>
                                        </p:tgtEl>
                                        <p:attrNameLst>
                                          <p:attrName>style.visibility</p:attrName>
                                        </p:attrNameLst>
                                      </p:cBhvr>
                                      <p:to>
                                        <p:strVal val="visible"/>
                                      </p:to>
                                    </p:set>
                                    <p:animEffect transition="in" filter="fade">
                                      <p:cBhvr>
                                        <p:cTn id="47" dur="1000"/>
                                        <p:tgtEl>
                                          <p:spTgt spid="523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234">
                                            <p:txEl>
                                              <p:pRg st="9" end="9"/>
                                            </p:txEl>
                                          </p:spTgt>
                                        </p:tgtEl>
                                        <p:attrNameLst>
                                          <p:attrName>style.visibility</p:attrName>
                                        </p:attrNameLst>
                                      </p:cBhvr>
                                      <p:to>
                                        <p:strVal val="visible"/>
                                      </p:to>
                                    </p:set>
                                    <p:animEffect transition="in" filter="fade">
                                      <p:cBhvr>
                                        <p:cTn id="52" dur="1000"/>
                                        <p:tgtEl>
                                          <p:spTgt spid="523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234">
                                            <p:txEl>
                                              <p:pRg st="10" end="10"/>
                                            </p:txEl>
                                          </p:spTgt>
                                        </p:tgtEl>
                                        <p:attrNameLst>
                                          <p:attrName>style.visibility</p:attrName>
                                        </p:attrNameLst>
                                      </p:cBhvr>
                                      <p:to>
                                        <p:strVal val="visible"/>
                                      </p:to>
                                    </p:set>
                                    <p:animEffect transition="in" filter="fade">
                                      <p:cBhvr>
                                        <p:cTn id="57" dur="1000"/>
                                        <p:tgtEl>
                                          <p:spTgt spid="523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234">
                                            <p:txEl>
                                              <p:pRg st="11" end="11"/>
                                            </p:txEl>
                                          </p:spTgt>
                                        </p:tgtEl>
                                        <p:attrNameLst>
                                          <p:attrName>style.visibility</p:attrName>
                                        </p:attrNameLst>
                                      </p:cBhvr>
                                      <p:to>
                                        <p:strVal val="visible"/>
                                      </p:to>
                                    </p:set>
                                    <p:animEffect transition="in" filter="fade">
                                      <p:cBhvr>
                                        <p:cTn id="62" dur="1000"/>
                                        <p:tgtEl>
                                          <p:spTgt spid="523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234">
                                            <p:txEl>
                                              <p:pRg st="12" end="12"/>
                                            </p:txEl>
                                          </p:spTgt>
                                        </p:tgtEl>
                                        <p:attrNameLst>
                                          <p:attrName>style.visibility</p:attrName>
                                        </p:attrNameLst>
                                      </p:cBhvr>
                                      <p:to>
                                        <p:strVal val="visible"/>
                                      </p:to>
                                    </p:set>
                                    <p:animEffect transition="in" filter="fade">
                                      <p:cBhvr>
                                        <p:cTn id="67" dur="1000"/>
                                        <p:tgtEl>
                                          <p:spTgt spid="523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234">
                                            <p:txEl>
                                              <p:pRg st="13" end="13"/>
                                            </p:txEl>
                                          </p:spTgt>
                                        </p:tgtEl>
                                        <p:attrNameLst>
                                          <p:attrName>style.visibility</p:attrName>
                                        </p:attrNameLst>
                                      </p:cBhvr>
                                      <p:to>
                                        <p:strVal val="visible"/>
                                      </p:to>
                                    </p:set>
                                    <p:animEffect transition="in" filter="fade">
                                      <p:cBhvr>
                                        <p:cTn id="72" dur="1000"/>
                                        <p:tgtEl>
                                          <p:spTgt spid="5234">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234">
                                            <p:txEl>
                                              <p:pRg st="14" end="14"/>
                                            </p:txEl>
                                          </p:spTgt>
                                        </p:tgtEl>
                                        <p:attrNameLst>
                                          <p:attrName>style.visibility</p:attrName>
                                        </p:attrNameLst>
                                      </p:cBhvr>
                                      <p:to>
                                        <p:strVal val="visible"/>
                                      </p:to>
                                    </p:set>
                                    <p:animEffect transition="in" filter="fade">
                                      <p:cBhvr>
                                        <p:cTn id="77" dur="1000"/>
                                        <p:tgtEl>
                                          <p:spTgt spid="5234">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234">
                                            <p:txEl>
                                              <p:pRg st="15" end="15"/>
                                            </p:txEl>
                                          </p:spTgt>
                                        </p:tgtEl>
                                        <p:attrNameLst>
                                          <p:attrName>style.visibility</p:attrName>
                                        </p:attrNameLst>
                                      </p:cBhvr>
                                      <p:to>
                                        <p:strVal val="visible"/>
                                      </p:to>
                                    </p:set>
                                    <p:animEffect transition="in" filter="fade">
                                      <p:cBhvr>
                                        <p:cTn id="82" dur="1000"/>
                                        <p:tgtEl>
                                          <p:spTgt spid="5234">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234">
                                            <p:txEl>
                                              <p:pRg st="16" end="16"/>
                                            </p:txEl>
                                          </p:spTgt>
                                        </p:tgtEl>
                                        <p:attrNameLst>
                                          <p:attrName>style.visibility</p:attrName>
                                        </p:attrNameLst>
                                      </p:cBhvr>
                                      <p:to>
                                        <p:strVal val="visible"/>
                                      </p:to>
                                    </p:set>
                                    <p:animEffect transition="in" filter="fade">
                                      <p:cBhvr>
                                        <p:cTn id="87" dur="1000"/>
                                        <p:tgtEl>
                                          <p:spTgt spid="5234">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234">
                                            <p:txEl>
                                              <p:pRg st="17" end="17"/>
                                            </p:txEl>
                                          </p:spTgt>
                                        </p:tgtEl>
                                        <p:attrNameLst>
                                          <p:attrName>style.visibility</p:attrName>
                                        </p:attrNameLst>
                                      </p:cBhvr>
                                      <p:to>
                                        <p:strVal val="visible"/>
                                      </p:to>
                                    </p:set>
                                    <p:animEffect transition="in" filter="fade">
                                      <p:cBhvr>
                                        <p:cTn id="92" dur="1000"/>
                                        <p:tgtEl>
                                          <p:spTgt spid="5234">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234">
                                            <p:txEl>
                                              <p:pRg st="18" end="18"/>
                                            </p:txEl>
                                          </p:spTgt>
                                        </p:tgtEl>
                                        <p:attrNameLst>
                                          <p:attrName>style.visibility</p:attrName>
                                        </p:attrNameLst>
                                      </p:cBhvr>
                                      <p:to>
                                        <p:strVal val="visible"/>
                                      </p:to>
                                    </p:set>
                                    <p:animEffect transition="in" filter="fade">
                                      <p:cBhvr>
                                        <p:cTn id="97" dur="1000"/>
                                        <p:tgtEl>
                                          <p:spTgt spid="5234">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234">
                                            <p:txEl>
                                              <p:pRg st="19" end="19"/>
                                            </p:txEl>
                                          </p:spTgt>
                                        </p:tgtEl>
                                        <p:attrNameLst>
                                          <p:attrName>style.visibility</p:attrName>
                                        </p:attrNameLst>
                                      </p:cBhvr>
                                      <p:to>
                                        <p:strVal val="visible"/>
                                      </p:to>
                                    </p:set>
                                    <p:animEffect transition="in" filter="fade">
                                      <p:cBhvr>
                                        <p:cTn id="102" dur="1000"/>
                                        <p:tgtEl>
                                          <p:spTgt spid="5234">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234">
                                            <p:txEl>
                                              <p:pRg st="20" end="20"/>
                                            </p:txEl>
                                          </p:spTgt>
                                        </p:tgtEl>
                                        <p:attrNameLst>
                                          <p:attrName>style.visibility</p:attrName>
                                        </p:attrNameLst>
                                      </p:cBhvr>
                                      <p:to>
                                        <p:strVal val="visible"/>
                                      </p:to>
                                    </p:set>
                                    <p:animEffect transition="in" filter="fade">
                                      <p:cBhvr>
                                        <p:cTn id="107" dur="1000"/>
                                        <p:tgtEl>
                                          <p:spTgt spid="5234">
                                            <p:txEl>
                                              <p:pRg st="20" end="2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34">
                                            <p:txEl>
                                              <p:pRg st="21" end="21"/>
                                            </p:txEl>
                                          </p:spTgt>
                                        </p:tgtEl>
                                        <p:attrNameLst>
                                          <p:attrName>style.visibility</p:attrName>
                                        </p:attrNameLst>
                                      </p:cBhvr>
                                      <p:to>
                                        <p:strVal val="visible"/>
                                      </p:to>
                                    </p:set>
                                    <p:animEffect transition="in" filter="fade">
                                      <p:cBhvr>
                                        <p:cTn id="112" dur="1000"/>
                                        <p:tgtEl>
                                          <p:spTgt spid="5234">
                                            <p:txEl>
                                              <p:pRg st="21" end="2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5234">
                                            <p:txEl>
                                              <p:pRg st="22" end="22"/>
                                            </p:txEl>
                                          </p:spTgt>
                                        </p:tgtEl>
                                        <p:attrNameLst>
                                          <p:attrName>style.visibility</p:attrName>
                                        </p:attrNameLst>
                                      </p:cBhvr>
                                      <p:to>
                                        <p:strVal val="visible"/>
                                      </p:to>
                                    </p:set>
                                    <p:animEffect transition="in" filter="fade">
                                      <p:cBhvr>
                                        <p:cTn id="117" dur="1000"/>
                                        <p:tgtEl>
                                          <p:spTgt spid="5234">
                                            <p:txEl>
                                              <p:pRg st="22" end="2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5234">
                                            <p:txEl>
                                              <p:pRg st="23" end="23"/>
                                            </p:txEl>
                                          </p:spTgt>
                                        </p:tgtEl>
                                        <p:attrNameLst>
                                          <p:attrName>style.visibility</p:attrName>
                                        </p:attrNameLst>
                                      </p:cBhvr>
                                      <p:to>
                                        <p:strVal val="visible"/>
                                      </p:to>
                                    </p:set>
                                    <p:animEffect transition="in" filter="fade">
                                      <p:cBhvr>
                                        <p:cTn id="122" dur="1000"/>
                                        <p:tgtEl>
                                          <p:spTgt spid="5234">
                                            <p:txEl>
                                              <p:pRg st="23" end="2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5234">
                                            <p:txEl>
                                              <p:pRg st="24" end="24"/>
                                            </p:txEl>
                                          </p:spTgt>
                                        </p:tgtEl>
                                        <p:attrNameLst>
                                          <p:attrName>style.visibility</p:attrName>
                                        </p:attrNameLst>
                                      </p:cBhvr>
                                      <p:to>
                                        <p:strVal val="visible"/>
                                      </p:to>
                                    </p:set>
                                    <p:animEffect transition="in" filter="fade">
                                      <p:cBhvr>
                                        <p:cTn id="127" dur="1000"/>
                                        <p:tgtEl>
                                          <p:spTgt spid="5234">
                                            <p:txEl>
                                              <p:pRg st="24" end="24"/>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234">
                                            <p:txEl>
                                              <p:pRg st="25" end="25"/>
                                            </p:txEl>
                                          </p:spTgt>
                                        </p:tgtEl>
                                        <p:attrNameLst>
                                          <p:attrName>style.visibility</p:attrName>
                                        </p:attrNameLst>
                                      </p:cBhvr>
                                      <p:to>
                                        <p:strVal val="visible"/>
                                      </p:to>
                                    </p:set>
                                    <p:animEffect transition="in" filter="fade">
                                      <p:cBhvr>
                                        <p:cTn id="132" dur="1000"/>
                                        <p:tgtEl>
                                          <p:spTgt spid="5234">
                                            <p:txEl>
                                              <p:pRg st="25" end="2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5234">
                                            <p:txEl>
                                              <p:pRg st="26" end="26"/>
                                            </p:txEl>
                                          </p:spTgt>
                                        </p:tgtEl>
                                        <p:attrNameLst>
                                          <p:attrName>style.visibility</p:attrName>
                                        </p:attrNameLst>
                                      </p:cBhvr>
                                      <p:to>
                                        <p:strVal val="visible"/>
                                      </p:to>
                                    </p:set>
                                    <p:animEffect transition="in" filter="fade">
                                      <p:cBhvr>
                                        <p:cTn id="137" dur="1000"/>
                                        <p:tgtEl>
                                          <p:spTgt spid="5234">
                                            <p:txEl>
                                              <p:pRg st="26" end="26"/>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5234">
                                            <p:txEl>
                                              <p:pRg st="27" end="27"/>
                                            </p:txEl>
                                          </p:spTgt>
                                        </p:tgtEl>
                                        <p:attrNameLst>
                                          <p:attrName>style.visibility</p:attrName>
                                        </p:attrNameLst>
                                      </p:cBhvr>
                                      <p:to>
                                        <p:strVal val="visible"/>
                                      </p:to>
                                    </p:set>
                                    <p:animEffect transition="in" filter="fade">
                                      <p:cBhvr>
                                        <p:cTn id="142" dur="1000"/>
                                        <p:tgtEl>
                                          <p:spTgt spid="5234">
                                            <p:txEl>
                                              <p:pRg st="27" end="27"/>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5234">
                                            <p:txEl>
                                              <p:pRg st="28" end="28"/>
                                            </p:txEl>
                                          </p:spTgt>
                                        </p:tgtEl>
                                        <p:attrNameLst>
                                          <p:attrName>style.visibility</p:attrName>
                                        </p:attrNameLst>
                                      </p:cBhvr>
                                      <p:to>
                                        <p:strVal val="visible"/>
                                      </p:to>
                                    </p:set>
                                    <p:animEffect transition="in" filter="fade">
                                      <p:cBhvr>
                                        <p:cTn id="147" dur="1000"/>
                                        <p:tgtEl>
                                          <p:spTgt spid="5234">
                                            <p:txEl>
                                              <p:pRg st="28" end="28"/>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5234">
                                            <p:txEl>
                                              <p:pRg st="29" end="29"/>
                                            </p:txEl>
                                          </p:spTgt>
                                        </p:tgtEl>
                                        <p:attrNameLst>
                                          <p:attrName>style.visibility</p:attrName>
                                        </p:attrNameLst>
                                      </p:cBhvr>
                                      <p:to>
                                        <p:strVal val="visible"/>
                                      </p:to>
                                    </p:set>
                                    <p:animEffect transition="in" filter="fade">
                                      <p:cBhvr>
                                        <p:cTn id="152" dur="1000"/>
                                        <p:tgtEl>
                                          <p:spTgt spid="5234">
                                            <p:txEl>
                                              <p:pRg st="29" end="29"/>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5234">
                                            <p:txEl>
                                              <p:pRg st="30" end="30"/>
                                            </p:txEl>
                                          </p:spTgt>
                                        </p:tgtEl>
                                        <p:attrNameLst>
                                          <p:attrName>style.visibility</p:attrName>
                                        </p:attrNameLst>
                                      </p:cBhvr>
                                      <p:to>
                                        <p:strVal val="visible"/>
                                      </p:to>
                                    </p:set>
                                    <p:animEffect transition="in" filter="fade">
                                      <p:cBhvr>
                                        <p:cTn id="157" dur="1000"/>
                                        <p:tgtEl>
                                          <p:spTgt spid="5234">
                                            <p:txEl>
                                              <p:pRg st="30" end="30"/>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5234">
                                            <p:txEl>
                                              <p:pRg st="31" end="31"/>
                                            </p:txEl>
                                          </p:spTgt>
                                        </p:tgtEl>
                                        <p:attrNameLst>
                                          <p:attrName>style.visibility</p:attrName>
                                        </p:attrNameLst>
                                      </p:cBhvr>
                                      <p:to>
                                        <p:strVal val="visible"/>
                                      </p:to>
                                    </p:set>
                                    <p:animEffect transition="in" filter="fade">
                                      <p:cBhvr>
                                        <p:cTn id="162" dur="1000"/>
                                        <p:tgtEl>
                                          <p:spTgt spid="5234">
                                            <p:txEl>
                                              <p:pRg st="31" end="31"/>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5234">
                                            <p:txEl>
                                              <p:pRg st="32" end="32"/>
                                            </p:txEl>
                                          </p:spTgt>
                                        </p:tgtEl>
                                        <p:attrNameLst>
                                          <p:attrName>style.visibility</p:attrName>
                                        </p:attrNameLst>
                                      </p:cBhvr>
                                      <p:to>
                                        <p:strVal val="visible"/>
                                      </p:to>
                                    </p:set>
                                    <p:animEffect transition="in" filter="fade">
                                      <p:cBhvr>
                                        <p:cTn id="167" dur="1000"/>
                                        <p:tgtEl>
                                          <p:spTgt spid="5234">
                                            <p:txEl>
                                              <p:pRg st="32" end="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Shape 5238"/>
        <p:cNvGrpSpPr/>
        <p:nvPr/>
      </p:nvGrpSpPr>
      <p:grpSpPr>
        <a:xfrm>
          <a:off x="0" y="0"/>
          <a:ext cx="0" cy="0"/>
          <a:chOff x="0" y="0"/>
          <a:chExt cx="0" cy="0"/>
        </a:xfrm>
      </p:grpSpPr>
      <p:sp>
        <p:nvSpPr>
          <p:cNvPr id="5239" name="Google Shape;5239;p625"/>
          <p:cNvSpPr txBox="1">
            <a:spLocks noGrp="1"/>
          </p:cNvSpPr>
          <p:nvPr>
            <p:ph type="title"/>
          </p:nvPr>
        </p:nvSpPr>
        <p:spPr>
          <a:xfrm>
            <a:off x="490250" y="159800"/>
            <a:ext cx="8528400" cy="4654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How to collect logs for systemd component like kubelet and docker? </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solidFill>
                  <a:schemeClr val="accent6"/>
                </a:solidFill>
                <a:latin typeface="Comfortaa"/>
                <a:ea typeface="Comfortaa"/>
                <a:cs typeface="Comfortaa"/>
                <a:sym typeface="Comfortaa"/>
              </a:rPr>
              <a:t>$journalctl -u kubelet</a:t>
            </a:r>
            <a:endParaRPr sz="3000" b="1">
              <a:solidFill>
                <a:schemeClr val="accent6"/>
              </a:solidFill>
              <a:latin typeface="Comfortaa"/>
              <a:ea typeface="Comfortaa"/>
              <a:cs typeface="Comfortaa"/>
              <a:sym typeface="Comfortaa"/>
            </a:endParaRPr>
          </a:p>
          <a:p>
            <a:pPr marL="0" lvl="0" indent="0" algn="l" rtl="0">
              <a:spcBef>
                <a:spcPts val="0"/>
              </a:spcBef>
              <a:spcAft>
                <a:spcPts val="0"/>
              </a:spcAft>
              <a:buNone/>
            </a:pPr>
            <a:endParaRPr sz="3000" b="1">
              <a:solidFill>
                <a:schemeClr val="accent6"/>
              </a:solidFill>
              <a:latin typeface="Comfortaa"/>
              <a:ea typeface="Comfortaa"/>
              <a:cs typeface="Comfortaa"/>
              <a:sym typeface="Comfortaa"/>
            </a:endParaRPr>
          </a:p>
          <a:p>
            <a:pPr marL="0" lvl="0" indent="0" algn="l" rtl="0">
              <a:spcBef>
                <a:spcPts val="0"/>
              </a:spcBef>
              <a:spcAft>
                <a:spcPts val="0"/>
              </a:spcAft>
              <a:buNone/>
            </a:pPr>
            <a:r>
              <a:rPr lang="en" sz="3000" b="1">
                <a:solidFill>
                  <a:schemeClr val="accent6"/>
                </a:solidFill>
                <a:latin typeface="Comfortaa"/>
                <a:ea typeface="Comfortaa"/>
                <a:cs typeface="Comfortaa"/>
                <a:sym typeface="Comfortaa"/>
              </a:rPr>
              <a:t>$journalctl -u docker</a:t>
            </a:r>
            <a:endParaRPr sz="3000" b="1">
              <a:solidFill>
                <a:schemeClr val="accent6"/>
              </a:solidFill>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0" lvl="0" indent="0" algn="l" rtl="0">
              <a:spcBef>
                <a:spcPts val="0"/>
              </a:spcBef>
              <a:spcAft>
                <a:spcPts val="0"/>
              </a:spcAft>
              <a:buNone/>
            </a:pPr>
            <a:r>
              <a:rPr lang="en" sz="3000" b="1">
                <a:latin typeface="Comfortaa"/>
                <a:ea typeface="Comfortaa"/>
                <a:cs typeface="Comfortaa"/>
                <a:sym typeface="Comfortaa"/>
              </a:rPr>
              <a:t>  </a:t>
            </a:r>
            <a:endParaRPr sz="3000" b="1">
              <a:latin typeface="Comfortaa"/>
              <a:ea typeface="Comfortaa"/>
              <a:cs typeface="Comfortaa"/>
              <a:sym typeface="Comfortaa"/>
            </a:endParaRPr>
          </a:p>
          <a:p>
            <a:pPr marL="457200" lvl="0" indent="0" algn="l" rtl="0">
              <a:spcBef>
                <a:spcPts val="0"/>
              </a:spcBef>
              <a:spcAft>
                <a:spcPts val="0"/>
              </a:spcAft>
              <a:buNone/>
            </a:pPr>
            <a:endParaRPr sz="30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39">
                                            <p:txEl>
                                              <p:pRg st="0" end="0"/>
                                            </p:txEl>
                                          </p:spTgt>
                                        </p:tgtEl>
                                        <p:attrNameLst>
                                          <p:attrName>style.visibility</p:attrName>
                                        </p:attrNameLst>
                                      </p:cBhvr>
                                      <p:to>
                                        <p:strVal val="visible"/>
                                      </p:to>
                                    </p:set>
                                    <p:animEffect transition="in" filter="fade">
                                      <p:cBhvr>
                                        <p:cTn id="7" dur="1000"/>
                                        <p:tgtEl>
                                          <p:spTgt spid="52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39">
                                            <p:txEl>
                                              <p:pRg st="1" end="1"/>
                                            </p:txEl>
                                          </p:spTgt>
                                        </p:tgtEl>
                                        <p:attrNameLst>
                                          <p:attrName>style.visibility</p:attrName>
                                        </p:attrNameLst>
                                      </p:cBhvr>
                                      <p:to>
                                        <p:strVal val="visible"/>
                                      </p:to>
                                    </p:set>
                                    <p:animEffect transition="in" filter="fade">
                                      <p:cBhvr>
                                        <p:cTn id="12" dur="1000"/>
                                        <p:tgtEl>
                                          <p:spTgt spid="52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39">
                                            <p:txEl>
                                              <p:pRg st="2" end="2"/>
                                            </p:txEl>
                                          </p:spTgt>
                                        </p:tgtEl>
                                        <p:attrNameLst>
                                          <p:attrName>style.visibility</p:attrName>
                                        </p:attrNameLst>
                                      </p:cBhvr>
                                      <p:to>
                                        <p:strVal val="visible"/>
                                      </p:to>
                                    </p:set>
                                    <p:animEffect transition="in" filter="fade">
                                      <p:cBhvr>
                                        <p:cTn id="17" dur="1000"/>
                                        <p:tgtEl>
                                          <p:spTgt spid="52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39">
                                            <p:txEl>
                                              <p:pRg st="3" end="3"/>
                                            </p:txEl>
                                          </p:spTgt>
                                        </p:tgtEl>
                                        <p:attrNameLst>
                                          <p:attrName>style.visibility</p:attrName>
                                        </p:attrNameLst>
                                      </p:cBhvr>
                                      <p:to>
                                        <p:strVal val="visible"/>
                                      </p:to>
                                    </p:set>
                                    <p:animEffect transition="in" filter="fade">
                                      <p:cBhvr>
                                        <p:cTn id="22" dur="1000"/>
                                        <p:tgtEl>
                                          <p:spTgt spid="52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39">
                                            <p:txEl>
                                              <p:pRg st="4" end="4"/>
                                            </p:txEl>
                                          </p:spTgt>
                                        </p:tgtEl>
                                        <p:attrNameLst>
                                          <p:attrName>style.visibility</p:attrName>
                                        </p:attrNameLst>
                                      </p:cBhvr>
                                      <p:to>
                                        <p:strVal val="visible"/>
                                      </p:to>
                                    </p:set>
                                    <p:animEffect transition="in" filter="fade">
                                      <p:cBhvr>
                                        <p:cTn id="27" dur="1000"/>
                                        <p:tgtEl>
                                          <p:spTgt spid="52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39">
                                            <p:txEl>
                                              <p:pRg st="5" end="5"/>
                                            </p:txEl>
                                          </p:spTgt>
                                        </p:tgtEl>
                                        <p:attrNameLst>
                                          <p:attrName>style.visibility</p:attrName>
                                        </p:attrNameLst>
                                      </p:cBhvr>
                                      <p:to>
                                        <p:strVal val="visible"/>
                                      </p:to>
                                    </p:set>
                                    <p:animEffect transition="in" filter="fade">
                                      <p:cBhvr>
                                        <p:cTn id="32" dur="1000"/>
                                        <p:tgtEl>
                                          <p:spTgt spid="52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39">
                                            <p:txEl>
                                              <p:pRg st="6" end="6"/>
                                            </p:txEl>
                                          </p:spTgt>
                                        </p:tgtEl>
                                        <p:attrNameLst>
                                          <p:attrName>style.visibility</p:attrName>
                                        </p:attrNameLst>
                                      </p:cBhvr>
                                      <p:to>
                                        <p:strVal val="visible"/>
                                      </p:to>
                                    </p:set>
                                    <p:animEffect transition="in" filter="fade">
                                      <p:cBhvr>
                                        <p:cTn id="37" dur="1000"/>
                                        <p:tgtEl>
                                          <p:spTgt spid="523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39">
                                            <p:txEl>
                                              <p:pRg st="7" end="7"/>
                                            </p:txEl>
                                          </p:spTgt>
                                        </p:tgtEl>
                                        <p:attrNameLst>
                                          <p:attrName>style.visibility</p:attrName>
                                        </p:attrNameLst>
                                      </p:cBhvr>
                                      <p:to>
                                        <p:strVal val="visible"/>
                                      </p:to>
                                    </p:set>
                                    <p:animEffect transition="in" filter="fade">
                                      <p:cBhvr>
                                        <p:cTn id="42" dur="1000"/>
                                        <p:tgtEl>
                                          <p:spTgt spid="523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239">
                                            <p:txEl>
                                              <p:pRg st="8" end="8"/>
                                            </p:txEl>
                                          </p:spTgt>
                                        </p:tgtEl>
                                        <p:attrNameLst>
                                          <p:attrName>style.visibility</p:attrName>
                                        </p:attrNameLst>
                                      </p:cBhvr>
                                      <p:to>
                                        <p:strVal val="visible"/>
                                      </p:to>
                                    </p:set>
                                    <p:animEffect transition="in" filter="fade">
                                      <p:cBhvr>
                                        <p:cTn id="47" dur="1000"/>
                                        <p:tgtEl>
                                          <p:spTgt spid="523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239">
                                            <p:txEl>
                                              <p:pRg st="9" end="9"/>
                                            </p:txEl>
                                          </p:spTgt>
                                        </p:tgtEl>
                                        <p:attrNameLst>
                                          <p:attrName>style.visibility</p:attrName>
                                        </p:attrNameLst>
                                      </p:cBhvr>
                                      <p:to>
                                        <p:strVal val="visible"/>
                                      </p:to>
                                    </p:set>
                                    <p:animEffect transition="in" filter="fade">
                                      <p:cBhvr>
                                        <p:cTn id="52" dur="1000"/>
                                        <p:tgtEl>
                                          <p:spTgt spid="523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239">
                                            <p:txEl>
                                              <p:pRg st="10" end="10"/>
                                            </p:txEl>
                                          </p:spTgt>
                                        </p:tgtEl>
                                        <p:attrNameLst>
                                          <p:attrName>style.visibility</p:attrName>
                                        </p:attrNameLst>
                                      </p:cBhvr>
                                      <p:to>
                                        <p:strVal val="visible"/>
                                      </p:to>
                                    </p:set>
                                    <p:animEffect transition="in" filter="fade">
                                      <p:cBhvr>
                                        <p:cTn id="57" dur="1000"/>
                                        <p:tgtEl>
                                          <p:spTgt spid="523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239">
                                            <p:txEl>
                                              <p:pRg st="11" end="11"/>
                                            </p:txEl>
                                          </p:spTgt>
                                        </p:tgtEl>
                                        <p:attrNameLst>
                                          <p:attrName>style.visibility</p:attrName>
                                        </p:attrNameLst>
                                      </p:cBhvr>
                                      <p:to>
                                        <p:strVal val="visible"/>
                                      </p:to>
                                    </p:set>
                                    <p:animEffect transition="in" filter="fade">
                                      <p:cBhvr>
                                        <p:cTn id="62" dur="1000"/>
                                        <p:tgtEl>
                                          <p:spTgt spid="523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239">
                                            <p:txEl>
                                              <p:pRg st="12" end="12"/>
                                            </p:txEl>
                                          </p:spTgt>
                                        </p:tgtEl>
                                        <p:attrNameLst>
                                          <p:attrName>style.visibility</p:attrName>
                                        </p:attrNameLst>
                                      </p:cBhvr>
                                      <p:to>
                                        <p:strVal val="visible"/>
                                      </p:to>
                                    </p:set>
                                    <p:animEffect transition="in" filter="fade">
                                      <p:cBhvr>
                                        <p:cTn id="67" dur="1000"/>
                                        <p:tgtEl>
                                          <p:spTgt spid="5239">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239">
                                            <p:txEl>
                                              <p:pRg st="13" end="13"/>
                                            </p:txEl>
                                          </p:spTgt>
                                        </p:tgtEl>
                                        <p:attrNameLst>
                                          <p:attrName>style.visibility</p:attrName>
                                        </p:attrNameLst>
                                      </p:cBhvr>
                                      <p:to>
                                        <p:strVal val="visible"/>
                                      </p:to>
                                    </p:set>
                                    <p:animEffect transition="in" filter="fade">
                                      <p:cBhvr>
                                        <p:cTn id="72" dur="1000"/>
                                        <p:tgtEl>
                                          <p:spTgt spid="5239">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239">
                                            <p:txEl>
                                              <p:pRg st="14" end="14"/>
                                            </p:txEl>
                                          </p:spTgt>
                                        </p:tgtEl>
                                        <p:attrNameLst>
                                          <p:attrName>style.visibility</p:attrName>
                                        </p:attrNameLst>
                                      </p:cBhvr>
                                      <p:to>
                                        <p:strVal val="visible"/>
                                      </p:to>
                                    </p:set>
                                    <p:animEffect transition="in" filter="fade">
                                      <p:cBhvr>
                                        <p:cTn id="77" dur="1000"/>
                                        <p:tgtEl>
                                          <p:spTgt spid="5239">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239">
                                            <p:txEl>
                                              <p:pRg st="15" end="15"/>
                                            </p:txEl>
                                          </p:spTgt>
                                        </p:tgtEl>
                                        <p:attrNameLst>
                                          <p:attrName>style.visibility</p:attrName>
                                        </p:attrNameLst>
                                      </p:cBhvr>
                                      <p:to>
                                        <p:strVal val="visible"/>
                                      </p:to>
                                    </p:set>
                                    <p:animEffect transition="in" filter="fade">
                                      <p:cBhvr>
                                        <p:cTn id="82" dur="1000"/>
                                        <p:tgtEl>
                                          <p:spTgt spid="5239">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239">
                                            <p:txEl>
                                              <p:pRg st="16" end="16"/>
                                            </p:txEl>
                                          </p:spTgt>
                                        </p:tgtEl>
                                        <p:attrNameLst>
                                          <p:attrName>style.visibility</p:attrName>
                                        </p:attrNameLst>
                                      </p:cBhvr>
                                      <p:to>
                                        <p:strVal val="visible"/>
                                      </p:to>
                                    </p:set>
                                    <p:animEffect transition="in" filter="fade">
                                      <p:cBhvr>
                                        <p:cTn id="87" dur="1000"/>
                                        <p:tgtEl>
                                          <p:spTgt spid="5239">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239">
                                            <p:txEl>
                                              <p:pRg st="17" end="17"/>
                                            </p:txEl>
                                          </p:spTgt>
                                        </p:tgtEl>
                                        <p:attrNameLst>
                                          <p:attrName>style.visibility</p:attrName>
                                        </p:attrNameLst>
                                      </p:cBhvr>
                                      <p:to>
                                        <p:strVal val="visible"/>
                                      </p:to>
                                    </p:set>
                                    <p:animEffect transition="in" filter="fade">
                                      <p:cBhvr>
                                        <p:cTn id="92" dur="1000"/>
                                        <p:tgtEl>
                                          <p:spTgt spid="5239">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239">
                                            <p:txEl>
                                              <p:pRg st="18" end="18"/>
                                            </p:txEl>
                                          </p:spTgt>
                                        </p:tgtEl>
                                        <p:attrNameLst>
                                          <p:attrName>style.visibility</p:attrName>
                                        </p:attrNameLst>
                                      </p:cBhvr>
                                      <p:to>
                                        <p:strVal val="visible"/>
                                      </p:to>
                                    </p:set>
                                    <p:animEffect transition="in" filter="fade">
                                      <p:cBhvr>
                                        <p:cTn id="97" dur="1000"/>
                                        <p:tgtEl>
                                          <p:spTgt spid="5239">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239">
                                            <p:txEl>
                                              <p:pRg st="19" end="19"/>
                                            </p:txEl>
                                          </p:spTgt>
                                        </p:tgtEl>
                                        <p:attrNameLst>
                                          <p:attrName>style.visibility</p:attrName>
                                        </p:attrNameLst>
                                      </p:cBhvr>
                                      <p:to>
                                        <p:strVal val="visible"/>
                                      </p:to>
                                    </p:set>
                                    <p:animEffect transition="in" filter="fade">
                                      <p:cBhvr>
                                        <p:cTn id="102" dur="1000"/>
                                        <p:tgtEl>
                                          <p:spTgt spid="5239">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239">
                                            <p:txEl>
                                              <p:pRg st="20" end="20"/>
                                            </p:txEl>
                                          </p:spTgt>
                                        </p:tgtEl>
                                        <p:attrNameLst>
                                          <p:attrName>style.visibility</p:attrName>
                                        </p:attrNameLst>
                                      </p:cBhvr>
                                      <p:to>
                                        <p:strVal val="visible"/>
                                      </p:to>
                                    </p:set>
                                    <p:animEffect transition="in" filter="fade">
                                      <p:cBhvr>
                                        <p:cTn id="107" dur="1000"/>
                                        <p:tgtEl>
                                          <p:spTgt spid="5239">
                                            <p:txEl>
                                              <p:pRg st="20" end="2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39">
                                            <p:txEl>
                                              <p:pRg st="21" end="21"/>
                                            </p:txEl>
                                          </p:spTgt>
                                        </p:tgtEl>
                                        <p:attrNameLst>
                                          <p:attrName>style.visibility</p:attrName>
                                        </p:attrNameLst>
                                      </p:cBhvr>
                                      <p:to>
                                        <p:strVal val="visible"/>
                                      </p:to>
                                    </p:set>
                                    <p:animEffect transition="in" filter="fade">
                                      <p:cBhvr>
                                        <p:cTn id="112" dur="1000"/>
                                        <p:tgtEl>
                                          <p:spTgt spid="5239">
                                            <p:txEl>
                                              <p:pRg st="21" end="2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5239">
                                            <p:txEl>
                                              <p:pRg st="22" end="22"/>
                                            </p:txEl>
                                          </p:spTgt>
                                        </p:tgtEl>
                                        <p:attrNameLst>
                                          <p:attrName>style.visibility</p:attrName>
                                        </p:attrNameLst>
                                      </p:cBhvr>
                                      <p:to>
                                        <p:strVal val="visible"/>
                                      </p:to>
                                    </p:set>
                                    <p:animEffect transition="in" filter="fade">
                                      <p:cBhvr>
                                        <p:cTn id="117" dur="1000"/>
                                        <p:tgtEl>
                                          <p:spTgt spid="5239">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Shape 5243"/>
        <p:cNvGrpSpPr/>
        <p:nvPr/>
      </p:nvGrpSpPr>
      <p:grpSpPr>
        <a:xfrm>
          <a:off x="0" y="0"/>
          <a:ext cx="0" cy="0"/>
          <a:chOff x="0" y="0"/>
          <a:chExt cx="0" cy="0"/>
        </a:xfrm>
      </p:grpSpPr>
      <p:sp>
        <p:nvSpPr>
          <p:cNvPr id="5244" name="Google Shape;5244;p626"/>
          <p:cNvSpPr txBox="1">
            <a:spLocks noGrp="1"/>
          </p:cNvSpPr>
          <p:nvPr>
            <p:ph type="title"/>
          </p:nvPr>
        </p:nvSpPr>
        <p:spPr>
          <a:xfrm>
            <a:off x="490250" y="450150"/>
            <a:ext cx="54180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b="1">
                <a:latin typeface="Comfortaa"/>
                <a:ea typeface="Comfortaa"/>
                <a:cs typeface="Comfortaa"/>
                <a:sym typeface="Comfortaa"/>
              </a:rPr>
              <a:t>Managing Applications </a:t>
            </a:r>
            <a:r>
              <a:rPr lang="en" sz="3800" b="1">
                <a:solidFill>
                  <a:srgbClr val="00FF00"/>
                </a:solidFill>
                <a:latin typeface="Comfortaa"/>
                <a:ea typeface="Comfortaa"/>
                <a:cs typeface="Comfortaa"/>
                <a:sym typeface="Comfortaa"/>
              </a:rPr>
              <a:t>Logs Demo Lab</a:t>
            </a:r>
            <a:endParaRPr sz="3800" b="1">
              <a:solidFill>
                <a:srgbClr val="00FF00"/>
              </a:solidFill>
              <a:latin typeface="Comfortaa"/>
              <a:ea typeface="Comfortaa"/>
              <a:cs typeface="Comfortaa"/>
              <a:sym typeface="Comfortaa"/>
            </a:endParaRP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Shape 5248"/>
        <p:cNvGrpSpPr/>
        <p:nvPr/>
      </p:nvGrpSpPr>
      <p:grpSpPr>
        <a:xfrm>
          <a:off x="0" y="0"/>
          <a:ext cx="0" cy="0"/>
          <a:chOff x="0" y="0"/>
          <a:chExt cx="0" cy="0"/>
        </a:xfrm>
      </p:grpSpPr>
      <p:sp>
        <p:nvSpPr>
          <p:cNvPr id="5249" name="Google Shape;5249;p627"/>
          <p:cNvSpPr txBox="1">
            <a:spLocks noGrp="1"/>
          </p:cNvSpPr>
          <p:nvPr>
            <p:ph type="title"/>
          </p:nvPr>
        </p:nvSpPr>
        <p:spPr>
          <a:xfrm>
            <a:off x="490250" y="291750"/>
            <a:ext cx="8413500" cy="42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4100" b="1">
              <a:latin typeface="Comfortaa"/>
              <a:ea typeface="Comfortaa"/>
              <a:cs typeface="Comfortaa"/>
              <a:sym typeface="Comfortaa"/>
            </a:endParaRPr>
          </a:p>
          <a:p>
            <a:pPr marL="0" lvl="0" indent="0" algn="l" rtl="0">
              <a:spcBef>
                <a:spcPts val="0"/>
              </a:spcBef>
              <a:spcAft>
                <a:spcPts val="0"/>
              </a:spcAft>
              <a:buNone/>
            </a:pPr>
            <a:r>
              <a:rPr lang="en" sz="4100" b="1">
                <a:latin typeface="Comfortaa"/>
                <a:ea typeface="Comfortaa"/>
                <a:cs typeface="Comfortaa"/>
                <a:sym typeface="Comfortaa"/>
              </a:rPr>
              <a:t>The </a:t>
            </a:r>
            <a:r>
              <a:rPr lang="en" sz="4100" b="1">
                <a:solidFill>
                  <a:srgbClr val="00FF00"/>
                </a:solidFill>
                <a:latin typeface="Comfortaa"/>
                <a:ea typeface="Comfortaa"/>
                <a:cs typeface="Comfortaa"/>
                <a:sym typeface="Comfortaa"/>
              </a:rPr>
              <a:t>E</a:t>
            </a:r>
            <a:r>
              <a:rPr lang="en" sz="4100" b="1">
                <a:latin typeface="Comfortaa"/>
                <a:ea typeface="Comfortaa"/>
                <a:cs typeface="Comfortaa"/>
                <a:sym typeface="Comfortaa"/>
              </a:rPr>
              <a:t>lasticsearch </a:t>
            </a:r>
            <a:r>
              <a:rPr lang="en" sz="4100" b="1">
                <a:solidFill>
                  <a:srgbClr val="00FF00"/>
                </a:solidFill>
                <a:latin typeface="Comfortaa"/>
                <a:ea typeface="Comfortaa"/>
                <a:cs typeface="Comfortaa"/>
                <a:sym typeface="Comfortaa"/>
              </a:rPr>
              <a:t>F</a:t>
            </a:r>
            <a:r>
              <a:rPr lang="en" sz="4100" b="1">
                <a:latin typeface="Comfortaa"/>
                <a:ea typeface="Comfortaa"/>
                <a:cs typeface="Comfortaa"/>
                <a:sym typeface="Comfortaa"/>
              </a:rPr>
              <a:t>luentd </a:t>
            </a:r>
            <a:r>
              <a:rPr lang="en" sz="4100" b="1">
                <a:solidFill>
                  <a:srgbClr val="00FF00"/>
                </a:solidFill>
                <a:latin typeface="Comfortaa"/>
                <a:ea typeface="Comfortaa"/>
                <a:cs typeface="Comfortaa"/>
                <a:sym typeface="Comfortaa"/>
              </a:rPr>
              <a:t>K</a:t>
            </a:r>
            <a:r>
              <a:rPr lang="en" sz="4100" b="1">
                <a:latin typeface="Comfortaa"/>
                <a:ea typeface="Comfortaa"/>
                <a:cs typeface="Comfortaa"/>
                <a:sym typeface="Comfortaa"/>
              </a:rPr>
              <a:t>ibana (EFK) Logging Stack for Kubernetes</a:t>
            </a:r>
            <a:endParaRPr sz="41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100" b="1">
              <a:latin typeface="Comfortaa"/>
              <a:ea typeface="Comfortaa"/>
              <a:cs typeface="Comfortaa"/>
              <a:sym typeface="Comfortaa"/>
            </a:endParaRP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Shape 5253"/>
        <p:cNvGrpSpPr/>
        <p:nvPr/>
      </p:nvGrpSpPr>
      <p:grpSpPr>
        <a:xfrm>
          <a:off x="0" y="0"/>
          <a:ext cx="0" cy="0"/>
          <a:chOff x="0" y="0"/>
          <a:chExt cx="0" cy="0"/>
        </a:xfrm>
      </p:grpSpPr>
      <p:grpSp>
        <p:nvGrpSpPr>
          <p:cNvPr id="5254" name="Google Shape;5254;p628"/>
          <p:cNvGrpSpPr/>
          <p:nvPr/>
        </p:nvGrpSpPr>
        <p:grpSpPr>
          <a:xfrm>
            <a:off x="205100" y="2903750"/>
            <a:ext cx="8733800" cy="1743075"/>
            <a:chOff x="163075" y="1449450"/>
            <a:chExt cx="8733800" cy="1743075"/>
          </a:xfrm>
        </p:grpSpPr>
        <p:pic>
          <p:nvPicPr>
            <p:cNvPr id="5255" name="Google Shape;5255;p628"/>
            <p:cNvPicPr preferRelativeResize="0"/>
            <p:nvPr/>
          </p:nvPicPr>
          <p:blipFill>
            <a:blip r:embed="rId3">
              <a:alphaModFix/>
            </a:blip>
            <a:stretch>
              <a:fillRect/>
            </a:stretch>
          </p:blipFill>
          <p:spPr>
            <a:xfrm>
              <a:off x="163075" y="1449450"/>
              <a:ext cx="2962275" cy="1743075"/>
            </a:xfrm>
            <a:prstGeom prst="rect">
              <a:avLst/>
            </a:prstGeom>
            <a:noFill/>
            <a:ln>
              <a:noFill/>
            </a:ln>
          </p:spPr>
        </p:pic>
        <p:pic>
          <p:nvPicPr>
            <p:cNvPr id="5256" name="Google Shape;5256;p628"/>
            <p:cNvPicPr preferRelativeResize="0"/>
            <p:nvPr/>
          </p:nvPicPr>
          <p:blipFill>
            <a:blip r:embed="rId4">
              <a:alphaModFix/>
            </a:blip>
            <a:stretch>
              <a:fillRect/>
            </a:stretch>
          </p:blipFill>
          <p:spPr>
            <a:xfrm>
              <a:off x="3459525" y="1449450"/>
              <a:ext cx="2619375" cy="1743075"/>
            </a:xfrm>
            <a:prstGeom prst="rect">
              <a:avLst/>
            </a:prstGeom>
            <a:noFill/>
            <a:ln>
              <a:noFill/>
            </a:ln>
          </p:spPr>
        </p:pic>
        <p:pic>
          <p:nvPicPr>
            <p:cNvPr id="5257" name="Google Shape;5257;p628"/>
            <p:cNvPicPr preferRelativeResize="0"/>
            <p:nvPr/>
          </p:nvPicPr>
          <p:blipFill>
            <a:blip r:embed="rId5">
              <a:alphaModFix/>
            </a:blip>
            <a:stretch>
              <a:fillRect/>
            </a:stretch>
          </p:blipFill>
          <p:spPr>
            <a:xfrm>
              <a:off x="6413075" y="1449450"/>
              <a:ext cx="2483800" cy="1743075"/>
            </a:xfrm>
            <a:prstGeom prst="rect">
              <a:avLst/>
            </a:prstGeom>
            <a:noFill/>
            <a:ln>
              <a:noFill/>
            </a:ln>
          </p:spPr>
        </p:pic>
      </p:grpSp>
      <p:sp>
        <p:nvSpPr>
          <p:cNvPr id="5258" name="Google Shape;5258;p628"/>
          <p:cNvSpPr txBox="1"/>
          <p:nvPr/>
        </p:nvSpPr>
        <p:spPr>
          <a:xfrm>
            <a:off x="213875" y="160400"/>
            <a:ext cx="8790000" cy="195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dk1"/>
                </a:solidFill>
                <a:latin typeface="Comfortaa"/>
                <a:ea typeface="Comfortaa"/>
                <a:cs typeface="Comfortaa"/>
                <a:sym typeface="Comfortaa"/>
              </a:rPr>
              <a:t>The</a:t>
            </a:r>
            <a:r>
              <a:rPr lang="en" sz="2500" b="1">
                <a:solidFill>
                  <a:srgbClr val="00FF00"/>
                </a:solidFill>
                <a:latin typeface="Comfortaa"/>
                <a:ea typeface="Comfortaa"/>
                <a:cs typeface="Comfortaa"/>
                <a:sym typeface="Comfortaa"/>
              </a:rPr>
              <a:t> EFK </a:t>
            </a:r>
            <a:r>
              <a:rPr lang="en" sz="2500" b="1">
                <a:solidFill>
                  <a:schemeClr val="dk1"/>
                </a:solidFill>
                <a:latin typeface="Comfortaa"/>
                <a:ea typeface="Comfortaa"/>
                <a:cs typeface="Comfortaa"/>
                <a:sym typeface="Comfortaa"/>
              </a:rPr>
              <a:t>stack is a suite of tools combining Elasticsearch, fluentd and Kibana also known as a logging pipeline.</a:t>
            </a:r>
            <a:endParaRPr sz="25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500" b="1">
                <a:solidFill>
                  <a:schemeClr val="dk1"/>
                </a:solidFill>
                <a:latin typeface="Comfortaa"/>
                <a:ea typeface="Comfortaa"/>
                <a:cs typeface="Comfortaa"/>
                <a:sym typeface="Comfortaa"/>
              </a:rPr>
              <a:t>This stack is a popular and powerful solution for log management and analysis in Kubernetes.</a:t>
            </a:r>
            <a:endParaRPr sz="2500" b="1">
              <a:solidFill>
                <a:schemeClr val="dk1"/>
              </a:solidFill>
              <a:latin typeface="Comfortaa"/>
              <a:ea typeface="Comfortaa"/>
              <a:cs typeface="Comfortaa"/>
              <a:sym typeface="Comfortaa"/>
            </a:endParaRPr>
          </a:p>
        </p:txBody>
      </p:sp>
      <p:sp>
        <p:nvSpPr>
          <p:cNvPr id="5259" name="Google Shape;5259;p628"/>
          <p:cNvSpPr txBox="1"/>
          <p:nvPr/>
        </p:nvSpPr>
        <p:spPr>
          <a:xfrm>
            <a:off x="86100" y="2398425"/>
            <a:ext cx="8971800" cy="2531100"/>
          </a:xfrm>
          <a:prstGeom prst="rect">
            <a:avLst/>
          </a:prstGeom>
          <a:noFill/>
          <a:ln w="38100" cap="flat" cmpd="sng">
            <a:solidFill>
              <a:schemeClr val="dk1"/>
            </a:solidFill>
            <a:prstDash val="lg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a:t>
            </a:r>
            <a:r>
              <a:rPr lang="en" sz="2400" b="1">
                <a:solidFill>
                  <a:schemeClr val="dk1"/>
                </a:solidFill>
                <a:latin typeface="Comfortaa"/>
                <a:ea typeface="Comfortaa"/>
                <a:cs typeface="Comfortaa"/>
                <a:sym typeface="Comfortaa"/>
              </a:rPr>
              <a:t>THE EFK LOGGING STACK</a:t>
            </a:r>
            <a:endParaRPr sz="24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8">
                                            <p:txEl>
                                              <p:pRg st="0" end="0"/>
                                            </p:txEl>
                                          </p:spTgt>
                                        </p:tgtEl>
                                        <p:attrNameLst>
                                          <p:attrName>style.visibility</p:attrName>
                                        </p:attrNameLst>
                                      </p:cBhvr>
                                      <p:to>
                                        <p:strVal val="visible"/>
                                      </p:to>
                                    </p:set>
                                    <p:animEffect transition="in" filter="fade">
                                      <p:cBhvr>
                                        <p:cTn id="7" dur="1000"/>
                                        <p:tgtEl>
                                          <p:spTgt spid="52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58">
                                            <p:txEl>
                                              <p:pRg st="1" end="1"/>
                                            </p:txEl>
                                          </p:spTgt>
                                        </p:tgtEl>
                                        <p:attrNameLst>
                                          <p:attrName>style.visibility</p:attrName>
                                        </p:attrNameLst>
                                      </p:cBhvr>
                                      <p:to>
                                        <p:strVal val="visible"/>
                                      </p:to>
                                    </p:set>
                                    <p:animEffect transition="in" filter="fade">
                                      <p:cBhvr>
                                        <p:cTn id="12" dur="1000"/>
                                        <p:tgtEl>
                                          <p:spTgt spid="52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couple of K8s key concepts...</a:t>
            </a:r>
            <a:endParaRPr/>
          </a:p>
        </p:txBody>
      </p:sp>
    </p:spTree>
  </p:cSld>
  <p:clrMapOvr>
    <a:masterClrMapping/>
  </p:clrMapOvr>
  <p:timing>
    <p:tnLst>
      <p:par>
        <p:cTn id="1" dur="indefinite" restart="never" nodeType="tmRoot"/>
      </p:par>
    </p:tn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Shape 5263"/>
        <p:cNvGrpSpPr/>
        <p:nvPr/>
      </p:nvGrpSpPr>
      <p:grpSpPr>
        <a:xfrm>
          <a:off x="0" y="0"/>
          <a:ext cx="0" cy="0"/>
          <a:chOff x="0" y="0"/>
          <a:chExt cx="0" cy="0"/>
        </a:xfrm>
      </p:grpSpPr>
      <p:sp>
        <p:nvSpPr>
          <p:cNvPr id="5264" name="Google Shape;5264;p629"/>
          <p:cNvSpPr txBox="1">
            <a:spLocks noGrp="1"/>
          </p:cNvSpPr>
          <p:nvPr>
            <p:ph type="title"/>
          </p:nvPr>
        </p:nvSpPr>
        <p:spPr>
          <a:xfrm>
            <a:off x="188550" y="274825"/>
            <a:ext cx="8590200" cy="45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457200" lvl="0" indent="-406400" algn="l" rtl="0">
              <a:spcBef>
                <a:spcPts val="0"/>
              </a:spcBef>
              <a:spcAft>
                <a:spcPts val="0"/>
              </a:spcAft>
              <a:buClr>
                <a:srgbClr val="00FF00"/>
              </a:buClr>
              <a:buSzPts val="2800"/>
              <a:buFont typeface="Comfortaa"/>
              <a:buChar char="●"/>
            </a:pPr>
            <a:r>
              <a:rPr lang="en" sz="2800" b="1">
                <a:solidFill>
                  <a:srgbClr val="00FF00"/>
                </a:solidFill>
                <a:latin typeface="Comfortaa"/>
                <a:ea typeface="Comfortaa"/>
                <a:cs typeface="Comfortaa"/>
                <a:sym typeface="Comfortaa"/>
              </a:rPr>
              <a:t>Fluentd</a:t>
            </a:r>
            <a:endParaRPr sz="2800" b="1">
              <a:solidFill>
                <a:srgbClr val="00FF00"/>
              </a:solidFill>
              <a:latin typeface="Comfortaa"/>
              <a:ea typeface="Comfortaa"/>
              <a:cs typeface="Comfortaa"/>
              <a:sym typeface="Comfortaa"/>
            </a:endParaRPr>
          </a:p>
          <a:p>
            <a:pPr marL="457200" lvl="0" indent="0" algn="l" rtl="0">
              <a:spcBef>
                <a:spcPts val="0"/>
              </a:spcBef>
              <a:spcAft>
                <a:spcPts val="0"/>
              </a:spcAft>
              <a:buNone/>
            </a:pPr>
            <a:r>
              <a:rPr lang="en" sz="2800" b="1">
                <a:latin typeface="Comfortaa"/>
                <a:ea typeface="Comfortaa"/>
                <a:cs typeface="Comfortaa"/>
                <a:sym typeface="Comfortaa"/>
              </a:rPr>
              <a:t>collect and aggregate all the logging data on each node and ships that to elasticseach</a:t>
            </a:r>
            <a:endParaRPr sz="2800" b="1">
              <a:latin typeface="Comfortaa"/>
              <a:ea typeface="Comfortaa"/>
              <a:cs typeface="Comfortaa"/>
              <a:sym typeface="Comfortaa"/>
            </a:endParaRPr>
          </a:p>
          <a:p>
            <a:pPr marL="457200" lvl="0" indent="-406400" algn="l" rtl="0">
              <a:spcBef>
                <a:spcPts val="0"/>
              </a:spcBef>
              <a:spcAft>
                <a:spcPts val="0"/>
              </a:spcAft>
              <a:buClr>
                <a:srgbClr val="00FF00"/>
              </a:buClr>
              <a:buSzPts val="2800"/>
              <a:buFont typeface="Comfortaa"/>
              <a:buChar char="●"/>
            </a:pPr>
            <a:r>
              <a:rPr lang="en" sz="2800" b="1">
                <a:solidFill>
                  <a:srgbClr val="00FF00"/>
                </a:solidFill>
                <a:latin typeface="Comfortaa"/>
                <a:ea typeface="Comfortaa"/>
                <a:cs typeface="Comfortaa"/>
                <a:sym typeface="Comfortaa"/>
              </a:rPr>
              <a:t>Elasticsearch</a:t>
            </a:r>
            <a:endParaRPr sz="2800" b="1">
              <a:solidFill>
                <a:srgbClr val="00FF00"/>
              </a:solidFill>
              <a:latin typeface="Comfortaa"/>
              <a:ea typeface="Comfortaa"/>
              <a:cs typeface="Comfortaa"/>
              <a:sym typeface="Comfortaa"/>
            </a:endParaRPr>
          </a:p>
          <a:p>
            <a:pPr marL="457200" lvl="0" indent="0" algn="l" rtl="0">
              <a:spcBef>
                <a:spcPts val="0"/>
              </a:spcBef>
              <a:spcAft>
                <a:spcPts val="0"/>
              </a:spcAft>
              <a:buNone/>
            </a:pPr>
            <a:r>
              <a:rPr lang="en" sz="2800" b="1">
                <a:latin typeface="Comfortaa"/>
                <a:ea typeface="Comfortaa"/>
                <a:cs typeface="Comfortaa"/>
                <a:sym typeface="Comfortaa"/>
              </a:rPr>
              <a:t>search engine using distributed data storage to index and store the logging data heap from each node.</a:t>
            </a:r>
            <a:endParaRPr sz="2800" b="1">
              <a:latin typeface="Comfortaa"/>
              <a:ea typeface="Comfortaa"/>
              <a:cs typeface="Comfortaa"/>
              <a:sym typeface="Comfortaa"/>
            </a:endParaRPr>
          </a:p>
          <a:p>
            <a:pPr marL="457200" lvl="0" indent="-406400" algn="l" rtl="0">
              <a:spcBef>
                <a:spcPts val="0"/>
              </a:spcBef>
              <a:spcAft>
                <a:spcPts val="0"/>
              </a:spcAft>
              <a:buClr>
                <a:srgbClr val="00FF00"/>
              </a:buClr>
              <a:buSzPts val="2800"/>
              <a:buFont typeface="Comfortaa"/>
              <a:buChar char="●"/>
            </a:pPr>
            <a:r>
              <a:rPr lang="en" sz="2800" b="1">
                <a:solidFill>
                  <a:srgbClr val="00FF00"/>
                </a:solidFill>
                <a:latin typeface="Comfortaa"/>
                <a:ea typeface="Comfortaa"/>
                <a:cs typeface="Comfortaa"/>
                <a:sym typeface="Comfortaa"/>
              </a:rPr>
              <a:t>Kibana</a:t>
            </a:r>
            <a:endParaRPr sz="2800" b="1">
              <a:solidFill>
                <a:srgbClr val="00FF00"/>
              </a:solidFill>
              <a:latin typeface="Comfortaa"/>
              <a:ea typeface="Comfortaa"/>
              <a:cs typeface="Comfortaa"/>
              <a:sym typeface="Comfortaa"/>
            </a:endParaRPr>
          </a:p>
          <a:p>
            <a:pPr marL="457200" lvl="0" indent="0" algn="l" rtl="0">
              <a:spcBef>
                <a:spcPts val="0"/>
              </a:spcBef>
              <a:spcAft>
                <a:spcPts val="0"/>
              </a:spcAft>
              <a:buNone/>
            </a:pPr>
            <a:r>
              <a:rPr lang="en" sz="2800" b="1">
                <a:latin typeface="Comfortaa"/>
                <a:ea typeface="Comfortaa"/>
                <a:cs typeface="Comfortaa"/>
                <a:sym typeface="Comfortaa"/>
              </a:rPr>
              <a:t>Provide a dashboard for Elasticsearch for visualization and analysis. </a:t>
            </a: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64">
                                            <p:txEl>
                                              <p:pRg st="0" end="0"/>
                                            </p:txEl>
                                          </p:spTgt>
                                        </p:tgtEl>
                                        <p:attrNameLst>
                                          <p:attrName>style.visibility</p:attrName>
                                        </p:attrNameLst>
                                      </p:cBhvr>
                                      <p:to>
                                        <p:strVal val="visible"/>
                                      </p:to>
                                    </p:set>
                                    <p:animEffect transition="in" filter="fade">
                                      <p:cBhvr>
                                        <p:cTn id="7" dur="1000"/>
                                        <p:tgtEl>
                                          <p:spTgt spid="52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64">
                                            <p:txEl>
                                              <p:pRg st="1" end="1"/>
                                            </p:txEl>
                                          </p:spTgt>
                                        </p:tgtEl>
                                        <p:attrNameLst>
                                          <p:attrName>style.visibility</p:attrName>
                                        </p:attrNameLst>
                                      </p:cBhvr>
                                      <p:to>
                                        <p:strVal val="visible"/>
                                      </p:to>
                                    </p:set>
                                    <p:animEffect transition="in" filter="fade">
                                      <p:cBhvr>
                                        <p:cTn id="12" dur="1000"/>
                                        <p:tgtEl>
                                          <p:spTgt spid="52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64">
                                            <p:txEl>
                                              <p:pRg st="2" end="2"/>
                                            </p:txEl>
                                          </p:spTgt>
                                        </p:tgtEl>
                                        <p:attrNameLst>
                                          <p:attrName>style.visibility</p:attrName>
                                        </p:attrNameLst>
                                      </p:cBhvr>
                                      <p:to>
                                        <p:strVal val="visible"/>
                                      </p:to>
                                    </p:set>
                                    <p:animEffect transition="in" filter="fade">
                                      <p:cBhvr>
                                        <p:cTn id="17" dur="1000"/>
                                        <p:tgtEl>
                                          <p:spTgt spid="52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64">
                                            <p:txEl>
                                              <p:pRg st="3" end="3"/>
                                            </p:txEl>
                                          </p:spTgt>
                                        </p:tgtEl>
                                        <p:attrNameLst>
                                          <p:attrName>style.visibility</p:attrName>
                                        </p:attrNameLst>
                                      </p:cBhvr>
                                      <p:to>
                                        <p:strVal val="visible"/>
                                      </p:to>
                                    </p:set>
                                    <p:animEffect transition="in" filter="fade">
                                      <p:cBhvr>
                                        <p:cTn id="22" dur="1000"/>
                                        <p:tgtEl>
                                          <p:spTgt spid="52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64">
                                            <p:txEl>
                                              <p:pRg st="4" end="4"/>
                                            </p:txEl>
                                          </p:spTgt>
                                        </p:tgtEl>
                                        <p:attrNameLst>
                                          <p:attrName>style.visibility</p:attrName>
                                        </p:attrNameLst>
                                      </p:cBhvr>
                                      <p:to>
                                        <p:strVal val="visible"/>
                                      </p:to>
                                    </p:set>
                                    <p:animEffect transition="in" filter="fade">
                                      <p:cBhvr>
                                        <p:cTn id="27" dur="1000"/>
                                        <p:tgtEl>
                                          <p:spTgt spid="52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64">
                                            <p:txEl>
                                              <p:pRg st="5" end="5"/>
                                            </p:txEl>
                                          </p:spTgt>
                                        </p:tgtEl>
                                        <p:attrNameLst>
                                          <p:attrName>style.visibility</p:attrName>
                                        </p:attrNameLst>
                                      </p:cBhvr>
                                      <p:to>
                                        <p:strVal val="visible"/>
                                      </p:to>
                                    </p:set>
                                    <p:animEffect transition="in" filter="fade">
                                      <p:cBhvr>
                                        <p:cTn id="32" dur="1000"/>
                                        <p:tgtEl>
                                          <p:spTgt spid="526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64">
                                            <p:txEl>
                                              <p:pRg st="6" end="6"/>
                                            </p:txEl>
                                          </p:spTgt>
                                        </p:tgtEl>
                                        <p:attrNameLst>
                                          <p:attrName>style.visibility</p:attrName>
                                        </p:attrNameLst>
                                      </p:cBhvr>
                                      <p:to>
                                        <p:strVal val="visible"/>
                                      </p:to>
                                    </p:set>
                                    <p:animEffect transition="in" filter="fade">
                                      <p:cBhvr>
                                        <p:cTn id="37" dur="1000"/>
                                        <p:tgtEl>
                                          <p:spTgt spid="526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64">
                                            <p:txEl>
                                              <p:pRg st="7" end="7"/>
                                            </p:txEl>
                                          </p:spTgt>
                                        </p:tgtEl>
                                        <p:attrNameLst>
                                          <p:attrName>style.visibility</p:attrName>
                                        </p:attrNameLst>
                                      </p:cBhvr>
                                      <p:to>
                                        <p:strVal val="visible"/>
                                      </p:to>
                                    </p:set>
                                    <p:animEffect transition="in" filter="fade">
                                      <p:cBhvr>
                                        <p:cTn id="42" dur="1000"/>
                                        <p:tgtEl>
                                          <p:spTgt spid="526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264">
                                            <p:txEl>
                                              <p:pRg st="8" end="8"/>
                                            </p:txEl>
                                          </p:spTgt>
                                        </p:tgtEl>
                                        <p:attrNameLst>
                                          <p:attrName>style.visibility</p:attrName>
                                        </p:attrNameLst>
                                      </p:cBhvr>
                                      <p:to>
                                        <p:strVal val="visible"/>
                                      </p:to>
                                    </p:set>
                                    <p:animEffect transition="in" filter="fade">
                                      <p:cBhvr>
                                        <p:cTn id="47" dur="1000"/>
                                        <p:tgtEl>
                                          <p:spTgt spid="526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264">
                                            <p:txEl>
                                              <p:pRg st="9" end="9"/>
                                            </p:txEl>
                                          </p:spTgt>
                                        </p:tgtEl>
                                        <p:attrNameLst>
                                          <p:attrName>style.visibility</p:attrName>
                                        </p:attrNameLst>
                                      </p:cBhvr>
                                      <p:to>
                                        <p:strVal val="visible"/>
                                      </p:to>
                                    </p:set>
                                    <p:animEffect transition="in" filter="fade">
                                      <p:cBhvr>
                                        <p:cTn id="52" dur="1000"/>
                                        <p:tgtEl>
                                          <p:spTgt spid="526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Shape 5268"/>
        <p:cNvGrpSpPr/>
        <p:nvPr/>
      </p:nvGrpSpPr>
      <p:grpSpPr>
        <a:xfrm>
          <a:off x="0" y="0"/>
          <a:ext cx="0" cy="0"/>
          <a:chOff x="0" y="0"/>
          <a:chExt cx="0" cy="0"/>
        </a:xfrm>
      </p:grpSpPr>
      <p:sp>
        <p:nvSpPr>
          <p:cNvPr id="5269" name="Google Shape;5269;p630"/>
          <p:cNvSpPr txBox="1">
            <a:spLocks noGrp="1"/>
          </p:cNvSpPr>
          <p:nvPr>
            <p:ph type="title"/>
          </p:nvPr>
        </p:nvSpPr>
        <p:spPr>
          <a:xfrm>
            <a:off x="188550" y="274825"/>
            <a:ext cx="8590200" cy="45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r>
              <a:rPr lang="en" sz="2800" b="1">
                <a:solidFill>
                  <a:srgbClr val="00FF00"/>
                </a:solidFill>
                <a:latin typeface="Comfortaa"/>
                <a:ea typeface="Comfortaa"/>
                <a:cs typeface="Comfortaa"/>
                <a:sym typeface="Comfortaa"/>
              </a:rPr>
              <a:t> </a:t>
            </a:r>
            <a:r>
              <a:rPr lang="en" sz="2800" b="1">
                <a:latin typeface="Comfortaa"/>
                <a:ea typeface="Comfortaa"/>
                <a:cs typeface="Comfortaa"/>
                <a:sym typeface="Comfortaa"/>
              </a:rPr>
              <a:t>Each EFK tool is available for installation as binary or as a docker container images making it easy to deploy.</a:t>
            </a: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r>
              <a:rPr lang="en" sz="2800" b="1">
                <a:latin typeface="Comfortaa"/>
                <a:ea typeface="Comfortaa"/>
                <a:cs typeface="Comfortaa"/>
                <a:sym typeface="Comfortaa"/>
              </a:rPr>
              <a:t>Fluentd is deployed as a daemonSet with a pod on each node.</a:t>
            </a:r>
            <a:endParaRPr sz="2800" b="1">
              <a:latin typeface="Comfortaa"/>
              <a:ea typeface="Comfortaa"/>
              <a:cs typeface="Comfortaa"/>
              <a:sym typeface="Comfortaa"/>
            </a:endParaRPr>
          </a:p>
          <a:p>
            <a:pPr marL="0" lvl="0" indent="0" algn="l" rtl="0">
              <a:spcBef>
                <a:spcPts val="0"/>
              </a:spcBef>
              <a:spcAft>
                <a:spcPts val="0"/>
              </a:spcAft>
              <a:buNone/>
            </a:pPr>
            <a:r>
              <a:rPr lang="en" sz="2800" b="1">
                <a:latin typeface="Comfortaa"/>
                <a:ea typeface="Comfortaa"/>
                <a:cs typeface="Comfortaa"/>
                <a:sym typeface="Comfortaa"/>
              </a:rPr>
              <a:t>Elasticsearch is deployed as statefulSet and Kibana as a deployment and fronted with a kubernetes service .</a:t>
            </a: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69">
                                            <p:txEl>
                                              <p:pRg st="0" end="0"/>
                                            </p:txEl>
                                          </p:spTgt>
                                        </p:tgtEl>
                                        <p:attrNameLst>
                                          <p:attrName>style.visibility</p:attrName>
                                        </p:attrNameLst>
                                      </p:cBhvr>
                                      <p:to>
                                        <p:strVal val="visible"/>
                                      </p:to>
                                    </p:set>
                                    <p:animEffect transition="in" filter="fade">
                                      <p:cBhvr>
                                        <p:cTn id="7" dur="1000"/>
                                        <p:tgtEl>
                                          <p:spTgt spid="52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69">
                                            <p:txEl>
                                              <p:pRg st="1" end="1"/>
                                            </p:txEl>
                                          </p:spTgt>
                                        </p:tgtEl>
                                        <p:attrNameLst>
                                          <p:attrName>style.visibility</p:attrName>
                                        </p:attrNameLst>
                                      </p:cBhvr>
                                      <p:to>
                                        <p:strVal val="visible"/>
                                      </p:to>
                                    </p:set>
                                    <p:animEffect transition="in" filter="fade">
                                      <p:cBhvr>
                                        <p:cTn id="12" dur="1000"/>
                                        <p:tgtEl>
                                          <p:spTgt spid="52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69">
                                            <p:txEl>
                                              <p:pRg st="2" end="2"/>
                                            </p:txEl>
                                          </p:spTgt>
                                        </p:tgtEl>
                                        <p:attrNameLst>
                                          <p:attrName>style.visibility</p:attrName>
                                        </p:attrNameLst>
                                      </p:cBhvr>
                                      <p:to>
                                        <p:strVal val="visible"/>
                                      </p:to>
                                    </p:set>
                                    <p:animEffect transition="in" filter="fade">
                                      <p:cBhvr>
                                        <p:cTn id="17" dur="1000"/>
                                        <p:tgtEl>
                                          <p:spTgt spid="52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69">
                                            <p:txEl>
                                              <p:pRg st="3" end="3"/>
                                            </p:txEl>
                                          </p:spTgt>
                                        </p:tgtEl>
                                        <p:attrNameLst>
                                          <p:attrName>style.visibility</p:attrName>
                                        </p:attrNameLst>
                                      </p:cBhvr>
                                      <p:to>
                                        <p:strVal val="visible"/>
                                      </p:to>
                                    </p:set>
                                    <p:animEffect transition="in" filter="fade">
                                      <p:cBhvr>
                                        <p:cTn id="22" dur="1000"/>
                                        <p:tgtEl>
                                          <p:spTgt spid="526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69">
                                            <p:txEl>
                                              <p:pRg st="4" end="4"/>
                                            </p:txEl>
                                          </p:spTgt>
                                        </p:tgtEl>
                                        <p:attrNameLst>
                                          <p:attrName>style.visibility</p:attrName>
                                        </p:attrNameLst>
                                      </p:cBhvr>
                                      <p:to>
                                        <p:strVal val="visible"/>
                                      </p:to>
                                    </p:set>
                                    <p:animEffect transition="in" filter="fade">
                                      <p:cBhvr>
                                        <p:cTn id="27" dur="1000"/>
                                        <p:tgtEl>
                                          <p:spTgt spid="526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69">
                                            <p:txEl>
                                              <p:pRg st="5" end="5"/>
                                            </p:txEl>
                                          </p:spTgt>
                                        </p:tgtEl>
                                        <p:attrNameLst>
                                          <p:attrName>style.visibility</p:attrName>
                                        </p:attrNameLst>
                                      </p:cBhvr>
                                      <p:to>
                                        <p:strVal val="visible"/>
                                      </p:to>
                                    </p:set>
                                    <p:animEffect transition="in" filter="fade">
                                      <p:cBhvr>
                                        <p:cTn id="32" dur="1000"/>
                                        <p:tgtEl>
                                          <p:spTgt spid="526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69">
                                            <p:txEl>
                                              <p:pRg st="6" end="6"/>
                                            </p:txEl>
                                          </p:spTgt>
                                        </p:tgtEl>
                                        <p:attrNameLst>
                                          <p:attrName>style.visibility</p:attrName>
                                        </p:attrNameLst>
                                      </p:cBhvr>
                                      <p:to>
                                        <p:strVal val="visible"/>
                                      </p:to>
                                    </p:set>
                                    <p:animEffect transition="in" filter="fade">
                                      <p:cBhvr>
                                        <p:cTn id="37" dur="1000"/>
                                        <p:tgtEl>
                                          <p:spTgt spid="526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69">
                                            <p:txEl>
                                              <p:pRg st="7" end="7"/>
                                            </p:txEl>
                                          </p:spTgt>
                                        </p:tgtEl>
                                        <p:attrNameLst>
                                          <p:attrName>style.visibility</p:attrName>
                                        </p:attrNameLst>
                                      </p:cBhvr>
                                      <p:to>
                                        <p:strVal val="visible"/>
                                      </p:to>
                                    </p:set>
                                    <p:animEffect transition="in" filter="fade">
                                      <p:cBhvr>
                                        <p:cTn id="42" dur="1000"/>
                                        <p:tgtEl>
                                          <p:spTgt spid="526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Shape 5273"/>
        <p:cNvGrpSpPr/>
        <p:nvPr/>
      </p:nvGrpSpPr>
      <p:grpSpPr>
        <a:xfrm>
          <a:off x="0" y="0"/>
          <a:ext cx="0" cy="0"/>
          <a:chOff x="0" y="0"/>
          <a:chExt cx="0" cy="0"/>
        </a:xfrm>
      </p:grpSpPr>
      <p:sp>
        <p:nvSpPr>
          <p:cNvPr id="5274" name="Google Shape;5274;p631"/>
          <p:cNvSpPr/>
          <p:nvPr/>
        </p:nvSpPr>
        <p:spPr>
          <a:xfrm>
            <a:off x="171100" y="1058625"/>
            <a:ext cx="2812200" cy="32187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31"/>
          <p:cNvSpPr/>
          <p:nvPr/>
        </p:nvSpPr>
        <p:spPr>
          <a:xfrm>
            <a:off x="355600" y="1275200"/>
            <a:ext cx="2812200" cy="32187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31"/>
          <p:cNvSpPr/>
          <p:nvPr/>
        </p:nvSpPr>
        <p:spPr>
          <a:xfrm>
            <a:off x="550775" y="1491775"/>
            <a:ext cx="2881800" cy="32187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t>NODE 1</a:t>
            </a:r>
            <a:endParaRPr sz="2000"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77" name="Google Shape;5277;p631"/>
          <p:cNvPicPr preferRelativeResize="0"/>
          <p:nvPr/>
        </p:nvPicPr>
        <p:blipFill>
          <a:blip r:embed="rId3">
            <a:alphaModFix/>
          </a:blip>
          <a:stretch>
            <a:fillRect/>
          </a:stretch>
        </p:blipFill>
        <p:spPr>
          <a:xfrm>
            <a:off x="75925" y="88050"/>
            <a:ext cx="1281450" cy="1281450"/>
          </a:xfrm>
          <a:prstGeom prst="rect">
            <a:avLst/>
          </a:prstGeom>
          <a:noFill/>
          <a:ln>
            <a:noFill/>
          </a:ln>
        </p:spPr>
      </p:pic>
      <p:pic>
        <p:nvPicPr>
          <p:cNvPr id="5278" name="Google Shape;5278;p631"/>
          <p:cNvPicPr preferRelativeResize="0"/>
          <p:nvPr/>
        </p:nvPicPr>
        <p:blipFill>
          <a:blip r:embed="rId4">
            <a:alphaModFix/>
          </a:blip>
          <a:stretch>
            <a:fillRect/>
          </a:stretch>
        </p:blipFill>
        <p:spPr>
          <a:xfrm>
            <a:off x="1184263" y="2258337"/>
            <a:ext cx="1154875" cy="626825"/>
          </a:xfrm>
          <a:prstGeom prst="rect">
            <a:avLst/>
          </a:prstGeom>
          <a:noFill/>
          <a:ln>
            <a:noFill/>
          </a:ln>
        </p:spPr>
      </p:pic>
      <p:pic>
        <p:nvPicPr>
          <p:cNvPr id="5279" name="Google Shape;5279;p631"/>
          <p:cNvPicPr preferRelativeResize="0"/>
          <p:nvPr/>
        </p:nvPicPr>
        <p:blipFill>
          <a:blip r:embed="rId5">
            <a:alphaModFix/>
          </a:blip>
          <a:stretch>
            <a:fillRect/>
          </a:stretch>
        </p:blipFill>
        <p:spPr>
          <a:xfrm>
            <a:off x="697787" y="2238488"/>
            <a:ext cx="852775" cy="852775"/>
          </a:xfrm>
          <a:prstGeom prst="rect">
            <a:avLst/>
          </a:prstGeom>
          <a:noFill/>
          <a:ln>
            <a:noFill/>
          </a:ln>
        </p:spPr>
      </p:pic>
      <p:sp>
        <p:nvSpPr>
          <p:cNvPr id="5280" name="Google Shape;5280;p631"/>
          <p:cNvSpPr/>
          <p:nvPr/>
        </p:nvSpPr>
        <p:spPr>
          <a:xfrm>
            <a:off x="1054675" y="2941425"/>
            <a:ext cx="235200" cy="511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31"/>
          <p:cNvSpPr/>
          <p:nvPr/>
        </p:nvSpPr>
        <p:spPr>
          <a:xfrm>
            <a:off x="1644100" y="2963425"/>
            <a:ext cx="235200" cy="453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31"/>
          <p:cNvSpPr txBox="1"/>
          <p:nvPr/>
        </p:nvSpPr>
        <p:spPr>
          <a:xfrm>
            <a:off x="863800" y="3508875"/>
            <a:ext cx="1426800" cy="1231500"/>
          </a:xfrm>
          <a:prstGeom prst="rect">
            <a:avLst/>
          </a:prstGeom>
          <a:solidFill>
            <a:srgbClr val="00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omfortaa"/>
                <a:ea typeface="Comfortaa"/>
                <a:cs typeface="Comfortaa"/>
                <a:sym typeface="Comfortaa"/>
              </a:rPr>
              <a:t>container logs, system logs, etc..</a:t>
            </a:r>
            <a:endParaRPr sz="1700">
              <a:latin typeface="Comfortaa"/>
              <a:ea typeface="Comfortaa"/>
              <a:cs typeface="Comfortaa"/>
              <a:sym typeface="Comfortaa"/>
            </a:endParaRPr>
          </a:p>
        </p:txBody>
      </p:sp>
      <p:cxnSp>
        <p:nvCxnSpPr>
          <p:cNvPr id="5283" name="Google Shape;5283;p631"/>
          <p:cNvCxnSpPr>
            <a:stCxn id="5282" idx="3"/>
          </p:cNvCxnSpPr>
          <p:nvPr/>
        </p:nvCxnSpPr>
        <p:spPr>
          <a:xfrm rot="10800000" flipH="1">
            <a:off x="2290600" y="3336225"/>
            <a:ext cx="681300" cy="788400"/>
          </a:xfrm>
          <a:prstGeom prst="straightConnector1">
            <a:avLst/>
          </a:prstGeom>
          <a:noFill/>
          <a:ln w="76200" cap="flat" cmpd="sng">
            <a:solidFill>
              <a:schemeClr val="dk2"/>
            </a:solidFill>
            <a:prstDash val="solid"/>
            <a:round/>
            <a:headEnd type="none" w="med" len="med"/>
            <a:tailEnd type="triangle" w="med" len="med"/>
          </a:ln>
        </p:spPr>
      </p:cxnSp>
      <p:pic>
        <p:nvPicPr>
          <p:cNvPr id="5284" name="Google Shape;5284;p631"/>
          <p:cNvPicPr preferRelativeResize="0"/>
          <p:nvPr/>
        </p:nvPicPr>
        <p:blipFill>
          <a:blip r:embed="rId6">
            <a:alphaModFix/>
          </a:blip>
          <a:stretch>
            <a:fillRect/>
          </a:stretch>
        </p:blipFill>
        <p:spPr>
          <a:xfrm>
            <a:off x="2308900" y="2571750"/>
            <a:ext cx="1068325" cy="710924"/>
          </a:xfrm>
          <a:prstGeom prst="rect">
            <a:avLst/>
          </a:prstGeom>
          <a:noFill/>
          <a:ln w="28575" cap="flat" cmpd="sng">
            <a:solidFill>
              <a:schemeClr val="dk2"/>
            </a:solidFill>
            <a:prstDash val="solid"/>
            <a:round/>
            <a:headEnd type="none" w="sm" len="sm"/>
            <a:tailEnd type="none" w="sm" len="sm"/>
          </a:ln>
        </p:spPr>
      </p:pic>
      <p:pic>
        <p:nvPicPr>
          <p:cNvPr id="5285" name="Google Shape;5285;p631"/>
          <p:cNvPicPr preferRelativeResize="0"/>
          <p:nvPr/>
        </p:nvPicPr>
        <p:blipFill>
          <a:blip r:embed="rId7">
            <a:alphaModFix/>
          </a:blip>
          <a:stretch>
            <a:fillRect/>
          </a:stretch>
        </p:blipFill>
        <p:spPr>
          <a:xfrm>
            <a:off x="4507350" y="1800225"/>
            <a:ext cx="1916600" cy="1543050"/>
          </a:xfrm>
          <a:prstGeom prst="rect">
            <a:avLst/>
          </a:prstGeom>
          <a:noFill/>
          <a:ln>
            <a:noFill/>
          </a:ln>
        </p:spPr>
      </p:pic>
      <p:pic>
        <p:nvPicPr>
          <p:cNvPr id="5286" name="Google Shape;5286;p631"/>
          <p:cNvPicPr preferRelativeResize="0"/>
          <p:nvPr/>
        </p:nvPicPr>
        <p:blipFill>
          <a:blip r:embed="rId8">
            <a:alphaModFix/>
          </a:blip>
          <a:stretch>
            <a:fillRect/>
          </a:stretch>
        </p:blipFill>
        <p:spPr>
          <a:xfrm>
            <a:off x="4901425" y="3849656"/>
            <a:ext cx="1305300" cy="1168243"/>
          </a:xfrm>
          <a:prstGeom prst="rect">
            <a:avLst/>
          </a:prstGeom>
          <a:noFill/>
          <a:ln>
            <a:noFill/>
          </a:ln>
        </p:spPr>
      </p:pic>
      <p:sp>
        <p:nvSpPr>
          <p:cNvPr id="5287" name="Google Shape;5287;p631"/>
          <p:cNvSpPr/>
          <p:nvPr/>
        </p:nvSpPr>
        <p:spPr>
          <a:xfrm>
            <a:off x="5348050" y="3396654"/>
            <a:ext cx="235200" cy="453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8" name="Google Shape;5288;p631"/>
          <p:cNvPicPr preferRelativeResize="0"/>
          <p:nvPr/>
        </p:nvPicPr>
        <p:blipFill>
          <a:blip r:embed="rId9">
            <a:alphaModFix/>
          </a:blip>
          <a:stretch>
            <a:fillRect/>
          </a:stretch>
        </p:blipFill>
        <p:spPr>
          <a:xfrm>
            <a:off x="7426525" y="1743000"/>
            <a:ext cx="1613025" cy="1409675"/>
          </a:xfrm>
          <a:prstGeom prst="rect">
            <a:avLst/>
          </a:prstGeom>
          <a:noFill/>
          <a:ln>
            <a:noFill/>
          </a:ln>
        </p:spPr>
      </p:pic>
      <p:pic>
        <p:nvPicPr>
          <p:cNvPr id="5289" name="Google Shape;5289;p631"/>
          <p:cNvPicPr preferRelativeResize="0"/>
          <p:nvPr/>
        </p:nvPicPr>
        <p:blipFill>
          <a:blip r:embed="rId10">
            <a:alphaModFix/>
          </a:blip>
          <a:stretch>
            <a:fillRect/>
          </a:stretch>
        </p:blipFill>
        <p:spPr>
          <a:xfrm>
            <a:off x="7445100" y="3152675"/>
            <a:ext cx="1594450" cy="1771650"/>
          </a:xfrm>
          <a:prstGeom prst="rect">
            <a:avLst/>
          </a:prstGeom>
          <a:noFill/>
          <a:ln>
            <a:noFill/>
          </a:ln>
        </p:spPr>
      </p:pic>
      <p:sp>
        <p:nvSpPr>
          <p:cNvPr id="5290" name="Google Shape;5290;p631"/>
          <p:cNvSpPr txBox="1"/>
          <p:nvPr/>
        </p:nvSpPr>
        <p:spPr>
          <a:xfrm>
            <a:off x="1635450" y="235225"/>
            <a:ext cx="1893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log aggregation</a:t>
            </a:r>
            <a:endParaRPr sz="2000" b="1">
              <a:solidFill>
                <a:schemeClr val="dk1"/>
              </a:solidFill>
              <a:latin typeface="Comfortaa"/>
              <a:ea typeface="Comfortaa"/>
              <a:cs typeface="Comfortaa"/>
              <a:sym typeface="Comfortaa"/>
            </a:endParaRPr>
          </a:p>
        </p:txBody>
      </p:sp>
      <p:sp>
        <p:nvSpPr>
          <p:cNvPr id="5291" name="Google Shape;5291;p631"/>
          <p:cNvSpPr txBox="1"/>
          <p:nvPr/>
        </p:nvSpPr>
        <p:spPr>
          <a:xfrm>
            <a:off x="4612950" y="235225"/>
            <a:ext cx="2049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log indexing and storage</a:t>
            </a:r>
            <a:endParaRPr sz="2000" b="1">
              <a:solidFill>
                <a:schemeClr val="dk1"/>
              </a:solidFill>
              <a:latin typeface="Comfortaa"/>
              <a:ea typeface="Comfortaa"/>
              <a:cs typeface="Comfortaa"/>
              <a:sym typeface="Comfortaa"/>
            </a:endParaRPr>
          </a:p>
        </p:txBody>
      </p:sp>
      <p:sp>
        <p:nvSpPr>
          <p:cNvPr id="5292" name="Google Shape;5292;p631"/>
          <p:cNvSpPr txBox="1"/>
          <p:nvPr/>
        </p:nvSpPr>
        <p:spPr>
          <a:xfrm>
            <a:off x="7196650" y="328575"/>
            <a:ext cx="1947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visualization &amp; analysis</a:t>
            </a:r>
            <a:endParaRPr sz="2000" b="1">
              <a:solidFill>
                <a:schemeClr val="dk1"/>
              </a:solidFill>
              <a:latin typeface="Comfortaa"/>
              <a:ea typeface="Comfortaa"/>
              <a:cs typeface="Comfortaa"/>
              <a:sym typeface="Comfortaa"/>
            </a:endParaRPr>
          </a:p>
        </p:txBody>
      </p:sp>
      <p:cxnSp>
        <p:nvCxnSpPr>
          <p:cNvPr id="5293" name="Google Shape;5293;p631"/>
          <p:cNvCxnSpPr/>
          <p:nvPr/>
        </p:nvCxnSpPr>
        <p:spPr>
          <a:xfrm>
            <a:off x="3806825" y="245950"/>
            <a:ext cx="53400" cy="4715700"/>
          </a:xfrm>
          <a:prstGeom prst="straightConnector1">
            <a:avLst/>
          </a:prstGeom>
          <a:noFill/>
          <a:ln w="38100" cap="flat" cmpd="sng">
            <a:solidFill>
              <a:schemeClr val="dk1"/>
            </a:solidFill>
            <a:prstDash val="dash"/>
            <a:round/>
            <a:headEnd type="none" w="med" len="med"/>
            <a:tailEnd type="none" w="med" len="med"/>
          </a:ln>
        </p:spPr>
      </p:cxnSp>
      <p:cxnSp>
        <p:nvCxnSpPr>
          <p:cNvPr id="5294" name="Google Shape;5294;p631"/>
          <p:cNvCxnSpPr/>
          <p:nvPr/>
        </p:nvCxnSpPr>
        <p:spPr>
          <a:xfrm>
            <a:off x="6902738" y="213900"/>
            <a:ext cx="53400" cy="4715700"/>
          </a:xfrm>
          <a:prstGeom prst="straightConnector1">
            <a:avLst/>
          </a:prstGeom>
          <a:noFill/>
          <a:ln w="38100" cap="flat" cmpd="sng">
            <a:solidFill>
              <a:schemeClr val="dk1"/>
            </a:solidFill>
            <a:prstDash val="dash"/>
            <a:round/>
            <a:headEnd type="none" w="med" len="med"/>
            <a:tailEnd type="none" w="med" len="med"/>
          </a:ln>
        </p:spPr>
      </p:cxnSp>
      <p:sp>
        <p:nvSpPr>
          <p:cNvPr id="5295" name="Google Shape;5295;p631"/>
          <p:cNvSpPr/>
          <p:nvPr/>
        </p:nvSpPr>
        <p:spPr>
          <a:xfrm>
            <a:off x="3469713" y="2806175"/>
            <a:ext cx="1000500" cy="346500"/>
          </a:xfrm>
          <a:prstGeom prst="rightArrow">
            <a:avLst>
              <a:gd name="adj1" fmla="val 50000"/>
              <a:gd name="adj2" fmla="val 50000"/>
            </a:avLst>
          </a:prstGeom>
          <a:solidFill>
            <a:srgbClr val="2EAEB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31"/>
          <p:cNvSpPr/>
          <p:nvPr/>
        </p:nvSpPr>
        <p:spPr>
          <a:xfrm>
            <a:off x="6508224" y="2806175"/>
            <a:ext cx="852600" cy="346500"/>
          </a:xfrm>
          <a:prstGeom prst="rightArrow">
            <a:avLst>
              <a:gd name="adj1" fmla="val 50000"/>
              <a:gd name="adj2" fmla="val 50000"/>
            </a:avLst>
          </a:prstGeom>
          <a:solidFill>
            <a:srgbClr val="2EAEB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Shape 5300"/>
        <p:cNvGrpSpPr/>
        <p:nvPr/>
      </p:nvGrpSpPr>
      <p:grpSpPr>
        <a:xfrm>
          <a:off x="0" y="0"/>
          <a:ext cx="0" cy="0"/>
          <a:chOff x="0" y="0"/>
          <a:chExt cx="0" cy="0"/>
        </a:xfrm>
      </p:grpSpPr>
      <p:sp>
        <p:nvSpPr>
          <p:cNvPr id="5301" name="Google Shape;5301;p632"/>
          <p:cNvSpPr txBox="1">
            <a:spLocks noGrp="1"/>
          </p:cNvSpPr>
          <p:nvPr>
            <p:ph type="title"/>
          </p:nvPr>
        </p:nvSpPr>
        <p:spPr>
          <a:xfrm>
            <a:off x="490250" y="291750"/>
            <a:ext cx="8413500" cy="42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4100" b="1">
              <a:latin typeface="Comfortaa"/>
              <a:ea typeface="Comfortaa"/>
              <a:cs typeface="Comfortaa"/>
              <a:sym typeface="Comfortaa"/>
            </a:endParaRPr>
          </a:p>
          <a:p>
            <a:pPr marL="0" lvl="0" indent="0" algn="l" rtl="0">
              <a:spcBef>
                <a:spcPts val="0"/>
              </a:spcBef>
              <a:spcAft>
                <a:spcPts val="0"/>
              </a:spcAft>
              <a:buNone/>
            </a:pPr>
            <a:r>
              <a:rPr lang="en" sz="4100" b="1">
                <a:latin typeface="Comfortaa"/>
                <a:ea typeface="Comfortaa"/>
                <a:cs typeface="Comfortaa"/>
                <a:sym typeface="Comfortaa"/>
              </a:rPr>
              <a:t>The </a:t>
            </a:r>
            <a:r>
              <a:rPr lang="en" sz="4100" b="1">
                <a:solidFill>
                  <a:srgbClr val="00FF00"/>
                </a:solidFill>
                <a:latin typeface="Comfortaa"/>
                <a:ea typeface="Comfortaa"/>
                <a:cs typeface="Comfortaa"/>
                <a:sym typeface="Comfortaa"/>
              </a:rPr>
              <a:t>E</a:t>
            </a:r>
            <a:r>
              <a:rPr lang="en" sz="4100" b="1">
                <a:latin typeface="Comfortaa"/>
                <a:ea typeface="Comfortaa"/>
                <a:cs typeface="Comfortaa"/>
                <a:sym typeface="Comfortaa"/>
              </a:rPr>
              <a:t>lasticsearch </a:t>
            </a:r>
            <a:r>
              <a:rPr lang="en" sz="4100" b="1">
                <a:solidFill>
                  <a:srgbClr val="00FF00"/>
                </a:solidFill>
                <a:latin typeface="Comfortaa"/>
                <a:ea typeface="Comfortaa"/>
                <a:cs typeface="Comfortaa"/>
                <a:sym typeface="Comfortaa"/>
              </a:rPr>
              <a:t>F</a:t>
            </a:r>
            <a:r>
              <a:rPr lang="en" sz="4100" b="1">
                <a:latin typeface="Comfortaa"/>
                <a:ea typeface="Comfortaa"/>
                <a:cs typeface="Comfortaa"/>
                <a:sym typeface="Comfortaa"/>
              </a:rPr>
              <a:t>luentd </a:t>
            </a:r>
            <a:r>
              <a:rPr lang="en" sz="4100" b="1">
                <a:solidFill>
                  <a:srgbClr val="00FF00"/>
                </a:solidFill>
                <a:latin typeface="Comfortaa"/>
                <a:ea typeface="Comfortaa"/>
                <a:cs typeface="Comfortaa"/>
                <a:sym typeface="Comfortaa"/>
              </a:rPr>
              <a:t>K</a:t>
            </a:r>
            <a:r>
              <a:rPr lang="en" sz="4100" b="1">
                <a:latin typeface="Comfortaa"/>
                <a:ea typeface="Comfortaa"/>
                <a:cs typeface="Comfortaa"/>
                <a:sym typeface="Comfortaa"/>
              </a:rPr>
              <a:t>ibana (EFK) Logging Stack for Kubernetes Demo Lab.</a:t>
            </a:r>
            <a:endParaRPr sz="41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100" b="1">
              <a:latin typeface="Comfortaa"/>
              <a:ea typeface="Comfortaa"/>
              <a:cs typeface="Comfortaa"/>
              <a:sym typeface="Comfortaa"/>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Shape 5305"/>
        <p:cNvGrpSpPr/>
        <p:nvPr/>
      </p:nvGrpSpPr>
      <p:grpSpPr>
        <a:xfrm>
          <a:off x="0" y="0"/>
          <a:ext cx="0" cy="0"/>
          <a:chOff x="0" y="0"/>
          <a:chExt cx="0" cy="0"/>
        </a:xfrm>
      </p:grpSpPr>
      <p:sp>
        <p:nvSpPr>
          <p:cNvPr id="5306" name="Google Shape;5306;p633"/>
          <p:cNvSpPr/>
          <p:nvPr/>
        </p:nvSpPr>
        <p:spPr>
          <a:xfrm>
            <a:off x="171100" y="1058625"/>
            <a:ext cx="2812200" cy="32187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33"/>
          <p:cNvSpPr/>
          <p:nvPr/>
        </p:nvSpPr>
        <p:spPr>
          <a:xfrm>
            <a:off x="355600" y="1275200"/>
            <a:ext cx="2812200" cy="32187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33"/>
          <p:cNvSpPr/>
          <p:nvPr/>
        </p:nvSpPr>
        <p:spPr>
          <a:xfrm>
            <a:off x="550775" y="1491775"/>
            <a:ext cx="2881800" cy="32187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t>NODE 1</a:t>
            </a:r>
            <a:endParaRPr sz="2000"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09" name="Google Shape;5309;p633"/>
          <p:cNvPicPr preferRelativeResize="0"/>
          <p:nvPr/>
        </p:nvPicPr>
        <p:blipFill>
          <a:blip r:embed="rId3">
            <a:alphaModFix/>
          </a:blip>
          <a:stretch>
            <a:fillRect/>
          </a:stretch>
        </p:blipFill>
        <p:spPr>
          <a:xfrm>
            <a:off x="2579825" y="3849650"/>
            <a:ext cx="852750" cy="852750"/>
          </a:xfrm>
          <a:prstGeom prst="rect">
            <a:avLst/>
          </a:prstGeom>
          <a:noFill/>
          <a:ln>
            <a:noFill/>
          </a:ln>
        </p:spPr>
      </p:pic>
      <p:pic>
        <p:nvPicPr>
          <p:cNvPr id="5310" name="Google Shape;5310;p633"/>
          <p:cNvPicPr preferRelativeResize="0"/>
          <p:nvPr/>
        </p:nvPicPr>
        <p:blipFill>
          <a:blip r:embed="rId4">
            <a:alphaModFix/>
          </a:blip>
          <a:stretch>
            <a:fillRect/>
          </a:stretch>
        </p:blipFill>
        <p:spPr>
          <a:xfrm>
            <a:off x="1135738" y="2258337"/>
            <a:ext cx="1154875" cy="626825"/>
          </a:xfrm>
          <a:prstGeom prst="rect">
            <a:avLst/>
          </a:prstGeom>
          <a:noFill/>
          <a:ln>
            <a:noFill/>
          </a:ln>
        </p:spPr>
      </p:pic>
      <p:pic>
        <p:nvPicPr>
          <p:cNvPr id="5311" name="Google Shape;5311;p633"/>
          <p:cNvPicPr preferRelativeResize="0"/>
          <p:nvPr/>
        </p:nvPicPr>
        <p:blipFill>
          <a:blip r:embed="rId5">
            <a:alphaModFix/>
          </a:blip>
          <a:stretch>
            <a:fillRect/>
          </a:stretch>
        </p:blipFill>
        <p:spPr>
          <a:xfrm>
            <a:off x="578962" y="2241588"/>
            <a:ext cx="852775" cy="852775"/>
          </a:xfrm>
          <a:prstGeom prst="rect">
            <a:avLst/>
          </a:prstGeom>
          <a:noFill/>
          <a:ln>
            <a:noFill/>
          </a:ln>
        </p:spPr>
      </p:pic>
      <p:sp>
        <p:nvSpPr>
          <p:cNvPr id="5312" name="Google Shape;5312;p633"/>
          <p:cNvSpPr/>
          <p:nvPr/>
        </p:nvSpPr>
        <p:spPr>
          <a:xfrm>
            <a:off x="1054675" y="2941425"/>
            <a:ext cx="235200" cy="511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33"/>
          <p:cNvSpPr/>
          <p:nvPr/>
        </p:nvSpPr>
        <p:spPr>
          <a:xfrm>
            <a:off x="1644100" y="2963425"/>
            <a:ext cx="235200" cy="453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33"/>
          <p:cNvSpPr txBox="1"/>
          <p:nvPr/>
        </p:nvSpPr>
        <p:spPr>
          <a:xfrm>
            <a:off x="863800" y="3508875"/>
            <a:ext cx="1426800" cy="708000"/>
          </a:xfrm>
          <a:prstGeom prst="rect">
            <a:avLst/>
          </a:prstGeom>
          <a:solidFill>
            <a:srgbClr val="00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omfortaa"/>
                <a:ea typeface="Comfortaa"/>
                <a:cs typeface="Comfortaa"/>
                <a:sym typeface="Comfortaa"/>
              </a:rPr>
              <a:t>container logs.</a:t>
            </a:r>
            <a:endParaRPr sz="1700">
              <a:latin typeface="Comfortaa"/>
              <a:ea typeface="Comfortaa"/>
              <a:cs typeface="Comfortaa"/>
              <a:sym typeface="Comfortaa"/>
            </a:endParaRPr>
          </a:p>
        </p:txBody>
      </p:sp>
      <p:cxnSp>
        <p:nvCxnSpPr>
          <p:cNvPr id="5315" name="Google Shape;5315;p633"/>
          <p:cNvCxnSpPr>
            <a:stCxn id="5314" idx="3"/>
          </p:cNvCxnSpPr>
          <p:nvPr/>
        </p:nvCxnSpPr>
        <p:spPr>
          <a:xfrm rot="10800000" flipH="1">
            <a:off x="2290600" y="3074475"/>
            <a:ext cx="681300" cy="788400"/>
          </a:xfrm>
          <a:prstGeom prst="straightConnector1">
            <a:avLst/>
          </a:prstGeom>
          <a:noFill/>
          <a:ln w="76200" cap="flat" cmpd="sng">
            <a:solidFill>
              <a:schemeClr val="dk2"/>
            </a:solidFill>
            <a:prstDash val="solid"/>
            <a:round/>
            <a:headEnd type="none" w="med" len="med"/>
            <a:tailEnd type="triangle" w="med" len="med"/>
          </a:ln>
        </p:spPr>
      </p:cxnSp>
      <p:pic>
        <p:nvPicPr>
          <p:cNvPr id="5316" name="Google Shape;5316;p633"/>
          <p:cNvPicPr preferRelativeResize="0"/>
          <p:nvPr/>
        </p:nvPicPr>
        <p:blipFill>
          <a:blip r:embed="rId6">
            <a:alphaModFix/>
          </a:blip>
          <a:stretch>
            <a:fillRect/>
          </a:stretch>
        </p:blipFill>
        <p:spPr>
          <a:xfrm>
            <a:off x="2308900" y="2571750"/>
            <a:ext cx="1068325" cy="710924"/>
          </a:xfrm>
          <a:prstGeom prst="rect">
            <a:avLst/>
          </a:prstGeom>
          <a:noFill/>
          <a:ln w="28575" cap="flat" cmpd="sng">
            <a:solidFill>
              <a:schemeClr val="dk2"/>
            </a:solidFill>
            <a:prstDash val="solid"/>
            <a:round/>
            <a:headEnd type="none" w="sm" len="sm"/>
            <a:tailEnd type="none" w="sm" len="sm"/>
          </a:ln>
        </p:spPr>
      </p:pic>
      <p:pic>
        <p:nvPicPr>
          <p:cNvPr id="5317" name="Google Shape;5317;p633"/>
          <p:cNvPicPr preferRelativeResize="0"/>
          <p:nvPr/>
        </p:nvPicPr>
        <p:blipFill>
          <a:blip r:embed="rId7">
            <a:alphaModFix/>
          </a:blip>
          <a:stretch>
            <a:fillRect/>
          </a:stretch>
        </p:blipFill>
        <p:spPr>
          <a:xfrm>
            <a:off x="4507350" y="1800225"/>
            <a:ext cx="1916600" cy="1543050"/>
          </a:xfrm>
          <a:prstGeom prst="rect">
            <a:avLst/>
          </a:prstGeom>
          <a:noFill/>
          <a:ln>
            <a:noFill/>
          </a:ln>
        </p:spPr>
      </p:pic>
      <p:pic>
        <p:nvPicPr>
          <p:cNvPr id="5318" name="Google Shape;5318;p633"/>
          <p:cNvPicPr preferRelativeResize="0"/>
          <p:nvPr/>
        </p:nvPicPr>
        <p:blipFill>
          <a:blip r:embed="rId8">
            <a:alphaModFix/>
          </a:blip>
          <a:stretch>
            <a:fillRect/>
          </a:stretch>
        </p:blipFill>
        <p:spPr>
          <a:xfrm>
            <a:off x="4901425" y="3849656"/>
            <a:ext cx="1305300" cy="1168243"/>
          </a:xfrm>
          <a:prstGeom prst="rect">
            <a:avLst/>
          </a:prstGeom>
          <a:noFill/>
          <a:ln>
            <a:noFill/>
          </a:ln>
        </p:spPr>
      </p:pic>
      <p:sp>
        <p:nvSpPr>
          <p:cNvPr id="5319" name="Google Shape;5319;p633"/>
          <p:cNvSpPr/>
          <p:nvPr/>
        </p:nvSpPr>
        <p:spPr>
          <a:xfrm>
            <a:off x="5348050" y="3396654"/>
            <a:ext cx="235200" cy="453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20" name="Google Shape;5320;p633"/>
          <p:cNvPicPr preferRelativeResize="0"/>
          <p:nvPr/>
        </p:nvPicPr>
        <p:blipFill>
          <a:blip r:embed="rId9">
            <a:alphaModFix/>
          </a:blip>
          <a:stretch>
            <a:fillRect/>
          </a:stretch>
        </p:blipFill>
        <p:spPr>
          <a:xfrm>
            <a:off x="7445100" y="2918313"/>
            <a:ext cx="1613025" cy="1409675"/>
          </a:xfrm>
          <a:prstGeom prst="rect">
            <a:avLst/>
          </a:prstGeom>
          <a:noFill/>
          <a:ln>
            <a:noFill/>
          </a:ln>
        </p:spPr>
      </p:pic>
      <p:pic>
        <p:nvPicPr>
          <p:cNvPr id="5321" name="Google Shape;5321;p633"/>
          <p:cNvPicPr preferRelativeResize="0"/>
          <p:nvPr/>
        </p:nvPicPr>
        <p:blipFill>
          <a:blip r:embed="rId10">
            <a:alphaModFix/>
          </a:blip>
          <a:stretch>
            <a:fillRect/>
          </a:stretch>
        </p:blipFill>
        <p:spPr>
          <a:xfrm>
            <a:off x="7445088" y="1757075"/>
            <a:ext cx="1594450" cy="1168250"/>
          </a:xfrm>
          <a:prstGeom prst="rect">
            <a:avLst/>
          </a:prstGeom>
          <a:noFill/>
          <a:ln>
            <a:noFill/>
          </a:ln>
        </p:spPr>
      </p:pic>
      <p:sp>
        <p:nvSpPr>
          <p:cNvPr id="5322" name="Google Shape;5322;p633"/>
          <p:cNvSpPr txBox="1"/>
          <p:nvPr/>
        </p:nvSpPr>
        <p:spPr>
          <a:xfrm>
            <a:off x="7280725" y="4277325"/>
            <a:ext cx="2049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 deployment </a:t>
            </a:r>
            <a:endParaRPr sz="2000" b="1">
              <a:solidFill>
                <a:schemeClr val="dk1"/>
              </a:solidFill>
              <a:latin typeface="Comfortaa"/>
              <a:ea typeface="Comfortaa"/>
              <a:cs typeface="Comfortaa"/>
              <a:sym typeface="Comfortaa"/>
            </a:endParaRPr>
          </a:p>
        </p:txBody>
      </p:sp>
      <p:sp>
        <p:nvSpPr>
          <p:cNvPr id="5323" name="Google Shape;5323;p633"/>
          <p:cNvSpPr txBox="1"/>
          <p:nvPr/>
        </p:nvSpPr>
        <p:spPr>
          <a:xfrm>
            <a:off x="7352100" y="60375"/>
            <a:ext cx="1706100" cy="14160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latin typeface="Comfortaa"/>
                <a:ea typeface="Comfortaa"/>
                <a:cs typeface="Comfortaa"/>
                <a:sym typeface="Comfortaa"/>
              </a:rPr>
              <a:t>Service for external access to UI</a:t>
            </a:r>
            <a:endParaRPr sz="2000" b="1">
              <a:solidFill>
                <a:schemeClr val="lt1"/>
              </a:solidFill>
              <a:latin typeface="Comfortaa"/>
              <a:ea typeface="Comfortaa"/>
              <a:cs typeface="Comfortaa"/>
              <a:sym typeface="Comfortaa"/>
            </a:endParaRPr>
          </a:p>
        </p:txBody>
      </p:sp>
      <p:sp>
        <p:nvSpPr>
          <p:cNvPr id="5324" name="Google Shape;5324;p633"/>
          <p:cNvSpPr/>
          <p:nvPr/>
        </p:nvSpPr>
        <p:spPr>
          <a:xfrm>
            <a:off x="3469713" y="2806175"/>
            <a:ext cx="1000500" cy="346500"/>
          </a:xfrm>
          <a:prstGeom prst="rightArrow">
            <a:avLst>
              <a:gd name="adj1" fmla="val 50000"/>
              <a:gd name="adj2" fmla="val 50000"/>
            </a:avLst>
          </a:prstGeom>
          <a:solidFill>
            <a:srgbClr val="2EAEB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33"/>
          <p:cNvSpPr/>
          <p:nvPr/>
        </p:nvSpPr>
        <p:spPr>
          <a:xfrm>
            <a:off x="6508224" y="2806175"/>
            <a:ext cx="852600" cy="346500"/>
          </a:xfrm>
          <a:prstGeom prst="rightArrow">
            <a:avLst>
              <a:gd name="adj1" fmla="val 50000"/>
              <a:gd name="adj2" fmla="val 50000"/>
            </a:avLst>
          </a:prstGeom>
          <a:solidFill>
            <a:srgbClr val="2EAEB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33"/>
          <p:cNvSpPr txBox="1"/>
          <p:nvPr/>
        </p:nvSpPr>
        <p:spPr>
          <a:xfrm>
            <a:off x="4470225" y="3904450"/>
            <a:ext cx="64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latin typeface="Comfortaa"/>
                <a:ea typeface="Comfortaa"/>
                <a:cs typeface="Comfortaa"/>
                <a:sym typeface="Comfortaa"/>
              </a:rPr>
              <a:t>pv</a:t>
            </a:r>
            <a:endParaRPr sz="2000" b="1">
              <a:solidFill>
                <a:schemeClr val="lt1"/>
              </a:solidFill>
              <a:latin typeface="Comfortaa"/>
              <a:ea typeface="Comfortaa"/>
              <a:cs typeface="Comfortaa"/>
              <a:sym typeface="Comfortaa"/>
            </a:endParaRPr>
          </a:p>
        </p:txBody>
      </p:sp>
      <p:sp>
        <p:nvSpPr>
          <p:cNvPr id="5327" name="Google Shape;5327;p633"/>
          <p:cNvSpPr txBox="1"/>
          <p:nvPr/>
        </p:nvSpPr>
        <p:spPr>
          <a:xfrm>
            <a:off x="2026225" y="2118000"/>
            <a:ext cx="1695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Comfortaa"/>
                <a:ea typeface="Comfortaa"/>
                <a:cs typeface="Comfortaa"/>
                <a:sym typeface="Comfortaa"/>
              </a:rPr>
              <a:t>daemonset</a:t>
            </a:r>
            <a:endParaRPr sz="1700" b="1">
              <a:solidFill>
                <a:schemeClr val="lt1"/>
              </a:solidFill>
              <a:latin typeface="Comfortaa"/>
              <a:ea typeface="Comfortaa"/>
              <a:cs typeface="Comfortaa"/>
              <a:sym typeface="Comfortaa"/>
            </a:endParaRPr>
          </a:p>
        </p:txBody>
      </p:sp>
      <p:sp>
        <p:nvSpPr>
          <p:cNvPr id="5328" name="Google Shape;5328;p633"/>
          <p:cNvSpPr txBox="1"/>
          <p:nvPr/>
        </p:nvSpPr>
        <p:spPr>
          <a:xfrm>
            <a:off x="4529425" y="1354875"/>
            <a:ext cx="2049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Comfortaa"/>
                <a:ea typeface="Comfortaa"/>
                <a:cs typeface="Comfortaa"/>
                <a:sym typeface="Comfortaa"/>
              </a:rPr>
              <a:t>statefulSet </a:t>
            </a:r>
            <a:endParaRPr sz="2000" b="1">
              <a:solidFill>
                <a:schemeClr val="dk1"/>
              </a:solidFill>
              <a:latin typeface="Comfortaa"/>
              <a:ea typeface="Comfortaa"/>
              <a:cs typeface="Comfortaa"/>
              <a:sym typeface="Comfortaa"/>
            </a:endParaRP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634"/>
          <p:cNvSpPr txBox="1">
            <a:spLocks noGrp="1"/>
          </p:cNvSpPr>
          <p:nvPr>
            <p:ph type="title"/>
          </p:nvPr>
        </p:nvSpPr>
        <p:spPr>
          <a:xfrm>
            <a:off x="220950" y="291750"/>
            <a:ext cx="8682900" cy="42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4100" b="1">
              <a:latin typeface="Comfortaa"/>
              <a:ea typeface="Comfortaa"/>
              <a:cs typeface="Comfortaa"/>
              <a:sym typeface="Comfortaa"/>
            </a:endParaRPr>
          </a:p>
          <a:p>
            <a:pPr marL="0" lvl="0" indent="0" algn="l" rtl="0">
              <a:spcBef>
                <a:spcPts val="0"/>
              </a:spcBef>
              <a:spcAft>
                <a:spcPts val="0"/>
              </a:spcAft>
              <a:buNone/>
            </a:pPr>
            <a:r>
              <a:rPr lang="en" sz="4100" b="1">
                <a:latin typeface="Comfortaa"/>
                <a:ea typeface="Comfortaa"/>
                <a:cs typeface="Comfortaa"/>
                <a:sym typeface="Comfortaa"/>
              </a:rPr>
              <a:t>Troubleshooting Cluster failures</a:t>
            </a:r>
            <a:endParaRPr sz="41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100" b="1">
              <a:latin typeface="Comfortaa"/>
              <a:ea typeface="Comfortaa"/>
              <a:cs typeface="Comfortaa"/>
              <a:sym typeface="Comfortaa"/>
            </a:endParaRP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5337"/>
        <p:cNvGrpSpPr/>
        <p:nvPr/>
      </p:nvGrpSpPr>
      <p:grpSpPr>
        <a:xfrm>
          <a:off x="0" y="0"/>
          <a:ext cx="0" cy="0"/>
          <a:chOff x="0" y="0"/>
          <a:chExt cx="0" cy="0"/>
        </a:xfrm>
      </p:grpSpPr>
      <p:sp>
        <p:nvSpPr>
          <p:cNvPr id="5338" name="Google Shape;5338;p635"/>
          <p:cNvSpPr txBox="1">
            <a:spLocks noGrp="1"/>
          </p:cNvSpPr>
          <p:nvPr>
            <p:ph type="title"/>
          </p:nvPr>
        </p:nvSpPr>
        <p:spPr>
          <a:xfrm>
            <a:off x="188550" y="274825"/>
            <a:ext cx="8590200" cy="454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800" b="1">
              <a:latin typeface="Comfortaa"/>
              <a:ea typeface="Comfortaa"/>
              <a:cs typeface="Comfortaa"/>
              <a:sym typeface="Comfortaa"/>
            </a:endParaRPr>
          </a:p>
          <a:p>
            <a:pPr marL="457200" lvl="0" indent="0" algn="l" rtl="0">
              <a:spcBef>
                <a:spcPts val="0"/>
              </a:spcBef>
              <a:spcAft>
                <a:spcPts val="0"/>
              </a:spcAft>
              <a:buNone/>
            </a:pPr>
            <a:r>
              <a:rPr lang="en" sz="2800" b="1">
                <a:latin typeface="Comfortaa"/>
                <a:ea typeface="Comfortaa"/>
                <a:cs typeface="Comfortaa"/>
                <a:sym typeface="Comfortaa"/>
              </a:rPr>
              <a:t>To successfully troubleshoot cluster failures it is important to understand the cluster architecture. That is the role of each control plane component and how they interacts with each other.</a:t>
            </a:r>
            <a:endParaRPr sz="2800" b="1">
              <a:latin typeface="Comfortaa"/>
              <a:ea typeface="Comfortaa"/>
              <a:cs typeface="Comfortaa"/>
              <a:sym typeface="Comfortaa"/>
            </a:endParaRPr>
          </a:p>
          <a:p>
            <a:pPr marL="457200" lvl="0" indent="0" algn="l" rtl="0">
              <a:spcBef>
                <a:spcPts val="0"/>
              </a:spcBef>
              <a:spcAft>
                <a:spcPts val="0"/>
              </a:spcAft>
              <a:buNone/>
            </a:pPr>
            <a:endParaRPr sz="2800" b="1">
              <a:latin typeface="Comfortaa"/>
              <a:ea typeface="Comfortaa"/>
              <a:cs typeface="Comfortaa"/>
              <a:sym typeface="Comfortaa"/>
            </a:endParaRPr>
          </a:p>
          <a:p>
            <a:pPr marL="457200" lvl="0" indent="0" algn="l" rtl="0">
              <a:spcBef>
                <a:spcPts val="0"/>
              </a:spcBef>
              <a:spcAft>
                <a:spcPts val="0"/>
              </a:spcAft>
              <a:buNone/>
            </a:pPr>
            <a:r>
              <a:rPr lang="en" sz="2800" b="1">
                <a:latin typeface="Comfortaa"/>
                <a:ea typeface="Comfortaa"/>
                <a:cs typeface="Comfortaa"/>
                <a:sym typeface="Comfortaa"/>
              </a:rPr>
              <a:t>ie kube-apiserver, controller manager, kubelet etc...</a:t>
            </a: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38">
                                            <p:txEl>
                                              <p:pRg st="0" end="0"/>
                                            </p:txEl>
                                          </p:spTgt>
                                        </p:tgtEl>
                                        <p:attrNameLst>
                                          <p:attrName>style.visibility</p:attrName>
                                        </p:attrNameLst>
                                      </p:cBhvr>
                                      <p:to>
                                        <p:strVal val="visible"/>
                                      </p:to>
                                    </p:set>
                                    <p:animEffect transition="in" filter="fade">
                                      <p:cBhvr>
                                        <p:cTn id="7" dur="1000"/>
                                        <p:tgtEl>
                                          <p:spTgt spid="53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38">
                                            <p:txEl>
                                              <p:pRg st="1" end="1"/>
                                            </p:txEl>
                                          </p:spTgt>
                                        </p:tgtEl>
                                        <p:attrNameLst>
                                          <p:attrName>style.visibility</p:attrName>
                                        </p:attrNameLst>
                                      </p:cBhvr>
                                      <p:to>
                                        <p:strVal val="visible"/>
                                      </p:to>
                                    </p:set>
                                    <p:animEffect transition="in" filter="fade">
                                      <p:cBhvr>
                                        <p:cTn id="12" dur="1000"/>
                                        <p:tgtEl>
                                          <p:spTgt spid="53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38">
                                            <p:txEl>
                                              <p:pRg st="2" end="2"/>
                                            </p:txEl>
                                          </p:spTgt>
                                        </p:tgtEl>
                                        <p:attrNameLst>
                                          <p:attrName>style.visibility</p:attrName>
                                        </p:attrNameLst>
                                      </p:cBhvr>
                                      <p:to>
                                        <p:strVal val="visible"/>
                                      </p:to>
                                    </p:set>
                                    <p:animEffect transition="in" filter="fade">
                                      <p:cBhvr>
                                        <p:cTn id="17" dur="1000"/>
                                        <p:tgtEl>
                                          <p:spTgt spid="53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38">
                                            <p:txEl>
                                              <p:pRg st="3" end="3"/>
                                            </p:txEl>
                                          </p:spTgt>
                                        </p:tgtEl>
                                        <p:attrNameLst>
                                          <p:attrName>style.visibility</p:attrName>
                                        </p:attrNameLst>
                                      </p:cBhvr>
                                      <p:to>
                                        <p:strVal val="visible"/>
                                      </p:to>
                                    </p:set>
                                    <p:animEffect transition="in" filter="fade">
                                      <p:cBhvr>
                                        <p:cTn id="22" dur="1000"/>
                                        <p:tgtEl>
                                          <p:spTgt spid="53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38">
                                            <p:txEl>
                                              <p:pRg st="4" end="4"/>
                                            </p:txEl>
                                          </p:spTgt>
                                        </p:tgtEl>
                                        <p:attrNameLst>
                                          <p:attrName>style.visibility</p:attrName>
                                        </p:attrNameLst>
                                      </p:cBhvr>
                                      <p:to>
                                        <p:strVal val="visible"/>
                                      </p:to>
                                    </p:set>
                                    <p:animEffect transition="in" filter="fade">
                                      <p:cBhvr>
                                        <p:cTn id="27" dur="1000"/>
                                        <p:tgtEl>
                                          <p:spTgt spid="53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38">
                                            <p:txEl>
                                              <p:pRg st="5" end="5"/>
                                            </p:txEl>
                                          </p:spTgt>
                                        </p:tgtEl>
                                        <p:attrNameLst>
                                          <p:attrName>style.visibility</p:attrName>
                                        </p:attrNameLst>
                                      </p:cBhvr>
                                      <p:to>
                                        <p:strVal val="visible"/>
                                      </p:to>
                                    </p:set>
                                    <p:animEffect transition="in" filter="fade">
                                      <p:cBhvr>
                                        <p:cTn id="32" dur="1000"/>
                                        <p:tgtEl>
                                          <p:spTgt spid="533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Shape 5342"/>
        <p:cNvGrpSpPr/>
        <p:nvPr/>
      </p:nvGrpSpPr>
      <p:grpSpPr>
        <a:xfrm>
          <a:off x="0" y="0"/>
          <a:ext cx="0" cy="0"/>
          <a:chOff x="0" y="0"/>
          <a:chExt cx="0" cy="0"/>
        </a:xfrm>
      </p:grpSpPr>
      <p:sp>
        <p:nvSpPr>
          <p:cNvPr id="5343" name="Google Shape;5343;p636"/>
          <p:cNvSpPr txBox="1">
            <a:spLocks noGrp="1"/>
          </p:cNvSpPr>
          <p:nvPr>
            <p:ph type="title"/>
          </p:nvPr>
        </p:nvSpPr>
        <p:spPr>
          <a:xfrm>
            <a:off x="188550" y="274825"/>
            <a:ext cx="8590200" cy="45438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2800" b="1">
                <a:latin typeface="Comfortaa"/>
                <a:ea typeface="Comfortaa"/>
                <a:cs typeface="Comfortaa"/>
                <a:sym typeface="Comfortaa"/>
              </a:rPr>
              <a:t>Since this is geared towards the CKA exam we will focus on kubeadm but this would apply to any type of K8s cluster.</a:t>
            </a:r>
            <a:endParaRPr sz="2800" b="1">
              <a:latin typeface="Comfortaa"/>
              <a:ea typeface="Comfortaa"/>
              <a:cs typeface="Comfortaa"/>
              <a:sym typeface="Comfortaa"/>
            </a:endParaRPr>
          </a:p>
          <a:p>
            <a:pPr marL="457200" lvl="0" indent="0" algn="l" rtl="0">
              <a:spcBef>
                <a:spcPts val="0"/>
              </a:spcBef>
              <a:spcAft>
                <a:spcPts val="0"/>
              </a:spcAft>
              <a:buNone/>
            </a:pPr>
            <a:endParaRPr sz="2800" b="1">
              <a:latin typeface="Comfortaa"/>
              <a:ea typeface="Comfortaa"/>
              <a:cs typeface="Comfortaa"/>
              <a:sym typeface="Comfortaa"/>
            </a:endParaRPr>
          </a:p>
          <a:p>
            <a:pPr marL="457200" lvl="0" indent="0" algn="l" rtl="0">
              <a:spcBef>
                <a:spcPts val="0"/>
              </a:spcBef>
              <a:spcAft>
                <a:spcPts val="0"/>
              </a:spcAft>
              <a:buNone/>
            </a:pPr>
            <a:r>
              <a:rPr lang="en" sz="2800" b="1">
                <a:latin typeface="Comfortaa"/>
                <a:ea typeface="Comfortaa"/>
                <a:cs typeface="Comfortaa"/>
                <a:sym typeface="Comfortaa"/>
              </a:rPr>
              <a:t>With kubeadm, the only control plane component not running as a pod is the kubelet and it runs as a linux systemd service</a:t>
            </a: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43">
                                            <p:txEl>
                                              <p:pRg st="0" end="0"/>
                                            </p:txEl>
                                          </p:spTgt>
                                        </p:tgtEl>
                                        <p:attrNameLst>
                                          <p:attrName>style.visibility</p:attrName>
                                        </p:attrNameLst>
                                      </p:cBhvr>
                                      <p:to>
                                        <p:strVal val="visible"/>
                                      </p:to>
                                    </p:set>
                                    <p:animEffect transition="in" filter="fade">
                                      <p:cBhvr>
                                        <p:cTn id="7" dur="1000"/>
                                        <p:tgtEl>
                                          <p:spTgt spid="53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43">
                                            <p:txEl>
                                              <p:pRg st="1" end="1"/>
                                            </p:txEl>
                                          </p:spTgt>
                                        </p:tgtEl>
                                        <p:attrNameLst>
                                          <p:attrName>style.visibility</p:attrName>
                                        </p:attrNameLst>
                                      </p:cBhvr>
                                      <p:to>
                                        <p:strVal val="visible"/>
                                      </p:to>
                                    </p:set>
                                    <p:animEffect transition="in" filter="fade">
                                      <p:cBhvr>
                                        <p:cTn id="12" dur="1000"/>
                                        <p:tgtEl>
                                          <p:spTgt spid="53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43">
                                            <p:txEl>
                                              <p:pRg st="2" end="2"/>
                                            </p:txEl>
                                          </p:spTgt>
                                        </p:tgtEl>
                                        <p:attrNameLst>
                                          <p:attrName>style.visibility</p:attrName>
                                        </p:attrNameLst>
                                      </p:cBhvr>
                                      <p:to>
                                        <p:strVal val="visible"/>
                                      </p:to>
                                    </p:set>
                                    <p:animEffect transition="in" filter="fade">
                                      <p:cBhvr>
                                        <p:cTn id="17" dur="1000"/>
                                        <p:tgtEl>
                                          <p:spTgt spid="53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43">
                                            <p:txEl>
                                              <p:pRg st="3" end="3"/>
                                            </p:txEl>
                                          </p:spTgt>
                                        </p:tgtEl>
                                        <p:attrNameLst>
                                          <p:attrName>style.visibility</p:attrName>
                                        </p:attrNameLst>
                                      </p:cBhvr>
                                      <p:to>
                                        <p:strVal val="visible"/>
                                      </p:to>
                                    </p:set>
                                    <p:animEffect transition="in" filter="fade">
                                      <p:cBhvr>
                                        <p:cTn id="22" dur="1000"/>
                                        <p:tgtEl>
                                          <p:spTgt spid="53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43">
                                            <p:txEl>
                                              <p:pRg st="4" end="4"/>
                                            </p:txEl>
                                          </p:spTgt>
                                        </p:tgtEl>
                                        <p:attrNameLst>
                                          <p:attrName>style.visibility</p:attrName>
                                        </p:attrNameLst>
                                      </p:cBhvr>
                                      <p:to>
                                        <p:strVal val="visible"/>
                                      </p:to>
                                    </p:set>
                                    <p:animEffect transition="in" filter="fade">
                                      <p:cBhvr>
                                        <p:cTn id="27" dur="1000"/>
                                        <p:tgtEl>
                                          <p:spTgt spid="53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5347"/>
        <p:cNvGrpSpPr/>
        <p:nvPr/>
      </p:nvGrpSpPr>
      <p:grpSpPr>
        <a:xfrm>
          <a:off x="0" y="0"/>
          <a:ext cx="0" cy="0"/>
          <a:chOff x="0" y="0"/>
          <a:chExt cx="0" cy="0"/>
        </a:xfrm>
      </p:grpSpPr>
      <p:sp>
        <p:nvSpPr>
          <p:cNvPr id="5348" name="Google Shape;5348;p637"/>
          <p:cNvSpPr txBox="1">
            <a:spLocks noGrp="1"/>
          </p:cNvSpPr>
          <p:nvPr>
            <p:ph type="title"/>
          </p:nvPr>
        </p:nvSpPr>
        <p:spPr>
          <a:xfrm>
            <a:off x="188550" y="274825"/>
            <a:ext cx="8590200" cy="45438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2600" b="1" dirty="0">
              <a:latin typeface="Comfortaa"/>
              <a:ea typeface="Comfortaa"/>
              <a:cs typeface="Comfortaa"/>
              <a:sym typeface="Comfortaa"/>
            </a:endParaRPr>
          </a:p>
          <a:p>
            <a:pPr marL="457200" lvl="0" indent="0" algn="l" rtl="0">
              <a:spcBef>
                <a:spcPts val="0"/>
              </a:spcBef>
              <a:spcAft>
                <a:spcPts val="0"/>
              </a:spcAft>
              <a:buNone/>
            </a:pPr>
            <a:endParaRPr sz="2600" b="1" dirty="0">
              <a:latin typeface="Comfortaa"/>
              <a:ea typeface="Comfortaa"/>
              <a:cs typeface="Comfortaa"/>
              <a:sym typeface="Comfortaa"/>
            </a:endParaRPr>
          </a:p>
          <a:p>
            <a:pPr marL="457200" lvl="0" indent="0" algn="l" rtl="0">
              <a:spcBef>
                <a:spcPts val="0"/>
              </a:spcBef>
              <a:spcAft>
                <a:spcPts val="0"/>
              </a:spcAft>
              <a:buNone/>
            </a:pPr>
            <a:r>
              <a:rPr lang="en" sz="2600" b="1" dirty="0">
                <a:latin typeface="Comfortaa"/>
                <a:ea typeface="Comfortaa"/>
                <a:cs typeface="Comfortaa"/>
                <a:sym typeface="Comfortaa"/>
              </a:rPr>
              <a:t>Troubleshooting components running as pod would be the same as any other pods as follow:</a:t>
            </a:r>
            <a:endParaRPr sz="2600" b="1" dirty="0">
              <a:latin typeface="Comfortaa"/>
              <a:ea typeface="Comfortaa"/>
              <a:cs typeface="Comfortaa"/>
              <a:sym typeface="Comfortaa"/>
            </a:endParaRPr>
          </a:p>
          <a:p>
            <a:pPr marL="457200" lvl="0" indent="0" algn="l" rtl="0">
              <a:spcBef>
                <a:spcPts val="0"/>
              </a:spcBef>
              <a:spcAft>
                <a:spcPts val="0"/>
              </a:spcAft>
              <a:buNone/>
            </a:pPr>
            <a:endParaRPr sz="2600" b="1" dirty="0">
              <a:latin typeface="Comfortaa"/>
              <a:ea typeface="Comfortaa"/>
              <a:cs typeface="Comfortaa"/>
              <a:sym typeface="Comfortaa"/>
            </a:endParaRPr>
          </a:p>
          <a:p>
            <a:pPr marL="457200" lvl="0" indent="-393700" algn="l" rtl="0">
              <a:spcBef>
                <a:spcPts val="0"/>
              </a:spcBef>
              <a:spcAft>
                <a:spcPts val="0"/>
              </a:spcAft>
              <a:buSzPts val="2600"/>
              <a:buFont typeface="Comfortaa"/>
              <a:buChar char="●"/>
            </a:pPr>
            <a:r>
              <a:rPr lang="en" sz="2600" b="1" dirty="0">
                <a:latin typeface="Comfortaa"/>
                <a:ea typeface="Comfortaa"/>
                <a:cs typeface="Comfortaa"/>
                <a:sym typeface="Comfortaa"/>
              </a:rPr>
              <a:t>$ kubectl describe pod -n kube-system</a:t>
            </a:r>
            <a:endParaRPr sz="2600" b="1" dirty="0">
              <a:latin typeface="Comfortaa"/>
              <a:ea typeface="Comfortaa"/>
              <a:cs typeface="Comfortaa"/>
              <a:sym typeface="Comfortaa"/>
            </a:endParaRPr>
          </a:p>
          <a:p>
            <a:pPr marL="457200" lvl="0" indent="-393700" algn="l" rtl="0">
              <a:spcBef>
                <a:spcPts val="0"/>
              </a:spcBef>
              <a:spcAft>
                <a:spcPts val="0"/>
              </a:spcAft>
              <a:buSzPts val="2600"/>
              <a:buFont typeface="Comfortaa"/>
              <a:buChar char="●"/>
            </a:pPr>
            <a:r>
              <a:rPr lang="en" sz="2600" b="1" dirty="0">
                <a:latin typeface="Comfortaa"/>
                <a:ea typeface="Comfortaa"/>
                <a:cs typeface="Comfortaa"/>
                <a:sym typeface="Comfortaa"/>
              </a:rPr>
              <a:t>$ kubectl logs (-c container) pod_name -n kube-system</a:t>
            </a:r>
            <a:endParaRPr sz="2600" b="1" dirty="0">
              <a:latin typeface="Comfortaa"/>
              <a:ea typeface="Comfortaa"/>
              <a:cs typeface="Comfortaa"/>
              <a:sym typeface="Comfortaa"/>
            </a:endParaRPr>
          </a:p>
          <a:p>
            <a:pPr marL="457200" lvl="0" indent="-393700" algn="l" rtl="0">
              <a:spcBef>
                <a:spcPts val="0"/>
              </a:spcBef>
              <a:spcAft>
                <a:spcPts val="0"/>
              </a:spcAft>
              <a:buSzPts val="2600"/>
              <a:buFont typeface="Comfortaa"/>
              <a:buChar char="●"/>
            </a:pPr>
            <a:r>
              <a:rPr lang="en" sz="2600" b="1" dirty="0">
                <a:latin typeface="Comfortaa"/>
                <a:ea typeface="Comfortaa"/>
                <a:cs typeface="Comfortaa"/>
                <a:sym typeface="Comfortaa"/>
              </a:rPr>
              <a:t>verify the logs under /var/log/containers</a:t>
            </a:r>
            <a:endParaRPr sz="2600" b="1" dirty="0">
              <a:latin typeface="Comfortaa"/>
              <a:ea typeface="Comfortaa"/>
              <a:cs typeface="Comfortaa"/>
              <a:sym typeface="Comfortaa"/>
            </a:endParaRPr>
          </a:p>
          <a:p>
            <a:pPr marL="457200" lvl="0" indent="-393700" algn="l" rtl="0">
              <a:spcBef>
                <a:spcPts val="0"/>
              </a:spcBef>
              <a:spcAft>
                <a:spcPts val="0"/>
              </a:spcAft>
              <a:buSzPts val="2600"/>
              <a:buFont typeface="Comfortaa"/>
              <a:buChar char="●"/>
            </a:pPr>
            <a:r>
              <a:rPr lang="en" sz="2600" b="1" dirty="0">
                <a:latin typeface="Comfortaa"/>
                <a:ea typeface="Comfortaa"/>
                <a:cs typeface="Comfortaa"/>
                <a:sym typeface="Comfortaa"/>
              </a:rPr>
              <a:t>ensure that authentication and authorization is ok</a:t>
            </a:r>
            <a:endParaRPr sz="2600" b="1" dirty="0">
              <a:latin typeface="Comfortaa"/>
              <a:ea typeface="Comfortaa"/>
              <a:cs typeface="Comfortaa"/>
              <a:sym typeface="Comfortaa"/>
            </a:endParaRPr>
          </a:p>
          <a:p>
            <a:pPr marL="457200" lvl="0" indent="-393700" algn="l" rtl="0">
              <a:spcBef>
                <a:spcPts val="0"/>
              </a:spcBef>
              <a:spcAft>
                <a:spcPts val="0"/>
              </a:spcAft>
              <a:buSzPts val="2600"/>
              <a:buFont typeface="Comfortaa"/>
              <a:buChar char="●"/>
            </a:pPr>
            <a:r>
              <a:rPr lang="en" sz="2600" b="1" dirty="0">
                <a:latin typeface="Comfortaa"/>
                <a:ea typeface="Comfortaa"/>
                <a:cs typeface="Comfortaa"/>
                <a:sym typeface="Comfortaa"/>
              </a:rPr>
              <a:t>review how the static pods are initialized</a:t>
            </a:r>
            <a:endParaRPr sz="2600" b="1" dirty="0">
              <a:latin typeface="Comfortaa"/>
              <a:ea typeface="Comfortaa"/>
              <a:cs typeface="Comfortaa"/>
              <a:sym typeface="Comfortaa"/>
            </a:endParaRPr>
          </a:p>
          <a:p>
            <a:pPr marL="0" lvl="0" indent="0" algn="l" rtl="0">
              <a:spcBef>
                <a:spcPts val="0"/>
              </a:spcBef>
              <a:spcAft>
                <a:spcPts val="0"/>
              </a:spcAft>
              <a:buNone/>
            </a:pPr>
            <a:endParaRPr sz="2800" b="1" dirty="0">
              <a:latin typeface="Comfortaa"/>
              <a:ea typeface="Comfortaa"/>
              <a:cs typeface="Comfortaa"/>
              <a:sym typeface="Comfortaa"/>
            </a:endParaRPr>
          </a:p>
          <a:p>
            <a:pPr marL="0" lvl="0" indent="0" algn="l" rtl="0">
              <a:spcBef>
                <a:spcPts val="0"/>
              </a:spcBef>
              <a:spcAft>
                <a:spcPts val="0"/>
              </a:spcAft>
              <a:buNone/>
            </a:pPr>
            <a:endParaRPr sz="2800" b="1" dirty="0">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48">
                                            <p:txEl>
                                              <p:pRg st="0" end="0"/>
                                            </p:txEl>
                                          </p:spTgt>
                                        </p:tgtEl>
                                        <p:attrNameLst>
                                          <p:attrName>style.visibility</p:attrName>
                                        </p:attrNameLst>
                                      </p:cBhvr>
                                      <p:to>
                                        <p:strVal val="visible"/>
                                      </p:to>
                                    </p:set>
                                    <p:animEffect transition="in" filter="fade">
                                      <p:cBhvr>
                                        <p:cTn id="7" dur="1000"/>
                                        <p:tgtEl>
                                          <p:spTgt spid="53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48">
                                            <p:txEl>
                                              <p:pRg st="1" end="1"/>
                                            </p:txEl>
                                          </p:spTgt>
                                        </p:tgtEl>
                                        <p:attrNameLst>
                                          <p:attrName>style.visibility</p:attrName>
                                        </p:attrNameLst>
                                      </p:cBhvr>
                                      <p:to>
                                        <p:strVal val="visible"/>
                                      </p:to>
                                    </p:set>
                                    <p:animEffect transition="in" filter="fade">
                                      <p:cBhvr>
                                        <p:cTn id="12" dur="1000"/>
                                        <p:tgtEl>
                                          <p:spTgt spid="53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48">
                                            <p:txEl>
                                              <p:pRg st="2" end="2"/>
                                            </p:txEl>
                                          </p:spTgt>
                                        </p:tgtEl>
                                        <p:attrNameLst>
                                          <p:attrName>style.visibility</p:attrName>
                                        </p:attrNameLst>
                                      </p:cBhvr>
                                      <p:to>
                                        <p:strVal val="visible"/>
                                      </p:to>
                                    </p:set>
                                    <p:animEffect transition="in" filter="fade">
                                      <p:cBhvr>
                                        <p:cTn id="17" dur="1000"/>
                                        <p:tgtEl>
                                          <p:spTgt spid="53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48">
                                            <p:txEl>
                                              <p:pRg st="3" end="3"/>
                                            </p:txEl>
                                          </p:spTgt>
                                        </p:tgtEl>
                                        <p:attrNameLst>
                                          <p:attrName>style.visibility</p:attrName>
                                        </p:attrNameLst>
                                      </p:cBhvr>
                                      <p:to>
                                        <p:strVal val="visible"/>
                                      </p:to>
                                    </p:set>
                                    <p:animEffect transition="in" filter="fade">
                                      <p:cBhvr>
                                        <p:cTn id="22" dur="1000"/>
                                        <p:tgtEl>
                                          <p:spTgt spid="53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48">
                                            <p:txEl>
                                              <p:pRg st="4" end="4"/>
                                            </p:txEl>
                                          </p:spTgt>
                                        </p:tgtEl>
                                        <p:attrNameLst>
                                          <p:attrName>style.visibility</p:attrName>
                                        </p:attrNameLst>
                                      </p:cBhvr>
                                      <p:to>
                                        <p:strVal val="visible"/>
                                      </p:to>
                                    </p:set>
                                    <p:animEffect transition="in" filter="fade">
                                      <p:cBhvr>
                                        <p:cTn id="27" dur="1000"/>
                                        <p:tgtEl>
                                          <p:spTgt spid="53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48">
                                            <p:txEl>
                                              <p:pRg st="5" end="5"/>
                                            </p:txEl>
                                          </p:spTgt>
                                        </p:tgtEl>
                                        <p:attrNameLst>
                                          <p:attrName>style.visibility</p:attrName>
                                        </p:attrNameLst>
                                      </p:cBhvr>
                                      <p:to>
                                        <p:strVal val="visible"/>
                                      </p:to>
                                    </p:set>
                                    <p:animEffect transition="in" filter="fade">
                                      <p:cBhvr>
                                        <p:cTn id="32" dur="1000"/>
                                        <p:tgtEl>
                                          <p:spTgt spid="53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48">
                                            <p:txEl>
                                              <p:pRg st="6" end="6"/>
                                            </p:txEl>
                                          </p:spTgt>
                                        </p:tgtEl>
                                        <p:attrNameLst>
                                          <p:attrName>style.visibility</p:attrName>
                                        </p:attrNameLst>
                                      </p:cBhvr>
                                      <p:to>
                                        <p:strVal val="visible"/>
                                      </p:to>
                                    </p:set>
                                    <p:animEffect transition="in" filter="fade">
                                      <p:cBhvr>
                                        <p:cTn id="37" dur="1000"/>
                                        <p:tgtEl>
                                          <p:spTgt spid="534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348">
                                            <p:txEl>
                                              <p:pRg st="7" end="7"/>
                                            </p:txEl>
                                          </p:spTgt>
                                        </p:tgtEl>
                                        <p:attrNameLst>
                                          <p:attrName>style.visibility</p:attrName>
                                        </p:attrNameLst>
                                      </p:cBhvr>
                                      <p:to>
                                        <p:strVal val="visible"/>
                                      </p:to>
                                    </p:set>
                                    <p:animEffect transition="in" filter="fade">
                                      <p:cBhvr>
                                        <p:cTn id="42" dur="1000"/>
                                        <p:tgtEl>
                                          <p:spTgt spid="534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348">
                                            <p:txEl>
                                              <p:pRg st="8" end="8"/>
                                            </p:txEl>
                                          </p:spTgt>
                                        </p:tgtEl>
                                        <p:attrNameLst>
                                          <p:attrName>style.visibility</p:attrName>
                                        </p:attrNameLst>
                                      </p:cBhvr>
                                      <p:to>
                                        <p:strVal val="visible"/>
                                      </p:to>
                                    </p:set>
                                    <p:animEffect transition="in" filter="fade">
                                      <p:cBhvr>
                                        <p:cTn id="47" dur="1000"/>
                                        <p:tgtEl>
                                          <p:spTgt spid="534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348">
                                            <p:txEl>
                                              <p:pRg st="9" end="9"/>
                                            </p:txEl>
                                          </p:spTgt>
                                        </p:tgtEl>
                                        <p:attrNameLst>
                                          <p:attrName>style.visibility</p:attrName>
                                        </p:attrNameLst>
                                      </p:cBhvr>
                                      <p:to>
                                        <p:strVal val="visible"/>
                                      </p:to>
                                    </p:set>
                                    <p:animEffect transition="in" filter="fade">
                                      <p:cBhvr>
                                        <p:cTn id="52" dur="1000"/>
                                        <p:tgtEl>
                                          <p:spTgt spid="534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348">
                                            <p:txEl>
                                              <p:pRg st="10" end="10"/>
                                            </p:txEl>
                                          </p:spTgt>
                                        </p:tgtEl>
                                        <p:attrNameLst>
                                          <p:attrName>style.visibility</p:attrName>
                                        </p:attrNameLst>
                                      </p:cBhvr>
                                      <p:to>
                                        <p:strVal val="visible"/>
                                      </p:to>
                                    </p:set>
                                    <p:animEffect transition="in" filter="fade">
                                      <p:cBhvr>
                                        <p:cTn id="57" dur="1000"/>
                                        <p:tgtEl>
                                          <p:spTgt spid="534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Shape 5352"/>
        <p:cNvGrpSpPr/>
        <p:nvPr/>
      </p:nvGrpSpPr>
      <p:grpSpPr>
        <a:xfrm>
          <a:off x="0" y="0"/>
          <a:ext cx="0" cy="0"/>
          <a:chOff x="0" y="0"/>
          <a:chExt cx="0" cy="0"/>
        </a:xfrm>
      </p:grpSpPr>
      <p:sp>
        <p:nvSpPr>
          <p:cNvPr id="5353" name="Google Shape;5353;p638"/>
          <p:cNvSpPr txBox="1">
            <a:spLocks noGrp="1"/>
          </p:cNvSpPr>
          <p:nvPr>
            <p:ph type="title"/>
          </p:nvPr>
        </p:nvSpPr>
        <p:spPr>
          <a:xfrm>
            <a:off x="188550" y="274825"/>
            <a:ext cx="8590200" cy="45438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2600" b="1">
              <a:latin typeface="Comfortaa"/>
              <a:ea typeface="Comfortaa"/>
              <a:cs typeface="Comfortaa"/>
              <a:sym typeface="Comfortaa"/>
            </a:endParaRPr>
          </a:p>
          <a:p>
            <a:pPr marL="45720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Kubelet is a critical control plane component as it is responsible for the node health and join for the cluster as well as the lifecycle of pods.</a:t>
            </a: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must master the troubleshooting of the kubelet.</a:t>
            </a: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457200" lvl="0" indent="-393700" algn="l" rtl="0">
              <a:spcBef>
                <a:spcPts val="0"/>
              </a:spcBef>
              <a:spcAft>
                <a:spcPts val="0"/>
              </a:spcAft>
              <a:buSzPts val="2600"/>
              <a:buFont typeface="Comfortaa"/>
              <a:buChar char="●"/>
            </a:pPr>
            <a:r>
              <a:rPr lang="en" sz="2600" b="1">
                <a:latin typeface="Comfortaa"/>
                <a:ea typeface="Comfortaa"/>
                <a:cs typeface="Comfortaa"/>
                <a:sym typeface="Comfortaa"/>
              </a:rPr>
              <a:t>kubelet service configuration</a:t>
            </a:r>
            <a:endParaRPr sz="2600" b="1">
              <a:latin typeface="Comfortaa"/>
              <a:ea typeface="Comfortaa"/>
              <a:cs typeface="Comfortaa"/>
              <a:sym typeface="Comfortaa"/>
            </a:endParaRPr>
          </a:p>
          <a:p>
            <a:pPr marL="457200" lvl="0" indent="0" algn="l" rtl="0">
              <a:spcBef>
                <a:spcPts val="0"/>
              </a:spcBef>
              <a:spcAft>
                <a:spcPts val="0"/>
              </a:spcAft>
              <a:buNone/>
            </a:pPr>
            <a:r>
              <a:rPr lang="en" sz="2600" b="1">
                <a:latin typeface="Comfortaa"/>
                <a:ea typeface="Comfortaa"/>
                <a:cs typeface="Comfortaa"/>
                <a:sym typeface="Comfortaa"/>
              </a:rPr>
              <a:t> /var/lib/kubelet/admin.conf</a:t>
            </a:r>
            <a:endParaRPr sz="2600" b="1">
              <a:latin typeface="Comfortaa"/>
              <a:ea typeface="Comfortaa"/>
              <a:cs typeface="Comfortaa"/>
              <a:sym typeface="Comfortaa"/>
            </a:endParaRPr>
          </a:p>
          <a:p>
            <a:pPr marL="457200" lvl="0" indent="-393700" algn="l" rtl="0">
              <a:spcBef>
                <a:spcPts val="0"/>
              </a:spcBef>
              <a:spcAft>
                <a:spcPts val="0"/>
              </a:spcAft>
              <a:buSzPts val="2600"/>
              <a:buFont typeface="Comfortaa"/>
              <a:buChar char="●"/>
            </a:pPr>
            <a:r>
              <a:rPr lang="en" sz="2600" b="1">
                <a:latin typeface="Comfortaa"/>
                <a:ea typeface="Comfortaa"/>
                <a:cs typeface="Comfortaa"/>
                <a:sym typeface="Comfortaa"/>
              </a:rPr>
              <a:t>logs:</a:t>
            </a:r>
            <a:endParaRPr sz="2600" b="1">
              <a:latin typeface="Comfortaa"/>
              <a:ea typeface="Comfortaa"/>
              <a:cs typeface="Comfortaa"/>
              <a:sym typeface="Comfortaa"/>
            </a:endParaRPr>
          </a:p>
          <a:p>
            <a:pPr marL="457200" lvl="0" indent="0" algn="l" rtl="0">
              <a:spcBef>
                <a:spcPts val="0"/>
              </a:spcBef>
              <a:spcAft>
                <a:spcPts val="0"/>
              </a:spcAft>
              <a:buNone/>
            </a:pPr>
            <a:r>
              <a:rPr lang="en" sz="2600" b="1">
                <a:latin typeface="Comfortaa"/>
                <a:ea typeface="Comfortaa"/>
                <a:cs typeface="Comfortaa"/>
                <a:sym typeface="Comfortaa"/>
              </a:rPr>
              <a:t> $ journalctl -ru kubelet or -fu to stream logs</a:t>
            </a: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a:p>
            <a:pPr marL="0" lvl="0" indent="0" algn="l" rtl="0">
              <a:spcBef>
                <a:spcPts val="0"/>
              </a:spcBef>
              <a:spcAft>
                <a:spcPts val="0"/>
              </a:spcAft>
              <a:buNone/>
            </a:pPr>
            <a:endParaRPr sz="28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3">
                                            <p:txEl>
                                              <p:pRg st="0" end="0"/>
                                            </p:txEl>
                                          </p:spTgt>
                                        </p:tgtEl>
                                        <p:attrNameLst>
                                          <p:attrName>style.visibility</p:attrName>
                                        </p:attrNameLst>
                                      </p:cBhvr>
                                      <p:to>
                                        <p:strVal val="visible"/>
                                      </p:to>
                                    </p:set>
                                    <p:animEffect transition="in" filter="fade">
                                      <p:cBhvr>
                                        <p:cTn id="7" dur="1000"/>
                                        <p:tgtEl>
                                          <p:spTgt spid="53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53">
                                            <p:txEl>
                                              <p:pRg st="1" end="1"/>
                                            </p:txEl>
                                          </p:spTgt>
                                        </p:tgtEl>
                                        <p:attrNameLst>
                                          <p:attrName>style.visibility</p:attrName>
                                        </p:attrNameLst>
                                      </p:cBhvr>
                                      <p:to>
                                        <p:strVal val="visible"/>
                                      </p:to>
                                    </p:set>
                                    <p:animEffect transition="in" filter="fade">
                                      <p:cBhvr>
                                        <p:cTn id="12" dur="1000"/>
                                        <p:tgtEl>
                                          <p:spTgt spid="53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53">
                                            <p:txEl>
                                              <p:pRg st="2" end="2"/>
                                            </p:txEl>
                                          </p:spTgt>
                                        </p:tgtEl>
                                        <p:attrNameLst>
                                          <p:attrName>style.visibility</p:attrName>
                                        </p:attrNameLst>
                                      </p:cBhvr>
                                      <p:to>
                                        <p:strVal val="visible"/>
                                      </p:to>
                                    </p:set>
                                    <p:animEffect transition="in" filter="fade">
                                      <p:cBhvr>
                                        <p:cTn id="17" dur="1000"/>
                                        <p:tgtEl>
                                          <p:spTgt spid="53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53">
                                            <p:txEl>
                                              <p:pRg st="3" end="3"/>
                                            </p:txEl>
                                          </p:spTgt>
                                        </p:tgtEl>
                                        <p:attrNameLst>
                                          <p:attrName>style.visibility</p:attrName>
                                        </p:attrNameLst>
                                      </p:cBhvr>
                                      <p:to>
                                        <p:strVal val="visible"/>
                                      </p:to>
                                    </p:set>
                                    <p:animEffect transition="in" filter="fade">
                                      <p:cBhvr>
                                        <p:cTn id="22" dur="1000"/>
                                        <p:tgtEl>
                                          <p:spTgt spid="53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53">
                                            <p:txEl>
                                              <p:pRg st="4" end="4"/>
                                            </p:txEl>
                                          </p:spTgt>
                                        </p:tgtEl>
                                        <p:attrNameLst>
                                          <p:attrName>style.visibility</p:attrName>
                                        </p:attrNameLst>
                                      </p:cBhvr>
                                      <p:to>
                                        <p:strVal val="visible"/>
                                      </p:to>
                                    </p:set>
                                    <p:animEffect transition="in" filter="fade">
                                      <p:cBhvr>
                                        <p:cTn id="27" dur="1000"/>
                                        <p:tgtEl>
                                          <p:spTgt spid="535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53">
                                            <p:txEl>
                                              <p:pRg st="5" end="5"/>
                                            </p:txEl>
                                          </p:spTgt>
                                        </p:tgtEl>
                                        <p:attrNameLst>
                                          <p:attrName>style.visibility</p:attrName>
                                        </p:attrNameLst>
                                      </p:cBhvr>
                                      <p:to>
                                        <p:strVal val="visible"/>
                                      </p:to>
                                    </p:set>
                                    <p:animEffect transition="in" filter="fade">
                                      <p:cBhvr>
                                        <p:cTn id="32" dur="1000"/>
                                        <p:tgtEl>
                                          <p:spTgt spid="535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53">
                                            <p:txEl>
                                              <p:pRg st="6" end="6"/>
                                            </p:txEl>
                                          </p:spTgt>
                                        </p:tgtEl>
                                        <p:attrNameLst>
                                          <p:attrName>style.visibility</p:attrName>
                                        </p:attrNameLst>
                                      </p:cBhvr>
                                      <p:to>
                                        <p:strVal val="visible"/>
                                      </p:to>
                                    </p:set>
                                    <p:animEffect transition="in" filter="fade">
                                      <p:cBhvr>
                                        <p:cTn id="37" dur="1000"/>
                                        <p:tgtEl>
                                          <p:spTgt spid="535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353">
                                            <p:txEl>
                                              <p:pRg st="7" end="7"/>
                                            </p:txEl>
                                          </p:spTgt>
                                        </p:tgtEl>
                                        <p:attrNameLst>
                                          <p:attrName>style.visibility</p:attrName>
                                        </p:attrNameLst>
                                      </p:cBhvr>
                                      <p:to>
                                        <p:strVal val="visible"/>
                                      </p:to>
                                    </p:set>
                                    <p:animEffect transition="in" filter="fade">
                                      <p:cBhvr>
                                        <p:cTn id="42" dur="1000"/>
                                        <p:tgtEl>
                                          <p:spTgt spid="535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353">
                                            <p:txEl>
                                              <p:pRg st="8" end="8"/>
                                            </p:txEl>
                                          </p:spTgt>
                                        </p:tgtEl>
                                        <p:attrNameLst>
                                          <p:attrName>style.visibility</p:attrName>
                                        </p:attrNameLst>
                                      </p:cBhvr>
                                      <p:to>
                                        <p:strVal val="visible"/>
                                      </p:to>
                                    </p:set>
                                    <p:animEffect transition="in" filter="fade">
                                      <p:cBhvr>
                                        <p:cTn id="47" dur="1000"/>
                                        <p:tgtEl>
                                          <p:spTgt spid="535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353">
                                            <p:txEl>
                                              <p:pRg st="9" end="9"/>
                                            </p:txEl>
                                          </p:spTgt>
                                        </p:tgtEl>
                                        <p:attrNameLst>
                                          <p:attrName>style.visibility</p:attrName>
                                        </p:attrNameLst>
                                      </p:cBhvr>
                                      <p:to>
                                        <p:strVal val="visible"/>
                                      </p:to>
                                    </p:set>
                                    <p:animEffect transition="in" filter="fade">
                                      <p:cBhvr>
                                        <p:cTn id="52" dur="1000"/>
                                        <p:tgtEl>
                                          <p:spTgt spid="535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353">
                                            <p:txEl>
                                              <p:pRg st="10" end="10"/>
                                            </p:txEl>
                                          </p:spTgt>
                                        </p:tgtEl>
                                        <p:attrNameLst>
                                          <p:attrName>style.visibility</p:attrName>
                                        </p:attrNameLst>
                                      </p:cBhvr>
                                      <p:to>
                                        <p:strVal val="visible"/>
                                      </p:to>
                                    </p:set>
                                    <p:animEffect transition="in" filter="fade">
                                      <p:cBhvr>
                                        <p:cTn id="57" dur="1000"/>
                                        <p:tgtEl>
                                          <p:spTgt spid="535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353">
                                            <p:txEl>
                                              <p:pRg st="11" end="11"/>
                                            </p:txEl>
                                          </p:spTgt>
                                        </p:tgtEl>
                                        <p:attrNameLst>
                                          <p:attrName>style.visibility</p:attrName>
                                        </p:attrNameLst>
                                      </p:cBhvr>
                                      <p:to>
                                        <p:strVal val="visible"/>
                                      </p:to>
                                    </p:set>
                                    <p:animEffect transition="in" filter="fade">
                                      <p:cBhvr>
                                        <p:cTn id="62" dur="1000"/>
                                        <p:tgtEl>
                                          <p:spTgt spid="535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353">
                                            <p:txEl>
                                              <p:pRg st="12" end="12"/>
                                            </p:txEl>
                                          </p:spTgt>
                                        </p:tgtEl>
                                        <p:attrNameLst>
                                          <p:attrName>style.visibility</p:attrName>
                                        </p:attrNameLst>
                                      </p:cBhvr>
                                      <p:to>
                                        <p:strVal val="visible"/>
                                      </p:to>
                                    </p:set>
                                    <p:animEffect transition="in" filter="fade">
                                      <p:cBhvr>
                                        <p:cTn id="67" dur="1000"/>
                                        <p:tgtEl>
                                          <p:spTgt spid="535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Pods</a:t>
            </a:r>
            <a:endParaRPr/>
          </a:p>
        </p:txBody>
      </p:sp>
    </p:spTree>
  </p:cSld>
  <p:clrMapOvr>
    <a:masterClrMapping/>
  </p:clrMapOvr>
  <p:timing>
    <p:tnLst>
      <p:par>
        <p:cT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Shape 5357"/>
        <p:cNvGrpSpPr/>
        <p:nvPr/>
      </p:nvGrpSpPr>
      <p:grpSpPr>
        <a:xfrm>
          <a:off x="0" y="0"/>
          <a:ext cx="0" cy="0"/>
          <a:chOff x="0" y="0"/>
          <a:chExt cx="0" cy="0"/>
        </a:xfrm>
      </p:grpSpPr>
      <p:sp>
        <p:nvSpPr>
          <p:cNvPr id="5358" name="Google Shape;5358;p639"/>
          <p:cNvSpPr txBox="1">
            <a:spLocks noGrp="1"/>
          </p:cNvSpPr>
          <p:nvPr>
            <p:ph type="title"/>
          </p:nvPr>
        </p:nvSpPr>
        <p:spPr>
          <a:xfrm>
            <a:off x="490250" y="291750"/>
            <a:ext cx="8413500" cy="424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4100" b="1">
              <a:latin typeface="Comfortaa"/>
              <a:ea typeface="Comfortaa"/>
              <a:cs typeface="Comfortaa"/>
              <a:sym typeface="Comfortaa"/>
            </a:endParaRPr>
          </a:p>
          <a:p>
            <a:pPr marL="0" lvl="0" indent="0" algn="l" rtl="0">
              <a:spcBef>
                <a:spcPts val="0"/>
              </a:spcBef>
              <a:spcAft>
                <a:spcPts val="0"/>
              </a:spcAft>
              <a:buNone/>
            </a:pPr>
            <a:r>
              <a:rPr lang="en" sz="4100" b="1">
                <a:latin typeface="Comfortaa"/>
                <a:ea typeface="Comfortaa"/>
                <a:cs typeface="Comfortaa"/>
                <a:sym typeface="Comfortaa"/>
              </a:rPr>
              <a:t>Troubleshooting Applications Failures</a:t>
            </a:r>
            <a:endParaRPr sz="4100" b="1">
              <a:latin typeface="Comfortaa"/>
              <a:ea typeface="Comfortaa"/>
              <a:cs typeface="Comfortaa"/>
              <a:sym typeface="Comfortaa"/>
            </a:endParaRPr>
          </a:p>
          <a:p>
            <a:pPr marL="0" lvl="0" indent="0" algn="l" rtl="0">
              <a:spcBef>
                <a:spcPts val="0"/>
              </a:spcBef>
              <a:spcAft>
                <a:spcPts val="0"/>
              </a:spcAft>
              <a:buNone/>
            </a:pPr>
            <a:endParaRPr sz="3800" b="1">
              <a:latin typeface="Comfortaa"/>
              <a:ea typeface="Comfortaa"/>
              <a:cs typeface="Comfortaa"/>
              <a:sym typeface="Comfortaa"/>
            </a:endParaRPr>
          </a:p>
          <a:p>
            <a:pPr marL="0" lvl="0" indent="0" algn="l" rtl="0">
              <a:spcBef>
                <a:spcPts val="0"/>
              </a:spcBef>
              <a:spcAft>
                <a:spcPts val="0"/>
              </a:spcAft>
              <a:buNone/>
            </a:pPr>
            <a:endParaRPr sz="3100" b="1">
              <a:latin typeface="Comfortaa"/>
              <a:ea typeface="Comfortaa"/>
              <a:cs typeface="Comfortaa"/>
              <a:sym typeface="Comforta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2"/>
          <p:cNvSpPr txBox="1"/>
          <p:nvPr/>
        </p:nvSpPr>
        <p:spPr>
          <a:xfrm>
            <a:off x="221450" y="126600"/>
            <a:ext cx="5174100" cy="4821300"/>
          </a:xfrm>
          <a:prstGeom prst="rect">
            <a:avLst/>
          </a:prstGeom>
          <a:noFill/>
          <a:ln>
            <a:noFill/>
          </a:ln>
        </p:spPr>
        <p:txBody>
          <a:bodyPr spcFirstLastPara="1" wrap="square" lIns="0" tIns="12700" rIns="0" bIns="0" anchor="t" anchorCtr="0">
            <a:noAutofit/>
          </a:bodyPr>
          <a:lstStyle/>
          <a:p>
            <a:pPr marL="457200" marR="5080" lvl="0" indent="0" algn="l" rtl="0">
              <a:lnSpc>
                <a:spcPct val="100000"/>
              </a:lnSpc>
              <a:spcBef>
                <a:spcPts val="0"/>
              </a:spcBef>
              <a:spcAft>
                <a:spcPts val="0"/>
              </a:spcAft>
              <a:buNone/>
            </a:pPr>
            <a:r>
              <a:rPr lang="en" sz="2700" b="1">
                <a:solidFill>
                  <a:srgbClr val="00FF00"/>
                </a:solidFill>
                <a:latin typeface="Comfortaa"/>
                <a:ea typeface="Comfortaa"/>
                <a:cs typeface="Comfortaa"/>
                <a:sym typeface="Comfortaa"/>
              </a:rPr>
              <a:t>Atomic unit</a:t>
            </a:r>
            <a:r>
              <a:rPr lang="en" sz="2700" b="1">
                <a:solidFill>
                  <a:schemeClr val="dk1"/>
                </a:solidFill>
                <a:latin typeface="Comfortaa"/>
                <a:ea typeface="Comfortaa"/>
                <a:cs typeface="Comfortaa"/>
                <a:sym typeface="Comfortaa"/>
              </a:rPr>
              <a:t> or smallest  “</a:t>
            </a:r>
            <a:r>
              <a:rPr lang="en" sz="2700" b="1" i="1">
                <a:solidFill>
                  <a:schemeClr val="dk1"/>
                </a:solidFill>
                <a:latin typeface="Comfortaa"/>
                <a:ea typeface="Comfortaa"/>
                <a:cs typeface="Comfortaa"/>
                <a:sym typeface="Comfortaa"/>
              </a:rPr>
              <a:t>unit of work</a:t>
            </a:r>
            <a:r>
              <a:rPr lang="en" sz="2700" b="1">
                <a:solidFill>
                  <a:schemeClr val="dk1"/>
                </a:solidFill>
                <a:latin typeface="Comfortaa"/>
                <a:ea typeface="Comfortaa"/>
                <a:cs typeface="Comfortaa"/>
                <a:sym typeface="Comfortaa"/>
              </a:rPr>
              <a:t>”of Kubernetes.</a:t>
            </a:r>
            <a:endParaRPr sz="2700" b="1">
              <a:solidFill>
                <a:schemeClr val="dk1"/>
              </a:solidFill>
              <a:latin typeface="Comfortaa"/>
              <a:ea typeface="Comfortaa"/>
              <a:cs typeface="Comfortaa"/>
              <a:sym typeface="Comfortaa"/>
            </a:endParaRPr>
          </a:p>
          <a:p>
            <a:pPr marL="0" marR="130175" lvl="0" indent="0" algn="l" rtl="0">
              <a:lnSpc>
                <a:spcPct val="100000"/>
              </a:lnSpc>
              <a:spcBef>
                <a:spcPts val="975"/>
              </a:spcBef>
              <a:spcAft>
                <a:spcPts val="0"/>
              </a:spcAft>
              <a:buNone/>
            </a:pPr>
            <a:r>
              <a:rPr lang="en" sz="2400" b="1">
                <a:solidFill>
                  <a:schemeClr val="dk1"/>
                </a:solidFill>
                <a:latin typeface="Comfortaa"/>
                <a:ea typeface="Comfortaa"/>
                <a:cs typeface="Comfortaa"/>
                <a:sym typeface="Comfortaa"/>
              </a:rPr>
              <a:t>Pods are one or more  containers that share  volumes, a network  namespace, and represent </a:t>
            </a:r>
            <a:r>
              <a:rPr lang="en" sz="2400" b="1">
                <a:solidFill>
                  <a:srgbClr val="00FF00"/>
                </a:solidFill>
                <a:latin typeface="Comfortaa"/>
                <a:ea typeface="Comfortaa"/>
                <a:cs typeface="Comfortaa"/>
                <a:sym typeface="Comfortaa"/>
              </a:rPr>
              <a:t>a single instance of an application.</a:t>
            </a:r>
            <a:endParaRPr sz="2400" b="1">
              <a:solidFill>
                <a:srgbClr val="00FF00"/>
              </a:solidFill>
              <a:latin typeface="Comfortaa"/>
              <a:ea typeface="Comfortaa"/>
              <a:cs typeface="Comfortaa"/>
              <a:sym typeface="Comfortaa"/>
            </a:endParaRPr>
          </a:p>
          <a:p>
            <a:pPr marL="0" marR="130175" lvl="0" indent="0" algn="l" rtl="0">
              <a:lnSpc>
                <a:spcPct val="100000"/>
              </a:lnSpc>
              <a:spcBef>
                <a:spcPts val="975"/>
              </a:spcBef>
              <a:spcAft>
                <a:spcPts val="0"/>
              </a:spcAft>
              <a:buNone/>
            </a:pPr>
            <a:endParaRPr sz="2400" b="1">
              <a:solidFill>
                <a:srgbClr val="00FF00"/>
              </a:solidFill>
              <a:latin typeface="Comfortaa"/>
              <a:ea typeface="Comfortaa"/>
              <a:cs typeface="Comfortaa"/>
              <a:sym typeface="Comfortaa"/>
            </a:endParaRPr>
          </a:p>
          <a:p>
            <a:pPr marL="0" marR="130175" lvl="0" indent="0" algn="l" rtl="0">
              <a:lnSpc>
                <a:spcPct val="100000"/>
              </a:lnSpc>
              <a:spcBef>
                <a:spcPts val="975"/>
              </a:spcBef>
              <a:spcAft>
                <a:spcPts val="0"/>
              </a:spcAft>
              <a:buNone/>
            </a:pPr>
            <a:r>
              <a:rPr lang="en" sz="2400" b="1">
                <a:solidFill>
                  <a:schemeClr val="dk1"/>
                </a:solidFill>
                <a:latin typeface="Comfortaa"/>
                <a:ea typeface="Comfortaa"/>
                <a:cs typeface="Comfortaa"/>
                <a:sym typeface="Comfortaa"/>
              </a:rPr>
              <a:t>They are</a:t>
            </a:r>
            <a:r>
              <a:rPr lang="en" sz="2400" b="1">
                <a:solidFill>
                  <a:srgbClr val="00FF00"/>
                </a:solidFill>
                <a:latin typeface="Comfortaa"/>
                <a:ea typeface="Comfortaa"/>
                <a:cs typeface="Comfortaa"/>
                <a:sym typeface="Comfortaa"/>
              </a:rPr>
              <a:t> </a:t>
            </a:r>
            <a:r>
              <a:rPr lang="en" sz="2800" b="1">
                <a:solidFill>
                  <a:srgbClr val="00FF00"/>
                </a:solidFill>
                <a:latin typeface="Comfortaa"/>
                <a:ea typeface="Comfortaa"/>
                <a:cs typeface="Comfortaa"/>
                <a:sym typeface="Comfortaa"/>
              </a:rPr>
              <a:t>EPHEMERAL!!</a:t>
            </a:r>
            <a:endParaRPr sz="2800" b="1">
              <a:solidFill>
                <a:srgbClr val="00FF00"/>
              </a:solidFill>
              <a:latin typeface="Comfortaa"/>
              <a:ea typeface="Comfortaa"/>
              <a:cs typeface="Comfortaa"/>
              <a:sym typeface="Comfortaa"/>
            </a:endParaRPr>
          </a:p>
          <a:p>
            <a:pPr marL="457200" marR="130175" lvl="0" indent="0" algn="l" rtl="0">
              <a:lnSpc>
                <a:spcPct val="100000"/>
              </a:lnSpc>
              <a:spcBef>
                <a:spcPts val="975"/>
              </a:spcBef>
              <a:spcAft>
                <a:spcPts val="0"/>
              </a:spcAft>
              <a:buNone/>
            </a:pPr>
            <a:endParaRPr sz="2700">
              <a:solidFill>
                <a:srgbClr val="00FF00"/>
              </a:solidFill>
              <a:latin typeface="Comfortaa"/>
              <a:ea typeface="Comfortaa"/>
              <a:cs typeface="Comfortaa"/>
              <a:sym typeface="Comfortaa"/>
            </a:endParaRPr>
          </a:p>
        </p:txBody>
      </p:sp>
      <p:sp>
        <p:nvSpPr>
          <p:cNvPr id="544" name="Google Shape;544;p82"/>
          <p:cNvSpPr txBox="1"/>
          <p:nvPr/>
        </p:nvSpPr>
        <p:spPr>
          <a:xfrm>
            <a:off x="6138200" y="1198725"/>
            <a:ext cx="2550600" cy="2601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                 </a:t>
            </a:r>
            <a:r>
              <a:rPr lang="en" sz="2000" b="1">
                <a:solidFill>
                  <a:schemeClr val="dk1"/>
                </a:solidFill>
              </a:rPr>
              <a:t>POD</a:t>
            </a:r>
            <a:endParaRPr sz="2000" b="1">
              <a:solidFill>
                <a:schemeClr val="dk1"/>
              </a:solidFill>
            </a:endParaRPr>
          </a:p>
          <a:p>
            <a:pPr marL="0" lvl="0" indent="0" algn="l" rtl="0">
              <a:spcBef>
                <a:spcPts val="0"/>
              </a:spcBef>
              <a:spcAft>
                <a:spcPts val="0"/>
              </a:spcAft>
              <a:buNone/>
            </a:pPr>
            <a:r>
              <a:rPr lang="en" sz="1200" b="1">
                <a:solidFill>
                  <a:schemeClr val="dk1"/>
                </a:solidFill>
              </a:rPr>
              <a:t>network namespace  10.200.3.4</a:t>
            </a:r>
            <a:endParaRPr sz="1200" b="1">
              <a:solidFill>
                <a:schemeClr val="dk1"/>
              </a:solidFill>
            </a:endParaRPr>
          </a:p>
        </p:txBody>
      </p:sp>
      <p:sp>
        <p:nvSpPr>
          <p:cNvPr id="545" name="Google Shape;545;p82"/>
          <p:cNvSpPr/>
          <p:nvPr/>
        </p:nvSpPr>
        <p:spPr>
          <a:xfrm>
            <a:off x="6316725" y="2099925"/>
            <a:ext cx="935100" cy="11475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container</a:t>
            </a:r>
            <a:endParaRPr/>
          </a:p>
        </p:txBody>
      </p:sp>
      <p:sp>
        <p:nvSpPr>
          <p:cNvPr id="546" name="Google Shape;546;p82"/>
          <p:cNvSpPr/>
          <p:nvPr/>
        </p:nvSpPr>
        <p:spPr>
          <a:xfrm>
            <a:off x="7608375" y="2099925"/>
            <a:ext cx="935100" cy="11475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container</a:t>
            </a:r>
            <a:endParaRPr/>
          </a:p>
        </p:txBody>
      </p:sp>
      <p:cxnSp>
        <p:nvCxnSpPr>
          <p:cNvPr id="547" name="Google Shape;547;p82"/>
          <p:cNvCxnSpPr/>
          <p:nvPr/>
        </p:nvCxnSpPr>
        <p:spPr>
          <a:xfrm>
            <a:off x="7149900" y="4472025"/>
            <a:ext cx="1292400" cy="840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82"/>
          <p:cNvCxnSpPr/>
          <p:nvPr/>
        </p:nvCxnSpPr>
        <p:spPr>
          <a:xfrm>
            <a:off x="7200300" y="4777450"/>
            <a:ext cx="1292400" cy="8400"/>
          </a:xfrm>
          <a:prstGeom prst="straightConnector1">
            <a:avLst/>
          </a:prstGeom>
          <a:noFill/>
          <a:ln w="9525" cap="flat" cmpd="sng">
            <a:solidFill>
              <a:schemeClr val="dk1"/>
            </a:solidFill>
            <a:prstDash val="solid"/>
            <a:round/>
            <a:headEnd type="none" w="med" len="med"/>
            <a:tailEnd type="none" w="med" len="med"/>
          </a:ln>
        </p:spPr>
      </p:cxnSp>
      <p:grpSp>
        <p:nvGrpSpPr>
          <p:cNvPr id="549" name="Google Shape;549;p82"/>
          <p:cNvGrpSpPr/>
          <p:nvPr/>
        </p:nvGrpSpPr>
        <p:grpSpPr>
          <a:xfrm>
            <a:off x="5626525" y="636700"/>
            <a:ext cx="3366600" cy="4409500"/>
            <a:chOff x="5594100" y="688625"/>
            <a:chExt cx="3366600" cy="4409500"/>
          </a:xfrm>
        </p:grpSpPr>
        <p:cxnSp>
          <p:nvCxnSpPr>
            <p:cNvPr id="550" name="Google Shape;550;p82"/>
            <p:cNvCxnSpPr/>
            <p:nvPr/>
          </p:nvCxnSpPr>
          <p:spPr>
            <a:xfrm flipH="1">
              <a:off x="7676975" y="3800325"/>
              <a:ext cx="7800" cy="67170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82"/>
            <p:cNvCxnSpPr/>
            <p:nvPr/>
          </p:nvCxnSpPr>
          <p:spPr>
            <a:xfrm flipH="1">
              <a:off x="6579625" y="3800325"/>
              <a:ext cx="7800" cy="671700"/>
            </a:xfrm>
            <a:prstGeom prst="straightConnector1">
              <a:avLst/>
            </a:prstGeom>
            <a:noFill/>
            <a:ln w="9525" cap="flat" cmpd="sng">
              <a:solidFill>
                <a:schemeClr val="dk1"/>
              </a:solidFill>
              <a:prstDash val="solid"/>
              <a:round/>
              <a:headEnd type="none" w="med" len="med"/>
              <a:tailEnd type="none" w="med" len="med"/>
            </a:ln>
          </p:spPr>
        </p:cxnSp>
        <p:sp>
          <p:nvSpPr>
            <p:cNvPr id="552" name="Google Shape;552;p82"/>
            <p:cNvSpPr/>
            <p:nvPr/>
          </p:nvSpPr>
          <p:spPr>
            <a:xfrm>
              <a:off x="6053175" y="4361325"/>
              <a:ext cx="866100" cy="7368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storage</a:t>
              </a:r>
              <a:endParaRPr/>
            </a:p>
          </p:txBody>
        </p:sp>
        <p:sp>
          <p:nvSpPr>
            <p:cNvPr id="553" name="Google Shape;553;p82"/>
            <p:cNvSpPr txBox="1"/>
            <p:nvPr/>
          </p:nvSpPr>
          <p:spPr>
            <a:xfrm>
              <a:off x="7064550" y="4472025"/>
              <a:ext cx="14631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pod network</a:t>
              </a:r>
              <a:endParaRPr>
                <a:solidFill>
                  <a:schemeClr val="dk1"/>
                </a:solidFill>
              </a:endParaRPr>
            </a:p>
          </p:txBody>
        </p:sp>
        <p:sp>
          <p:nvSpPr>
            <p:cNvPr id="554" name="Google Shape;554;p82"/>
            <p:cNvSpPr txBox="1"/>
            <p:nvPr/>
          </p:nvSpPr>
          <p:spPr>
            <a:xfrm>
              <a:off x="5594100" y="688625"/>
              <a:ext cx="3366600" cy="3298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NODE</a:t>
              </a:r>
              <a:endParaRPr b="1">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animEffect transition="in" filter="fade">
                                      <p:cBhvr>
                                        <p:cTn id="7" dur="1000"/>
                                        <p:tgtEl>
                                          <p:spTgt spid="5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3">
                                            <p:txEl>
                                              <p:pRg st="1" end="1"/>
                                            </p:txEl>
                                          </p:spTgt>
                                        </p:tgtEl>
                                        <p:attrNameLst>
                                          <p:attrName>style.visibility</p:attrName>
                                        </p:attrNameLst>
                                      </p:cBhvr>
                                      <p:to>
                                        <p:strVal val="visible"/>
                                      </p:to>
                                    </p:set>
                                    <p:animEffect transition="in" filter="fade">
                                      <p:cBhvr>
                                        <p:cTn id="12" dur="1000"/>
                                        <p:tgtEl>
                                          <p:spTgt spid="5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3">
                                            <p:txEl>
                                              <p:pRg st="2" end="2"/>
                                            </p:txEl>
                                          </p:spTgt>
                                        </p:tgtEl>
                                        <p:attrNameLst>
                                          <p:attrName>style.visibility</p:attrName>
                                        </p:attrNameLst>
                                      </p:cBhvr>
                                      <p:to>
                                        <p:strVal val="visible"/>
                                      </p:to>
                                    </p:set>
                                    <p:animEffect transition="in" filter="fade">
                                      <p:cBhvr>
                                        <p:cTn id="17" dur="1000"/>
                                        <p:tgtEl>
                                          <p:spTgt spid="5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3">
                                            <p:txEl>
                                              <p:pRg st="3" end="3"/>
                                            </p:txEl>
                                          </p:spTgt>
                                        </p:tgtEl>
                                        <p:attrNameLst>
                                          <p:attrName>style.visibility</p:attrName>
                                        </p:attrNameLst>
                                      </p:cBhvr>
                                      <p:to>
                                        <p:strVal val="visible"/>
                                      </p:to>
                                    </p:set>
                                    <p:animEffect transition="in" filter="fade">
                                      <p:cBhvr>
                                        <p:cTn id="22" dur="1000"/>
                                        <p:tgtEl>
                                          <p:spTgt spid="5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3">
                                            <p:txEl>
                                              <p:pRg st="4" end="4"/>
                                            </p:txEl>
                                          </p:spTgt>
                                        </p:tgtEl>
                                        <p:attrNameLst>
                                          <p:attrName>style.visibility</p:attrName>
                                        </p:attrNameLst>
                                      </p:cBhvr>
                                      <p:to>
                                        <p:strVal val="visible"/>
                                      </p:to>
                                    </p:set>
                                    <p:animEffect transition="in" filter="fade">
                                      <p:cBhvr>
                                        <p:cTn id="27" dur="1000"/>
                                        <p:tgtEl>
                                          <p:spTgt spid="5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600"/>
              <a:t>Services</a:t>
            </a:r>
            <a:endParaRPr sz="460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4"/>
          <p:cNvSpPr txBox="1"/>
          <p:nvPr/>
        </p:nvSpPr>
        <p:spPr>
          <a:xfrm>
            <a:off x="221050" y="410800"/>
            <a:ext cx="8376300" cy="4231200"/>
          </a:xfrm>
          <a:prstGeom prst="rect">
            <a:avLst/>
          </a:prstGeom>
          <a:noFill/>
          <a:ln>
            <a:noFill/>
          </a:ln>
        </p:spPr>
        <p:txBody>
          <a:bodyPr spcFirstLastPara="1" wrap="square" lIns="0" tIns="12700" rIns="0" bIns="0" anchor="t" anchorCtr="0">
            <a:noAutofit/>
          </a:bodyPr>
          <a:lstStyle/>
          <a:p>
            <a:pPr marL="0" marR="0" lvl="0" indent="0" algn="l" rtl="0">
              <a:lnSpc>
                <a:spcPct val="119375"/>
              </a:lnSpc>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r>
              <a:rPr lang="en" sz="2400" b="1">
                <a:solidFill>
                  <a:schemeClr val="dk1"/>
                </a:solidFill>
                <a:latin typeface="Comfortaa"/>
                <a:ea typeface="Comfortaa"/>
                <a:cs typeface="Comfortaa"/>
                <a:sym typeface="Comfortaa"/>
              </a:rPr>
              <a:t>Network representation of the pods and their application using a durable IP or domain name</a:t>
            </a:r>
            <a:endParaRPr sz="2400">
              <a:solidFill>
                <a:schemeClr val="dk1"/>
              </a:solidFill>
              <a:latin typeface="Comfortaa"/>
              <a:ea typeface="Comfortaa"/>
              <a:cs typeface="Comfortaa"/>
              <a:sym typeface="Comfortaa"/>
            </a:endParaRPr>
          </a:p>
          <a:p>
            <a:pPr marL="0" marR="0" lvl="0" indent="0" algn="l" rtl="0">
              <a:lnSpc>
                <a:spcPct val="119375"/>
              </a:lnSpc>
              <a:spcBef>
                <a:spcPts val="0"/>
              </a:spcBef>
              <a:spcAft>
                <a:spcPts val="0"/>
              </a:spcAft>
              <a:buNone/>
            </a:pPr>
            <a:endParaRPr sz="2400">
              <a:solidFill>
                <a:schemeClr val="dk1"/>
              </a:solidFill>
              <a:latin typeface="Comfortaa"/>
              <a:ea typeface="Comfortaa"/>
              <a:cs typeface="Comfortaa"/>
              <a:sym typeface="Comfortaa"/>
            </a:endParaRPr>
          </a:p>
          <a:p>
            <a:pPr marL="0" lvl="0" indent="0" algn="l" rtl="0">
              <a:spcBef>
                <a:spcPts val="0"/>
              </a:spcBef>
              <a:spcAft>
                <a:spcPts val="0"/>
              </a:spcAft>
              <a:buClr>
                <a:srgbClr val="000000"/>
              </a:buClr>
              <a:buFont typeface="Arial"/>
              <a:buNone/>
            </a:pPr>
            <a:r>
              <a:rPr lang="en" sz="4000" b="1">
                <a:solidFill>
                  <a:srgbClr val="00FF00"/>
                </a:solidFill>
                <a:latin typeface="Comfortaa"/>
                <a:ea typeface="Comfortaa"/>
                <a:cs typeface="Comfortaa"/>
                <a:sym typeface="Comfortaa"/>
              </a:rPr>
              <a:t>NOT Ephemeral!</a:t>
            </a:r>
            <a:endParaRPr sz="1000">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animEffect transition="in" filter="fade">
                                      <p:cBhvr>
                                        <p:cTn id="7" dur="1000"/>
                                        <p:tgtEl>
                                          <p:spTgt spid="5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
                                            <p:txEl>
                                              <p:pRg st="1" end="1"/>
                                            </p:txEl>
                                          </p:spTgt>
                                        </p:tgtEl>
                                        <p:attrNameLst>
                                          <p:attrName>style.visibility</p:attrName>
                                        </p:attrNameLst>
                                      </p:cBhvr>
                                      <p:to>
                                        <p:strVal val="visible"/>
                                      </p:to>
                                    </p:set>
                                    <p:animEffect transition="in" filter="fade">
                                      <p:cBhvr>
                                        <p:cTn id="12" dur="1000"/>
                                        <p:tgtEl>
                                          <p:spTgt spid="5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4">
                                            <p:txEl>
                                              <p:pRg st="2" end="2"/>
                                            </p:txEl>
                                          </p:spTgt>
                                        </p:tgtEl>
                                        <p:attrNameLst>
                                          <p:attrName>style.visibility</p:attrName>
                                        </p:attrNameLst>
                                      </p:cBhvr>
                                      <p:to>
                                        <p:strVal val="visible"/>
                                      </p:to>
                                    </p:set>
                                    <p:animEffect transition="in" filter="fade">
                                      <p:cBhvr>
                                        <p:cTn id="17" dur="1000"/>
                                        <p:tgtEl>
                                          <p:spTgt spid="5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4">
                                            <p:txEl>
                                              <p:pRg st="3" end="3"/>
                                            </p:txEl>
                                          </p:spTgt>
                                        </p:tgtEl>
                                        <p:attrNameLst>
                                          <p:attrName>style.visibility</p:attrName>
                                        </p:attrNameLst>
                                      </p:cBhvr>
                                      <p:to>
                                        <p:strVal val="visible"/>
                                      </p:to>
                                    </p:set>
                                    <p:animEffect transition="in" filter="fade">
                                      <p:cBhvr>
                                        <p:cTn id="22" dur="1000"/>
                                        <p:tgtEl>
                                          <p:spTgt spid="5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4">
                                            <p:txEl>
                                              <p:pRg st="4" end="4"/>
                                            </p:txEl>
                                          </p:spTgt>
                                        </p:tgtEl>
                                        <p:attrNameLst>
                                          <p:attrName>style.visibility</p:attrName>
                                        </p:attrNameLst>
                                      </p:cBhvr>
                                      <p:to>
                                        <p:strVal val="visible"/>
                                      </p:to>
                                    </p:set>
                                    <p:animEffect transition="in" filter="fade">
                                      <p:cBhvr>
                                        <p:cTn id="27" dur="1000"/>
                                        <p:tgtEl>
                                          <p:spTgt spid="5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4">
                                            <p:txEl>
                                              <p:pRg st="5" end="5"/>
                                            </p:txEl>
                                          </p:spTgt>
                                        </p:tgtEl>
                                        <p:attrNameLst>
                                          <p:attrName>style.visibility</p:attrName>
                                        </p:attrNameLst>
                                      </p:cBhvr>
                                      <p:to>
                                        <p:strVal val="visible"/>
                                      </p:to>
                                    </p:set>
                                    <p:animEffect transition="in" filter="fade">
                                      <p:cBhvr>
                                        <p:cTn id="32" dur="1000"/>
                                        <p:tgtEl>
                                          <p:spTgt spid="56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5"/>
          <p:cNvSpPr txBox="1">
            <a:spLocks noGrp="1"/>
          </p:cNvSpPr>
          <p:nvPr>
            <p:ph type="title"/>
          </p:nvPr>
        </p:nvSpPr>
        <p:spPr>
          <a:xfrm>
            <a:off x="490250" y="450150"/>
            <a:ext cx="8653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Comfortaa"/>
                <a:ea typeface="Comfortaa"/>
                <a:cs typeface="Comfortaa"/>
                <a:sym typeface="Comfortaa"/>
              </a:rPr>
              <a:t>a Service is a Layer 4 (TCP/UDP) load balancer that uses the DNAT to redirect inbound traffic to backend pods ie replaces service IP with target Pod IP :-)</a:t>
            </a:r>
            <a:endParaRPr sz="2500" b="1">
              <a:latin typeface="Comfortaa"/>
              <a:ea typeface="Comfortaa"/>
              <a:cs typeface="Comfortaa"/>
              <a:sym typeface="Comfortaa"/>
            </a:endParaRPr>
          </a:p>
          <a:p>
            <a:pPr marL="0" lvl="0" indent="0" algn="l" rtl="0">
              <a:spcBef>
                <a:spcPts val="0"/>
              </a:spcBef>
              <a:spcAft>
                <a:spcPts val="0"/>
              </a:spcAft>
              <a:buNone/>
            </a:pPr>
            <a:endParaRPr sz="2500" b="1">
              <a:latin typeface="Comfortaa"/>
              <a:ea typeface="Comfortaa"/>
              <a:cs typeface="Comfortaa"/>
              <a:sym typeface="Comfortaa"/>
            </a:endParaRPr>
          </a:p>
          <a:p>
            <a:pPr marL="0" lvl="0" indent="0" algn="l" rtl="0">
              <a:spcBef>
                <a:spcPts val="0"/>
              </a:spcBef>
              <a:spcAft>
                <a:spcPts val="0"/>
              </a:spcAft>
              <a:buNone/>
            </a:pPr>
            <a:r>
              <a:rPr lang="en" sz="2500" b="1">
                <a:latin typeface="Comfortaa"/>
                <a:ea typeface="Comfortaa"/>
                <a:cs typeface="Comfortaa"/>
                <a:sym typeface="Comfortaa"/>
              </a:rPr>
              <a:t> The redirecting is performed by </a:t>
            </a:r>
            <a:r>
              <a:rPr lang="en" sz="2500" b="1">
                <a:solidFill>
                  <a:srgbClr val="00FF00"/>
                </a:solidFill>
                <a:latin typeface="Comfortaa"/>
                <a:ea typeface="Comfortaa"/>
                <a:cs typeface="Comfortaa"/>
                <a:sym typeface="Comfortaa"/>
              </a:rPr>
              <a:t>kube-proxy</a:t>
            </a:r>
            <a:r>
              <a:rPr lang="en" sz="2500" b="1">
                <a:latin typeface="Comfortaa"/>
                <a:ea typeface="Comfortaa"/>
                <a:cs typeface="Comfortaa"/>
                <a:sym typeface="Comfortaa"/>
              </a:rPr>
              <a:t> </a:t>
            </a:r>
            <a:endParaRPr sz="2500" b="1">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600">
                <a:latin typeface="Comfortaa"/>
                <a:ea typeface="Comfortaa"/>
                <a:cs typeface="Comfortaa"/>
                <a:sym typeface="Comfortaa"/>
              </a:rPr>
              <a:t>kube-proxy</a:t>
            </a:r>
            <a:endParaRPr sz="4600">
              <a:latin typeface="Comfortaa"/>
              <a:ea typeface="Comfortaa"/>
              <a:cs typeface="Comfortaa"/>
              <a:sym typeface="Comforta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7"/>
          <p:cNvSpPr txBox="1"/>
          <p:nvPr/>
        </p:nvSpPr>
        <p:spPr>
          <a:xfrm>
            <a:off x="187025" y="159550"/>
            <a:ext cx="8790600" cy="4862100"/>
          </a:xfrm>
          <a:prstGeom prst="rect">
            <a:avLst/>
          </a:prstGeom>
          <a:noFill/>
          <a:ln>
            <a:noFill/>
          </a:ln>
        </p:spPr>
        <p:txBody>
          <a:bodyPr spcFirstLastPara="1" wrap="square" lIns="0" tIns="142225" rIns="0" bIns="0" anchor="t" anchorCtr="0">
            <a:noAutofit/>
          </a:bodyPr>
          <a:lstStyle/>
          <a:p>
            <a:pPr marL="0" marR="0" lvl="0" indent="0" algn="l" rtl="0">
              <a:lnSpc>
                <a:spcPct val="10000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400" b="1">
                <a:solidFill>
                  <a:schemeClr val="dk1"/>
                </a:solidFill>
                <a:latin typeface="Comfortaa"/>
                <a:ea typeface="Comfortaa"/>
                <a:cs typeface="Comfortaa"/>
                <a:sym typeface="Comfortaa"/>
              </a:rPr>
              <a:t>Called a proxy as it was actual proxy server or </a:t>
            </a:r>
            <a:r>
              <a:rPr lang="en" sz="2400" b="1">
                <a:solidFill>
                  <a:srgbClr val="00FF00"/>
                </a:solidFill>
                <a:latin typeface="Comfortaa"/>
                <a:ea typeface="Comfortaa"/>
                <a:cs typeface="Comfortaa"/>
                <a:sym typeface="Comfortaa"/>
              </a:rPr>
              <a:t>user space</a:t>
            </a:r>
            <a:r>
              <a:rPr lang="en" sz="2400" b="1">
                <a:solidFill>
                  <a:schemeClr val="dk1"/>
                </a:solidFill>
                <a:latin typeface="Comfortaa"/>
                <a:ea typeface="Comfortaa"/>
                <a:cs typeface="Comfortaa"/>
                <a:sym typeface="Comfortaa"/>
              </a:rPr>
              <a:t> proxy. no longer used and no longer a "proxy"..</a:t>
            </a:r>
            <a:endParaRPr sz="24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400" b="1">
                <a:solidFill>
                  <a:schemeClr val="dk1"/>
                </a:solidFill>
                <a:latin typeface="Comfortaa"/>
                <a:ea typeface="Comfortaa"/>
                <a:cs typeface="Comfortaa"/>
                <a:sym typeface="Comfortaa"/>
              </a:rPr>
              <a:t>Replaced by linux netfilter </a:t>
            </a:r>
            <a:r>
              <a:rPr lang="en" sz="2400" b="1">
                <a:solidFill>
                  <a:srgbClr val="00FF00"/>
                </a:solidFill>
                <a:latin typeface="Comfortaa"/>
                <a:ea typeface="Comfortaa"/>
                <a:cs typeface="Comfortaa"/>
                <a:sym typeface="Comfortaa"/>
              </a:rPr>
              <a:t>iptables</a:t>
            </a:r>
            <a:r>
              <a:rPr lang="en" sz="2400" b="1">
                <a:solidFill>
                  <a:schemeClr val="dk1"/>
                </a:solidFill>
                <a:latin typeface="Comfortaa"/>
                <a:ea typeface="Comfortaa"/>
                <a:cs typeface="Comfortaa"/>
                <a:sym typeface="Comfortaa"/>
              </a:rPr>
              <a:t> with better performance</a:t>
            </a:r>
            <a:endParaRPr sz="2400" b="1">
              <a:solidFill>
                <a:schemeClr val="dk1"/>
              </a:solidFill>
              <a:latin typeface="Comfortaa"/>
              <a:ea typeface="Comfortaa"/>
              <a:cs typeface="Comfortaa"/>
              <a:sym typeface="Comfortaa"/>
            </a:endParaRPr>
          </a:p>
          <a:p>
            <a:pPr marL="0" lvl="0" indent="0" algn="l" rtl="0">
              <a:spcBef>
                <a:spcPts val="0"/>
              </a:spcBef>
              <a:spcAft>
                <a:spcPts val="0"/>
              </a:spcAft>
              <a:buNone/>
            </a:pPr>
            <a:endParaRPr sz="2400" b="1">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2400" b="1">
                <a:solidFill>
                  <a:schemeClr val="dk1"/>
                </a:solidFill>
                <a:latin typeface="Comfortaa"/>
                <a:ea typeface="Comfortaa"/>
                <a:cs typeface="Comfortaa"/>
                <a:sym typeface="Comfortaa"/>
              </a:rPr>
              <a:t>kube-proxy triggers the configuration of routing rules  by watching kube-apiserver for the addition and removal of Services and their Endpoints</a:t>
            </a:r>
            <a:endParaRPr sz="25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endParaRPr sz="2500" b="1">
              <a:solidFill>
                <a:schemeClr val="dk1"/>
              </a:solidFill>
              <a:latin typeface="Comfortaa"/>
              <a:ea typeface="Comfortaa"/>
              <a:cs typeface="Comfortaa"/>
              <a:sym typeface="Comfortaa"/>
            </a:endParaRPr>
          </a:p>
          <a:p>
            <a:pPr marL="914400" marR="0" lvl="0" indent="0" algn="l" rtl="0">
              <a:lnSpc>
                <a:spcPct val="119375"/>
              </a:lnSpc>
              <a:spcBef>
                <a:spcPts val="0"/>
              </a:spcBef>
              <a:spcAft>
                <a:spcPts val="0"/>
              </a:spcAft>
              <a:buNone/>
            </a:pPr>
            <a:endParaRPr sz="2400" i="0" u="none" strike="noStrike" cap="none">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animEffect transition="in" filter="fade">
                                      <p:cBhvr>
                                        <p:cTn id="7" dur="1000"/>
                                        <p:tgtEl>
                                          <p:spTgt spid="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9">
                                            <p:txEl>
                                              <p:pRg st="1" end="1"/>
                                            </p:txEl>
                                          </p:spTgt>
                                        </p:tgtEl>
                                        <p:attrNameLst>
                                          <p:attrName>style.visibility</p:attrName>
                                        </p:attrNameLst>
                                      </p:cBhvr>
                                      <p:to>
                                        <p:strVal val="visible"/>
                                      </p:to>
                                    </p:set>
                                    <p:animEffect transition="in" filter="fade">
                                      <p:cBhvr>
                                        <p:cTn id="12" dur="1000"/>
                                        <p:tgtEl>
                                          <p:spTgt spid="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9">
                                            <p:txEl>
                                              <p:pRg st="2" end="2"/>
                                            </p:txEl>
                                          </p:spTgt>
                                        </p:tgtEl>
                                        <p:attrNameLst>
                                          <p:attrName>style.visibility</p:attrName>
                                        </p:attrNameLst>
                                      </p:cBhvr>
                                      <p:to>
                                        <p:strVal val="visible"/>
                                      </p:to>
                                    </p:set>
                                    <p:animEffect transition="in" filter="fade">
                                      <p:cBhvr>
                                        <p:cTn id="17" dur="1000"/>
                                        <p:tgtEl>
                                          <p:spTgt spid="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9">
                                            <p:txEl>
                                              <p:pRg st="3" end="3"/>
                                            </p:txEl>
                                          </p:spTgt>
                                        </p:tgtEl>
                                        <p:attrNameLst>
                                          <p:attrName>style.visibility</p:attrName>
                                        </p:attrNameLst>
                                      </p:cBhvr>
                                      <p:to>
                                        <p:strVal val="visible"/>
                                      </p:to>
                                    </p:set>
                                    <p:animEffect transition="in" filter="fade">
                                      <p:cBhvr>
                                        <p:cTn id="22" dur="1000"/>
                                        <p:tgtEl>
                                          <p:spTgt spid="5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9">
                                            <p:txEl>
                                              <p:pRg st="4" end="4"/>
                                            </p:txEl>
                                          </p:spTgt>
                                        </p:tgtEl>
                                        <p:attrNameLst>
                                          <p:attrName>style.visibility</p:attrName>
                                        </p:attrNameLst>
                                      </p:cBhvr>
                                      <p:to>
                                        <p:strVal val="visible"/>
                                      </p:to>
                                    </p:set>
                                    <p:animEffect transition="in" filter="fade">
                                      <p:cBhvr>
                                        <p:cTn id="27" dur="1000"/>
                                        <p:tgtEl>
                                          <p:spTgt spid="5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9">
                                            <p:txEl>
                                              <p:pRg st="5" end="5"/>
                                            </p:txEl>
                                          </p:spTgt>
                                        </p:tgtEl>
                                        <p:attrNameLst>
                                          <p:attrName>style.visibility</p:attrName>
                                        </p:attrNameLst>
                                      </p:cBhvr>
                                      <p:to>
                                        <p:strVal val="visible"/>
                                      </p:to>
                                    </p:set>
                                    <p:animEffect transition="in" filter="fade">
                                      <p:cBhvr>
                                        <p:cTn id="32" dur="1000"/>
                                        <p:tgtEl>
                                          <p:spTgt spid="5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9">
                                            <p:txEl>
                                              <p:pRg st="6" end="6"/>
                                            </p:txEl>
                                          </p:spTgt>
                                        </p:tgtEl>
                                        <p:attrNameLst>
                                          <p:attrName>style.visibility</p:attrName>
                                        </p:attrNameLst>
                                      </p:cBhvr>
                                      <p:to>
                                        <p:strVal val="visible"/>
                                      </p:to>
                                    </p:set>
                                    <p:animEffect transition="in" filter="fade">
                                      <p:cBhvr>
                                        <p:cTn id="37" dur="1000"/>
                                        <p:tgtEl>
                                          <p:spTgt spid="5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79">
                                            <p:txEl>
                                              <p:pRg st="7" end="7"/>
                                            </p:txEl>
                                          </p:spTgt>
                                        </p:tgtEl>
                                        <p:attrNameLst>
                                          <p:attrName>style.visibility</p:attrName>
                                        </p:attrNameLst>
                                      </p:cBhvr>
                                      <p:to>
                                        <p:strVal val="visible"/>
                                      </p:to>
                                    </p:set>
                                    <p:animEffect transition="in" filter="fade">
                                      <p:cBhvr>
                                        <p:cTn id="42" dur="1000"/>
                                        <p:tgtEl>
                                          <p:spTgt spid="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8"/>
          <p:cNvSpPr txBox="1"/>
          <p:nvPr/>
        </p:nvSpPr>
        <p:spPr>
          <a:xfrm>
            <a:off x="187025" y="159550"/>
            <a:ext cx="8790600" cy="4862100"/>
          </a:xfrm>
          <a:prstGeom prst="rect">
            <a:avLst/>
          </a:prstGeom>
          <a:noFill/>
          <a:ln>
            <a:noFill/>
          </a:ln>
        </p:spPr>
        <p:txBody>
          <a:bodyPr spcFirstLastPara="1" wrap="square" lIns="0" tIns="142225" rIns="0" bIns="0" anchor="t" anchorCtr="0">
            <a:noAutofit/>
          </a:bodyPr>
          <a:lstStyle/>
          <a:p>
            <a:pPr marL="0" marR="0" lvl="0" indent="0" algn="l" rtl="0">
              <a:lnSpc>
                <a:spcPct val="100000"/>
              </a:lnSpc>
              <a:spcBef>
                <a:spcPts val="0"/>
              </a:spcBef>
              <a:spcAft>
                <a:spcPts val="0"/>
              </a:spcAft>
              <a:buNone/>
            </a:pPr>
            <a:endParaRPr sz="2100" b="1">
              <a:solidFill>
                <a:srgbClr val="00FF00"/>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2100" b="1">
                <a:solidFill>
                  <a:srgbClr val="00FF00"/>
                </a:solidFill>
                <a:latin typeface="Comfortaa"/>
                <a:ea typeface="Comfortaa"/>
                <a:cs typeface="Comfortaa"/>
                <a:sym typeface="Comfortaa"/>
              </a:rPr>
              <a:t>User space.</a:t>
            </a:r>
            <a:r>
              <a:rPr lang="en" sz="2100" b="1">
                <a:solidFill>
                  <a:schemeClr val="dk1"/>
                </a:solidFill>
                <a:latin typeface="Comfortaa"/>
                <a:ea typeface="Comfortaa"/>
                <a:cs typeface="Comfortaa"/>
                <a:sym typeface="Comfortaa"/>
              </a:rPr>
              <a:t>..Actual proxy server...it opens a random port on that server. Any connections to this “proxy port” are proxied to one of the Service’s backend Pods. slow and no longer in use.</a:t>
            </a:r>
            <a:endParaRPr sz="2100" b="1">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endParaRPr sz="2100" b="1">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2100" b="1">
                <a:solidFill>
                  <a:srgbClr val="00FF00"/>
                </a:solidFill>
                <a:latin typeface="Comfortaa"/>
                <a:ea typeface="Comfortaa"/>
                <a:cs typeface="Comfortaa"/>
                <a:sym typeface="Comfortaa"/>
              </a:rPr>
              <a:t>Iptables</a:t>
            </a:r>
            <a:r>
              <a:rPr lang="en" sz="2100" b="1">
                <a:solidFill>
                  <a:schemeClr val="dk1"/>
                </a:solidFill>
                <a:latin typeface="Comfortaa"/>
                <a:ea typeface="Comfortaa"/>
                <a:cs typeface="Comfortaa"/>
                <a:sym typeface="Comfortaa"/>
              </a:rPr>
              <a:t>...it programs iptables rules for each service to do DNAT the service IP address to one of the Pod backing it.</a:t>
            </a:r>
            <a:endParaRPr sz="2100" b="1">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2100" b="1">
                <a:solidFill>
                  <a:schemeClr val="dk1"/>
                </a:solidFill>
                <a:latin typeface="Comfortaa"/>
                <a:ea typeface="Comfortaa"/>
                <a:cs typeface="Comfortaa"/>
                <a:sym typeface="Comfortaa"/>
              </a:rPr>
              <a:t>It is the default mode </a:t>
            </a:r>
            <a:endParaRPr sz="2100" b="1">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endParaRPr sz="2100" b="1">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2100" b="1">
                <a:solidFill>
                  <a:srgbClr val="00FF00"/>
                </a:solidFill>
                <a:latin typeface="Comfortaa"/>
                <a:ea typeface="Comfortaa"/>
                <a:cs typeface="Comfortaa"/>
                <a:sym typeface="Comfortaa"/>
              </a:rPr>
              <a:t>IPVS </a:t>
            </a:r>
            <a:r>
              <a:rPr lang="en" sz="2100" b="1">
                <a:solidFill>
                  <a:schemeClr val="dk1"/>
                </a:solidFill>
                <a:latin typeface="Comfortaa"/>
                <a:ea typeface="Comfortaa"/>
                <a:cs typeface="Comfortaa"/>
                <a:sym typeface="Comfortaa"/>
              </a:rPr>
              <a:t>...calls netlink interface to program IPVS rules and synchronizes IPVS rules with Kubernetes Services and Endpoints periodically. </a:t>
            </a:r>
            <a:endParaRPr sz="2100" b="1">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2100" b="1">
                <a:solidFill>
                  <a:schemeClr val="dk1"/>
                </a:solidFill>
                <a:latin typeface="Comfortaa"/>
                <a:ea typeface="Comfortaa"/>
                <a:cs typeface="Comfortaa"/>
                <a:sym typeface="Comfortaa"/>
              </a:rPr>
              <a:t>it requires the Linux kernel to have the IPVS modules loaded</a:t>
            </a:r>
            <a:r>
              <a:rPr lang="en" sz="1900" b="1">
                <a:solidFill>
                  <a:schemeClr val="dk1"/>
                </a:solidFill>
                <a:latin typeface="Comfortaa"/>
                <a:ea typeface="Comfortaa"/>
                <a:cs typeface="Comfortaa"/>
                <a:sym typeface="Comfortaa"/>
              </a:rPr>
              <a:t>.</a:t>
            </a:r>
            <a:endParaRPr sz="1900" b="1">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endParaRPr sz="2400" b="1">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endParaRPr sz="2500" b="1">
              <a:solidFill>
                <a:schemeClr val="dk1"/>
              </a:solidFill>
              <a:latin typeface="Comfortaa"/>
              <a:ea typeface="Comfortaa"/>
              <a:cs typeface="Comfortaa"/>
              <a:sym typeface="Comfortaa"/>
            </a:endParaRPr>
          </a:p>
          <a:p>
            <a:pPr marL="914400" marR="0" lvl="0" indent="0" algn="l" rtl="0">
              <a:lnSpc>
                <a:spcPct val="119375"/>
              </a:lnSpc>
              <a:spcBef>
                <a:spcPts val="0"/>
              </a:spcBef>
              <a:spcAft>
                <a:spcPts val="0"/>
              </a:spcAft>
              <a:buNone/>
            </a:pPr>
            <a:endParaRPr sz="2400" i="0" u="none" strike="noStrike" cap="none">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4">
                                            <p:txEl>
                                              <p:pRg st="0" end="0"/>
                                            </p:txEl>
                                          </p:spTgt>
                                        </p:tgtEl>
                                        <p:attrNameLst>
                                          <p:attrName>style.visibility</p:attrName>
                                        </p:attrNameLst>
                                      </p:cBhvr>
                                      <p:to>
                                        <p:strVal val="visible"/>
                                      </p:to>
                                    </p:set>
                                    <p:animEffect transition="in" filter="fade">
                                      <p:cBhvr>
                                        <p:cTn id="7" dur="1000"/>
                                        <p:tgtEl>
                                          <p:spTgt spid="5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4">
                                            <p:txEl>
                                              <p:pRg st="1" end="1"/>
                                            </p:txEl>
                                          </p:spTgt>
                                        </p:tgtEl>
                                        <p:attrNameLst>
                                          <p:attrName>style.visibility</p:attrName>
                                        </p:attrNameLst>
                                      </p:cBhvr>
                                      <p:to>
                                        <p:strVal val="visible"/>
                                      </p:to>
                                    </p:set>
                                    <p:animEffect transition="in" filter="fade">
                                      <p:cBhvr>
                                        <p:cTn id="12" dur="1000"/>
                                        <p:tgtEl>
                                          <p:spTgt spid="5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4">
                                            <p:txEl>
                                              <p:pRg st="2" end="2"/>
                                            </p:txEl>
                                          </p:spTgt>
                                        </p:tgtEl>
                                        <p:attrNameLst>
                                          <p:attrName>style.visibility</p:attrName>
                                        </p:attrNameLst>
                                      </p:cBhvr>
                                      <p:to>
                                        <p:strVal val="visible"/>
                                      </p:to>
                                    </p:set>
                                    <p:animEffect transition="in" filter="fade">
                                      <p:cBhvr>
                                        <p:cTn id="17" dur="1000"/>
                                        <p:tgtEl>
                                          <p:spTgt spid="5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4">
                                            <p:txEl>
                                              <p:pRg st="3" end="3"/>
                                            </p:txEl>
                                          </p:spTgt>
                                        </p:tgtEl>
                                        <p:attrNameLst>
                                          <p:attrName>style.visibility</p:attrName>
                                        </p:attrNameLst>
                                      </p:cBhvr>
                                      <p:to>
                                        <p:strVal val="visible"/>
                                      </p:to>
                                    </p:set>
                                    <p:animEffect transition="in" filter="fade">
                                      <p:cBhvr>
                                        <p:cTn id="22" dur="1000"/>
                                        <p:tgtEl>
                                          <p:spTgt spid="5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4">
                                            <p:txEl>
                                              <p:pRg st="4" end="4"/>
                                            </p:txEl>
                                          </p:spTgt>
                                        </p:tgtEl>
                                        <p:attrNameLst>
                                          <p:attrName>style.visibility</p:attrName>
                                        </p:attrNameLst>
                                      </p:cBhvr>
                                      <p:to>
                                        <p:strVal val="visible"/>
                                      </p:to>
                                    </p:set>
                                    <p:animEffect transition="in" filter="fade">
                                      <p:cBhvr>
                                        <p:cTn id="27" dur="1000"/>
                                        <p:tgtEl>
                                          <p:spTgt spid="5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4">
                                            <p:txEl>
                                              <p:pRg st="5" end="5"/>
                                            </p:txEl>
                                          </p:spTgt>
                                        </p:tgtEl>
                                        <p:attrNameLst>
                                          <p:attrName>style.visibility</p:attrName>
                                        </p:attrNameLst>
                                      </p:cBhvr>
                                      <p:to>
                                        <p:strVal val="visible"/>
                                      </p:to>
                                    </p:set>
                                    <p:animEffect transition="in" filter="fade">
                                      <p:cBhvr>
                                        <p:cTn id="32" dur="1000"/>
                                        <p:tgtEl>
                                          <p:spTgt spid="58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4">
                                            <p:txEl>
                                              <p:pRg st="6" end="6"/>
                                            </p:txEl>
                                          </p:spTgt>
                                        </p:tgtEl>
                                        <p:attrNameLst>
                                          <p:attrName>style.visibility</p:attrName>
                                        </p:attrNameLst>
                                      </p:cBhvr>
                                      <p:to>
                                        <p:strVal val="visible"/>
                                      </p:to>
                                    </p:set>
                                    <p:animEffect transition="in" filter="fade">
                                      <p:cBhvr>
                                        <p:cTn id="37" dur="1000"/>
                                        <p:tgtEl>
                                          <p:spTgt spid="58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4">
                                            <p:txEl>
                                              <p:pRg st="7" end="7"/>
                                            </p:txEl>
                                          </p:spTgt>
                                        </p:tgtEl>
                                        <p:attrNameLst>
                                          <p:attrName>style.visibility</p:attrName>
                                        </p:attrNameLst>
                                      </p:cBhvr>
                                      <p:to>
                                        <p:strVal val="visible"/>
                                      </p:to>
                                    </p:set>
                                    <p:animEffect transition="in" filter="fade">
                                      <p:cBhvr>
                                        <p:cTn id="42" dur="1000"/>
                                        <p:tgtEl>
                                          <p:spTgt spid="58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84">
                                            <p:txEl>
                                              <p:pRg st="8" end="8"/>
                                            </p:txEl>
                                          </p:spTgt>
                                        </p:tgtEl>
                                        <p:attrNameLst>
                                          <p:attrName>style.visibility</p:attrName>
                                        </p:attrNameLst>
                                      </p:cBhvr>
                                      <p:to>
                                        <p:strVal val="visible"/>
                                      </p:to>
                                    </p:set>
                                    <p:animEffect transition="in" filter="fade">
                                      <p:cBhvr>
                                        <p:cTn id="47" dur="1000"/>
                                        <p:tgtEl>
                                          <p:spTgt spid="58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84">
                                            <p:txEl>
                                              <p:pRg st="9" end="9"/>
                                            </p:txEl>
                                          </p:spTgt>
                                        </p:tgtEl>
                                        <p:attrNameLst>
                                          <p:attrName>style.visibility</p:attrName>
                                        </p:attrNameLst>
                                      </p:cBhvr>
                                      <p:to>
                                        <p:strVal val="visible"/>
                                      </p:to>
                                    </p:set>
                                    <p:animEffect transition="in" filter="fade">
                                      <p:cBhvr>
                                        <p:cTn id="52" dur="1000"/>
                                        <p:tgtEl>
                                          <p:spTgt spid="58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84">
                                            <p:txEl>
                                              <p:pRg st="10" end="10"/>
                                            </p:txEl>
                                          </p:spTgt>
                                        </p:tgtEl>
                                        <p:attrNameLst>
                                          <p:attrName>style.visibility</p:attrName>
                                        </p:attrNameLst>
                                      </p:cBhvr>
                                      <p:to>
                                        <p:strVal val="visible"/>
                                      </p:to>
                                    </p:set>
                                    <p:animEffect transition="in" filter="fade">
                                      <p:cBhvr>
                                        <p:cTn id="57" dur="1000"/>
                                        <p:tgtEl>
                                          <p:spTgt spid="58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6"/>
          <p:cNvSpPr txBox="1">
            <a:spLocks noGrp="1"/>
          </p:cNvSpPr>
          <p:nvPr>
            <p:ph type="title"/>
          </p:nvPr>
        </p:nvSpPr>
        <p:spPr>
          <a:xfrm>
            <a:off x="311700" y="449950"/>
            <a:ext cx="8520600" cy="43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6- covers all aspect of scheduling pods in a Kubernetes cluster</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7- teaches you how to configure your application data and secrets </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8- dives in on how networking is implemented in Kubernetes for pod connectivity and reachability</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9- is all about storage and explains how data for your application can stored and accessed by your applications</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10 - All about on how to secure your API server with authentication and authorization </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Effect transition="in" filter="fade">
                                      <p:cBhvr>
                                        <p:cTn id="7" dur="1000"/>
                                        <p:tgtEl>
                                          <p:spTgt spid="1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
                                            <p:txEl>
                                              <p:pRg st="1" end="1"/>
                                            </p:txEl>
                                          </p:spTgt>
                                        </p:tgtEl>
                                        <p:attrNameLst>
                                          <p:attrName>style.visibility</p:attrName>
                                        </p:attrNameLst>
                                      </p:cBhvr>
                                      <p:to>
                                        <p:strVal val="visible"/>
                                      </p:to>
                                    </p:set>
                                    <p:animEffect transition="in" filter="fade">
                                      <p:cBhvr>
                                        <p:cTn id="12" dur="1000"/>
                                        <p:tgtEl>
                                          <p:spTgt spid="1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
                                            <p:txEl>
                                              <p:pRg st="2" end="2"/>
                                            </p:txEl>
                                          </p:spTgt>
                                        </p:tgtEl>
                                        <p:attrNameLst>
                                          <p:attrName>style.visibility</p:attrName>
                                        </p:attrNameLst>
                                      </p:cBhvr>
                                      <p:to>
                                        <p:strVal val="visible"/>
                                      </p:to>
                                    </p:set>
                                    <p:animEffect transition="in" filter="fade">
                                      <p:cBhvr>
                                        <p:cTn id="17" dur="1000"/>
                                        <p:tgtEl>
                                          <p:spTgt spid="1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9">
                                            <p:txEl>
                                              <p:pRg st="3" end="3"/>
                                            </p:txEl>
                                          </p:spTgt>
                                        </p:tgtEl>
                                        <p:attrNameLst>
                                          <p:attrName>style.visibility</p:attrName>
                                        </p:attrNameLst>
                                      </p:cBhvr>
                                      <p:to>
                                        <p:strVal val="visible"/>
                                      </p:to>
                                    </p:set>
                                    <p:animEffect transition="in" filter="fade">
                                      <p:cBhvr>
                                        <p:cTn id="22" dur="1000"/>
                                        <p:tgtEl>
                                          <p:spTgt spid="1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9">
                                            <p:txEl>
                                              <p:pRg st="4" end="4"/>
                                            </p:txEl>
                                          </p:spTgt>
                                        </p:tgtEl>
                                        <p:attrNameLst>
                                          <p:attrName>style.visibility</p:attrName>
                                        </p:attrNameLst>
                                      </p:cBhvr>
                                      <p:to>
                                        <p:strVal val="visible"/>
                                      </p:to>
                                    </p:set>
                                    <p:animEffect transition="in" filter="fade">
                                      <p:cBhvr>
                                        <p:cTn id="27" dur="1000"/>
                                        <p:tgtEl>
                                          <p:spTgt spid="1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
                                            <p:txEl>
                                              <p:pRg st="5" end="5"/>
                                            </p:txEl>
                                          </p:spTgt>
                                        </p:tgtEl>
                                        <p:attrNameLst>
                                          <p:attrName>style.visibility</p:attrName>
                                        </p:attrNameLst>
                                      </p:cBhvr>
                                      <p:to>
                                        <p:strVal val="visible"/>
                                      </p:to>
                                    </p:set>
                                    <p:animEffect transition="in" filter="fade">
                                      <p:cBhvr>
                                        <p:cTn id="32" dur="1000"/>
                                        <p:tgtEl>
                                          <p:spTgt spid="1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9">
                                            <p:txEl>
                                              <p:pRg st="6" end="6"/>
                                            </p:txEl>
                                          </p:spTgt>
                                        </p:tgtEl>
                                        <p:attrNameLst>
                                          <p:attrName>style.visibility</p:attrName>
                                        </p:attrNameLst>
                                      </p:cBhvr>
                                      <p:to>
                                        <p:strVal val="visible"/>
                                      </p:to>
                                    </p:set>
                                    <p:animEffect transition="in" filter="fade">
                                      <p:cBhvr>
                                        <p:cTn id="37" dur="1000"/>
                                        <p:tgtEl>
                                          <p:spTgt spid="1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9"/>
          <p:cNvSpPr txBox="1">
            <a:spLocks noGrp="1"/>
          </p:cNvSpPr>
          <p:nvPr>
            <p:ph type="body" idx="1"/>
          </p:nvPr>
        </p:nvSpPr>
        <p:spPr>
          <a:xfrm>
            <a:off x="255050" y="1040225"/>
            <a:ext cx="5993700" cy="33636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t> </a:t>
            </a:r>
            <a:r>
              <a:rPr lang="en" b="1"/>
              <a:t>NODE-A</a:t>
            </a:r>
            <a:endParaRPr b="1"/>
          </a:p>
          <a:p>
            <a:pPr marL="0" lvl="0" indent="0" algn="l" rtl="0">
              <a:spcBef>
                <a:spcPts val="1600"/>
              </a:spcBef>
              <a:spcAft>
                <a:spcPts val="1600"/>
              </a:spcAft>
              <a:buNone/>
            </a:pPr>
            <a:r>
              <a:rPr lang="en"/>
              <a:t>        </a:t>
            </a:r>
            <a:endParaRPr/>
          </a:p>
        </p:txBody>
      </p:sp>
      <p:sp>
        <p:nvSpPr>
          <p:cNvPr id="590" name="Google Shape;590;p89"/>
          <p:cNvSpPr txBox="1">
            <a:spLocks noGrp="1"/>
          </p:cNvSpPr>
          <p:nvPr>
            <p:ph type="body" idx="1"/>
          </p:nvPr>
        </p:nvSpPr>
        <p:spPr>
          <a:xfrm>
            <a:off x="6988350" y="1040225"/>
            <a:ext cx="2074800" cy="33636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1600"/>
              </a:spcAft>
              <a:buNone/>
            </a:pPr>
            <a:r>
              <a:rPr lang="en"/>
              <a:t> </a:t>
            </a:r>
            <a:r>
              <a:rPr lang="en" b="1"/>
              <a:t>NODE-B</a:t>
            </a:r>
            <a:r>
              <a:rPr lang="en"/>
              <a:t>                                        </a:t>
            </a:r>
            <a:endParaRPr/>
          </a:p>
        </p:txBody>
      </p:sp>
      <p:sp>
        <p:nvSpPr>
          <p:cNvPr id="591" name="Google Shape;591;p89"/>
          <p:cNvSpPr/>
          <p:nvPr/>
        </p:nvSpPr>
        <p:spPr>
          <a:xfrm>
            <a:off x="361650" y="1969325"/>
            <a:ext cx="1707900" cy="9978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POD1</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src:10.20.0.1</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dst:172.90.0.1:80</a:t>
            </a:r>
            <a:endParaRPr b="1">
              <a:latin typeface="Comfortaa"/>
              <a:ea typeface="Comfortaa"/>
              <a:cs typeface="Comfortaa"/>
              <a:sym typeface="Comfortaa"/>
            </a:endParaRPr>
          </a:p>
        </p:txBody>
      </p:sp>
      <p:sp>
        <p:nvSpPr>
          <p:cNvPr id="592" name="Google Shape;592;p89"/>
          <p:cNvSpPr/>
          <p:nvPr/>
        </p:nvSpPr>
        <p:spPr>
          <a:xfrm>
            <a:off x="7616850" y="1674900"/>
            <a:ext cx="1105200" cy="9978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POD2</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10.20.1.2</a:t>
            </a:r>
            <a:endParaRPr b="1">
              <a:latin typeface="Comfortaa"/>
              <a:ea typeface="Comfortaa"/>
              <a:cs typeface="Comfortaa"/>
              <a:sym typeface="Comfortaa"/>
            </a:endParaRPr>
          </a:p>
        </p:txBody>
      </p:sp>
      <p:sp>
        <p:nvSpPr>
          <p:cNvPr id="593" name="Google Shape;593;p89"/>
          <p:cNvSpPr txBox="1"/>
          <p:nvPr/>
        </p:nvSpPr>
        <p:spPr>
          <a:xfrm>
            <a:off x="3982750" y="2635650"/>
            <a:ext cx="1870500" cy="12837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iptables rules</a:t>
            </a: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src: 10.20.0.1</a:t>
            </a: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strike="sngStrike">
                <a:solidFill>
                  <a:schemeClr val="dk1"/>
                </a:solidFill>
                <a:latin typeface="Comfortaa"/>
                <a:ea typeface="Comfortaa"/>
                <a:cs typeface="Comfortaa"/>
                <a:sym typeface="Comfortaa"/>
              </a:rPr>
              <a:t>&lt;dst: 172.90.0.1:80&gt;</a:t>
            </a:r>
            <a:endParaRPr b="1" strike="sngStrike">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rgbClr val="00FFFF"/>
                </a:solidFill>
                <a:latin typeface="Comfortaa"/>
                <a:ea typeface="Comfortaa"/>
                <a:cs typeface="Comfortaa"/>
                <a:sym typeface="Comfortaa"/>
              </a:rPr>
              <a:t>dst: 10.20.1.2:8080</a:t>
            </a:r>
            <a:endParaRPr b="1">
              <a:solidFill>
                <a:srgbClr val="00FFFF"/>
              </a:solidFill>
              <a:latin typeface="Comfortaa"/>
              <a:ea typeface="Comfortaa"/>
              <a:cs typeface="Comfortaa"/>
              <a:sym typeface="Comfortaa"/>
            </a:endParaRPr>
          </a:p>
        </p:txBody>
      </p:sp>
      <p:sp>
        <p:nvSpPr>
          <p:cNvPr id="594" name="Google Shape;594;p89"/>
          <p:cNvSpPr txBox="1"/>
          <p:nvPr/>
        </p:nvSpPr>
        <p:spPr>
          <a:xfrm>
            <a:off x="3672725" y="144525"/>
            <a:ext cx="2643900" cy="57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FF00"/>
                </a:solidFill>
                <a:latin typeface="Comfortaa"/>
                <a:ea typeface="Comfortaa"/>
                <a:cs typeface="Comfortaa"/>
                <a:sym typeface="Comfortaa"/>
              </a:rPr>
              <a:t>Service IP</a:t>
            </a:r>
            <a:r>
              <a:rPr lang="en" sz="1600" b="1">
                <a:solidFill>
                  <a:schemeClr val="dk1"/>
                </a:solidFill>
                <a:latin typeface="Comfortaa"/>
                <a:ea typeface="Comfortaa"/>
                <a:cs typeface="Comfortaa"/>
                <a:sym typeface="Comfortaa"/>
              </a:rPr>
              <a:t>=172.90.0.1:80</a:t>
            </a:r>
            <a:r>
              <a:rPr lang="en" sz="1600">
                <a:solidFill>
                  <a:schemeClr val="dk1"/>
                </a:solidFill>
                <a:latin typeface="Comfortaa"/>
                <a:ea typeface="Comfortaa"/>
                <a:cs typeface="Comfortaa"/>
                <a:sym typeface="Comfortaa"/>
              </a:rPr>
              <a:t> </a:t>
            </a:r>
            <a:r>
              <a:rPr lang="en" sz="1600">
                <a:solidFill>
                  <a:schemeClr val="dk1"/>
                </a:solidFill>
              </a:rPr>
              <a:t>                               </a:t>
            </a:r>
            <a:endParaRPr sz="1600">
              <a:solidFill>
                <a:schemeClr val="dk1"/>
              </a:solidFill>
            </a:endParaRPr>
          </a:p>
        </p:txBody>
      </p:sp>
      <p:sp>
        <p:nvSpPr>
          <p:cNvPr id="595" name="Google Shape;595;p89"/>
          <p:cNvSpPr txBox="1"/>
          <p:nvPr/>
        </p:nvSpPr>
        <p:spPr>
          <a:xfrm>
            <a:off x="3989250" y="1468075"/>
            <a:ext cx="1707900" cy="571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   </a:t>
            </a:r>
            <a:r>
              <a:rPr lang="en" sz="1600" b="1">
                <a:solidFill>
                  <a:schemeClr val="dk1"/>
                </a:solidFill>
                <a:latin typeface="Comfortaa"/>
                <a:ea typeface="Comfortaa"/>
                <a:cs typeface="Comfortaa"/>
                <a:sym typeface="Comfortaa"/>
              </a:rPr>
              <a:t>Kube-Proxy</a:t>
            </a:r>
            <a:endParaRPr sz="1600" b="1">
              <a:solidFill>
                <a:schemeClr val="dk1"/>
              </a:solidFill>
              <a:latin typeface="Comfortaa"/>
              <a:ea typeface="Comfortaa"/>
              <a:cs typeface="Comfortaa"/>
              <a:sym typeface="Comfortaa"/>
            </a:endParaRPr>
          </a:p>
        </p:txBody>
      </p:sp>
      <p:cxnSp>
        <p:nvCxnSpPr>
          <p:cNvPr id="596" name="Google Shape;596;p89"/>
          <p:cNvCxnSpPr>
            <a:stCxn id="591" idx="3"/>
            <a:endCxn id="593" idx="1"/>
          </p:cNvCxnSpPr>
          <p:nvPr/>
        </p:nvCxnSpPr>
        <p:spPr>
          <a:xfrm>
            <a:off x="2069550" y="2468225"/>
            <a:ext cx="1913100" cy="809400"/>
          </a:xfrm>
          <a:prstGeom prst="straightConnector1">
            <a:avLst/>
          </a:prstGeom>
          <a:noFill/>
          <a:ln w="19050" cap="flat" cmpd="sng">
            <a:solidFill>
              <a:schemeClr val="dk1"/>
            </a:solidFill>
            <a:prstDash val="solid"/>
            <a:round/>
            <a:headEnd type="none" w="med" len="med"/>
            <a:tailEnd type="triangle" w="med" len="med"/>
          </a:ln>
        </p:spPr>
      </p:cxnSp>
      <p:cxnSp>
        <p:nvCxnSpPr>
          <p:cNvPr id="597" name="Google Shape;597;p89"/>
          <p:cNvCxnSpPr>
            <a:endCxn id="595" idx="0"/>
          </p:cNvCxnSpPr>
          <p:nvPr/>
        </p:nvCxnSpPr>
        <p:spPr>
          <a:xfrm>
            <a:off x="4842900" y="715675"/>
            <a:ext cx="300" cy="7524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89"/>
          <p:cNvCxnSpPr/>
          <p:nvPr/>
        </p:nvCxnSpPr>
        <p:spPr>
          <a:xfrm>
            <a:off x="4739375" y="715675"/>
            <a:ext cx="300" cy="752400"/>
          </a:xfrm>
          <a:prstGeom prst="straightConnector1">
            <a:avLst/>
          </a:prstGeom>
          <a:noFill/>
          <a:ln w="19050" cap="flat" cmpd="sng">
            <a:solidFill>
              <a:schemeClr val="dk1"/>
            </a:solidFill>
            <a:prstDash val="solid"/>
            <a:round/>
            <a:headEnd type="none" w="med" len="med"/>
            <a:tailEnd type="none" w="med" len="med"/>
          </a:ln>
        </p:spPr>
      </p:cxnSp>
      <p:cxnSp>
        <p:nvCxnSpPr>
          <p:cNvPr id="599" name="Google Shape;599;p89"/>
          <p:cNvCxnSpPr/>
          <p:nvPr/>
        </p:nvCxnSpPr>
        <p:spPr>
          <a:xfrm flipH="1">
            <a:off x="4735325" y="2039275"/>
            <a:ext cx="8400" cy="587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0"/>
          <p:cNvSpPr txBox="1">
            <a:spLocks noGrp="1"/>
          </p:cNvSpPr>
          <p:nvPr>
            <p:ph type="body" idx="1"/>
          </p:nvPr>
        </p:nvSpPr>
        <p:spPr>
          <a:xfrm>
            <a:off x="255050" y="1040225"/>
            <a:ext cx="5993700" cy="33636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a:t> </a:t>
            </a:r>
            <a:r>
              <a:rPr lang="en" b="1"/>
              <a:t>NODE-A</a:t>
            </a:r>
            <a:endParaRPr b="1"/>
          </a:p>
          <a:p>
            <a:pPr marL="0" lvl="0" indent="0" algn="l" rtl="0">
              <a:spcBef>
                <a:spcPts val="1600"/>
              </a:spcBef>
              <a:spcAft>
                <a:spcPts val="1600"/>
              </a:spcAft>
              <a:buNone/>
            </a:pPr>
            <a:r>
              <a:rPr lang="en"/>
              <a:t>        </a:t>
            </a:r>
            <a:endParaRPr/>
          </a:p>
        </p:txBody>
      </p:sp>
      <p:sp>
        <p:nvSpPr>
          <p:cNvPr id="605" name="Google Shape;605;p90"/>
          <p:cNvSpPr txBox="1">
            <a:spLocks noGrp="1"/>
          </p:cNvSpPr>
          <p:nvPr>
            <p:ph type="body" idx="1"/>
          </p:nvPr>
        </p:nvSpPr>
        <p:spPr>
          <a:xfrm>
            <a:off x="6988350" y="1040225"/>
            <a:ext cx="2074800" cy="33636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1600"/>
              </a:spcAft>
              <a:buNone/>
            </a:pPr>
            <a:r>
              <a:rPr lang="en"/>
              <a:t> </a:t>
            </a:r>
            <a:r>
              <a:rPr lang="en" b="1"/>
              <a:t>NODE-B</a:t>
            </a:r>
            <a:r>
              <a:rPr lang="en"/>
              <a:t>                                        </a:t>
            </a:r>
            <a:endParaRPr/>
          </a:p>
        </p:txBody>
      </p:sp>
      <p:sp>
        <p:nvSpPr>
          <p:cNvPr id="606" name="Google Shape;606;p90"/>
          <p:cNvSpPr/>
          <p:nvPr/>
        </p:nvSpPr>
        <p:spPr>
          <a:xfrm>
            <a:off x="361650" y="1969325"/>
            <a:ext cx="1707900" cy="9978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POD1</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src: 10.20.0.1</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dst: 172.90.0.1:80</a:t>
            </a:r>
            <a:endParaRPr b="1">
              <a:latin typeface="Comfortaa"/>
              <a:ea typeface="Comfortaa"/>
              <a:cs typeface="Comfortaa"/>
              <a:sym typeface="Comfortaa"/>
            </a:endParaRPr>
          </a:p>
        </p:txBody>
      </p:sp>
      <p:sp>
        <p:nvSpPr>
          <p:cNvPr id="607" name="Google Shape;607;p90"/>
          <p:cNvSpPr/>
          <p:nvPr/>
        </p:nvSpPr>
        <p:spPr>
          <a:xfrm>
            <a:off x="7616850" y="1674900"/>
            <a:ext cx="1105200" cy="9978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POD2</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10.20.1.2</a:t>
            </a:r>
            <a:endParaRPr b="1">
              <a:latin typeface="Comfortaa"/>
              <a:ea typeface="Comfortaa"/>
              <a:cs typeface="Comfortaa"/>
              <a:sym typeface="Comfortaa"/>
            </a:endParaRPr>
          </a:p>
        </p:txBody>
      </p:sp>
      <p:sp>
        <p:nvSpPr>
          <p:cNvPr id="608" name="Google Shape;608;p90"/>
          <p:cNvSpPr txBox="1"/>
          <p:nvPr/>
        </p:nvSpPr>
        <p:spPr>
          <a:xfrm>
            <a:off x="3982750" y="2635650"/>
            <a:ext cx="1870500" cy="15396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omfortaa"/>
                <a:ea typeface="Comfortaa"/>
                <a:cs typeface="Comfortaa"/>
                <a:sym typeface="Comfortaa"/>
              </a:rPr>
              <a:t>iptables rules:      NAT</a:t>
            </a:r>
            <a:endParaRPr b="1">
              <a:solidFill>
                <a:schemeClr val="dk1"/>
              </a:solidFill>
              <a:latin typeface="Comfortaa"/>
              <a:ea typeface="Comfortaa"/>
              <a:cs typeface="Comfortaa"/>
              <a:sym typeface="Comfortaa"/>
            </a:endParaRPr>
          </a:p>
          <a:p>
            <a:pPr marL="0" lvl="0" indent="0" algn="l" rtl="0">
              <a:spcBef>
                <a:spcPts val="0"/>
              </a:spcBef>
              <a:spcAft>
                <a:spcPts val="0"/>
              </a:spcAft>
              <a:buNone/>
            </a:pP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chemeClr val="dk1"/>
                </a:solidFill>
                <a:latin typeface="Comfortaa"/>
                <a:ea typeface="Comfortaa"/>
                <a:cs typeface="Comfortaa"/>
                <a:sym typeface="Comfortaa"/>
              </a:rPr>
              <a:t>src: 10.20.0.1</a:t>
            </a:r>
            <a:endParaRPr b="1">
              <a:solidFill>
                <a:schemeClr val="dk1"/>
              </a:solidFill>
              <a:latin typeface="Comfortaa"/>
              <a:ea typeface="Comfortaa"/>
              <a:cs typeface="Comfortaa"/>
              <a:sym typeface="Comfortaa"/>
            </a:endParaRPr>
          </a:p>
          <a:p>
            <a:pPr marL="0" lvl="0" indent="0" algn="l" rtl="0">
              <a:spcBef>
                <a:spcPts val="0"/>
              </a:spcBef>
              <a:spcAft>
                <a:spcPts val="0"/>
              </a:spcAft>
              <a:buNone/>
            </a:pPr>
            <a:r>
              <a:rPr lang="en" b="1" strike="sngStrike">
                <a:solidFill>
                  <a:schemeClr val="dk1"/>
                </a:solidFill>
                <a:latin typeface="Comfortaa"/>
                <a:ea typeface="Comfortaa"/>
                <a:cs typeface="Comfortaa"/>
                <a:sym typeface="Comfortaa"/>
              </a:rPr>
              <a:t>&lt;dst: 172.90.0.1:80&gt;</a:t>
            </a:r>
            <a:endParaRPr b="1" strike="sngStrike">
              <a:solidFill>
                <a:schemeClr val="dk1"/>
              </a:solidFill>
              <a:latin typeface="Comfortaa"/>
              <a:ea typeface="Comfortaa"/>
              <a:cs typeface="Comfortaa"/>
              <a:sym typeface="Comfortaa"/>
            </a:endParaRPr>
          </a:p>
          <a:p>
            <a:pPr marL="0" lvl="0" indent="0" algn="l" rtl="0">
              <a:spcBef>
                <a:spcPts val="0"/>
              </a:spcBef>
              <a:spcAft>
                <a:spcPts val="0"/>
              </a:spcAft>
              <a:buNone/>
            </a:pPr>
            <a:r>
              <a:rPr lang="en" b="1">
                <a:solidFill>
                  <a:srgbClr val="00FFFF"/>
                </a:solidFill>
                <a:latin typeface="Comfortaa"/>
                <a:ea typeface="Comfortaa"/>
                <a:cs typeface="Comfortaa"/>
                <a:sym typeface="Comfortaa"/>
              </a:rPr>
              <a:t>dst: 10.20.1.2:8080</a:t>
            </a:r>
            <a:endParaRPr b="1">
              <a:solidFill>
                <a:srgbClr val="00FFFF"/>
              </a:solidFill>
              <a:latin typeface="Comfortaa"/>
              <a:ea typeface="Comfortaa"/>
              <a:cs typeface="Comfortaa"/>
              <a:sym typeface="Comfortaa"/>
            </a:endParaRPr>
          </a:p>
        </p:txBody>
      </p:sp>
      <p:sp>
        <p:nvSpPr>
          <p:cNvPr id="609" name="Google Shape;609;p90"/>
          <p:cNvSpPr txBox="1"/>
          <p:nvPr/>
        </p:nvSpPr>
        <p:spPr>
          <a:xfrm>
            <a:off x="3672725" y="144525"/>
            <a:ext cx="2643900" cy="571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FF00"/>
                </a:solidFill>
                <a:latin typeface="Comfortaa"/>
                <a:ea typeface="Comfortaa"/>
                <a:cs typeface="Comfortaa"/>
                <a:sym typeface="Comfortaa"/>
              </a:rPr>
              <a:t>  Service IP</a:t>
            </a:r>
            <a:r>
              <a:rPr lang="en" sz="1600" b="1">
                <a:solidFill>
                  <a:schemeClr val="dk1"/>
                </a:solidFill>
                <a:latin typeface="Comfortaa"/>
                <a:ea typeface="Comfortaa"/>
                <a:cs typeface="Comfortaa"/>
                <a:sym typeface="Comfortaa"/>
              </a:rPr>
              <a:t>=172.90.0.1:80</a:t>
            </a:r>
            <a:r>
              <a:rPr lang="en" sz="1600">
                <a:solidFill>
                  <a:schemeClr val="dk1"/>
                </a:solidFill>
                <a:latin typeface="Comfortaa"/>
                <a:ea typeface="Comfortaa"/>
                <a:cs typeface="Comfortaa"/>
                <a:sym typeface="Comfortaa"/>
              </a:rPr>
              <a:t> </a:t>
            </a:r>
            <a:r>
              <a:rPr lang="en" sz="1600">
                <a:solidFill>
                  <a:schemeClr val="dk1"/>
                </a:solidFill>
              </a:rPr>
              <a:t>                               </a:t>
            </a:r>
            <a:endParaRPr sz="1600">
              <a:solidFill>
                <a:schemeClr val="dk1"/>
              </a:solidFill>
            </a:endParaRPr>
          </a:p>
        </p:txBody>
      </p:sp>
      <p:sp>
        <p:nvSpPr>
          <p:cNvPr id="610" name="Google Shape;610;p90"/>
          <p:cNvSpPr txBox="1"/>
          <p:nvPr/>
        </p:nvSpPr>
        <p:spPr>
          <a:xfrm>
            <a:off x="3989250" y="1468075"/>
            <a:ext cx="1707900" cy="571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   </a:t>
            </a:r>
            <a:r>
              <a:rPr lang="en" sz="1600" b="1">
                <a:solidFill>
                  <a:schemeClr val="dk1"/>
                </a:solidFill>
                <a:latin typeface="Comfortaa"/>
                <a:ea typeface="Comfortaa"/>
                <a:cs typeface="Comfortaa"/>
                <a:sym typeface="Comfortaa"/>
              </a:rPr>
              <a:t>Kube-Proxy</a:t>
            </a:r>
            <a:endParaRPr sz="1600" b="1">
              <a:solidFill>
                <a:schemeClr val="dk1"/>
              </a:solidFill>
              <a:latin typeface="Comfortaa"/>
              <a:ea typeface="Comfortaa"/>
              <a:cs typeface="Comfortaa"/>
              <a:sym typeface="Comfortaa"/>
            </a:endParaRPr>
          </a:p>
        </p:txBody>
      </p:sp>
      <p:cxnSp>
        <p:nvCxnSpPr>
          <p:cNvPr id="611" name="Google Shape;611;p90"/>
          <p:cNvCxnSpPr>
            <a:stCxn id="606" idx="3"/>
            <a:endCxn id="608" idx="1"/>
          </p:cNvCxnSpPr>
          <p:nvPr/>
        </p:nvCxnSpPr>
        <p:spPr>
          <a:xfrm>
            <a:off x="2069550" y="2468225"/>
            <a:ext cx="1913100" cy="937200"/>
          </a:xfrm>
          <a:prstGeom prst="straightConnector1">
            <a:avLst/>
          </a:prstGeom>
          <a:noFill/>
          <a:ln w="19050" cap="flat" cmpd="sng">
            <a:solidFill>
              <a:schemeClr val="dk1"/>
            </a:solidFill>
            <a:prstDash val="solid"/>
            <a:round/>
            <a:headEnd type="none" w="med" len="med"/>
            <a:tailEnd type="triangle" w="med" len="med"/>
          </a:ln>
        </p:spPr>
      </p:cxnSp>
      <p:cxnSp>
        <p:nvCxnSpPr>
          <p:cNvPr id="612" name="Google Shape;612;p90"/>
          <p:cNvCxnSpPr>
            <a:endCxn id="610" idx="0"/>
          </p:cNvCxnSpPr>
          <p:nvPr/>
        </p:nvCxnSpPr>
        <p:spPr>
          <a:xfrm>
            <a:off x="4842900" y="715675"/>
            <a:ext cx="300" cy="7524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90"/>
          <p:cNvCxnSpPr/>
          <p:nvPr/>
        </p:nvCxnSpPr>
        <p:spPr>
          <a:xfrm>
            <a:off x="4739375" y="715675"/>
            <a:ext cx="300" cy="752400"/>
          </a:xfrm>
          <a:prstGeom prst="straightConnector1">
            <a:avLst/>
          </a:prstGeom>
          <a:noFill/>
          <a:ln w="19050" cap="flat" cmpd="sng">
            <a:solidFill>
              <a:schemeClr val="dk1"/>
            </a:solidFill>
            <a:prstDash val="solid"/>
            <a:round/>
            <a:headEnd type="none" w="med" len="med"/>
            <a:tailEnd type="none" w="med" len="med"/>
          </a:ln>
        </p:spPr>
      </p:cxnSp>
      <p:cxnSp>
        <p:nvCxnSpPr>
          <p:cNvPr id="614" name="Google Shape;614;p90"/>
          <p:cNvCxnSpPr/>
          <p:nvPr/>
        </p:nvCxnSpPr>
        <p:spPr>
          <a:xfrm flipH="1">
            <a:off x="4735325" y="2039275"/>
            <a:ext cx="8400" cy="587700"/>
          </a:xfrm>
          <a:prstGeom prst="straightConnector1">
            <a:avLst/>
          </a:prstGeom>
          <a:noFill/>
          <a:ln w="19050" cap="flat" cmpd="sng">
            <a:solidFill>
              <a:schemeClr val="dk1"/>
            </a:solidFill>
            <a:prstDash val="solid"/>
            <a:round/>
            <a:headEnd type="none" w="med" len="med"/>
            <a:tailEnd type="none" w="med" len="med"/>
          </a:ln>
        </p:spPr>
      </p:cxnSp>
      <p:cxnSp>
        <p:nvCxnSpPr>
          <p:cNvPr id="615" name="Google Shape;615;p90"/>
          <p:cNvCxnSpPr>
            <a:stCxn id="608" idx="3"/>
          </p:cNvCxnSpPr>
          <p:nvPr/>
        </p:nvCxnSpPr>
        <p:spPr>
          <a:xfrm rot="10800000" flipH="1">
            <a:off x="5853250" y="2344050"/>
            <a:ext cx="1742100" cy="1061400"/>
          </a:xfrm>
          <a:prstGeom prst="straightConnector1">
            <a:avLst/>
          </a:prstGeom>
          <a:noFill/>
          <a:ln w="19050" cap="flat" cmpd="sng">
            <a:solidFill>
              <a:schemeClr val="dk1"/>
            </a:solidFill>
            <a:prstDash val="solid"/>
            <a:round/>
            <a:headEnd type="none" w="med" len="med"/>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1"/>
          <p:cNvSpPr txBox="1">
            <a:spLocks noGrp="1"/>
          </p:cNvSpPr>
          <p:nvPr>
            <p:ph type="title"/>
          </p:nvPr>
        </p:nvSpPr>
        <p:spPr>
          <a:xfrm>
            <a:off x="255175" y="16421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Comfortaa"/>
              <a:ea typeface="Comfortaa"/>
              <a:cs typeface="Comfortaa"/>
              <a:sym typeface="Comfortaa"/>
            </a:endParaRPr>
          </a:p>
          <a:p>
            <a:pPr marL="0" lvl="0" indent="0" algn="ctr" rtl="0">
              <a:spcBef>
                <a:spcPts val="0"/>
              </a:spcBef>
              <a:spcAft>
                <a:spcPts val="0"/>
              </a:spcAft>
              <a:buNone/>
            </a:pPr>
            <a:r>
              <a:rPr lang="en" b="1">
                <a:latin typeface="Comfortaa"/>
                <a:ea typeface="Comfortaa"/>
                <a:cs typeface="Comfortaa"/>
                <a:sym typeface="Comfortaa"/>
              </a:rPr>
              <a:t>The Container Runtime Interface</a:t>
            </a:r>
            <a:endParaRPr b="1">
              <a:latin typeface="Comfortaa"/>
              <a:ea typeface="Comfortaa"/>
              <a:cs typeface="Comfortaa"/>
              <a:sym typeface="Comfortaa"/>
            </a:endParaRPr>
          </a:p>
          <a:p>
            <a:pPr marL="0" lvl="0" indent="0" algn="ctr" rtl="0">
              <a:spcBef>
                <a:spcPts val="0"/>
              </a:spcBef>
              <a:spcAft>
                <a:spcPts val="0"/>
              </a:spcAft>
              <a:buNone/>
            </a:pPr>
            <a:endParaRPr b="1">
              <a:latin typeface="Comfortaa"/>
              <a:ea typeface="Comfortaa"/>
              <a:cs typeface="Comfortaa"/>
              <a:sym typeface="Comforta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2"/>
          <p:cNvSpPr txBox="1">
            <a:spLocks noGrp="1"/>
          </p:cNvSpPr>
          <p:nvPr>
            <p:ph type="title"/>
          </p:nvPr>
        </p:nvSpPr>
        <p:spPr>
          <a:xfrm>
            <a:off x="490250" y="328675"/>
            <a:ext cx="8384400" cy="45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00FF00"/>
                </a:solidFill>
                <a:latin typeface="Comfortaa"/>
                <a:ea typeface="Comfortaa"/>
                <a:cs typeface="Comfortaa"/>
                <a:sym typeface="Comfortaa"/>
              </a:rPr>
              <a:t>Problem:</a:t>
            </a:r>
            <a:r>
              <a:rPr lang="en" sz="2400" b="1">
                <a:latin typeface="Comfortaa"/>
                <a:ea typeface="Comfortaa"/>
                <a:cs typeface="Comfortaa"/>
                <a:sym typeface="Comfortaa"/>
              </a:rPr>
              <a:t> </a:t>
            </a:r>
            <a:endParaRPr sz="2400" b="1">
              <a:latin typeface="Comfortaa"/>
              <a:ea typeface="Comfortaa"/>
              <a:cs typeface="Comfortaa"/>
              <a:sym typeface="Comfortaa"/>
            </a:endParaRPr>
          </a:p>
          <a:p>
            <a:pPr marL="0" lvl="0" indent="0" algn="l" rtl="0">
              <a:spcBef>
                <a:spcPts val="0"/>
              </a:spcBef>
              <a:spcAft>
                <a:spcPts val="0"/>
              </a:spcAft>
              <a:buNone/>
            </a:pPr>
            <a:r>
              <a:rPr lang="en" sz="2400">
                <a:latin typeface="Comfortaa"/>
                <a:ea typeface="Comfortaa"/>
                <a:cs typeface="Comfortaa"/>
                <a:sym typeface="Comfortaa"/>
              </a:rPr>
              <a:t>"Docker and rkt were integrated directly and deeply into kubelet source code through internal and volatile interface"</a:t>
            </a:r>
            <a:endParaRPr sz="2400">
              <a:latin typeface="Comfortaa"/>
              <a:ea typeface="Comfortaa"/>
              <a:cs typeface="Comfortaa"/>
              <a:sym typeface="Comfortaa"/>
            </a:endParaRPr>
          </a:p>
          <a:p>
            <a:pPr marL="0" lvl="0" indent="0" algn="l" rtl="0">
              <a:spcBef>
                <a:spcPts val="0"/>
              </a:spcBef>
              <a:spcAft>
                <a:spcPts val="0"/>
              </a:spcAft>
              <a:buNone/>
            </a:pPr>
            <a:endParaRPr sz="3300" b="1">
              <a:solidFill>
                <a:srgbClr val="00FF00"/>
              </a:solidFill>
            </a:endParaRPr>
          </a:p>
          <a:p>
            <a:pPr marL="0" lvl="0" indent="0" algn="l" rtl="0">
              <a:spcBef>
                <a:spcPts val="0"/>
              </a:spcBef>
              <a:spcAft>
                <a:spcPts val="0"/>
              </a:spcAft>
              <a:buNone/>
            </a:pPr>
            <a:r>
              <a:rPr lang="en" sz="2400" b="1">
                <a:solidFill>
                  <a:srgbClr val="00FF00"/>
                </a:solidFill>
                <a:latin typeface="Comfortaa"/>
                <a:ea typeface="Comfortaa"/>
                <a:cs typeface="Comfortaa"/>
                <a:sym typeface="Comfortaa"/>
              </a:rPr>
              <a:t>Solution:</a:t>
            </a:r>
            <a:endParaRPr sz="24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3300" b="1"/>
              <a:t>”</a:t>
            </a:r>
            <a:r>
              <a:rPr lang="en" sz="2400" b="1"/>
              <a:t> </a:t>
            </a:r>
            <a:r>
              <a:rPr lang="en" sz="2400" b="1">
                <a:latin typeface="Comfortaa"/>
                <a:ea typeface="Comfortaa"/>
                <a:cs typeface="Comfortaa"/>
                <a:sym typeface="Comfortaa"/>
              </a:rPr>
              <a:t> In the Kubernetes 1.5 release, we are proud to introduce the </a:t>
            </a:r>
            <a:r>
              <a:rPr lang="en" sz="2400" b="1">
                <a:uFill>
                  <a:noFill/>
                </a:uFill>
                <a:latin typeface="Comfortaa"/>
                <a:ea typeface="Comfortaa"/>
                <a:cs typeface="Comfortaa"/>
                <a:sym typeface="Comfortaa"/>
                <a:hlinkClick r:id="rId3"/>
              </a:rPr>
              <a:t>Container Runtime Interface</a:t>
            </a:r>
            <a:r>
              <a:rPr lang="en" sz="2400" b="1">
                <a:latin typeface="Comfortaa"/>
                <a:ea typeface="Comfortaa"/>
                <a:cs typeface="Comfortaa"/>
                <a:sym typeface="Comfortaa"/>
              </a:rPr>
              <a:t> (CRI) </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 a plugin interface which enables kubelet to use a wide variety of container runtimes, without the need to recompile </a:t>
            </a:r>
            <a:r>
              <a:rPr lang="en" sz="3300" b="1">
                <a:latin typeface="Comfortaa"/>
                <a:ea typeface="Comfortaa"/>
                <a:cs typeface="Comfortaa"/>
                <a:sym typeface="Comfortaa"/>
              </a:rPr>
              <a:t>”</a:t>
            </a:r>
            <a:endParaRPr sz="3300" b="1">
              <a:latin typeface="Comfortaa"/>
              <a:ea typeface="Comfortaa"/>
              <a:cs typeface="Comfortaa"/>
              <a:sym typeface="Comforta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3"/>
          <p:cNvSpPr txBox="1"/>
          <p:nvPr/>
        </p:nvSpPr>
        <p:spPr>
          <a:xfrm>
            <a:off x="144525" y="314525"/>
            <a:ext cx="5398800" cy="45477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r>
              <a:rPr lang="en" sz="2300">
                <a:solidFill>
                  <a:schemeClr val="dk1"/>
                </a:solidFill>
                <a:latin typeface="Comfortaa"/>
                <a:ea typeface="Comfortaa"/>
                <a:cs typeface="Comfortaa"/>
                <a:sym typeface="Comfortaa"/>
              </a:rPr>
              <a:t>A container runtime is the Container Runtime Interface compatible application that creates and manages containers.</a:t>
            </a:r>
            <a:endParaRPr sz="2300">
              <a:solidFill>
                <a:schemeClr val="dk1"/>
              </a:solidFill>
              <a:latin typeface="Comfortaa"/>
              <a:ea typeface="Comfortaa"/>
              <a:cs typeface="Comfortaa"/>
              <a:sym typeface="Comfortaa"/>
            </a:endParaRPr>
          </a:p>
          <a:p>
            <a:pPr marL="882014" marR="0" lvl="1" indent="-406399" algn="l" rtl="0">
              <a:lnSpc>
                <a:spcPct val="114375"/>
              </a:lnSpc>
              <a:spcBef>
                <a:spcPts val="0"/>
              </a:spcBef>
              <a:spcAft>
                <a:spcPts val="0"/>
              </a:spcAft>
              <a:buClr>
                <a:schemeClr val="dk1"/>
              </a:buClr>
              <a:buSzPts val="2300"/>
              <a:buFont typeface="Comfortaa"/>
              <a:buChar char="○"/>
            </a:pPr>
            <a:r>
              <a:rPr lang="en" sz="2300" i="0" u="none" strike="noStrike" cap="none">
                <a:solidFill>
                  <a:schemeClr val="dk1"/>
                </a:solidFill>
                <a:latin typeface="Comfortaa"/>
                <a:ea typeface="Comfortaa"/>
                <a:cs typeface="Comfortaa"/>
                <a:sym typeface="Comfortaa"/>
              </a:rPr>
              <a:t>docker</a:t>
            </a:r>
            <a:r>
              <a:rPr lang="en" sz="2300">
                <a:solidFill>
                  <a:schemeClr val="dk1"/>
                </a:solidFill>
                <a:latin typeface="Comfortaa"/>
                <a:ea typeface="Comfortaa"/>
                <a:cs typeface="Comfortaa"/>
                <a:sym typeface="Comfortaa"/>
              </a:rPr>
              <a:t> </a:t>
            </a:r>
            <a:endParaRPr sz="2300">
              <a:solidFill>
                <a:schemeClr val="dk1"/>
              </a:solidFill>
              <a:latin typeface="Comfortaa"/>
              <a:ea typeface="Comfortaa"/>
              <a:cs typeface="Comfortaa"/>
              <a:sym typeface="Comfortaa"/>
            </a:endParaRPr>
          </a:p>
          <a:p>
            <a:pPr marL="882014" marR="0" lvl="1" indent="-406399" algn="l" rtl="0">
              <a:lnSpc>
                <a:spcPct val="114375"/>
              </a:lnSpc>
              <a:spcBef>
                <a:spcPts val="0"/>
              </a:spcBef>
              <a:spcAft>
                <a:spcPts val="0"/>
              </a:spcAft>
              <a:buClr>
                <a:schemeClr val="dk1"/>
              </a:buClr>
              <a:buSzPts val="2300"/>
              <a:buFont typeface="Comfortaa"/>
              <a:buChar char="○"/>
            </a:pPr>
            <a:r>
              <a:rPr lang="en" sz="2300">
                <a:solidFill>
                  <a:schemeClr val="dk1"/>
                </a:solidFill>
                <a:latin typeface="Comfortaa"/>
                <a:ea typeface="Comfortaa"/>
                <a:cs typeface="Comfortaa"/>
                <a:sym typeface="Comfortaa"/>
              </a:rPr>
              <a:t>containerd</a:t>
            </a:r>
            <a:endParaRPr sz="2300" i="0" u="none" strike="noStrike" cap="none">
              <a:solidFill>
                <a:schemeClr val="dk1"/>
              </a:solidFill>
              <a:latin typeface="Comfortaa"/>
              <a:ea typeface="Comfortaa"/>
              <a:cs typeface="Comfortaa"/>
              <a:sym typeface="Comfortaa"/>
            </a:endParaRPr>
          </a:p>
          <a:p>
            <a:pPr marL="882014" marR="0" lvl="1" indent="-406399" algn="l" rtl="0">
              <a:lnSpc>
                <a:spcPct val="118750"/>
              </a:lnSpc>
              <a:spcBef>
                <a:spcPts val="0"/>
              </a:spcBef>
              <a:spcAft>
                <a:spcPts val="0"/>
              </a:spcAft>
              <a:buClr>
                <a:schemeClr val="dk1"/>
              </a:buClr>
              <a:buSzPts val="2300"/>
              <a:buFont typeface="Comfortaa"/>
              <a:buChar char="○"/>
            </a:pPr>
            <a:r>
              <a:rPr lang="en" sz="2300" i="0" u="none" strike="noStrike" cap="none">
                <a:solidFill>
                  <a:schemeClr val="dk1"/>
                </a:solidFill>
                <a:latin typeface="Comfortaa"/>
                <a:ea typeface="Comfortaa"/>
                <a:cs typeface="Comfortaa"/>
                <a:sym typeface="Comfortaa"/>
              </a:rPr>
              <a:t>Rkt </a:t>
            </a:r>
            <a:r>
              <a:rPr lang="en" sz="2300">
                <a:solidFill>
                  <a:schemeClr val="dk1"/>
                </a:solidFill>
                <a:latin typeface="Comfortaa"/>
                <a:ea typeface="Comfortaa"/>
                <a:cs typeface="Comfortaa"/>
                <a:sym typeface="Comfortaa"/>
              </a:rPr>
              <a:t>…</a:t>
            </a:r>
            <a:r>
              <a:rPr lang="en" sz="2300" i="0" u="none" strike="noStrike" cap="none">
                <a:solidFill>
                  <a:schemeClr val="dk1"/>
                </a:solidFill>
                <a:latin typeface="Comfortaa"/>
                <a:ea typeface="Comfortaa"/>
                <a:cs typeface="Comfortaa"/>
                <a:sym typeface="Comfortaa"/>
              </a:rPr>
              <a:t>..</a:t>
            </a:r>
            <a:endParaRPr sz="2300" i="0" u="none" strike="noStrike" cap="none">
              <a:solidFill>
                <a:schemeClr val="dk1"/>
              </a:solidFill>
              <a:latin typeface="Comfortaa"/>
              <a:ea typeface="Comfortaa"/>
              <a:cs typeface="Comfortaa"/>
              <a:sym typeface="Comfortaa"/>
            </a:endParaRPr>
          </a:p>
          <a:p>
            <a:pPr marL="457200" marR="0" lvl="0" indent="0" algn="l" rtl="0">
              <a:lnSpc>
                <a:spcPct val="118750"/>
              </a:lnSpc>
              <a:spcBef>
                <a:spcPts val="0"/>
              </a:spcBef>
              <a:spcAft>
                <a:spcPts val="0"/>
              </a:spcAft>
              <a:buNone/>
            </a:pPr>
            <a:endParaRPr sz="2300">
              <a:solidFill>
                <a:schemeClr val="dk1"/>
              </a:solidFill>
              <a:latin typeface="Comfortaa"/>
              <a:ea typeface="Comfortaa"/>
              <a:cs typeface="Comfortaa"/>
              <a:sym typeface="Comfortaa"/>
            </a:endParaRPr>
          </a:p>
          <a:p>
            <a:pPr marL="0" marR="0" lvl="0" indent="0" algn="l" rtl="0">
              <a:lnSpc>
                <a:spcPct val="118750"/>
              </a:lnSpc>
              <a:spcBef>
                <a:spcPts val="0"/>
              </a:spcBef>
              <a:spcAft>
                <a:spcPts val="0"/>
              </a:spcAft>
              <a:buNone/>
            </a:pPr>
            <a:r>
              <a:rPr lang="en" sz="2300" b="1">
                <a:solidFill>
                  <a:srgbClr val="00FF00"/>
                </a:solidFill>
                <a:latin typeface="Comfortaa"/>
                <a:ea typeface="Comfortaa"/>
                <a:cs typeface="Comfortaa"/>
                <a:sym typeface="Comfortaa"/>
              </a:rPr>
              <a:t>kubelet communicates with the Container runtime over the container runtime interface</a:t>
            </a:r>
            <a:endParaRPr sz="2300" b="1">
              <a:solidFill>
                <a:srgbClr val="00FF00"/>
              </a:solidFill>
              <a:latin typeface="Comfortaa"/>
              <a:ea typeface="Comfortaa"/>
              <a:cs typeface="Comfortaa"/>
              <a:sym typeface="Comfortaa"/>
            </a:endParaRPr>
          </a:p>
          <a:p>
            <a:pPr marL="914400" marR="0" lvl="0" indent="0" algn="l" rtl="0">
              <a:lnSpc>
                <a:spcPct val="119375"/>
              </a:lnSpc>
              <a:spcBef>
                <a:spcPts val="0"/>
              </a:spcBef>
              <a:spcAft>
                <a:spcPts val="0"/>
              </a:spcAft>
              <a:buNone/>
            </a:pPr>
            <a:endParaRPr sz="2400" i="0" u="none" strike="noStrike" cap="none">
              <a:solidFill>
                <a:schemeClr val="dk1"/>
              </a:solidFill>
              <a:latin typeface="Comfortaa"/>
              <a:ea typeface="Comfortaa"/>
              <a:cs typeface="Comfortaa"/>
              <a:sym typeface="Comfortaa"/>
            </a:endParaRPr>
          </a:p>
        </p:txBody>
      </p:sp>
      <p:grpSp>
        <p:nvGrpSpPr>
          <p:cNvPr id="631" name="Google Shape;631;p93"/>
          <p:cNvGrpSpPr/>
          <p:nvPr/>
        </p:nvGrpSpPr>
        <p:grpSpPr>
          <a:xfrm>
            <a:off x="5492676" y="314520"/>
            <a:ext cx="3485751" cy="4547715"/>
            <a:chOff x="5093250" y="1014525"/>
            <a:chExt cx="3867900" cy="3847800"/>
          </a:xfrm>
        </p:grpSpPr>
        <p:sp>
          <p:nvSpPr>
            <p:cNvPr id="632" name="Google Shape;632;p93"/>
            <p:cNvSpPr txBox="1"/>
            <p:nvPr/>
          </p:nvSpPr>
          <p:spPr>
            <a:xfrm>
              <a:off x="5093250" y="1014525"/>
              <a:ext cx="3867900" cy="384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3" name="Google Shape;633;p93"/>
            <p:cNvSpPr txBox="1"/>
            <p:nvPr/>
          </p:nvSpPr>
          <p:spPr>
            <a:xfrm>
              <a:off x="5772300" y="1165665"/>
              <a:ext cx="23448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300">
                  <a:solidFill>
                    <a:schemeClr val="dk1"/>
                  </a:solidFill>
                  <a:latin typeface="Comfortaa"/>
                  <a:ea typeface="Comfortaa"/>
                  <a:cs typeface="Comfortaa"/>
                  <a:sym typeface="Comfortaa"/>
                </a:rPr>
                <a:t>   Kubelet</a:t>
              </a:r>
              <a:endParaRPr sz="2300">
                <a:solidFill>
                  <a:schemeClr val="dk1"/>
                </a:solidFill>
                <a:latin typeface="Comfortaa"/>
                <a:ea typeface="Comfortaa"/>
                <a:cs typeface="Comfortaa"/>
                <a:sym typeface="Comfortaa"/>
              </a:endParaRPr>
            </a:p>
          </p:txBody>
        </p:sp>
        <p:sp>
          <p:nvSpPr>
            <p:cNvPr id="634" name="Google Shape;634;p93"/>
            <p:cNvSpPr txBox="1"/>
            <p:nvPr/>
          </p:nvSpPr>
          <p:spPr>
            <a:xfrm>
              <a:off x="5326799" y="2543278"/>
              <a:ext cx="3400800" cy="675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container               runtime Interface </a:t>
              </a:r>
              <a:endParaRPr sz="2000">
                <a:solidFill>
                  <a:schemeClr val="dk1"/>
                </a:solidFill>
                <a:latin typeface="Comfortaa"/>
                <a:ea typeface="Comfortaa"/>
                <a:cs typeface="Comfortaa"/>
                <a:sym typeface="Comfortaa"/>
              </a:endParaRPr>
            </a:p>
          </p:txBody>
        </p:sp>
      </p:grpSp>
      <p:sp>
        <p:nvSpPr>
          <p:cNvPr id="635" name="Google Shape;635;p93"/>
          <p:cNvSpPr/>
          <p:nvPr/>
        </p:nvSpPr>
        <p:spPr>
          <a:xfrm>
            <a:off x="7021825" y="1273880"/>
            <a:ext cx="196500" cy="858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3"/>
          <p:cNvSpPr txBox="1"/>
          <p:nvPr/>
        </p:nvSpPr>
        <p:spPr>
          <a:xfrm>
            <a:off x="5740075" y="3632903"/>
            <a:ext cx="3064800" cy="79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Docker, Rkt, Containerd, CRI-0 </a:t>
            </a:r>
            <a:endParaRPr sz="2000">
              <a:solidFill>
                <a:schemeClr val="dk1"/>
              </a:solidFill>
              <a:latin typeface="Comfortaa"/>
              <a:ea typeface="Comfortaa"/>
              <a:cs typeface="Comfortaa"/>
              <a:sym typeface="Comfortaa"/>
            </a:endParaRPr>
          </a:p>
          <a:p>
            <a:pPr marL="0" lvl="0" indent="0" algn="l" rtl="0">
              <a:spcBef>
                <a:spcPts val="0"/>
              </a:spcBef>
              <a:spcAft>
                <a:spcPts val="0"/>
              </a:spcAft>
              <a:buNone/>
            </a:pPr>
            <a:endParaRPr sz="2000">
              <a:solidFill>
                <a:schemeClr val="dk1"/>
              </a:solidFill>
              <a:latin typeface="Comfortaa"/>
              <a:ea typeface="Comfortaa"/>
              <a:cs typeface="Comfortaa"/>
              <a:sym typeface="Comfortaa"/>
            </a:endParaRPr>
          </a:p>
        </p:txBody>
      </p:sp>
      <p:sp>
        <p:nvSpPr>
          <p:cNvPr id="637" name="Google Shape;637;p93"/>
          <p:cNvSpPr/>
          <p:nvPr/>
        </p:nvSpPr>
        <p:spPr>
          <a:xfrm>
            <a:off x="7067600" y="2892023"/>
            <a:ext cx="196500" cy="741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0">
                                            <p:txEl>
                                              <p:pRg st="0" end="0"/>
                                            </p:txEl>
                                          </p:spTgt>
                                        </p:tgtEl>
                                        <p:attrNameLst>
                                          <p:attrName>style.visibility</p:attrName>
                                        </p:attrNameLst>
                                      </p:cBhvr>
                                      <p:to>
                                        <p:strVal val="visible"/>
                                      </p:to>
                                    </p:set>
                                    <p:animEffect transition="in" filter="fade">
                                      <p:cBhvr>
                                        <p:cTn id="7" dur="1000"/>
                                        <p:tgtEl>
                                          <p:spTgt spid="6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0">
                                            <p:txEl>
                                              <p:pRg st="1" end="1"/>
                                            </p:txEl>
                                          </p:spTgt>
                                        </p:tgtEl>
                                        <p:attrNameLst>
                                          <p:attrName>style.visibility</p:attrName>
                                        </p:attrNameLst>
                                      </p:cBhvr>
                                      <p:to>
                                        <p:strVal val="visible"/>
                                      </p:to>
                                    </p:set>
                                    <p:animEffect transition="in" filter="fade">
                                      <p:cBhvr>
                                        <p:cTn id="12" dur="1000"/>
                                        <p:tgtEl>
                                          <p:spTgt spid="6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0">
                                            <p:txEl>
                                              <p:pRg st="2" end="2"/>
                                            </p:txEl>
                                          </p:spTgt>
                                        </p:tgtEl>
                                        <p:attrNameLst>
                                          <p:attrName>style.visibility</p:attrName>
                                        </p:attrNameLst>
                                      </p:cBhvr>
                                      <p:to>
                                        <p:strVal val="visible"/>
                                      </p:to>
                                    </p:set>
                                    <p:animEffect transition="in" filter="fade">
                                      <p:cBhvr>
                                        <p:cTn id="17" dur="1000"/>
                                        <p:tgtEl>
                                          <p:spTgt spid="6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0">
                                            <p:txEl>
                                              <p:pRg st="3" end="3"/>
                                            </p:txEl>
                                          </p:spTgt>
                                        </p:tgtEl>
                                        <p:attrNameLst>
                                          <p:attrName>style.visibility</p:attrName>
                                        </p:attrNameLst>
                                      </p:cBhvr>
                                      <p:to>
                                        <p:strVal val="visible"/>
                                      </p:to>
                                    </p:set>
                                    <p:animEffect transition="in" filter="fade">
                                      <p:cBhvr>
                                        <p:cTn id="22" dur="1000"/>
                                        <p:tgtEl>
                                          <p:spTgt spid="6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0">
                                            <p:txEl>
                                              <p:pRg st="4" end="4"/>
                                            </p:txEl>
                                          </p:spTgt>
                                        </p:tgtEl>
                                        <p:attrNameLst>
                                          <p:attrName>style.visibility</p:attrName>
                                        </p:attrNameLst>
                                      </p:cBhvr>
                                      <p:to>
                                        <p:strVal val="visible"/>
                                      </p:to>
                                    </p:set>
                                    <p:animEffect transition="in" filter="fade">
                                      <p:cBhvr>
                                        <p:cTn id="27" dur="1000"/>
                                        <p:tgtEl>
                                          <p:spTgt spid="6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30">
                                            <p:txEl>
                                              <p:pRg st="5" end="5"/>
                                            </p:txEl>
                                          </p:spTgt>
                                        </p:tgtEl>
                                        <p:attrNameLst>
                                          <p:attrName>style.visibility</p:attrName>
                                        </p:attrNameLst>
                                      </p:cBhvr>
                                      <p:to>
                                        <p:strVal val="visible"/>
                                      </p:to>
                                    </p:set>
                                    <p:animEffect transition="in" filter="fade">
                                      <p:cBhvr>
                                        <p:cTn id="32" dur="1000"/>
                                        <p:tgtEl>
                                          <p:spTgt spid="6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30">
                                            <p:txEl>
                                              <p:pRg st="6" end="6"/>
                                            </p:txEl>
                                          </p:spTgt>
                                        </p:tgtEl>
                                        <p:attrNameLst>
                                          <p:attrName>style.visibility</p:attrName>
                                        </p:attrNameLst>
                                      </p:cBhvr>
                                      <p:to>
                                        <p:strVal val="visible"/>
                                      </p:to>
                                    </p:set>
                                    <p:animEffect transition="in" filter="fade">
                                      <p:cBhvr>
                                        <p:cTn id="37" dur="1000"/>
                                        <p:tgtEl>
                                          <p:spTgt spid="6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9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Understanding the REST API</a:t>
            </a:r>
            <a:endParaRPr b="1">
              <a:latin typeface="Comfortaa"/>
              <a:ea typeface="Comfortaa"/>
              <a:cs typeface="Comfortaa"/>
              <a:sym typeface="Comforta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5"/>
          <p:cNvSpPr txBox="1">
            <a:spLocks noGrp="1"/>
          </p:cNvSpPr>
          <p:nvPr>
            <p:ph type="title"/>
          </p:nvPr>
        </p:nvSpPr>
        <p:spPr>
          <a:xfrm>
            <a:off x="113875" y="136650"/>
            <a:ext cx="9030000" cy="4725600"/>
          </a:xfrm>
          <a:prstGeom prst="rect">
            <a:avLst/>
          </a:prstGeom>
        </p:spPr>
        <p:txBody>
          <a:bodyPr spcFirstLastPara="1" wrap="square" lIns="91425" tIns="91425" rIns="91425" bIns="91425" anchor="ctr" anchorCtr="0">
            <a:noAutofit/>
          </a:bodyPr>
          <a:lstStyle/>
          <a:p>
            <a:pPr marL="0" marR="152400" lvl="0" indent="0" algn="l" rtl="0">
              <a:spcBef>
                <a:spcPts val="0"/>
              </a:spcBef>
              <a:spcAft>
                <a:spcPts val="0"/>
              </a:spcAft>
              <a:buNone/>
            </a:pPr>
            <a:r>
              <a:rPr lang="en" sz="2300" b="1">
                <a:latin typeface="Comfortaa"/>
                <a:ea typeface="Comfortaa"/>
                <a:cs typeface="Comfortaa"/>
                <a:sym typeface="Comfortaa"/>
              </a:rPr>
              <a:t>REST is a network API and stands for </a:t>
            </a:r>
            <a:r>
              <a:rPr lang="en" sz="2300" b="1">
                <a:solidFill>
                  <a:srgbClr val="00FF00"/>
                </a:solidFill>
                <a:latin typeface="Comfortaa"/>
                <a:ea typeface="Comfortaa"/>
                <a:cs typeface="Comfortaa"/>
                <a:sym typeface="Comfortaa"/>
              </a:rPr>
              <a:t>Representational State Transfer…. </a:t>
            </a:r>
            <a:r>
              <a:rPr lang="en" sz="2300" b="1">
                <a:latin typeface="Comfortaa"/>
                <a:ea typeface="Comfortaa"/>
                <a:cs typeface="Comfortaa"/>
                <a:sym typeface="Comfortaa"/>
              </a:rPr>
              <a:t>exchange data between client and server in well-defined formats using URIs and HTTP</a:t>
            </a:r>
            <a:endParaRPr sz="2300" b="1">
              <a:latin typeface="Comfortaa"/>
              <a:ea typeface="Comfortaa"/>
              <a:cs typeface="Comfortaa"/>
              <a:sym typeface="Comfortaa"/>
            </a:endParaRPr>
          </a:p>
          <a:p>
            <a:pPr marL="0" marR="152400" lvl="0" indent="0" algn="l" rtl="0">
              <a:spcBef>
                <a:spcPts val="0"/>
              </a:spcBef>
              <a:spcAft>
                <a:spcPts val="0"/>
              </a:spcAft>
              <a:buNone/>
            </a:pPr>
            <a:endParaRPr sz="2300" b="1">
              <a:latin typeface="Comfortaa"/>
              <a:ea typeface="Comfortaa"/>
              <a:cs typeface="Comfortaa"/>
              <a:sym typeface="Comfortaa"/>
            </a:endParaRPr>
          </a:p>
          <a:p>
            <a:pPr marL="0" marR="152400" lvl="0" indent="0" algn="l" rtl="0">
              <a:spcBef>
                <a:spcPts val="0"/>
              </a:spcBef>
              <a:spcAft>
                <a:spcPts val="0"/>
              </a:spcAft>
              <a:buNone/>
            </a:pPr>
            <a:r>
              <a:rPr lang="en" sz="2100" b="1">
                <a:latin typeface="Comfortaa"/>
                <a:ea typeface="Comfortaa"/>
                <a:cs typeface="Comfortaa"/>
                <a:sym typeface="Comfortaa"/>
              </a:rPr>
              <a:t>Use </a:t>
            </a:r>
            <a:r>
              <a:rPr lang="en" sz="2300" b="1" u="sng">
                <a:solidFill>
                  <a:schemeClr val="hlink"/>
                </a:solidFill>
                <a:latin typeface="Comfortaa"/>
                <a:ea typeface="Comfortaa"/>
                <a:cs typeface="Comfortaa"/>
                <a:sym typeface="Comfortaa"/>
                <a:hlinkClick r:id="rId3"/>
              </a:rPr>
              <a:t>Uniform Resource Identifiers</a:t>
            </a:r>
            <a:r>
              <a:rPr lang="en" sz="2100" b="1">
                <a:latin typeface="Comfortaa"/>
                <a:ea typeface="Comfortaa"/>
                <a:cs typeface="Comfortaa"/>
                <a:sym typeface="Comfortaa"/>
              </a:rPr>
              <a:t> (URIs) to form a URL to address and manages each API object or resource.</a:t>
            </a:r>
            <a:endParaRPr sz="2100" b="1">
              <a:latin typeface="Comfortaa"/>
              <a:ea typeface="Comfortaa"/>
              <a:cs typeface="Comfortaa"/>
              <a:sym typeface="Comfortaa"/>
            </a:endParaRPr>
          </a:p>
          <a:p>
            <a:pPr marL="0" marR="152400" lvl="0" indent="0" algn="l" rtl="0">
              <a:spcBef>
                <a:spcPts val="0"/>
              </a:spcBef>
              <a:spcAft>
                <a:spcPts val="0"/>
              </a:spcAft>
              <a:buNone/>
            </a:pPr>
            <a:r>
              <a:rPr lang="en" sz="2300" b="1">
                <a:solidFill>
                  <a:srgbClr val="00FF00"/>
                </a:solidFill>
                <a:latin typeface="Comfortaa"/>
                <a:ea typeface="Comfortaa"/>
                <a:cs typeface="Comfortaa"/>
                <a:sym typeface="Comfortaa"/>
              </a:rPr>
              <a:t>http://api.server.com/my-resources/resource-name</a:t>
            </a:r>
            <a:endParaRPr sz="2300" b="1">
              <a:solidFill>
                <a:srgbClr val="00FF00"/>
              </a:solidFill>
              <a:latin typeface="Comfortaa"/>
              <a:ea typeface="Comfortaa"/>
              <a:cs typeface="Comfortaa"/>
              <a:sym typeface="Comfortaa"/>
            </a:endParaRPr>
          </a:p>
          <a:p>
            <a:pPr marL="0" lvl="0" indent="0" algn="l" rtl="0">
              <a:spcBef>
                <a:spcPts val="0"/>
              </a:spcBef>
              <a:spcAft>
                <a:spcPts val="0"/>
              </a:spcAft>
              <a:buNone/>
            </a:pPr>
            <a:r>
              <a:rPr lang="en" sz="2300" b="1">
                <a:latin typeface="Comfortaa"/>
                <a:ea typeface="Comfortaa"/>
                <a:cs typeface="Comfortaa"/>
                <a:sym typeface="Comfortaa"/>
              </a:rPr>
              <a:t>(The forward slash (/) denotes hierarchy)</a:t>
            </a:r>
            <a:endParaRPr sz="2300" b="1">
              <a:latin typeface="Comfortaa"/>
              <a:ea typeface="Comfortaa"/>
              <a:cs typeface="Comfortaa"/>
              <a:sym typeface="Comfortaa"/>
            </a:endParaRPr>
          </a:p>
          <a:p>
            <a:pPr marL="0" lvl="0" indent="0" algn="l" rtl="0">
              <a:spcBef>
                <a:spcPts val="0"/>
              </a:spcBef>
              <a:spcAft>
                <a:spcPts val="0"/>
              </a:spcAft>
              <a:buNone/>
            </a:pPr>
            <a:endParaRPr sz="1900" b="1">
              <a:latin typeface="Comfortaa"/>
              <a:ea typeface="Comfortaa"/>
              <a:cs typeface="Comfortaa"/>
              <a:sym typeface="Comfortaa"/>
            </a:endParaRPr>
          </a:p>
          <a:p>
            <a:pPr marL="0" lvl="0" indent="0" algn="l" rtl="0">
              <a:spcBef>
                <a:spcPts val="0"/>
              </a:spcBef>
              <a:spcAft>
                <a:spcPts val="0"/>
              </a:spcAft>
              <a:buNone/>
            </a:pPr>
            <a:endParaRPr sz="1900" b="1">
              <a:latin typeface="Comfortaa"/>
              <a:ea typeface="Comfortaa"/>
              <a:cs typeface="Comfortaa"/>
              <a:sym typeface="Comfortaa"/>
            </a:endParaRPr>
          </a:p>
          <a:p>
            <a:pPr marL="0" lvl="0" indent="0" algn="l" rtl="0">
              <a:spcBef>
                <a:spcPts val="0"/>
              </a:spcBef>
              <a:spcAft>
                <a:spcPts val="0"/>
              </a:spcAft>
              <a:buNone/>
            </a:pPr>
            <a:endParaRPr sz="1900" b="1">
              <a:latin typeface="Comfortaa"/>
              <a:ea typeface="Comfortaa"/>
              <a:cs typeface="Comfortaa"/>
              <a:sym typeface="Comfortaa"/>
            </a:endParaRPr>
          </a:p>
          <a:p>
            <a:pPr marL="0" marR="152400" lvl="0" indent="0" algn="l" rtl="0">
              <a:spcBef>
                <a:spcPts val="0"/>
              </a:spcBef>
              <a:spcAft>
                <a:spcPts val="0"/>
              </a:spcAft>
              <a:buNone/>
            </a:pPr>
            <a:endParaRPr sz="2300" b="1">
              <a:latin typeface="Comfortaa"/>
              <a:ea typeface="Comfortaa"/>
              <a:cs typeface="Comfortaa"/>
              <a:sym typeface="Comfortaa"/>
            </a:endParaRPr>
          </a:p>
          <a:p>
            <a:pPr marL="457200" marR="152400" lvl="0" indent="0" algn="l" rtl="0">
              <a:spcBef>
                <a:spcPts val="0"/>
              </a:spcBef>
              <a:spcAft>
                <a:spcPts val="0"/>
              </a:spcAft>
              <a:buNone/>
            </a:pPr>
            <a:endParaRPr sz="2300" b="1">
              <a:latin typeface="Comfortaa"/>
              <a:ea typeface="Comfortaa"/>
              <a:cs typeface="Comfortaa"/>
              <a:sym typeface="Comfortaa"/>
            </a:endParaRPr>
          </a:p>
        </p:txBody>
      </p:sp>
      <p:sp>
        <p:nvSpPr>
          <p:cNvPr id="648" name="Google Shape;648;p95"/>
          <p:cNvSpPr/>
          <p:nvPr/>
        </p:nvSpPr>
        <p:spPr>
          <a:xfrm>
            <a:off x="461925" y="3793225"/>
            <a:ext cx="1430400" cy="8529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Comfortaa"/>
                <a:ea typeface="Comfortaa"/>
                <a:cs typeface="Comfortaa"/>
                <a:sym typeface="Comfortaa"/>
              </a:rPr>
              <a:t>CLIENT</a:t>
            </a:r>
            <a:endParaRPr sz="2000" b="1">
              <a:latin typeface="Comfortaa"/>
              <a:ea typeface="Comfortaa"/>
              <a:cs typeface="Comfortaa"/>
              <a:sym typeface="Comfortaa"/>
            </a:endParaRPr>
          </a:p>
        </p:txBody>
      </p:sp>
      <p:sp>
        <p:nvSpPr>
          <p:cNvPr id="649" name="Google Shape;649;p95"/>
          <p:cNvSpPr/>
          <p:nvPr/>
        </p:nvSpPr>
        <p:spPr>
          <a:xfrm>
            <a:off x="3668850" y="3793300"/>
            <a:ext cx="1293192" cy="852768"/>
          </a:xfrm>
          <a:prstGeom prst="clou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REST        {API}</a:t>
            </a:r>
            <a:endParaRPr b="1">
              <a:latin typeface="Comfortaa"/>
              <a:ea typeface="Comfortaa"/>
              <a:cs typeface="Comfortaa"/>
              <a:sym typeface="Comfortaa"/>
            </a:endParaRPr>
          </a:p>
        </p:txBody>
      </p:sp>
      <p:sp>
        <p:nvSpPr>
          <p:cNvPr id="650" name="Google Shape;650;p95"/>
          <p:cNvSpPr/>
          <p:nvPr/>
        </p:nvSpPr>
        <p:spPr>
          <a:xfrm>
            <a:off x="6894900" y="3714650"/>
            <a:ext cx="1430400" cy="8529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latin typeface="Comfortaa"/>
                <a:ea typeface="Comfortaa"/>
                <a:cs typeface="Comfortaa"/>
                <a:sym typeface="Comfortaa"/>
              </a:rPr>
              <a:t>SERVER</a:t>
            </a:r>
            <a:endParaRPr sz="2000" b="1">
              <a:latin typeface="Comfortaa"/>
              <a:ea typeface="Comfortaa"/>
              <a:cs typeface="Comfortaa"/>
              <a:sym typeface="Comfortaa"/>
            </a:endParaRPr>
          </a:p>
        </p:txBody>
      </p:sp>
      <p:cxnSp>
        <p:nvCxnSpPr>
          <p:cNvPr id="651" name="Google Shape;651;p95"/>
          <p:cNvCxnSpPr/>
          <p:nvPr/>
        </p:nvCxnSpPr>
        <p:spPr>
          <a:xfrm rot="10800000" flipH="1">
            <a:off x="2132025" y="3997650"/>
            <a:ext cx="1439100" cy="11700"/>
          </a:xfrm>
          <a:prstGeom prst="straightConnector1">
            <a:avLst/>
          </a:prstGeom>
          <a:noFill/>
          <a:ln w="28575" cap="flat" cmpd="sng">
            <a:solidFill>
              <a:schemeClr val="dk1"/>
            </a:solidFill>
            <a:prstDash val="solid"/>
            <a:round/>
            <a:headEnd type="none" w="med" len="med"/>
            <a:tailEnd type="triangle" w="med" len="med"/>
          </a:ln>
        </p:spPr>
      </p:cxnSp>
      <p:cxnSp>
        <p:nvCxnSpPr>
          <p:cNvPr id="652" name="Google Shape;652;p95"/>
          <p:cNvCxnSpPr/>
          <p:nvPr/>
        </p:nvCxnSpPr>
        <p:spPr>
          <a:xfrm>
            <a:off x="5038275" y="4009350"/>
            <a:ext cx="1579800" cy="32700"/>
          </a:xfrm>
          <a:prstGeom prst="straightConnector1">
            <a:avLst/>
          </a:prstGeom>
          <a:noFill/>
          <a:ln w="28575" cap="flat" cmpd="sng">
            <a:solidFill>
              <a:schemeClr val="dk1"/>
            </a:solidFill>
            <a:prstDash val="solid"/>
            <a:round/>
            <a:headEnd type="none" w="med" len="med"/>
            <a:tailEnd type="triangle" w="med" len="med"/>
          </a:ln>
        </p:spPr>
      </p:cxnSp>
      <p:cxnSp>
        <p:nvCxnSpPr>
          <p:cNvPr id="653" name="Google Shape;653;p95"/>
          <p:cNvCxnSpPr/>
          <p:nvPr/>
        </p:nvCxnSpPr>
        <p:spPr>
          <a:xfrm rot="10800000">
            <a:off x="5020238" y="4355725"/>
            <a:ext cx="1632000" cy="32700"/>
          </a:xfrm>
          <a:prstGeom prst="straightConnector1">
            <a:avLst/>
          </a:prstGeom>
          <a:noFill/>
          <a:ln w="28575" cap="flat" cmpd="sng">
            <a:solidFill>
              <a:schemeClr val="dk1"/>
            </a:solidFill>
            <a:prstDash val="solid"/>
            <a:round/>
            <a:headEnd type="none" w="med" len="med"/>
            <a:tailEnd type="triangle" w="med" len="med"/>
          </a:ln>
        </p:spPr>
      </p:cxnSp>
      <p:cxnSp>
        <p:nvCxnSpPr>
          <p:cNvPr id="654" name="Google Shape;654;p95"/>
          <p:cNvCxnSpPr/>
          <p:nvPr/>
        </p:nvCxnSpPr>
        <p:spPr>
          <a:xfrm rot="10800000">
            <a:off x="2036975" y="4388300"/>
            <a:ext cx="1463100" cy="9000"/>
          </a:xfrm>
          <a:prstGeom prst="straightConnector1">
            <a:avLst/>
          </a:prstGeom>
          <a:noFill/>
          <a:ln w="28575" cap="flat" cmpd="sng">
            <a:solidFill>
              <a:schemeClr val="dk1"/>
            </a:solidFill>
            <a:prstDash val="solid"/>
            <a:round/>
            <a:headEnd type="none" w="med" len="med"/>
            <a:tailEnd type="triangle" w="med" len="med"/>
          </a:ln>
        </p:spPr>
      </p:cxnSp>
      <p:sp>
        <p:nvSpPr>
          <p:cNvPr id="655" name="Google Shape;655;p95"/>
          <p:cNvSpPr txBox="1"/>
          <p:nvPr/>
        </p:nvSpPr>
        <p:spPr>
          <a:xfrm>
            <a:off x="1892325" y="3615550"/>
            <a:ext cx="2247300" cy="2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POST/GET/PUT/DELETE</a:t>
            </a:r>
            <a:endParaRPr/>
          </a:p>
        </p:txBody>
      </p:sp>
      <p:sp>
        <p:nvSpPr>
          <p:cNvPr id="656" name="Google Shape;656;p95"/>
          <p:cNvSpPr txBox="1"/>
          <p:nvPr/>
        </p:nvSpPr>
        <p:spPr>
          <a:xfrm>
            <a:off x="1892325" y="4567550"/>
            <a:ext cx="2247300" cy="27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        JSON/XML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animEffect transition="in" filter="fade">
                                      <p:cBhvr>
                                        <p:cTn id="7" dur="1000"/>
                                        <p:tgtEl>
                                          <p:spTgt spid="6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7">
                                            <p:txEl>
                                              <p:pRg st="1" end="1"/>
                                            </p:txEl>
                                          </p:spTgt>
                                        </p:tgtEl>
                                        <p:attrNameLst>
                                          <p:attrName>style.visibility</p:attrName>
                                        </p:attrNameLst>
                                      </p:cBhvr>
                                      <p:to>
                                        <p:strVal val="visible"/>
                                      </p:to>
                                    </p:set>
                                    <p:animEffect transition="in" filter="fade">
                                      <p:cBhvr>
                                        <p:cTn id="12" dur="1000"/>
                                        <p:tgtEl>
                                          <p:spTgt spid="6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7">
                                            <p:txEl>
                                              <p:pRg st="2" end="2"/>
                                            </p:txEl>
                                          </p:spTgt>
                                        </p:tgtEl>
                                        <p:attrNameLst>
                                          <p:attrName>style.visibility</p:attrName>
                                        </p:attrNameLst>
                                      </p:cBhvr>
                                      <p:to>
                                        <p:strVal val="visible"/>
                                      </p:to>
                                    </p:set>
                                    <p:animEffect transition="in" filter="fade">
                                      <p:cBhvr>
                                        <p:cTn id="17" dur="1000"/>
                                        <p:tgtEl>
                                          <p:spTgt spid="6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7">
                                            <p:txEl>
                                              <p:pRg st="3" end="3"/>
                                            </p:txEl>
                                          </p:spTgt>
                                        </p:tgtEl>
                                        <p:attrNameLst>
                                          <p:attrName>style.visibility</p:attrName>
                                        </p:attrNameLst>
                                      </p:cBhvr>
                                      <p:to>
                                        <p:strVal val="visible"/>
                                      </p:to>
                                    </p:set>
                                    <p:animEffect transition="in" filter="fade">
                                      <p:cBhvr>
                                        <p:cTn id="22" dur="1000"/>
                                        <p:tgtEl>
                                          <p:spTgt spid="6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7">
                                            <p:txEl>
                                              <p:pRg st="4" end="4"/>
                                            </p:txEl>
                                          </p:spTgt>
                                        </p:tgtEl>
                                        <p:attrNameLst>
                                          <p:attrName>style.visibility</p:attrName>
                                        </p:attrNameLst>
                                      </p:cBhvr>
                                      <p:to>
                                        <p:strVal val="visible"/>
                                      </p:to>
                                    </p:set>
                                    <p:animEffect transition="in" filter="fade">
                                      <p:cBhvr>
                                        <p:cTn id="27" dur="1000"/>
                                        <p:tgtEl>
                                          <p:spTgt spid="6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7">
                                            <p:txEl>
                                              <p:pRg st="5" end="5"/>
                                            </p:txEl>
                                          </p:spTgt>
                                        </p:tgtEl>
                                        <p:attrNameLst>
                                          <p:attrName>style.visibility</p:attrName>
                                        </p:attrNameLst>
                                      </p:cBhvr>
                                      <p:to>
                                        <p:strVal val="visible"/>
                                      </p:to>
                                    </p:set>
                                    <p:animEffect transition="in" filter="fade">
                                      <p:cBhvr>
                                        <p:cTn id="32" dur="1000"/>
                                        <p:tgtEl>
                                          <p:spTgt spid="6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7">
                                            <p:txEl>
                                              <p:pRg st="6" end="6"/>
                                            </p:txEl>
                                          </p:spTgt>
                                        </p:tgtEl>
                                        <p:attrNameLst>
                                          <p:attrName>style.visibility</p:attrName>
                                        </p:attrNameLst>
                                      </p:cBhvr>
                                      <p:to>
                                        <p:strVal val="visible"/>
                                      </p:to>
                                    </p:set>
                                    <p:animEffect transition="in" filter="fade">
                                      <p:cBhvr>
                                        <p:cTn id="37" dur="1000"/>
                                        <p:tgtEl>
                                          <p:spTgt spid="6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7">
                                            <p:txEl>
                                              <p:pRg st="7" end="7"/>
                                            </p:txEl>
                                          </p:spTgt>
                                        </p:tgtEl>
                                        <p:attrNameLst>
                                          <p:attrName>style.visibility</p:attrName>
                                        </p:attrNameLst>
                                      </p:cBhvr>
                                      <p:to>
                                        <p:strVal val="visible"/>
                                      </p:to>
                                    </p:set>
                                    <p:animEffect transition="in" filter="fade">
                                      <p:cBhvr>
                                        <p:cTn id="42" dur="1000"/>
                                        <p:tgtEl>
                                          <p:spTgt spid="6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47">
                                            <p:txEl>
                                              <p:pRg st="8" end="8"/>
                                            </p:txEl>
                                          </p:spTgt>
                                        </p:tgtEl>
                                        <p:attrNameLst>
                                          <p:attrName>style.visibility</p:attrName>
                                        </p:attrNameLst>
                                      </p:cBhvr>
                                      <p:to>
                                        <p:strVal val="visible"/>
                                      </p:to>
                                    </p:set>
                                    <p:animEffect transition="in" filter="fade">
                                      <p:cBhvr>
                                        <p:cTn id="47" dur="1000"/>
                                        <p:tgtEl>
                                          <p:spTgt spid="64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47">
                                            <p:txEl>
                                              <p:pRg st="9" end="9"/>
                                            </p:txEl>
                                          </p:spTgt>
                                        </p:tgtEl>
                                        <p:attrNameLst>
                                          <p:attrName>style.visibility</p:attrName>
                                        </p:attrNameLst>
                                      </p:cBhvr>
                                      <p:to>
                                        <p:strVal val="visible"/>
                                      </p:to>
                                    </p:set>
                                    <p:animEffect transition="in" filter="fade">
                                      <p:cBhvr>
                                        <p:cTn id="52" dur="1000"/>
                                        <p:tgtEl>
                                          <p:spTgt spid="6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6"/>
          <p:cNvSpPr txBox="1">
            <a:spLocks noGrp="1"/>
          </p:cNvSpPr>
          <p:nvPr>
            <p:ph type="title"/>
          </p:nvPr>
        </p:nvSpPr>
        <p:spPr>
          <a:xfrm>
            <a:off x="223825" y="450150"/>
            <a:ext cx="8630100" cy="44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b="1">
                <a:latin typeface="Comfortaa"/>
                <a:ea typeface="Comfortaa"/>
                <a:cs typeface="Comfortaa"/>
                <a:sym typeface="Comfortaa"/>
              </a:rPr>
              <a:t>A REST URL always has only one entrypoint or URL root to target a resource. </a:t>
            </a:r>
            <a:endParaRPr sz="2300" b="1">
              <a:latin typeface="Comfortaa"/>
              <a:ea typeface="Comfortaa"/>
              <a:cs typeface="Comfortaa"/>
              <a:sym typeface="Comfortaa"/>
            </a:endParaRPr>
          </a:p>
          <a:p>
            <a:pPr marL="0" lvl="0" indent="0" algn="l" rtl="0">
              <a:spcBef>
                <a:spcPts val="0"/>
              </a:spcBef>
              <a:spcAft>
                <a:spcPts val="0"/>
              </a:spcAft>
              <a:buNone/>
            </a:pPr>
            <a:r>
              <a:rPr lang="en" sz="2300" b="1">
                <a:latin typeface="Comfortaa"/>
                <a:ea typeface="Comfortaa"/>
                <a:cs typeface="Comfortaa"/>
                <a:sym typeface="Comfortaa"/>
              </a:rPr>
              <a:t>ie /api.example.com/collection/resource-id</a:t>
            </a:r>
            <a:endParaRPr sz="2300" b="1">
              <a:latin typeface="Comfortaa"/>
              <a:ea typeface="Comfortaa"/>
              <a:cs typeface="Comfortaa"/>
              <a:sym typeface="Comfortaa"/>
            </a:endParaRPr>
          </a:p>
          <a:p>
            <a:pPr marL="0" lvl="0" indent="0" algn="l" rtl="0">
              <a:spcBef>
                <a:spcPts val="0"/>
              </a:spcBef>
              <a:spcAft>
                <a:spcPts val="0"/>
              </a:spcAft>
              <a:buNone/>
            </a:pPr>
            <a:endParaRPr sz="2300" b="1">
              <a:latin typeface="Comfortaa"/>
              <a:ea typeface="Comfortaa"/>
              <a:cs typeface="Comfortaa"/>
              <a:sym typeface="Comfortaa"/>
            </a:endParaRPr>
          </a:p>
          <a:p>
            <a:pPr marL="0" lvl="0" indent="0" algn="l" rtl="0">
              <a:spcBef>
                <a:spcPts val="0"/>
              </a:spcBef>
              <a:spcAft>
                <a:spcPts val="0"/>
              </a:spcAft>
              <a:buNone/>
            </a:pPr>
            <a:r>
              <a:rPr lang="en" sz="2300" b="1">
                <a:latin typeface="Comfortaa"/>
                <a:ea typeface="Comfortaa"/>
                <a:cs typeface="Comfortaa"/>
                <a:sym typeface="Comfortaa"/>
              </a:rPr>
              <a:t>A resource can be a </a:t>
            </a:r>
            <a:r>
              <a:rPr lang="en" sz="2300" b="1">
                <a:solidFill>
                  <a:srgbClr val="00FF00"/>
                </a:solidFill>
                <a:latin typeface="Comfortaa"/>
                <a:ea typeface="Comfortaa"/>
                <a:cs typeface="Comfortaa"/>
                <a:sym typeface="Comfortaa"/>
              </a:rPr>
              <a:t>singleton or a collection</a:t>
            </a:r>
            <a:r>
              <a:rPr lang="en" sz="2300" b="1">
                <a:latin typeface="Comfortaa"/>
                <a:ea typeface="Comfortaa"/>
                <a:cs typeface="Comfortaa"/>
                <a:sym typeface="Comfortaa"/>
              </a:rPr>
              <a:t>. </a:t>
            </a:r>
            <a:endParaRPr sz="2300" b="1">
              <a:latin typeface="Comfortaa"/>
              <a:ea typeface="Comfortaa"/>
              <a:cs typeface="Comfortaa"/>
              <a:sym typeface="Comfortaa"/>
            </a:endParaRPr>
          </a:p>
          <a:p>
            <a:pPr marL="0" lvl="0" indent="0" algn="l" rtl="0">
              <a:spcBef>
                <a:spcPts val="0"/>
              </a:spcBef>
              <a:spcAft>
                <a:spcPts val="0"/>
              </a:spcAft>
              <a:buNone/>
            </a:pPr>
            <a:r>
              <a:rPr lang="en" sz="2300" b="1">
                <a:latin typeface="Comfortaa"/>
                <a:ea typeface="Comfortaa"/>
                <a:cs typeface="Comfortaa"/>
                <a:sym typeface="Comfortaa"/>
              </a:rPr>
              <a:t>singleton is a singular object and a collection is a group of objects</a:t>
            </a:r>
            <a:endParaRPr sz="2300" b="1">
              <a:latin typeface="Comfortaa"/>
              <a:ea typeface="Comfortaa"/>
              <a:cs typeface="Comfortaa"/>
              <a:sym typeface="Comfortaa"/>
            </a:endParaRPr>
          </a:p>
          <a:p>
            <a:pPr marL="0" lvl="0" indent="0" algn="l" rtl="0">
              <a:spcBef>
                <a:spcPts val="0"/>
              </a:spcBef>
              <a:spcAft>
                <a:spcPts val="0"/>
              </a:spcAft>
              <a:buNone/>
            </a:pPr>
            <a:endParaRPr sz="2300" b="1">
              <a:latin typeface="Comfortaa"/>
              <a:ea typeface="Comfortaa"/>
              <a:cs typeface="Comfortaa"/>
              <a:sym typeface="Comfortaa"/>
            </a:endParaRPr>
          </a:p>
          <a:p>
            <a:pPr marL="0" lvl="0" indent="0" algn="l" rtl="0">
              <a:spcBef>
                <a:spcPts val="0"/>
              </a:spcBef>
              <a:spcAft>
                <a:spcPts val="0"/>
              </a:spcAft>
              <a:buNone/>
            </a:pPr>
            <a:r>
              <a:rPr lang="en" sz="2200" b="1">
                <a:latin typeface="Comfortaa"/>
                <a:ea typeface="Comfortaa"/>
                <a:cs typeface="Comfortaa"/>
                <a:sym typeface="Comfortaa"/>
              </a:rPr>
              <a:t>For example, “bank_users” is a collection resources and “customer” is a singleton resource </a:t>
            </a:r>
            <a:endParaRPr sz="2200" b="1">
              <a:latin typeface="Comfortaa"/>
              <a:ea typeface="Comfortaa"/>
              <a:cs typeface="Comfortaa"/>
              <a:sym typeface="Comfortaa"/>
            </a:endParaRPr>
          </a:p>
          <a:p>
            <a:pPr marL="0" lvl="0" indent="0" algn="l" rtl="0">
              <a:spcBef>
                <a:spcPts val="0"/>
              </a:spcBef>
              <a:spcAft>
                <a:spcPts val="0"/>
              </a:spcAft>
              <a:buNone/>
            </a:pPr>
            <a:endParaRPr sz="22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1">
                                            <p:txEl>
                                              <p:pRg st="0" end="0"/>
                                            </p:txEl>
                                          </p:spTgt>
                                        </p:tgtEl>
                                        <p:attrNameLst>
                                          <p:attrName>style.visibility</p:attrName>
                                        </p:attrNameLst>
                                      </p:cBhvr>
                                      <p:to>
                                        <p:strVal val="visible"/>
                                      </p:to>
                                    </p:set>
                                    <p:animEffect transition="in" filter="fade">
                                      <p:cBhvr>
                                        <p:cTn id="7" dur="1000"/>
                                        <p:tgtEl>
                                          <p:spTgt spid="6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1">
                                            <p:txEl>
                                              <p:pRg st="1" end="1"/>
                                            </p:txEl>
                                          </p:spTgt>
                                        </p:tgtEl>
                                        <p:attrNameLst>
                                          <p:attrName>style.visibility</p:attrName>
                                        </p:attrNameLst>
                                      </p:cBhvr>
                                      <p:to>
                                        <p:strVal val="visible"/>
                                      </p:to>
                                    </p:set>
                                    <p:animEffect transition="in" filter="fade">
                                      <p:cBhvr>
                                        <p:cTn id="12" dur="1000"/>
                                        <p:tgtEl>
                                          <p:spTgt spid="6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1">
                                            <p:txEl>
                                              <p:pRg st="2" end="2"/>
                                            </p:txEl>
                                          </p:spTgt>
                                        </p:tgtEl>
                                        <p:attrNameLst>
                                          <p:attrName>style.visibility</p:attrName>
                                        </p:attrNameLst>
                                      </p:cBhvr>
                                      <p:to>
                                        <p:strVal val="visible"/>
                                      </p:to>
                                    </p:set>
                                    <p:animEffect transition="in" filter="fade">
                                      <p:cBhvr>
                                        <p:cTn id="17" dur="1000"/>
                                        <p:tgtEl>
                                          <p:spTgt spid="6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1">
                                            <p:txEl>
                                              <p:pRg st="3" end="3"/>
                                            </p:txEl>
                                          </p:spTgt>
                                        </p:tgtEl>
                                        <p:attrNameLst>
                                          <p:attrName>style.visibility</p:attrName>
                                        </p:attrNameLst>
                                      </p:cBhvr>
                                      <p:to>
                                        <p:strVal val="visible"/>
                                      </p:to>
                                    </p:set>
                                    <p:animEffect transition="in" filter="fade">
                                      <p:cBhvr>
                                        <p:cTn id="22" dur="1000"/>
                                        <p:tgtEl>
                                          <p:spTgt spid="6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1">
                                            <p:txEl>
                                              <p:pRg st="4" end="4"/>
                                            </p:txEl>
                                          </p:spTgt>
                                        </p:tgtEl>
                                        <p:attrNameLst>
                                          <p:attrName>style.visibility</p:attrName>
                                        </p:attrNameLst>
                                      </p:cBhvr>
                                      <p:to>
                                        <p:strVal val="visible"/>
                                      </p:to>
                                    </p:set>
                                    <p:animEffect transition="in" filter="fade">
                                      <p:cBhvr>
                                        <p:cTn id="27" dur="1000"/>
                                        <p:tgtEl>
                                          <p:spTgt spid="6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1">
                                            <p:txEl>
                                              <p:pRg st="5" end="5"/>
                                            </p:txEl>
                                          </p:spTgt>
                                        </p:tgtEl>
                                        <p:attrNameLst>
                                          <p:attrName>style.visibility</p:attrName>
                                        </p:attrNameLst>
                                      </p:cBhvr>
                                      <p:to>
                                        <p:strVal val="visible"/>
                                      </p:to>
                                    </p:set>
                                    <p:animEffect transition="in" filter="fade">
                                      <p:cBhvr>
                                        <p:cTn id="32" dur="1000"/>
                                        <p:tgtEl>
                                          <p:spTgt spid="66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1">
                                            <p:txEl>
                                              <p:pRg st="6" end="6"/>
                                            </p:txEl>
                                          </p:spTgt>
                                        </p:tgtEl>
                                        <p:attrNameLst>
                                          <p:attrName>style.visibility</p:attrName>
                                        </p:attrNameLst>
                                      </p:cBhvr>
                                      <p:to>
                                        <p:strVal val="visible"/>
                                      </p:to>
                                    </p:set>
                                    <p:animEffect transition="in" filter="fade">
                                      <p:cBhvr>
                                        <p:cTn id="37" dur="1000"/>
                                        <p:tgtEl>
                                          <p:spTgt spid="66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1">
                                            <p:txEl>
                                              <p:pRg st="7" end="7"/>
                                            </p:txEl>
                                          </p:spTgt>
                                        </p:tgtEl>
                                        <p:attrNameLst>
                                          <p:attrName>style.visibility</p:attrName>
                                        </p:attrNameLst>
                                      </p:cBhvr>
                                      <p:to>
                                        <p:strVal val="visible"/>
                                      </p:to>
                                    </p:set>
                                    <p:animEffect transition="in" filter="fade">
                                      <p:cBhvr>
                                        <p:cTn id="42" dur="1000"/>
                                        <p:tgtEl>
                                          <p:spTgt spid="66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7"/>
          <p:cNvSpPr txBox="1">
            <a:spLocks noGrp="1"/>
          </p:cNvSpPr>
          <p:nvPr>
            <p:ph type="title"/>
          </p:nvPr>
        </p:nvSpPr>
        <p:spPr>
          <a:xfrm>
            <a:off x="490250" y="450150"/>
            <a:ext cx="8197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2600" b="1">
                <a:latin typeface="Comfortaa"/>
                <a:ea typeface="Comfortaa"/>
                <a:cs typeface="Comfortaa"/>
                <a:sym typeface="Comfortaa"/>
              </a:rPr>
              <a:t>Uses the the CRUD functions which map to HTTP verbs to perform actions in order to manipulate the state of a resource: </a:t>
            </a:r>
            <a:endParaRPr sz="2600" b="1">
              <a:latin typeface="Comfortaa"/>
              <a:ea typeface="Comfortaa"/>
              <a:cs typeface="Comfortaa"/>
              <a:sym typeface="Comfortaa"/>
            </a:endParaRPr>
          </a:p>
          <a:p>
            <a:pPr marL="0" lvl="0" indent="0" algn="l" rtl="0">
              <a:spcBef>
                <a:spcPts val="0"/>
              </a:spcBef>
              <a:spcAft>
                <a:spcPts val="0"/>
              </a:spcAft>
              <a:buNone/>
            </a:pPr>
            <a:endParaRPr sz="2600" b="1">
              <a:latin typeface="Comfortaa"/>
              <a:ea typeface="Comfortaa"/>
              <a:cs typeface="Comfortaa"/>
              <a:sym typeface="Comfortaa"/>
            </a:endParaRPr>
          </a:p>
          <a:p>
            <a:pPr marL="0" lvl="0" indent="0" algn="l" rtl="0">
              <a:spcBef>
                <a:spcPts val="0"/>
              </a:spcBef>
              <a:spcAft>
                <a:spcPts val="0"/>
              </a:spcAft>
              <a:buNone/>
            </a:pPr>
            <a:r>
              <a:rPr lang="en" sz="2600" b="1">
                <a:solidFill>
                  <a:srgbClr val="00FF00"/>
                </a:solidFill>
                <a:latin typeface="Comfortaa"/>
                <a:ea typeface="Comfortaa"/>
                <a:cs typeface="Comfortaa"/>
                <a:sym typeface="Comfortaa"/>
              </a:rPr>
              <a:t>C</a:t>
            </a:r>
            <a:r>
              <a:rPr lang="en" sz="2600" b="1">
                <a:latin typeface="Comfortaa"/>
                <a:ea typeface="Comfortaa"/>
                <a:cs typeface="Comfortaa"/>
                <a:sym typeface="Comfortaa"/>
              </a:rPr>
              <a:t>reate ------  POST</a:t>
            </a:r>
            <a:endParaRPr sz="2600" b="1">
              <a:latin typeface="Comfortaa"/>
              <a:ea typeface="Comfortaa"/>
              <a:cs typeface="Comfortaa"/>
              <a:sym typeface="Comfortaa"/>
            </a:endParaRPr>
          </a:p>
          <a:p>
            <a:pPr marL="0" lvl="0" indent="0" algn="l" rtl="0">
              <a:spcBef>
                <a:spcPts val="0"/>
              </a:spcBef>
              <a:spcAft>
                <a:spcPts val="0"/>
              </a:spcAft>
              <a:buNone/>
            </a:pPr>
            <a:r>
              <a:rPr lang="en" sz="2600" b="1">
                <a:solidFill>
                  <a:srgbClr val="00FF00"/>
                </a:solidFill>
                <a:latin typeface="Comfortaa"/>
                <a:ea typeface="Comfortaa"/>
                <a:cs typeface="Comfortaa"/>
                <a:sym typeface="Comfortaa"/>
              </a:rPr>
              <a:t>R</a:t>
            </a:r>
            <a:r>
              <a:rPr lang="en" sz="2600" b="1">
                <a:latin typeface="Comfortaa"/>
                <a:ea typeface="Comfortaa"/>
                <a:cs typeface="Comfortaa"/>
                <a:sym typeface="Comfortaa"/>
              </a:rPr>
              <a:t>ead   ------   GET</a:t>
            </a:r>
            <a:endParaRPr sz="2600" b="1">
              <a:latin typeface="Comfortaa"/>
              <a:ea typeface="Comfortaa"/>
              <a:cs typeface="Comfortaa"/>
              <a:sym typeface="Comfortaa"/>
            </a:endParaRPr>
          </a:p>
          <a:p>
            <a:pPr marL="0" lvl="0" indent="0" algn="l" rtl="0">
              <a:spcBef>
                <a:spcPts val="0"/>
              </a:spcBef>
              <a:spcAft>
                <a:spcPts val="0"/>
              </a:spcAft>
              <a:buNone/>
            </a:pPr>
            <a:r>
              <a:rPr lang="en" sz="2600" b="1">
                <a:solidFill>
                  <a:srgbClr val="00FF00"/>
                </a:solidFill>
                <a:latin typeface="Comfortaa"/>
                <a:ea typeface="Comfortaa"/>
                <a:cs typeface="Comfortaa"/>
                <a:sym typeface="Comfortaa"/>
              </a:rPr>
              <a:t>U</a:t>
            </a:r>
            <a:r>
              <a:rPr lang="en" sz="2600" b="1">
                <a:latin typeface="Comfortaa"/>
                <a:ea typeface="Comfortaa"/>
                <a:cs typeface="Comfortaa"/>
                <a:sym typeface="Comfortaa"/>
              </a:rPr>
              <a:t>pdate ------ PUT</a:t>
            </a:r>
            <a:endParaRPr sz="2600" b="1">
              <a:latin typeface="Comfortaa"/>
              <a:ea typeface="Comfortaa"/>
              <a:cs typeface="Comfortaa"/>
              <a:sym typeface="Comfortaa"/>
            </a:endParaRPr>
          </a:p>
          <a:p>
            <a:pPr marL="0" lvl="0" indent="0" algn="l" rtl="0">
              <a:spcBef>
                <a:spcPts val="0"/>
              </a:spcBef>
              <a:spcAft>
                <a:spcPts val="0"/>
              </a:spcAft>
              <a:buNone/>
            </a:pPr>
            <a:r>
              <a:rPr lang="en" sz="2600" b="1">
                <a:solidFill>
                  <a:srgbClr val="00FF00"/>
                </a:solidFill>
                <a:latin typeface="Comfortaa"/>
                <a:ea typeface="Comfortaa"/>
                <a:cs typeface="Comfortaa"/>
                <a:sym typeface="Comfortaa"/>
              </a:rPr>
              <a:t>D</a:t>
            </a:r>
            <a:r>
              <a:rPr lang="en" sz="2600" b="1">
                <a:latin typeface="Comfortaa"/>
                <a:ea typeface="Comfortaa"/>
                <a:cs typeface="Comfortaa"/>
                <a:sym typeface="Comfortaa"/>
              </a:rPr>
              <a:t>elete  ------  DELETE</a:t>
            </a:r>
            <a:endParaRPr sz="2600" b="1">
              <a:latin typeface="Comfortaa"/>
              <a:ea typeface="Comfortaa"/>
              <a:cs typeface="Comfortaa"/>
              <a:sym typeface="Comfortaa"/>
            </a:endParaRPr>
          </a:p>
          <a:p>
            <a:pPr marL="0" lvl="0" indent="0" algn="l" rtl="0">
              <a:spcBef>
                <a:spcPts val="0"/>
              </a:spcBef>
              <a:spcAft>
                <a:spcPts val="0"/>
              </a:spcAft>
              <a:buNone/>
            </a:pPr>
            <a:endParaRPr sz="2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98"/>
          <p:cNvSpPr txBox="1">
            <a:spLocks noGrp="1"/>
          </p:cNvSpPr>
          <p:nvPr>
            <p:ph type="title"/>
          </p:nvPr>
        </p:nvSpPr>
        <p:spPr>
          <a:xfrm>
            <a:off x="490250" y="182375"/>
            <a:ext cx="7866300" cy="48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r>
              <a:rPr lang="en" sz="2200" b="1">
                <a:latin typeface="Comfortaa"/>
                <a:ea typeface="Comfortaa"/>
                <a:cs typeface="Comfortaa"/>
                <a:sym typeface="Comfortaa"/>
              </a:rPr>
              <a:t>REST APIs use </a:t>
            </a:r>
            <a:r>
              <a:rPr lang="en" sz="2200" b="1">
                <a:solidFill>
                  <a:srgbClr val="00FF00"/>
                </a:solidFill>
                <a:latin typeface="Comfortaa"/>
                <a:ea typeface="Comfortaa"/>
                <a:cs typeface="Comfortaa"/>
                <a:sym typeface="Comfortaa"/>
              </a:rPr>
              <a:t>versioning</a:t>
            </a:r>
            <a:r>
              <a:rPr lang="en" sz="2200" b="1">
                <a:latin typeface="Comfortaa"/>
                <a:ea typeface="Comfortaa"/>
                <a:cs typeface="Comfortaa"/>
                <a:sym typeface="Comfortaa"/>
              </a:rPr>
              <a:t> for ease of management and to iterate faster when changes to the API are needed </a:t>
            </a:r>
            <a:endParaRPr sz="2200" b="1">
              <a:latin typeface="Comfortaa"/>
              <a:ea typeface="Comfortaa"/>
              <a:cs typeface="Comfortaa"/>
              <a:sym typeface="Comfortaa"/>
            </a:endParaRPr>
          </a:p>
          <a:p>
            <a:pPr marL="0" lvl="0" indent="0" algn="l" rtl="0">
              <a:spcBef>
                <a:spcPts val="0"/>
              </a:spcBef>
              <a:spcAft>
                <a:spcPts val="0"/>
              </a:spcAft>
              <a:buNone/>
            </a:pPr>
            <a:endParaRPr sz="2200">
              <a:latin typeface="Comfortaa"/>
              <a:ea typeface="Comfortaa"/>
              <a:cs typeface="Comfortaa"/>
              <a:sym typeface="Comfortaa"/>
            </a:endParaRPr>
          </a:p>
          <a:p>
            <a:pPr marL="0" lvl="0" indent="0" algn="l" rtl="0">
              <a:spcBef>
                <a:spcPts val="0"/>
              </a:spcBef>
              <a:spcAft>
                <a:spcPts val="0"/>
              </a:spcAft>
              <a:buNone/>
            </a:pPr>
            <a:r>
              <a:rPr lang="en" sz="2200" b="1">
                <a:solidFill>
                  <a:srgbClr val="FFFF00"/>
                </a:solidFill>
                <a:latin typeface="Comfortaa"/>
                <a:ea typeface="Comfortaa"/>
                <a:cs typeface="Comfortaa"/>
                <a:sym typeface="Comfortaa"/>
              </a:rPr>
              <a:t>//api.example.com/v1/customers/customer-id</a:t>
            </a:r>
            <a:endParaRPr sz="2200" b="1">
              <a:solidFill>
                <a:srgbClr val="FFFF00"/>
              </a:solidFill>
              <a:latin typeface="Comfortaa"/>
              <a:ea typeface="Comfortaa"/>
              <a:cs typeface="Comfortaa"/>
              <a:sym typeface="Comfortaa"/>
            </a:endParaRPr>
          </a:p>
          <a:p>
            <a:pPr marL="0" lvl="0" indent="0" algn="l" rtl="0">
              <a:spcBef>
                <a:spcPts val="0"/>
              </a:spcBef>
              <a:spcAft>
                <a:spcPts val="0"/>
              </a:spcAft>
              <a:buNone/>
            </a:pPr>
            <a:endParaRPr sz="2200" b="1">
              <a:solidFill>
                <a:srgbClr val="FFFF00"/>
              </a:solidFill>
              <a:latin typeface="Comfortaa"/>
              <a:ea typeface="Comfortaa"/>
              <a:cs typeface="Comfortaa"/>
              <a:sym typeface="Comfortaa"/>
            </a:endParaRPr>
          </a:p>
          <a:p>
            <a:pPr marL="0" lvl="0" indent="0" algn="l" rtl="0">
              <a:spcBef>
                <a:spcPts val="0"/>
              </a:spcBef>
              <a:spcAft>
                <a:spcPts val="0"/>
              </a:spcAft>
              <a:buNone/>
            </a:pPr>
            <a:r>
              <a:rPr lang="en" sz="2050" b="1">
                <a:latin typeface="Comfortaa"/>
                <a:ea typeface="Comfortaa"/>
                <a:cs typeface="Comfortaa"/>
                <a:sym typeface="Comfortaa"/>
              </a:rPr>
              <a:t>"API versioning is the practice of transparently managing changes to your API"</a:t>
            </a:r>
            <a:endParaRPr sz="2050" b="1">
              <a:latin typeface="Comfortaa"/>
              <a:ea typeface="Comfortaa"/>
              <a:cs typeface="Comfortaa"/>
              <a:sym typeface="Comfortaa"/>
            </a:endParaRPr>
          </a:p>
          <a:p>
            <a:pPr marL="0" lvl="0" indent="0" algn="l" rtl="0">
              <a:spcBef>
                <a:spcPts val="0"/>
              </a:spcBef>
              <a:spcAft>
                <a:spcPts val="0"/>
              </a:spcAft>
              <a:buNone/>
            </a:pPr>
            <a:endParaRPr sz="2050" b="1">
              <a:latin typeface="Comfortaa"/>
              <a:ea typeface="Comfortaa"/>
              <a:cs typeface="Comfortaa"/>
              <a:sym typeface="Comfortaa"/>
            </a:endParaRPr>
          </a:p>
          <a:p>
            <a:pPr marL="0" lvl="0" indent="0" algn="l" rtl="0">
              <a:spcBef>
                <a:spcPts val="0"/>
              </a:spcBef>
              <a:spcAft>
                <a:spcPts val="0"/>
              </a:spcAft>
              <a:buNone/>
            </a:pPr>
            <a:r>
              <a:rPr lang="en" sz="2050" b="1">
                <a:latin typeface="Comfortaa"/>
                <a:ea typeface="Comfortaa"/>
                <a:cs typeface="Comfortaa"/>
                <a:sym typeface="Comfortaa"/>
              </a:rPr>
              <a:t>changes do happen on the server side like data types, property naming or removal of that property can cause the API to break on the client side as they would no longer be able to get or interpret the data that requested </a:t>
            </a:r>
            <a:endParaRPr sz="2050" b="1">
              <a:latin typeface="Comfortaa"/>
              <a:ea typeface="Comfortaa"/>
              <a:cs typeface="Comfortaa"/>
              <a:sym typeface="Comfortaa"/>
            </a:endParaRPr>
          </a:p>
          <a:p>
            <a:pPr marL="0" lvl="0" indent="0" algn="l" rtl="0">
              <a:spcBef>
                <a:spcPts val="0"/>
              </a:spcBef>
              <a:spcAft>
                <a:spcPts val="0"/>
              </a:spcAft>
              <a:buNone/>
            </a:pPr>
            <a:endParaRPr sz="2400">
              <a:latin typeface="Comfortaa"/>
              <a:ea typeface="Comfortaa"/>
              <a:cs typeface="Comfortaa"/>
              <a:sym typeface="Comfortaa"/>
            </a:endParaRPr>
          </a:p>
          <a:p>
            <a:pPr marL="0" lvl="0" indent="0" algn="l" rtl="0">
              <a:spcBef>
                <a:spcPts val="0"/>
              </a:spcBef>
              <a:spcAft>
                <a:spcPts val="0"/>
              </a:spcAft>
              <a:buNone/>
            </a:pPr>
            <a:endParaRPr sz="2600">
              <a:latin typeface="Playfair Display"/>
              <a:ea typeface="Playfair Display"/>
              <a:cs typeface="Playfair Display"/>
              <a:sym typeface="Playfair Display"/>
            </a:endParaRPr>
          </a:p>
          <a:p>
            <a:pPr marL="0" lvl="0" indent="0" algn="l" rtl="0">
              <a:spcBef>
                <a:spcPts val="0"/>
              </a:spcBef>
              <a:spcAft>
                <a:spcPts val="0"/>
              </a:spcAft>
              <a:buNone/>
            </a:pPr>
            <a:endParaRPr sz="2400">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1">
                                            <p:txEl>
                                              <p:pRg st="0" end="0"/>
                                            </p:txEl>
                                          </p:spTgt>
                                        </p:tgtEl>
                                        <p:attrNameLst>
                                          <p:attrName>style.visibility</p:attrName>
                                        </p:attrNameLst>
                                      </p:cBhvr>
                                      <p:to>
                                        <p:strVal val="visible"/>
                                      </p:to>
                                    </p:set>
                                    <p:animEffect transition="in" filter="fade">
                                      <p:cBhvr>
                                        <p:cTn id="7" dur="1000"/>
                                        <p:tgtEl>
                                          <p:spTgt spid="6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1">
                                            <p:txEl>
                                              <p:pRg st="1" end="1"/>
                                            </p:txEl>
                                          </p:spTgt>
                                        </p:tgtEl>
                                        <p:attrNameLst>
                                          <p:attrName>style.visibility</p:attrName>
                                        </p:attrNameLst>
                                      </p:cBhvr>
                                      <p:to>
                                        <p:strVal val="visible"/>
                                      </p:to>
                                    </p:set>
                                    <p:animEffect transition="in" filter="fade">
                                      <p:cBhvr>
                                        <p:cTn id="12" dur="1000"/>
                                        <p:tgtEl>
                                          <p:spTgt spid="6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1">
                                            <p:txEl>
                                              <p:pRg st="2" end="2"/>
                                            </p:txEl>
                                          </p:spTgt>
                                        </p:tgtEl>
                                        <p:attrNameLst>
                                          <p:attrName>style.visibility</p:attrName>
                                        </p:attrNameLst>
                                      </p:cBhvr>
                                      <p:to>
                                        <p:strVal val="visible"/>
                                      </p:to>
                                    </p:set>
                                    <p:animEffect transition="in" filter="fade">
                                      <p:cBhvr>
                                        <p:cTn id="17" dur="1000"/>
                                        <p:tgtEl>
                                          <p:spTgt spid="6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1">
                                            <p:txEl>
                                              <p:pRg st="3" end="3"/>
                                            </p:txEl>
                                          </p:spTgt>
                                        </p:tgtEl>
                                        <p:attrNameLst>
                                          <p:attrName>style.visibility</p:attrName>
                                        </p:attrNameLst>
                                      </p:cBhvr>
                                      <p:to>
                                        <p:strVal val="visible"/>
                                      </p:to>
                                    </p:set>
                                    <p:animEffect transition="in" filter="fade">
                                      <p:cBhvr>
                                        <p:cTn id="22" dur="1000"/>
                                        <p:tgtEl>
                                          <p:spTgt spid="6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1">
                                            <p:txEl>
                                              <p:pRg st="4" end="4"/>
                                            </p:txEl>
                                          </p:spTgt>
                                        </p:tgtEl>
                                        <p:attrNameLst>
                                          <p:attrName>style.visibility</p:attrName>
                                        </p:attrNameLst>
                                      </p:cBhvr>
                                      <p:to>
                                        <p:strVal val="visible"/>
                                      </p:to>
                                    </p:set>
                                    <p:animEffect transition="in" filter="fade">
                                      <p:cBhvr>
                                        <p:cTn id="27" dur="1000"/>
                                        <p:tgtEl>
                                          <p:spTgt spid="6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1">
                                            <p:txEl>
                                              <p:pRg st="5" end="5"/>
                                            </p:txEl>
                                          </p:spTgt>
                                        </p:tgtEl>
                                        <p:attrNameLst>
                                          <p:attrName>style.visibility</p:attrName>
                                        </p:attrNameLst>
                                      </p:cBhvr>
                                      <p:to>
                                        <p:strVal val="visible"/>
                                      </p:to>
                                    </p:set>
                                    <p:animEffect transition="in" filter="fade">
                                      <p:cBhvr>
                                        <p:cTn id="32" dur="1000"/>
                                        <p:tgtEl>
                                          <p:spTgt spid="6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71">
                                            <p:txEl>
                                              <p:pRg st="6" end="6"/>
                                            </p:txEl>
                                          </p:spTgt>
                                        </p:tgtEl>
                                        <p:attrNameLst>
                                          <p:attrName>style.visibility</p:attrName>
                                        </p:attrNameLst>
                                      </p:cBhvr>
                                      <p:to>
                                        <p:strVal val="visible"/>
                                      </p:to>
                                    </p:set>
                                    <p:animEffect transition="in" filter="fade">
                                      <p:cBhvr>
                                        <p:cTn id="37" dur="1000"/>
                                        <p:tgtEl>
                                          <p:spTgt spid="67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71">
                                            <p:txEl>
                                              <p:pRg st="7" end="7"/>
                                            </p:txEl>
                                          </p:spTgt>
                                        </p:tgtEl>
                                        <p:attrNameLst>
                                          <p:attrName>style.visibility</p:attrName>
                                        </p:attrNameLst>
                                      </p:cBhvr>
                                      <p:to>
                                        <p:strVal val="visible"/>
                                      </p:to>
                                    </p:set>
                                    <p:animEffect transition="in" filter="fade">
                                      <p:cBhvr>
                                        <p:cTn id="42" dur="1000"/>
                                        <p:tgtEl>
                                          <p:spTgt spid="67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71">
                                            <p:txEl>
                                              <p:pRg st="8" end="8"/>
                                            </p:txEl>
                                          </p:spTgt>
                                        </p:tgtEl>
                                        <p:attrNameLst>
                                          <p:attrName>style.visibility</p:attrName>
                                        </p:attrNameLst>
                                      </p:cBhvr>
                                      <p:to>
                                        <p:strVal val="visible"/>
                                      </p:to>
                                    </p:set>
                                    <p:animEffect transition="in" filter="fade">
                                      <p:cBhvr>
                                        <p:cTn id="47" dur="1000"/>
                                        <p:tgtEl>
                                          <p:spTgt spid="67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71">
                                            <p:txEl>
                                              <p:pRg st="9" end="9"/>
                                            </p:txEl>
                                          </p:spTgt>
                                        </p:tgtEl>
                                        <p:attrNameLst>
                                          <p:attrName>style.visibility</p:attrName>
                                        </p:attrNameLst>
                                      </p:cBhvr>
                                      <p:to>
                                        <p:strVal val="visible"/>
                                      </p:to>
                                    </p:set>
                                    <p:animEffect transition="in" filter="fade">
                                      <p:cBhvr>
                                        <p:cTn id="52" dur="1000"/>
                                        <p:tgtEl>
                                          <p:spTgt spid="67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71">
                                            <p:txEl>
                                              <p:pRg st="10" end="10"/>
                                            </p:txEl>
                                          </p:spTgt>
                                        </p:tgtEl>
                                        <p:attrNameLst>
                                          <p:attrName>style.visibility</p:attrName>
                                        </p:attrNameLst>
                                      </p:cBhvr>
                                      <p:to>
                                        <p:strVal val="visible"/>
                                      </p:to>
                                    </p:set>
                                    <p:animEffect transition="in" filter="fade">
                                      <p:cBhvr>
                                        <p:cTn id="57" dur="1000"/>
                                        <p:tgtEl>
                                          <p:spTgt spid="67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71">
                                            <p:txEl>
                                              <p:pRg st="11" end="11"/>
                                            </p:txEl>
                                          </p:spTgt>
                                        </p:tgtEl>
                                        <p:attrNameLst>
                                          <p:attrName>style.visibility</p:attrName>
                                        </p:attrNameLst>
                                      </p:cBhvr>
                                      <p:to>
                                        <p:strVal val="visible"/>
                                      </p:to>
                                    </p:set>
                                    <p:animEffect transition="in" filter="fade">
                                      <p:cBhvr>
                                        <p:cTn id="62" dur="1000"/>
                                        <p:tgtEl>
                                          <p:spTgt spid="671">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71">
                                            <p:txEl>
                                              <p:pRg st="12" end="12"/>
                                            </p:txEl>
                                          </p:spTgt>
                                        </p:tgtEl>
                                        <p:attrNameLst>
                                          <p:attrName>style.visibility</p:attrName>
                                        </p:attrNameLst>
                                      </p:cBhvr>
                                      <p:to>
                                        <p:strVal val="visible"/>
                                      </p:to>
                                    </p:set>
                                    <p:animEffect transition="in" filter="fade">
                                      <p:cBhvr>
                                        <p:cTn id="67" dur="1000"/>
                                        <p:tgtEl>
                                          <p:spTgt spid="6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7"/>
          <p:cNvSpPr txBox="1">
            <a:spLocks noGrp="1"/>
          </p:cNvSpPr>
          <p:nvPr>
            <p:ph type="title"/>
          </p:nvPr>
        </p:nvSpPr>
        <p:spPr>
          <a:xfrm>
            <a:off x="311700" y="449950"/>
            <a:ext cx="8520600" cy="43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11- Covers how to monitor your applications health with metrics and logs.</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12- all handson to install the Kubernetes cluster "the Hard way"</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13- covers how to find and view information about your resources </a:t>
            </a:r>
            <a:endParaRPr sz="2400" b="1">
              <a:latin typeface="Comfortaa"/>
              <a:ea typeface="Comfortaa"/>
              <a:cs typeface="Comfortaa"/>
              <a:sym typeface="Comfortaa"/>
            </a:endParaRPr>
          </a:p>
          <a:p>
            <a:pPr marL="0" lvl="0" indent="0" algn="l" rtl="0">
              <a:spcBef>
                <a:spcPts val="0"/>
              </a:spcBef>
              <a:spcAft>
                <a:spcPts val="0"/>
              </a:spcAft>
              <a:buNone/>
            </a:pPr>
            <a:r>
              <a:rPr lang="en" sz="2400" b="1">
                <a:latin typeface="Comfortaa"/>
                <a:ea typeface="Comfortaa"/>
                <a:cs typeface="Comfortaa"/>
                <a:sym typeface="Comfortaa"/>
              </a:rPr>
              <a:t>14- Practice, Practice, Practice with troubleshooting labs</a:t>
            </a: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a:p>
            <a:pPr marL="0" lvl="0" indent="0" algn="l" rtl="0">
              <a:spcBef>
                <a:spcPts val="0"/>
              </a:spcBef>
              <a:spcAft>
                <a:spcPts val="0"/>
              </a:spcAft>
              <a:buNone/>
            </a:pPr>
            <a:endParaRPr sz="2400" b="1">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animEffect transition="in" filter="fade">
                                      <p:cBhvr>
                                        <p:cTn id="7" dur="1000"/>
                                        <p:tgtEl>
                                          <p:spTgt spid="1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xEl>
                                              <p:pRg st="1" end="1"/>
                                            </p:txEl>
                                          </p:spTgt>
                                        </p:tgtEl>
                                        <p:attrNameLst>
                                          <p:attrName>style.visibility</p:attrName>
                                        </p:attrNameLst>
                                      </p:cBhvr>
                                      <p:to>
                                        <p:strVal val="visible"/>
                                      </p:to>
                                    </p:set>
                                    <p:animEffect transition="in" filter="fade">
                                      <p:cBhvr>
                                        <p:cTn id="12" dur="1000"/>
                                        <p:tgtEl>
                                          <p:spTgt spid="1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
                                            <p:txEl>
                                              <p:pRg st="2" end="2"/>
                                            </p:txEl>
                                          </p:spTgt>
                                        </p:tgtEl>
                                        <p:attrNameLst>
                                          <p:attrName>style.visibility</p:attrName>
                                        </p:attrNameLst>
                                      </p:cBhvr>
                                      <p:to>
                                        <p:strVal val="visible"/>
                                      </p:to>
                                    </p:set>
                                    <p:animEffect transition="in" filter="fade">
                                      <p:cBhvr>
                                        <p:cTn id="17" dur="1000"/>
                                        <p:tgtEl>
                                          <p:spTgt spid="1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4">
                                            <p:txEl>
                                              <p:pRg st="3" end="3"/>
                                            </p:txEl>
                                          </p:spTgt>
                                        </p:tgtEl>
                                        <p:attrNameLst>
                                          <p:attrName>style.visibility</p:attrName>
                                        </p:attrNameLst>
                                      </p:cBhvr>
                                      <p:to>
                                        <p:strVal val="visible"/>
                                      </p:to>
                                    </p:set>
                                    <p:animEffect transition="in" filter="fade">
                                      <p:cBhvr>
                                        <p:cTn id="22" dur="1000"/>
                                        <p:tgtEl>
                                          <p:spTgt spid="1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
                                            <p:txEl>
                                              <p:pRg st="4" end="4"/>
                                            </p:txEl>
                                          </p:spTgt>
                                        </p:tgtEl>
                                        <p:attrNameLst>
                                          <p:attrName>style.visibility</p:attrName>
                                        </p:attrNameLst>
                                      </p:cBhvr>
                                      <p:to>
                                        <p:strVal val="visible"/>
                                      </p:to>
                                    </p:set>
                                    <p:animEffect transition="in" filter="fade">
                                      <p:cBhvr>
                                        <p:cTn id="27" dur="1000"/>
                                        <p:tgtEl>
                                          <p:spTgt spid="12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4">
                                            <p:txEl>
                                              <p:pRg st="5" end="5"/>
                                            </p:txEl>
                                          </p:spTgt>
                                        </p:tgtEl>
                                        <p:attrNameLst>
                                          <p:attrName>style.visibility</p:attrName>
                                        </p:attrNameLst>
                                      </p:cBhvr>
                                      <p:to>
                                        <p:strVal val="visible"/>
                                      </p:to>
                                    </p:set>
                                    <p:animEffect transition="in" filter="fade">
                                      <p:cBhvr>
                                        <p:cTn id="32" dur="1000"/>
                                        <p:tgtEl>
                                          <p:spTgt spid="12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
                                            <p:txEl>
                                              <p:pRg st="6" end="6"/>
                                            </p:txEl>
                                          </p:spTgt>
                                        </p:tgtEl>
                                        <p:attrNameLst>
                                          <p:attrName>style.visibility</p:attrName>
                                        </p:attrNameLst>
                                      </p:cBhvr>
                                      <p:to>
                                        <p:strVal val="visible"/>
                                      </p:to>
                                    </p:set>
                                    <p:animEffect transition="in" filter="fade">
                                      <p:cBhvr>
                                        <p:cTn id="37" dur="1000"/>
                                        <p:tgtEl>
                                          <p:spTgt spid="1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9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The Kubernetes API and Objects</a:t>
            </a:r>
            <a:endParaRPr>
              <a:latin typeface="Comfortaa"/>
              <a:ea typeface="Comfortaa"/>
              <a:cs typeface="Comfortaa"/>
              <a:sym typeface="Comforta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00"/>
          <p:cNvSpPr txBox="1">
            <a:spLocks noGrp="1"/>
          </p:cNvSpPr>
          <p:nvPr>
            <p:ph type="title"/>
          </p:nvPr>
        </p:nvSpPr>
        <p:spPr>
          <a:xfrm>
            <a:off x="490250" y="450150"/>
            <a:ext cx="7287300" cy="4090800"/>
          </a:xfrm>
          <a:prstGeom prst="rect">
            <a:avLst/>
          </a:prstGeom>
        </p:spPr>
        <p:txBody>
          <a:bodyPr spcFirstLastPara="1" wrap="square" lIns="91425" tIns="91425" rIns="91425" bIns="91425" anchor="ctr" anchorCtr="0">
            <a:noAutofit/>
          </a:bodyPr>
          <a:lstStyle/>
          <a:p>
            <a:pPr marL="0" marR="152400" lvl="0" indent="0" algn="l" rtl="0">
              <a:spcBef>
                <a:spcPts val="0"/>
              </a:spcBef>
              <a:spcAft>
                <a:spcPts val="0"/>
              </a:spcAft>
              <a:buNone/>
            </a:pPr>
            <a:r>
              <a:rPr lang="en" sz="2900">
                <a:latin typeface="Comfortaa"/>
                <a:ea typeface="Comfortaa"/>
                <a:cs typeface="Comfortaa"/>
                <a:sym typeface="Comfortaa"/>
              </a:rPr>
              <a:t>The </a:t>
            </a:r>
            <a:r>
              <a:rPr lang="en" sz="2900" b="1">
                <a:latin typeface="Comfortaa"/>
                <a:ea typeface="Comfortaa"/>
                <a:cs typeface="Comfortaa"/>
                <a:sym typeface="Comfortaa"/>
              </a:rPr>
              <a:t>Kubernetes API </a:t>
            </a:r>
            <a:r>
              <a:rPr lang="en" sz="2900">
                <a:latin typeface="Comfortaa"/>
                <a:ea typeface="Comfortaa"/>
                <a:cs typeface="Comfortaa"/>
                <a:sym typeface="Comfortaa"/>
              </a:rPr>
              <a:t>is a RESTful API exposed by the API server and is the foundation</a:t>
            </a:r>
            <a:r>
              <a:rPr lang="en" sz="2900" b="1">
                <a:latin typeface="Comfortaa"/>
                <a:ea typeface="Comfortaa"/>
                <a:cs typeface="Comfortaa"/>
                <a:sym typeface="Comfortaa"/>
              </a:rPr>
              <a:t> </a:t>
            </a:r>
            <a:r>
              <a:rPr lang="en" sz="2900">
                <a:latin typeface="Comfortaa"/>
                <a:ea typeface="Comfortaa"/>
                <a:cs typeface="Comfortaa"/>
                <a:sym typeface="Comfortaa"/>
              </a:rPr>
              <a:t>of  Kubernetes.</a:t>
            </a:r>
            <a:endParaRPr sz="27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0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mfortaa"/>
                <a:ea typeface="Comfortaa"/>
                <a:cs typeface="Comfortaa"/>
                <a:sym typeface="Comfortaa"/>
              </a:rPr>
              <a:t>Kubernetes API groups and versioning</a:t>
            </a:r>
            <a:endParaRPr>
              <a:latin typeface="Comfortaa"/>
              <a:ea typeface="Comfortaa"/>
              <a:cs typeface="Comfortaa"/>
              <a:sym typeface="Comforta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02"/>
          <p:cNvSpPr txBox="1"/>
          <p:nvPr/>
        </p:nvSpPr>
        <p:spPr>
          <a:xfrm>
            <a:off x="528700" y="188750"/>
            <a:ext cx="8135100" cy="4851000"/>
          </a:xfrm>
          <a:prstGeom prst="rect">
            <a:avLst/>
          </a:prstGeom>
          <a:noFill/>
          <a:ln>
            <a:noFill/>
          </a:ln>
        </p:spPr>
        <p:txBody>
          <a:bodyPr spcFirstLastPara="1" wrap="square" lIns="0" tIns="12700" rIns="0" bIns="0" anchor="t" anchorCtr="0">
            <a:noAutofit/>
          </a:bodyPr>
          <a:lstStyle/>
          <a:p>
            <a:pPr marL="0" marR="152400" lvl="0" indent="0" algn="l" rtl="0">
              <a:lnSpc>
                <a:spcPct val="100000"/>
              </a:lnSpc>
              <a:spcBef>
                <a:spcPts val="0"/>
              </a:spcBef>
              <a:spcAft>
                <a:spcPts val="0"/>
              </a:spcAft>
              <a:buNone/>
            </a:pPr>
            <a:endParaRPr sz="2600">
              <a:solidFill>
                <a:schemeClr val="dk1"/>
              </a:solidFill>
              <a:latin typeface="Comfortaa"/>
              <a:ea typeface="Comfortaa"/>
              <a:cs typeface="Comfortaa"/>
              <a:sym typeface="Comfortaa"/>
            </a:endParaRPr>
          </a:p>
          <a:p>
            <a:pPr marL="457200" marR="152400" lvl="0" indent="0" algn="l" rtl="0">
              <a:lnSpc>
                <a:spcPct val="100000"/>
              </a:lnSpc>
              <a:spcBef>
                <a:spcPts val="0"/>
              </a:spcBef>
              <a:spcAft>
                <a:spcPts val="0"/>
              </a:spcAft>
              <a:buNone/>
            </a:pPr>
            <a:endParaRPr sz="2600">
              <a:solidFill>
                <a:schemeClr val="dk1"/>
              </a:solidFill>
              <a:latin typeface="Comfortaa"/>
              <a:ea typeface="Comfortaa"/>
              <a:cs typeface="Comfortaa"/>
              <a:sym typeface="Comfortaa"/>
            </a:endParaRPr>
          </a:p>
          <a:p>
            <a:pPr marL="0" marR="152400" lvl="0" indent="0" algn="l" rtl="0">
              <a:lnSpc>
                <a:spcPct val="100000"/>
              </a:lnSpc>
              <a:spcBef>
                <a:spcPts val="0"/>
              </a:spcBef>
              <a:spcAft>
                <a:spcPts val="0"/>
              </a:spcAft>
              <a:buNone/>
            </a:pPr>
            <a:r>
              <a:rPr lang="en" sz="2600" b="1">
                <a:solidFill>
                  <a:schemeClr val="dk1"/>
                </a:solidFill>
                <a:latin typeface="Comfortaa"/>
                <a:ea typeface="Comfortaa"/>
                <a:cs typeface="Comfortaa"/>
                <a:sym typeface="Comfortaa"/>
              </a:rPr>
              <a:t>Everything </a:t>
            </a:r>
            <a:r>
              <a:rPr lang="en" sz="2600">
                <a:solidFill>
                  <a:schemeClr val="dk1"/>
                </a:solidFill>
                <a:latin typeface="Comfortaa"/>
                <a:ea typeface="Comfortaa"/>
                <a:cs typeface="Comfortaa"/>
                <a:sym typeface="Comfortaa"/>
              </a:rPr>
              <a:t>within the  Kubernetes is defined as an </a:t>
            </a:r>
            <a:r>
              <a:rPr lang="en" sz="2600" b="1">
                <a:solidFill>
                  <a:schemeClr val="dk1"/>
                </a:solidFill>
                <a:latin typeface="Comfortaa"/>
                <a:ea typeface="Comfortaa"/>
                <a:cs typeface="Comfortaa"/>
                <a:sym typeface="Comfortaa"/>
              </a:rPr>
              <a:t>API object or resource</a:t>
            </a:r>
            <a:r>
              <a:rPr lang="en" sz="2600">
                <a:solidFill>
                  <a:schemeClr val="dk1"/>
                </a:solidFill>
                <a:latin typeface="Comfortaa"/>
                <a:ea typeface="Comfortaa"/>
                <a:cs typeface="Comfortaa"/>
                <a:sym typeface="Comfortaa"/>
              </a:rPr>
              <a:t>.. pods, services, namespaces deployment, etc..</a:t>
            </a:r>
            <a:endParaRPr sz="2600">
              <a:solidFill>
                <a:schemeClr val="dk1"/>
              </a:solidFill>
              <a:latin typeface="Comfortaa"/>
              <a:ea typeface="Comfortaa"/>
              <a:cs typeface="Comfortaa"/>
              <a:sym typeface="Comfortaa"/>
            </a:endParaRPr>
          </a:p>
          <a:p>
            <a:pPr marL="457200" marR="152400" lvl="0" indent="0" algn="l" rtl="0">
              <a:lnSpc>
                <a:spcPct val="100000"/>
              </a:lnSpc>
              <a:spcBef>
                <a:spcPts val="0"/>
              </a:spcBef>
              <a:spcAft>
                <a:spcPts val="0"/>
              </a:spcAft>
              <a:buNone/>
            </a:pPr>
            <a:endParaRPr sz="2600">
              <a:solidFill>
                <a:schemeClr val="dk1"/>
              </a:solidFill>
              <a:latin typeface="Comfortaa"/>
              <a:ea typeface="Comfortaa"/>
              <a:cs typeface="Comfortaa"/>
              <a:sym typeface="Comfortaa"/>
            </a:endParaRPr>
          </a:p>
          <a:p>
            <a:pPr marL="0" marR="5080" lvl="0" indent="0" algn="l" rtl="0">
              <a:lnSpc>
                <a:spcPct val="100000"/>
              </a:lnSpc>
              <a:spcBef>
                <a:spcPts val="975"/>
              </a:spcBef>
              <a:spcAft>
                <a:spcPts val="0"/>
              </a:spcAft>
              <a:buNone/>
            </a:pPr>
            <a:r>
              <a:rPr lang="en" sz="2600">
                <a:solidFill>
                  <a:schemeClr val="dk1"/>
                </a:solidFill>
                <a:latin typeface="Comfortaa"/>
                <a:ea typeface="Comfortaa"/>
                <a:cs typeface="Comfortaa"/>
                <a:sym typeface="Comfortaa"/>
              </a:rPr>
              <a:t>The Kubernetes API allows to query and manipulate their state using the kubectl cli or using RESTful API calls to ensure that the object exists.</a:t>
            </a:r>
            <a:endParaRPr sz="2600">
              <a:solidFill>
                <a:schemeClr val="dk1"/>
              </a:solidFill>
              <a:latin typeface="Comfortaa"/>
              <a:ea typeface="Comfortaa"/>
              <a:cs typeface="Comfortaa"/>
              <a:sym typeface="Comfortaa"/>
            </a:endParaRPr>
          </a:p>
        </p:txBody>
      </p:sp>
      <p:sp>
        <p:nvSpPr>
          <p:cNvPr id="692" name="Google Shape;692;p102"/>
          <p:cNvSpPr txBox="1"/>
          <p:nvPr/>
        </p:nvSpPr>
        <p:spPr>
          <a:xfrm>
            <a:off x="7783979" y="4711195"/>
            <a:ext cx="814800" cy="1779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 sz="1000" u="sng">
                <a:solidFill>
                  <a:schemeClr val="hlink"/>
                </a:solidFill>
                <a:latin typeface="Arial"/>
                <a:ea typeface="Arial"/>
                <a:cs typeface="Arial"/>
                <a:sym typeface="Arial"/>
                <a:hlinkClick r:id="rId3"/>
              </a:rPr>
              <a:t>Image Source</a:t>
            </a:r>
            <a:endParaRPr sz="10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1">
                                            <p:txEl>
                                              <p:pRg st="0" end="0"/>
                                            </p:txEl>
                                          </p:spTgt>
                                        </p:tgtEl>
                                        <p:attrNameLst>
                                          <p:attrName>style.visibility</p:attrName>
                                        </p:attrNameLst>
                                      </p:cBhvr>
                                      <p:to>
                                        <p:strVal val="visible"/>
                                      </p:to>
                                    </p:set>
                                    <p:animEffect transition="in" filter="fade">
                                      <p:cBhvr>
                                        <p:cTn id="7" dur="1000"/>
                                        <p:tgtEl>
                                          <p:spTgt spid="6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1">
                                            <p:txEl>
                                              <p:pRg st="1" end="1"/>
                                            </p:txEl>
                                          </p:spTgt>
                                        </p:tgtEl>
                                        <p:attrNameLst>
                                          <p:attrName>style.visibility</p:attrName>
                                        </p:attrNameLst>
                                      </p:cBhvr>
                                      <p:to>
                                        <p:strVal val="visible"/>
                                      </p:to>
                                    </p:set>
                                    <p:animEffect transition="in" filter="fade">
                                      <p:cBhvr>
                                        <p:cTn id="12" dur="1000"/>
                                        <p:tgtEl>
                                          <p:spTgt spid="6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1">
                                            <p:txEl>
                                              <p:pRg st="2" end="2"/>
                                            </p:txEl>
                                          </p:spTgt>
                                        </p:tgtEl>
                                        <p:attrNameLst>
                                          <p:attrName>style.visibility</p:attrName>
                                        </p:attrNameLst>
                                      </p:cBhvr>
                                      <p:to>
                                        <p:strVal val="visible"/>
                                      </p:to>
                                    </p:set>
                                    <p:animEffect transition="in" filter="fade">
                                      <p:cBhvr>
                                        <p:cTn id="17" dur="1000"/>
                                        <p:tgtEl>
                                          <p:spTgt spid="6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1">
                                            <p:txEl>
                                              <p:pRg st="3" end="3"/>
                                            </p:txEl>
                                          </p:spTgt>
                                        </p:tgtEl>
                                        <p:attrNameLst>
                                          <p:attrName>style.visibility</p:attrName>
                                        </p:attrNameLst>
                                      </p:cBhvr>
                                      <p:to>
                                        <p:strVal val="visible"/>
                                      </p:to>
                                    </p:set>
                                    <p:animEffect transition="in" filter="fade">
                                      <p:cBhvr>
                                        <p:cTn id="22" dur="1000"/>
                                        <p:tgtEl>
                                          <p:spTgt spid="6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1">
                                            <p:txEl>
                                              <p:pRg st="4" end="4"/>
                                            </p:txEl>
                                          </p:spTgt>
                                        </p:tgtEl>
                                        <p:attrNameLst>
                                          <p:attrName>style.visibility</p:attrName>
                                        </p:attrNameLst>
                                      </p:cBhvr>
                                      <p:to>
                                        <p:strVal val="visible"/>
                                      </p:to>
                                    </p:set>
                                    <p:animEffect transition="in" filter="fade">
                                      <p:cBhvr>
                                        <p:cTn id="27" dur="1000"/>
                                        <p:tgtEl>
                                          <p:spTgt spid="6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3"/>
          <p:cNvSpPr txBox="1"/>
          <p:nvPr/>
        </p:nvSpPr>
        <p:spPr>
          <a:xfrm>
            <a:off x="211200" y="122300"/>
            <a:ext cx="8587500" cy="4768800"/>
          </a:xfrm>
          <a:prstGeom prst="rect">
            <a:avLst/>
          </a:prstGeom>
          <a:noFill/>
          <a:ln>
            <a:noFill/>
          </a:ln>
        </p:spPr>
        <p:txBody>
          <a:bodyPr spcFirstLastPara="1" wrap="square" lIns="0" tIns="27925" rIns="0" bIns="0" anchor="t" anchorCtr="0">
            <a:noAutofit/>
          </a:bodyPr>
          <a:lstStyle/>
          <a:p>
            <a:pPr marL="0" marR="547370" lvl="0" indent="0" algn="l" rtl="0">
              <a:lnSpc>
                <a:spcPct val="118750"/>
              </a:lnSpc>
              <a:spcBef>
                <a:spcPts val="0"/>
              </a:spcBef>
              <a:spcAft>
                <a:spcPts val="0"/>
              </a:spcAft>
              <a:buNone/>
            </a:pPr>
            <a:r>
              <a:rPr lang="en" sz="2200" b="1">
                <a:solidFill>
                  <a:schemeClr val="dk1"/>
                </a:solidFill>
                <a:latin typeface="Comfortaa"/>
                <a:ea typeface="Comfortaa"/>
                <a:cs typeface="Comfortaa"/>
                <a:sym typeface="Comfortaa"/>
              </a:rPr>
              <a:t>The Kubernetes REST API is organized in a hierarchy using a REST URL with /api or /apis as API entrypoints or root of the path. </a:t>
            </a:r>
            <a:endParaRPr sz="2200" b="1">
              <a:solidFill>
                <a:schemeClr val="dk1"/>
              </a:solidFill>
              <a:latin typeface="Comfortaa"/>
              <a:ea typeface="Comfortaa"/>
              <a:cs typeface="Comfortaa"/>
              <a:sym typeface="Comfortaa"/>
            </a:endParaRPr>
          </a:p>
          <a:p>
            <a:pPr marL="0" marR="547370" lvl="0" indent="0" algn="l" rtl="0">
              <a:lnSpc>
                <a:spcPct val="118750"/>
              </a:lnSpc>
              <a:spcBef>
                <a:spcPts val="0"/>
              </a:spcBef>
              <a:spcAft>
                <a:spcPts val="0"/>
              </a:spcAft>
              <a:buNone/>
            </a:pPr>
            <a:endParaRPr sz="2200" b="1">
              <a:solidFill>
                <a:schemeClr val="dk1"/>
              </a:solidFill>
              <a:latin typeface="Comfortaa"/>
              <a:ea typeface="Comfortaa"/>
              <a:cs typeface="Comfortaa"/>
              <a:sym typeface="Comfortaa"/>
            </a:endParaRPr>
          </a:p>
          <a:p>
            <a:pPr marL="0" marR="547370" lvl="0" indent="0" algn="l" rtl="0">
              <a:lnSpc>
                <a:spcPct val="118750"/>
              </a:lnSpc>
              <a:spcBef>
                <a:spcPts val="0"/>
              </a:spcBef>
              <a:spcAft>
                <a:spcPts val="0"/>
              </a:spcAft>
              <a:buNone/>
            </a:pPr>
            <a:r>
              <a:rPr lang="en" sz="2200" b="1">
                <a:solidFill>
                  <a:schemeClr val="dk1"/>
                </a:solidFill>
                <a:latin typeface="Comfortaa"/>
                <a:ea typeface="Comfortaa"/>
                <a:cs typeface="Comfortaa"/>
                <a:sym typeface="Comfortaa"/>
              </a:rPr>
              <a:t>API resources or objects are organized in REST collections called API groups. an API group is a collection of K8s objects or resources. Makes it easier to manage and extend the functionality of these objects or resources. /apis and /api are API group lists</a:t>
            </a:r>
            <a:endParaRPr sz="2200" b="1">
              <a:solidFill>
                <a:schemeClr val="dk1"/>
              </a:solidFill>
              <a:latin typeface="Comfortaa"/>
              <a:ea typeface="Comfortaa"/>
              <a:cs typeface="Comfortaa"/>
              <a:sym typeface="Comfortaa"/>
            </a:endParaRPr>
          </a:p>
          <a:p>
            <a:pPr marL="0" marR="547370" lvl="0" indent="0" algn="l" rtl="0">
              <a:lnSpc>
                <a:spcPct val="118750"/>
              </a:lnSpc>
              <a:spcBef>
                <a:spcPts val="0"/>
              </a:spcBef>
              <a:spcAft>
                <a:spcPts val="0"/>
              </a:spcAft>
              <a:buNone/>
            </a:pPr>
            <a:endParaRPr sz="2200" b="1">
              <a:solidFill>
                <a:schemeClr val="dk1"/>
              </a:solidFill>
              <a:latin typeface="Comfortaa"/>
              <a:ea typeface="Comfortaa"/>
              <a:cs typeface="Comfortaa"/>
              <a:sym typeface="Comfortaa"/>
            </a:endParaRPr>
          </a:p>
          <a:p>
            <a:pPr marL="0" marR="547370" lvl="0" indent="0" algn="l" rtl="0">
              <a:lnSpc>
                <a:spcPct val="118750"/>
              </a:lnSpc>
              <a:spcBef>
                <a:spcPts val="0"/>
              </a:spcBef>
              <a:spcAft>
                <a:spcPts val="0"/>
              </a:spcAft>
              <a:buNone/>
            </a:pPr>
            <a:r>
              <a:rPr lang="en" sz="2200" b="1">
                <a:solidFill>
                  <a:schemeClr val="dk1"/>
                </a:solidFill>
                <a:latin typeface="Comfortaa"/>
                <a:ea typeface="Comfortaa"/>
                <a:cs typeface="Comfortaa"/>
                <a:sym typeface="Comfortaa"/>
              </a:rPr>
              <a:t>Referenced within the resource or object configuration using the </a:t>
            </a:r>
            <a:r>
              <a:rPr lang="en" sz="2200" b="1">
                <a:solidFill>
                  <a:srgbClr val="00FF00"/>
                </a:solidFill>
                <a:latin typeface="Comfortaa"/>
                <a:ea typeface="Comfortaa"/>
                <a:cs typeface="Comfortaa"/>
                <a:sym typeface="Comfortaa"/>
              </a:rPr>
              <a:t>apiVersion</a:t>
            </a:r>
            <a:r>
              <a:rPr lang="en" sz="2200" b="1">
                <a:solidFill>
                  <a:srgbClr val="1155CC"/>
                </a:solidFill>
                <a:latin typeface="Comfortaa"/>
                <a:ea typeface="Comfortaa"/>
                <a:cs typeface="Comfortaa"/>
                <a:sym typeface="Comfortaa"/>
              </a:rPr>
              <a:t> </a:t>
            </a:r>
            <a:r>
              <a:rPr lang="en" sz="2200" b="1">
                <a:solidFill>
                  <a:schemeClr val="dk1"/>
                </a:solidFill>
                <a:latin typeface="Comfortaa"/>
                <a:ea typeface="Comfortaa"/>
                <a:cs typeface="Comfortaa"/>
                <a:sym typeface="Comfortaa"/>
              </a:rPr>
              <a:t>and </a:t>
            </a:r>
            <a:r>
              <a:rPr lang="en" sz="2200" b="1">
                <a:solidFill>
                  <a:srgbClr val="00FF00"/>
                </a:solidFill>
                <a:latin typeface="Comfortaa"/>
                <a:ea typeface="Comfortaa"/>
                <a:cs typeface="Comfortaa"/>
                <a:sym typeface="Comfortaa"/>
              </a:rPr>
              <a:t>kind</a:t>
            </a:r>
            <a:r>
              <a:rPr lang="en" sz="2200" b="1">
                <a:solidFill>
                  <a:schemeClr val="dk1"/>
                </a:solidFill>
                <a:latin typeface="Comfortaa"/>
                <a:ea typeface="Comfortaa"/>
                <a:cs typeface="Comfortaa"/>
                <a:sym typeface="Comfortaa"/>
              </a:rPr>
              <a:t>.</a:t>
            </a:r>
            <a:endParaRPr sz="2200" b="1">
              <a:solidFill>
                <a:schemeClr val="dk1"/>
              </a:solidFill>
              <a:latin typeface="Comfortaa"/>
              <a:ea typeface="Comfortaa"/>
              <a:cs typeface="Comfortaa"/>
              <a:sym typeface="Comfortaa"/>
            </a:endParaRPr>
          </a:p>
          <a:p>
            <a:pPr marL="457200" marR="0" lvl="0" indent="0" algn="l" rtl="0">
              <a:lnSpc>
                <a:spcPct val="100000"/>
              </a:lnSpc>
              <a:spcBef>
                <a:spcPts val="930"/>
              </a:spcBef>
              <a:spcAft>
                <a:spcPts val="0"/>
              </a:spcAft>
              <a:buNone/>
            </a:pPr>
            <a:endParaRPr sz="24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7">
                                            <p:txEl>
                                              <p:pRg st="0" end="0"/>
                                            </p:txEl>
                                          </p:spTgt>
                                        </p:tgtEl>
                                        <p:attrNameLst>
                                          <p:attrName>style.visibility</p:attrName>
                                        </p:attrNameLst>
                                      </p:cBhvr>
                                      <p:to>
                                        <p:strVal val="visible"/>
                                      </p:to>
                                    </p:set>
                                    <p:animEffect transition="in" filter="fade">
                                      <p:cBhvr>
                                        <p:cTn id="7" dur="1000"/>
                                        <p:tgtEl>
                                          <p:spTgt spid="6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xEl>
                                              <p:pRg st="1" end="1"/>
                                            </p:txEl>
                                          </p:spTgt>
                                        </p:tgtEl>
                                        <p:attrNameLst>
                                          <p:attrName>style.visibility</p:attrName>
                                        </p:attrNameLst>
                                      </p:cBhvr>
                                      <p:to>
                                        <p:strVal val="visible"/>
                                      </p:to>
                                    </p:set>
                                    <p:animEffect transition="in" filter="fade">
                                      <p:cBhvr>
                                        <p:cTn id="12" dur="1000"/>
                                        <p:tgtEl>
                                          <p:spTgt spid="6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7">
                                            <p:txEl>
                                              <p:pRg st="2" end="2"/>
                                            </p:txEl>
                                          </p:spTgt>
                                        </p:tgtEl>
                                        <p:attrNameLst>
                                          <p:attrName>style.visibility</p:attrName>
                                        </p:attrNameLst>
                                      </p:cBhvr>
                                      <p:to>
                                        <p:strVal val="visible"/>
                                      </p:to>
                                    </p:set>
                                    <p:animEffect transition="in" filter="fade">
                                      <p:cBhvr>
                                        <p:cTn id="17" dur="1000"/>
                                        <p:tgtEl>
                                          <p:spTgt spid="6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7">
                                            <p:txEl>
                                              <p:pRg st="3" end="3"/>
                                            </p:txEl>
                                          </p:spTgt>
                                        </p:tgtEl>
                                        <p:attrNameLst>
                                          <p:attrName>style.visibility</p:attrName>
                                        </p:attrNameLst>
                                      </p:cBhvr>
                                      <p:to>
                                        <p:strVal val="visible"/>
                                      </p:to>
                                    </p:set>
                                    <p:animEffect transition="in" filter="fade">
                                      <p:cBhvr>
                                        <p:cTn id="22" dur="1000"/>
                                        <p:tgtEl>
                                          <p:spTgt spid="6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7">
                                            <p:txEl>
                                              <p:pRg st="4" end="4"/>
                                            </p:txEl>
                                          </p:spTgt>
                                        </p:tgtEl>
                                        <p:attrNameLst>
                                          <p:attrName>style.visibility</p:attrName>
                                        </p:attrNameLst>
                                      </p:cBhvr>
                                      <p:to>
                                        <p:strVal val="visible"/>
                                      </p:to>
                                    </p:set>
                                    <p:animEffect transition="in" filter="fade">
                                      <p:cBhvr>
                                        <p:cTn id="27" dur="1000"/>
                                        <p:tgtEl>
                                          <p:spTgt spid="6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97">
                                            <p:txEl>
                                              <p:pRg st="5" end="5"/>
                                            </p:txEl>
                                          </p:spTgt>
                                        </p:tgtEl>
                                        <p:attrNameLst>
                                          <p:attrName>style.visibility</p:attrName>
                                        </p:attrNameLst>
                                      </p:cBhvr>
                                      <p:to>
                                        <p:strVal val="visible"/>
                                      </p:to>
                                    </p:set>
                                    <p:animEffect transition="in" filter="fade">
                                      <p:cBhvr>
                                        <p:cTn id="32" dur="1000"/>
                                        <p:tgtEl>
                                          <p:spTgt spid="6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04"/>
          <p:cNvSpPr txBox="1">
            <a:spLocks noGrp="1"/>
          </p:cNvSpPr>
          <p:nvPr>
            <p:ph type="title"/>
          </p:nvPr>
        </p:nvSpPr>
        <p:spPr>
          <a:xfrm>
            <a:off x="1129407" y="1547530"/>
            <a:ext cx="6885300" cy="221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03" name="Google Shape;703;p104"/>
          <p:cNvSpPr txBox="1">
            <a:spLocks noGrp="1"/>
          </p:cNvSpPr>
          <p:nvPr>
            <p:ph type="body" idx="1"/>
          </p:nvPr>
        </p:nvSpPr>
        <p:spPr>
          <a:xfrm>
            <a:off x="159425" y="198075"/>
            <a:ext cx="8813700" cy="45729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l" rtl="0">
              <a:spcBef>
                <a:spcPts val="0"/>
              </a:spcBef>
              <a:spcAft>
                <a:spcPts val="0"/>
              </a:spcAft>
              <a:buNone/>
            </a:pPr>
            <a:r>
              <a:rPr lang="en" sz="2400" b="1">
                <a:solidFill>
                  <a:srgbClr val="FFFFFF"/>
                </a:solidFill>
                <a:latin typeface="Comfortaa"/>
                <a:ea typeface="Comfortaa"/>
                <a:cs typeface="Comfortaa"/>
                <a:sym typeface="Comfortaa"/>
              </a:rPr>
              <a:t>There are two types of K8s API groups:</a:t>
            </a:r>
            <a:endParaRPr sz="2400" b="1">
              <a:solidFill>
                <a:srgbClr val="FFFFFF"/>
              </a:solidFill>
              <a:latin typeface="Comfortaa"/>
              <a:ea typeface="Comfortaa"/>
              <a:cs typeface="Comfortaa"/>
              <a:sym typeface="Comfortaa"/>
            </a:endParaRPr>
          </a:p>
          <a:p>
            <a:pPr marL="457200" lvl="0" indent="-342900" algn="l" rtl="0">
              <a:spcBef>
                <a:spcPts val="1200"/>
              </a:spcBef>
              <a:spcAft>
                <a:spcPts val="0"/>
              </a:spcAft>
              <a:buSzPts val="1800"/>
              <a:buFont typeface="Comfortaa"/>
              <a:buAutoNum type="romanUcPeriod"/>
            </a:pPr>
            <a:r>
              <a:rPr lang="en" sz="2400" b="1">
                <a:solidFill>
                  <a:srgbClr val="FFFFFF"/>
                </a:solidFill>
                <a:latin typeface="Comfortaa"/>
                <a:ea typeface="Comfortaa"/>
                <a:cs typeface="Comfortaa"/>
                <a:sym typeface="Comfortaa"/>
              </a:rPr>
              <a:t>The </a:t>
            </a:r>
            <a:r>
              <a:rPr lang="en" sz="2400" b="1">
                <a:solidFill>
                  <a:srgbClr val="00FF00"/>
                </a:solidFill>
                <a:latin typeface="Comfortaa"/>
                <a:ea typeface="Comfortaa"/>
                <a:cs typeface="Comfortaa"/>
                <a:sym typeface="Comfortaa"/>
              </a:rPr>
              <a:t>core </a:t>
            </a:r>
            <a:r>
              <a:rPr lang="en" sz="2400" b="1">
                <a:solidFill>
                  <a:srgbClr val="FFFFFF"/>
                </a:solidFill>
                <a:latin typeface="Comfortaa"/>
                <a:ea typeface="Comfortaa"/>
                <a:cs typeface="Comfortaa"/>
                <a:sym typeface="Comfortaa"/>
              </a:rPr>
              <a:t>(also called </a:t>
            </a:r>
            <a:r>
              <a:rPr lang="en" sz="2400" b="1">
                <a:solidFill>
                  <a:srgbClr val="00FF00"/>
                </a:solidFill>
                <a:latin typeface="Comfortaa"/>
                <a:ea typeface="Comfortaa"/>
                <a:cs typeface="Comfortaa"/>
                <a:sym typeface="Comfortaa"/>
              </a:rPr>
              <a:t>legacy</a:t>
            </a:r>
            <a:r>
              <a:rPr lang="en" sz="2400" b="1">
                <a:solidFill>
                  <a:srgbClr val="FFFFFF"/>
                </a:solidFill>
                <a:latin typeface="Comfortaa"/>
                <a:ea typeface="Comfortaa"/>
                <a:cs typeface="Comfortaa"/>
                <a:sym typeface="Comfortaa"/>
              </a:rPr>
              <a:t>) group is found at REST path</a:t>
            </a:r>
            <a:r>
              <a:rPr lang="en" sz="2400" b="1">
                <a:solidFill>
                  <a:srgbClr val="00FF00"/>
                </a:solidFill>
                <a:latin typeface="Comfortaa"/>
                <a:ea typeface="Comfortaa"/>
                <a:cs typeface="Comfortaa"/>
                <a:sym typeface="Comfortaa"/>
              </a:rPr>
              <a:t> </a:t>
            </a:r>
            <a:r>
              <a:rPr lang="en" sz="2200" b="1">
                <a:solidFill>
                  <a:srgbClr val="00FF00"/>
                </a:solidFill>
                <a:latin typeface="Comfortaa"/>
                <a:ea typeface="Comfortaa"/>
                <a:cs typeface="Comfortaa"/>
                <a:sym typeface="Comfortaa"/>
              </a:rPr>
              <a:t>/api/v1</a:t>
            </a:r>
            <a:r>
              <a:rPr lang="en" sz="2400" b="1">
                <a:solidFill>
                  <a:srgbClr val="FFFFFF"/>
                </a:solidFill>
                <a:latin typeface="Comfortaa"/>
                <a:ea typeface="Comfortaa"/>
                <a:cs typeface="Comfortaa"/>
                <a:sym typeface="Comfortaa"/>
              </a:rPr>
              <a:t> (The core group name is not specified) </a:t>
            </a:r>
            <a:endParaRPr sz="2400" b="1">
              <a:solidFill>
                <a:srgbClr val="FFFFFF"/>
              </a:solidFill>
              <a:latin typeface="Comfortaa"/>
              <a:ea typeface="Comfortaa"/>
              <a:cs typeface="Comfortaa"/>
              <a:sym typeface="Comfortaa"/>
            </a:endParaRPr>
          </a:p>
          <a:p>
            <a:pPr marL="457200" lvl="0" indent="0" algn="l" rtl="0">
              <a:spcBef>
                <a:spcPts val="1200"/>
              </a:spcBef>
              <a:spcAft>
                <a:spcPts val="0"/>
              </a:spcAft>
              <a:buNone/>
            </a:pPr>
            <a:r>
              <a:rPr lang="en" sz="2200" b="1">
                <a:solidFill>
                  <a:srgbClr val="FFFFFF"/>
                </a:solidFill>
                <a:latin typeface="Comfortaa"/>
                <a:ea typeface="Comfortaa"/>
                <a:cs typeface="Comfortaa"/>
                <a:sym typeface="Comfortaa"/>
              </a:rPr>
              <a:t>&gt; apiVersion: v1</a:t>
            </a:r>
            <a:endParaRPr sz="2200" b="1">
              <a:solidFill>
                <a:srgbClr val="FFFFFF"/>
              </a:solidFill>
              <a:latin typeface="Comfortaa"/>
              <a:ea typeface="Comfortaa"/>
              <a:cs typeface="Comfortaa"/>
              <a:sym typeface="Comfortaa"/>
            </a:endParaRPr>
          </a:p>
          <a:p>
            <a:pPr marL="457200" lvl="0" indent="0" algn="l" rtl="0">
              <a:spcBef>
                <a:spcPts val="1200"/>
              </a:spcBef>
              <a:spcAft>
                <a:spcPts val="0"/>
              </a:spcAft>
              <a:buNone/>
            </a:pPr>
            <a:endParaRPr sz="2200" b="1">
              <a:solidFill>
                <a:srgbClr val="FFFFFF"/>
              </a:solidFill>
              <a:latin typeface="Comfortaa"/>
              <a:ea typeface="Comfortaa"/>
              <a:cs typeface="Comfortaa"/>
              <a:sym typeface="Comfortaa"/>
            </a:endParaRPr>
          </a:p>
          <a:p>
            <a:pPr marL="457200" lvl="0" indent="-342900" algn="l" rtl="0">
              <a:spcBef>
                <a:spcPts val="1200"/>
              </a:spcBef>
              <a:spcAft>
                <a:spcPts val="0"/>
              </a:spcAft>
              <a:buSzPts val="1800"/>
              <a:buFont typeface="Comfortaa"/>
              <a:buAutoNum type="romanUcPeriod"/>
            </a:pPr>
            <a:r>
              <a:rPr lang="en" sz="2400" b="1">
                <a:solidFill>
                  <a:srgbClr val="FFFFFF"/>
                </a:solidFill>
                <a:latin typeface="Comfortaa"/>
                <a:ea typeface="Comfortaa"/>
                <a:cs typeface="Comfortaa"/>
                <a:sym typeface="Comfortaa"/>
              </a:rPr>
              <a:t>The </a:t>
            </a:r>
            <a:r>
              <a:rPr lang="en" sz="2400" b="1">
                <a:solidFill>
                  <a:srgbClr val="00FF00"/>
                </a:solidFill>
                <a:latin typeface="Comfortaa"/>
                <a:ea typeface="Comfortaa"/>
                <a:cs typeface="Comfortaa"/>
                <a:sym typeface="Comfortaa"/>
              </a:rPr>
              <a:t>named</a:t>
            </a:r>
            <a:r>
              <a:rPr lang="en" sz="2400" b="1">
                <a:solidFill>
                  <a:srgbClr val="FFFFFF"/>
                </a:solidFill>
                <a:latin typeface="Comfortaa"/>
                <a:ea typeface="Comfortaa"/>
                <a:cs typeface="Comfortaa"/>
                <a:sym typeface="Comfortaa"/>
              </a:rPr>
              <a:t> groups are at REST path </a:t>
            </a:r>
            <a:r>
              <a:rPr lang="en" sz="2200" b="1">
                <a:solidFill>
                  <a:srgbClr val="00FF00"/>
                </a:solidFill>
                <a:latin typeface="Comfortaa"/>
                <a:ea typeface="Comfortaa"/>
                <a:cs typeface="Comfortaa"/>
                <a:sym typeface="Comfortaa"/>
              </a:rPr>
              <a:t>/apis/$GROUP_NAME/$VERSION</a:t>
            </a:r>
            <a:r>
              <a:rPr lang="en" sz="2400" b="1">
                <a:solidFill>
                  <a:srgbClr val="FFFFFF"/>
                </a:solidFill>
                <a:latin typeface="Comfortaa"/>
                <a:ea typeface="Comfortaa"/>
                <a:cs typeface="Comfortaa"/>
                <a:sym typeface="Comfortaa"/>
              </a:rPr>
              <a:t> </a:t>
            </a:r>
            <a:endParaRPr sz="2400" b="1">
              <a:solidFill>
                <a:srgbClr val="FFFFFF"/>
              </a:solidFill>
              <a:latin typeface="Comfortaa"/>
              <a:ea typeface="Comfortaa"/>
              <a:cs typeface="Comfortaa"/>
              <a:sym typeface="Comfortaa"/>
            </a:endParaRPr>
          </a:p>
          <a:p>
            <a:pPr marL="457200" lvl="0" indent="0" algn="l" rtl="0">
              <a:spcBef>
                <a:spcPts val="1200"/>
              </a:spcBef>
              <a:spcAft>
                <a:spcPts val="0"/>
              </a:spcAft>
              <a:buNone/>
            </a:pPr>
            <a:r>
              <a:rPr lang="en" sz="2200" b="1">
                <a:solidFill>
                  <a:srgbClr val="FFFFFF"/>
                </a:solidFill>
                <a:latin typeface="Comfortaa"/>
                <a:ea typeface="Comfortaa"/>
                <a:cs typeface="Comfortaa"/>
                <a:sym typeface="Comfortaa"/>
              </a:rPr>
              <a:t>&gt; apiVersion: $GROUP_NAME/$VERSION</a:t>
            </a:r>
            <a:r>
              <a:rPr lang="en" sz="2400" b="1">
                <a:solidFill>
                  <a:srgbClr val="FFFFFF"/>
                </a:solidFill>
                <a:latin typeface="Comfortaa"/>
                <a:ea typeface="Comfortaa"/>
                <a:cs typeface="Comfortaa"/>
                <a:sym typeface="Comfortaa"/>
              </a:rPr>
              <a:t> (for example, </a:t>
            </a:r>
            <a:r>
              <a:rPr lang="en" sz="2200" b="1">
                <a:solidFill>
                  <a:srgbClr val="FFFFFF"/>
                </a:solidFill>
                <a:latin typeface="Comfortaa"/>
                <a:ea typeface="Comfortaa"/>
                <a:cs typeface="Comfortaa"/>
                <a:sym typeface="Comfortaa"/>
              </a:rPr>
              <a:t>batch/v1</a:t>
            </a:r>
            <a:r>
              <a:rPr lang="en" sz="2400" b="1">
                <a:solidFill>
                  <a:srgbClr val="FFFFFF"/>
                </a:solidFill>
                <a:latin typeface="Comfortaa"/>
                <a:ea typeface="Comfortaa"/>
                <a:cs typeface="Comfortaa"/>
                <a:sym typeface="Comfortaa"/>
              </a:rPr>
              <a:t>)</a:t>
            </a:r>
            <a:endParaRPr sz="2400" b="1">
              <a:solidFill>
                <a:srgbClr val="FFFFFF"/>
              </a:solidFill>
              <a:latin typeface="Comfortaa"/>
              <a:ea typeface="Comfortaa"/>
              <a:cs typeface="Comfortaa"/>
              <a:sym typeface="Comfortaa"/>
            </a:endParaRPr>
          </a:p>
          <a:p>
            <a:pPr marL="0" lvl="0" indent="0" algn="l" rtl="0">
              <a:spcBef>
                <a:spcPts val="1200"/>
              </a:spcBef>
              <a:spcAft>
                <a:spcPts val="1200"/>
              </a:spcAft>
              <a:buNone/>
            </a:pPr>
            <a:endParaRPr sz="2300" b="1">
              <a:solidFill>
                <a:srgbClr val="FFFFFF"/>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3">
                                            <p:txEl>
                                              <p:pRg st="0" end="0"/>
                                            </p:txEl>
                                          </p:spTgt>
                                        </p:tgtEl>
                                        <p:attrNameLst>
                                          <p:attrName>style.visibility</p:attrName>
                                        </p:attrNameLst>
                                      </p:cBhvr>
                                      <p:to>
                                        <p:strVal val="visible"/>
                                      </p:to>
                                    </p:set>
                                    <p:animEffect transition="in" filter="fade">
                                      <p:cBhvr>
                                        <p:cTn id="7" dur="1000"/>
                                        <p:tgtEl>
                                          <p:spTgt spid="7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3">
                                            <p:txEl>
                                              <p:pRg st="1" end="1"/>
                                            </p:txEl>
                                          </p:spTgt>
                                        </p:tgtEl>
                                        <p:attrNameLst>
                                          <p:attrName>style.visibility</p:attrName>
                                        </p:attrNameLst>
                                      </p:cBhvr>
                                      <p:to>
                                        <p:strVal val="visible"/>
                                      </p:to>
                                    </p:set>
                                    <p:animEffect transition="in" filter="fade">
                                      <p:cBhvr>
                                        <p:cTn id="12" dur="1000"/>
                                        <p:tgtEl>
                                          <p:spTgt spid="7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3">
                                            <p:txEl>
                                              <p:pRg st="2" end="2"/>
                                            </p:txEl>
                                          </p:spTgt>
                                        </p:tgtEl>
                                        <p:attrNameLst>
                                          <p:attrName>style.visibility</p:attrName>
                                        </p:attrNameLst>
                                      </p:cBhvr>
                                      <p:to>
                                        <p:strVal val="visible"/>
                                      </p:to>
                                    </p:set>
                                    <p:animEffect transition="in" filter="fade">
                                      <p:cBhvr>
                                        <p:cTn id="17" dur="1000"/>
                                        <p:tgtEl>
                                          <p:spTgt spid="7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3">
                                            <p:txEl>
                                              <p:pRg st="3" end="3"/>
                                            </p:txEl>
                                          </p:spTgt>
                                        </p:tgtEl>
                                        <p:attrNameLst>
                                          <p:attrName>style.visibility</p:attrName>
                                        </p:attrNameLst>
                                      </p:cBhvr>
                                      <p:to>
                                        <p:strVal val="visible"/>
                                      </p:to>
                                    </p:set>
                                    <p:animEffect transition="in" filter="fade">
                                      <p:cBhvr>
                                        <p:cTn id="22" dur="1000"/>
                                        <p:tgtEl>
                                          <p:spTgt spid="7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03">
                                            <p:txEl>
                                              <p:pRg st="4" end="4"/>
                                            </p:txEl>
                                          </p:spTgt>
                                        </p:tgtEl>
                                        <p:attrNameLst>
                                          <p:attrName>style.visibility</p:attrName>
                                        </p:attrNameLst>
                                      </p:cBhvr>
                                      <p:to>
                                        <p:strVal val="visible"/>
                                      </p:to>
                                    </p:set>
                                    <p:animEffect transition="in" filter="fade">
                                      <p:cBhvr>
                                        <p:cTn id="27" dur="1000"/>
                                        <p:tgtEl>
                                          <p:spTgt spid="7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03">
                                            <p:txEl>
                                              <p:pRg st="5" end="5"/>
                                            </p:txEl>
                                          </p:spTgt>
                                        </p:tgtEl>
                                        <p:attrNameLst>
                                          <p:attrName>style.visibility</p:attrName>
                                        </p:attrNameLst>
                                      </p:cBhvr>
                                      <p:to>
                                        <p:strVal val="visible"/>
                                      </p:to>
                                    </p:set>
                                    <p:animEffect transition="in" filter="fade">
                                      <p:cBhvr>
                                        <p:cTn id="32" dur="1000"/>
                                        <p:tgtEl>
                                          <p:spTgt spid="7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03">
                                            <p:txEl>
                                              <p:pRg st="6" end="6"/>
                                            </p:txEl>
                                          </p:spTgt>
                                        </p:tgtEl>
                                        <p:attrNameLst>
                                          <p:attrName>style.visibility</p:attrName>
                                        </p:attrNameLst>
                                      </p:cBhvr>
                                      <p:to>
                                        <p:strVal val="visible"/>
                                      </p:to>
                                    </p:set>
                                    <p:animEffect transition="in" filter="fade">
                                      <p:cBhvr>
                                        <p:cTn id="37" dur="1000"/>
                                        <p:tgtEl>
                                          <p:spTgt spid="7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05"/>
          <p:cNvSpPr txBox="1"/>
          <p:nvPr/>
        </p:nvSpPr>
        <p:spPr>
          <a:xfrm>
            <a:off x="62175" y="370100"/>
            <a:ext cx="8883300" cy="1833000"/>
          </a:xfrm>
          <a:prstGeom prst="rect">
            <a:avLst/>
          </a:prstGeom>
          <a:noFill/>
          <a:ln w="19025" cap="flat" cmpd="sng">
            <a:solidFill>
              <a:srgbClr val="000000"/>
            </a:solidFill>
            <a:prstDash val="solid"/>
            <a:round/>
            <a:headEnd type="none" w="sm" len="sm"/>
            <a:tailEnd type="none" w="sm" len="sm"/>
          </a:ln>
        </p:spPr>
        <p:txBody>
          <a:bodyPr spcFirstLastPara="1" wrap="square" lIns="0" tIns="78100" rIns="0" bIns="0" anchor="t" anchorCtr="0">
            <a:noAutofit/>
          </a:bodyPr>
          <a:lstStyle/>
          <a:p>
            <a:pPr marL="0" marR="0" lvl="0" indent="0" algn="l" rtl="0">
              <a:lnSpc>
                <a:spcPct val="100000"/>
              </a:lnSpc>
              <a:spcBef>
                <a:spcPts val="0"/>
              </a:spcBef>
              <a:spcAft>
                <a:spcPts val="0"/>
              </a:spcAft>
              <a:buNone/>
            </a:pPr>
            <a:r>
              <a:rPr lang="en" sz="2000" b="1">
                <a:solidFill>
                  <a:schemeClr val="dk1"/>
                </a:solidFill>
                <a:latin typeface="Comfortaa"/>
                <a:ea typeface="Comfortaa"/>
                <a:cs typeface="Comfortaa"/>
                <a:sym typeface="Comfortaa"/>
              </a:rPr>
              <a:t>core group: </a:t>
            </a:r>
            <a:endParaRPr sz="2000" b="1">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2000" b="1">
                <a:solidFill>
                  <a:schemeClr val="dk1"/>
                </a:solidFill>
                <a:latin typeface="Comfortaa"/>
                <a:ea typeface="Comfortaa"/>
                <a:cs typeface="Comfortaa"/>
                <a:sym typeface="Comfortaa"/>
              </a:rPr>
              <a:t>/api/</a:t>
            </a:r>
            <a:r>
              <a:rPr lang="en" sz="2000" b="1">
                <a:solidFill>
                  <a:srgbClr val="FF9900"/>
                </a:solidFill>
                <a:latin typeface="Comfortaa"/>
                <a:ea typeface="Comfortaa"/>
                <a:cs typeface="Comfortaa"/>
                <a:sym typeface="Comfortaa"/>
              </a:rPr>
              <a:t>&lt;version&gt;</a:t>
            </a:r>
            <a:r>
              <a:rPr lang="en" sz="2000" b="1">
                <a:solidFill>
                  <a:schemeClr val="dk1"/>
                </a:solidFill>
                <a:latin typeface="Comfortaa"/>
                <a:ea typeface="Comfortaa"/>
                <a:cs typeface="Comfortaa"/>
                <a:sym typeface="Comfortaa"/>
              </a:rPr>
              <a:t>/namespace/&lt;namespaces&gt;/</a:t>
            </a:r>
            <a:r>
              <a:rPr lang="en" sz="2000" b="1">
                <a:solidFill>
                  <a:srgbClr val="FF0000"/>
                </a:solidFill>
                <a:latin typeface="Comfortaa"/>
                <a:ea typeface="Comfortaa"/>
                <a:cs typeface="Comfortaa"/>
                <a:sym typeface="Comfortaa"/>
              </a:rPr>
              <a:t>&lt;resource&gt;</a:t>
            </a:r>
            <a:endParaRPr sz="2000" b="1">
              <a:solidFill>
                <a:schemeClr val="dk1"/>
              </a:solidFill>
              <a:latin typeface="Comfortaa"/>
              <a:ea typeface="Comfortaa"/>
              <a:cs typeface="Comfortaa"/>
              <a:sym typeface="Comfortaa"/>
            </a:endParaRPr>
          </a:p>
          <a:p>
            <a:pPr marL="85090" marR="0" lvl="0" indent="0" algn="l" rtl="0">
              <a:lnSpc>
                <a:spcPct val="100000"/>
              </a:lnSpc>
              <a:spcBef>
                <a:spcPts val="570"/>
              </a:spcBef>
              <a:spcAft>
                <a:spcPts val="0"/>
              </a:spcAft>
              <a:buNone/>
            </a:pPr>
            <a:r>
              <a:rPr lang="en" sz="2000" b="1">
                <a:solidFill>
                  <a:schemeClr val="dk1"/>
                </a:solidFill>
                <a:latin typeface="Comfortaa"/>
                <a:ea typeface="Comfortaa"/>
                <a:cs typeface="Comfortaa"/>
                <a:sym typeface="Comfortaa"/>
              </a:rPr>
              <a:t>named groups: /apis/</a:t>
            </a:r>
            <a:r>
              <a:rPr lang="en" sz="2000" b="1" i="1">
                <a:solidFill>
                  <a:srgbClr val="00FF00"/>
                </a:solidFill>
                <a:latin typeface="Comfortaa"/>
                <a:ea typeface="Comfortaa"/>
                <a:cs typeface="Comfortaa"/>
                <a:sym typeface="Comfortaa"/>
              </a:rPr>
              <a:t>&lt;group&gt;</a:t>
            </a:r>
            <a:r>
              <a:rPr lang="en" sz="2000" b="1">
                <a:solidFill>
                  <a:schemeClr val="dk1"/>
                </a:solidFill>
                <a:latin typeface="Comfortaa"/>
                <a:ea typeface="Comfortaa"/>
                <a:cs typeface="Comfortaa"/>
                <a:sym typeface="Comfortaa"/>
              </a:rPr>
              <a:t>/</a:t>
            </a:r>
            <a:r>
              <a:rPr lang="en" sz="2000" b="1" i="1">
                <a:solidFill>
                  <a:srgbClr val="F6B26B"/>
                </a:solidFill>
                <a:latin typeface="Comfortaa"/>
                <a:ea typeface="Comfortaa"/>
                <a:cs typeface="Comfortaa"/>
                <a:sym typeface="Comfortaa"/>
              </a:rPr>
              <a:t>&lt;version&gt;</a:t>
            </a:r>
            <a:r>
              <a:rPr lang="en" sz="2000" b="1">
                <a:solidFill>
                  <a:schemeClr val="dk1"/>
                </a:solidFill>
                <a:latin typeface="Comfortaa"/>
                <a:ea typeface="Comfortaa"/>
                <a:cs typeface="Comfortaa"/>
                <a:sym typeface="Comfortaa"/>
              </a:rPr>
              <a:t>/namespace/&lt;namespaces&gt;</a:t>
            </a:r>
            <a:r>
              <a:rPr lang="en" sz="2000" b="1" i="1">
                <a:solidFill>
                  <a:srgbClr val="FF0000"/>
                </a:solidFill>
                <a:latin typeface="Comfortaa"/>
                <a:ea typeface="Comfortaa"/>
                <a:cs typeface="Comfortaa"/>
                <a:sym typeface="Comfortaa"/>
              </a:rPr>
              <a:t>&lt;resource&gt;</a:t>
            </a:r>
            <a:endParaRPr sz="2000">
              <a:solidFill>
                <a:srgbClr val="FF0000"/>
              </a:solidFill>
              <a:latin typeface="Comfortaa"/>
              <a:ea typeface="Comfortaa"/>
              <a:cs typeface="Comfortaa"/>
              <a:sym typeface="Comfortaa"/>
            </a:endParaRPr>
          </a:p>
          <a:p>
            <a:pPr marL="0" marR="0" lvl="0" indent="0" algn="l" rtl="0">
              <a:lnSpc>
                <a:spcPct val="100000"/>
              </a:lnSpc>
              <a:spcBef>
                <a:spcPts val="5"/>
              </a:spcBef>
              <a:spcAft>
                <a:spcPts val="0"/>
              </a:spcAft>
              <a:buNone/>
            </a:pPr>
            <a:endParaRPr sz="3200">
              <a:solidFill>
                <a:schemeClr val="dk1"/>
              </a:solidFill>
              <a:latin typeface="Comfortaa"/>
              <a:ea typeface="Comfortaa"/>
              <a:cs typeface="Comfortaa"/>
              <a:sym typeface="Comfortaa"/>
            </a:endParaRPr>
          </a:p>
          <a:p>
            <a:pPr marL="85090" marR="0" lvl="0" indent="0" algn="l" rtl="0">
              <a:lnSpc>
                <a:spcPct val="100000"/>
              </a:lnSpc>
              <a:spcBef>
                <a:spcPts val="570"/>
              </a:spcBef>
              <a:spcAft>
                <a:spcPts val="0"/>
              </a:spcAft>
              <a:buNone/>
            </a:pPr>
            <a:endParaRPr sz="2300">
              <a:solidFill>
                <a:srgbClr val="FF0000"/>
              </a:solidFill>
              <a:latin typeface="Comfortaa"/>
              <a:ea typeface="Comfortaa"/>
              <a:cs typeface="Comfortaa"/>
              <a:sym typeface="Comfortaa"/>
            </a:endParaRPr>
          </a:p>
          <a:p>
            <a:pPr marL="85090" marR="0" lvl="0" indent="0" algn="l" rtl="0">
              <a:lnSpc>
                <a:spcPct val="100000"/>
              </a:lnSpc>
              <a:spcBef>
                <a:spcPts val="570"/>
              </a:spcBef>
              <a:spcAft>
                <a:spcPts val="0"/>
              </a:spcAft>
              <a:buNone/>
            </a:pPr>
            <a:endParaRPr sz="1800">
              <a:solidFill>
                <a:schemeClr val="dk1"/>
              </a:solidFill>
              <a:latin typeface="Comfortaa"/>
              <a:ea typeface="Comfortaa"/>
              <a:cs typeface="Comfortaa"/>
              <a:sym typeface="Comfortaa"/>
            </a:endParaRPr>
          </a:p>
        </p:txBody>
      </p:sp>
      <p:sp>
        <p:nvSpPr>
          <p:cNvPr id="709" name="Google Shape;709;p105"/>
          <p:cNvSpPr txBox="1"/>
          <p:nvPr/>
        </p:nvSpPr>
        <p:spPr>
          <a:xfrm>
            <a:off x="986250" y="2345225"/>
            <a:ext cx="6700200" cy="2479500"/>
          </a:xfrm>
          <a:prstGeom prst="rect">
            <a:avLst/>
          </a:prstGeom>
          <a:noFill/>
          <a:ln w="19025" cap="flat" cmpd="sng">
            <a:solidFill>
              <a:srgbClr val="000000"/>
            </a:solidFill>
            <a:prstDash val="solid"/>
            <a:round/>
            <a:headEnd type="none" w="sm" len="sm"/>
            <a:tailEnd type="none" w="sm" len="sm"/>
          </a:ln>
        </p:spPr>
        <p:txBody>
          <a:bodyPr spcFirstLastPara="1" wrap="square" lIns="0" tIns="27300" rIns="0" bIns="0" anchor="t" anchorCtr="0">
            <a:noAutofit/>
          </a:bodyPr>
          <a:lstStyle/>
          <a:p>
            <a:pPr marL="85725" marR="4450715" lvl="0" indent="0" algn="l" rtl="0">
              <a:lnSpc>
                <a:spcPct val="100699"/>
              </a:lnSpc>
              <a:spcBef>
                <a:spcPts val="0"/>
              </a:spcBef>
              <a:spcAft>
                <a:spcPts val="0"/>
              </a:spcAft>
              <a:buNone/>
            </a:pPr>
            <a:r>
              <a:rPr lang="en" sz="1800" b="1">
                <a:solidFill>
                  <a:schemeClr val="dk1"/>
                </a:solidFill>
                <a:latin typeface="Courier New"/>
                <a:ea typeface="Courier New"/>
                <a:cs typeface="Courier New"/>
                <a:sym typeface="Courier New"/>
              </a:rPr>
              <a:t>apiVersion:	v1  kind:	Pod  metadata:</a:t>
            </a:r>
            <a:endParaRPr sz="1800" b="1">
              <a:solidFill>
                <a:schemeClr val="dk1"/>
              </a:solidFill>
              <a:latin typeface="Courier New"/>
              <a:ea typeface="Courier New"/>
              <a:cs typeface="Courier New"/>
              <a:sym typeface="Courier New"/>
            </a:endParaRPr>
          </a:p>
          <a:p>
            <a:pPr marL="360045" marR="3628390" lvl="0" indent="0" algn="l" rtl="0">
              <a:lnSpc>
                <a:spcPct val="100699"/>
              </a:lnSpc>
              <a:spcBef>
                <a:spcPts val="0"/>
              </a:spcBef>
              <a:spcAft>
                <a:spcPts val="0"/>
              </a:spcAft>
              <a:buNone/>
            </a:pPr>
            <a:r>
              <a:rPr lang="en" sz="1800" b="1">
                <a:solidFill>
                  <a:schemeClr val="dk1"/>
                </a:solidFill>
                <a:latin typeface="Courier New"/>
                <a:ea typeface="Courier New"/>
                <a:cs typeface="Courier New"/>
                <a:sym typeface="Courier New"/>
              </a:rPr>
              <a:t>name:	pod-example  namespace:	default</a:t>
            </a:r>
            <a:endParaRPr sz="1800" b="1">
              <a:solidFill>
                <a:schemeClr val="dk1"/>
              </a:solidFill>
              <a:latin typeface="Courier New"/>
              <a:ea typeface="Courier New"/>
              <a:cs typeface="Courier New"/>
              <a:sym typeface="Courier New"/>
            </a:endParaRPr>
          </a:p>
          <a:p>
            <a:pPr marL="360045" marR="0" lvl="0" indent="0" algn="l" rtl="0">
              <a:lnSpc>
                <a:spcPct val="100000"/>
              </a:lnSpc>
              <a:spcBef>
                <a:spcPts val="15"/>
              </a:spcBef>
              <a:spcAft>
                <a:spcPts val="0"/>
              </a:spcAft>
              <a:buNone/>
            </a:pPr>
            <a:endParaRPr sz="1800" b="1">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8">
                                            <p:txEl>
                                              <p:pRg st="0" end="0"/>
                                            </p:txEl>
                                          </p:spTgt>
                                        </p:tgtEl>
                                        <p:attrNameLst>
                                          <p:attrName>style.visibility</p:attrName>
                                        </p:attrNameLst>
                                      </p:cBhvr>
                                      <p:to>
                                        <p:strVal val="visible"/>
                                      </p:to>
                                    </p:set>
                                    <p:animEffect transition="in" filter="fade">
                                      <p:cBhvr>
                                        <p:cTn id="7" dur="1000"/>
                                        <p:tgtEl>
                                          <p:spTgt spid="7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8">
                                            <p:txEl>
                                              <p:pRg st="1" end="1"/>
                                            </p:txEl>
                                          </p:spTgt>
                                        </p:tgtEl>
                                        <p:attrNameLst>
                                          <p:attrName>style.visibility</p:attrName>
                                        </p:attrNameLst>
                                      </p:cBhvr>
                                      <p:to>
                                        <p:strVal val="visible"/>
                                      </p:to>
                                    </p:set>
                                    <p:animEffect transition="in" filter="fade">
                                      <p:cBhvr>
                                        <p:cTn id="12" dur="1000"/>
                                        <p:tgtEl>
                                          <p:spTgt spid="7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8">
                                            <p:txEl>
                                              <p:pRg st="2" end="2"/>
                                            </p:txEl>
                                          </p:spTgt>
                                        </p:tgtEl>
                                        <p:attrNameLst>
                                          <p:attrName>style.visibility</p:attrName>
                                        </p:attrNameLst>
                                      </p:cBhvr>
                                      <p:to>
                                        <p:strVal val="visible"/>
                                      </p:to>
                                    </p:set>
                                    <p:animEffect transition="in" filter="fade">
                                      <p:cBhvr>
                                        <p:cTn id="17" dur="1000"/>
                                        <p:tgtEl>
                                          <p:spTgt spid="7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8">
                                            <p:txEl>
                                              <p:pRg st="3" end="3"/>
                                            </p:txEl>
                                          </p:spTgt>
                                        </p:tgtEl>
                                        <p:attrNameLst>
                                          <p:attrName>style.visibility</p:attrName>
                                        </p:attrNameLst>
                                      </p:cBhvr>
                                      <p:to>
                                        <p:strVal val="visible"/>
                                      </p:to>
                                    </p:set>
                                    <p:animEffect transition="in" filter="fade">
                                      <p:cBhvr>
                                        <p:cTn id="22" dur="1000"/>
                                        <p:tgtEl>
                                          <p:spTgt spid="7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08">
                                            <p:txEl>
                                              <p:pRg st="4" end="4"/>
                                            </p:txEl>
                                          </p:spTgt>
                                        </p:tgtEl>
                                        <p:attrNameLst>
                                          <p:attrName>style.visibility</p:attrName>
                                        </p:attrNameLst>
                                      </p:cBhvr>
                                      <p:to>
                                        <p:strVal val="visible"/>
                                      </p:to>
                                    </p:set>
                                    <p:animEffect transition="in" filter="fade">
                                      <p:cBhvr>
                                        <p:cTn id="27" dur="1000"/>
                                        <p:tgtEl>
                                          <p:spTgt spid="7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08">
                                            <p:txEl>
                                              <p:pRg st="5" end="5"/>
                                            </p:txEl>
                                          </p:spTgt>
                                        </p:tgtEl>
                                        <p:attrNameLst>
                                          <p:attrName>style.visibility</p:attrName>
                                        </p:attrNameLst>
                                      </p:cBhvr>
                                      <p:to>
                                        <p:strVal val="visible"/>
                                      </p:to>
                                    </p:set>
                                    <p:animEffect transition="in" filter="fade">
                                      <p:cBhvr>
                                        <p:cTn id="32" dur="1000"/>
                                        <p:tgtEl>
                                          <p:spTgt spid="70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6"/>
          <p:cNvSpPr txBox="1"/>
          <p:nvPr/>
        </p:nvSpPr>
        <p:spPr>
          <a:xfrm>
            <a:off x="193575" y="250525"/>
            <a:ext cx="8608800" cy="46917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r>
              <a:rPr lang="en" sz="2200" b="1">
                <a:solidFill>
                  <a:schemeClr val="dk1"/>
                </a:solidFill>
                <a:latin typeface="Comfortaa"/>
                <a:ea typeface="Comfortaa"/>
                <a:cs typeface="Comfortaa"/>
                <a:sym typeface="Comfortaa"/>
              </a:rPr>
              <a:t>The K8s API is versioned for ease of management and for adding changes to the API:</a:t>
            </a:r>
            <a:endParaRPr sz="22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2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200" b="1">
                <a:solidFill>
                  <a:srgbClr val="00FF00"/>
                </a:solidFill>
                <a:latin typeface="Comfortaa"/>
                <a:ea typeface="Comfortaa"/>
                <a:cs typeface="Comfortaa"/>
                <a:sym typeface="Comfortaa"/>
              </a:rPr>
              <a:t>Three tiers</a:t>
            </a:r>
            <a:r>
              <a:rPr lang="en" sz="2200" b="1">
                <a:solidFill>
                  <a:schemeClr val="dk1"/>
                </a:solidFill>
                <a:latin typeface="Comfortaa"/>
                <a:ea typeface="Comfortaa"/>
                <a:cs typeface="Comfortaa"/>
                <a:sym typeface="Comfortaa"/>
              </a:rPr>
              <a:t> of API maturity  levels and referenced within the object configuration using </a:t>
            </a:r>
            <a:r>
              <a:rPr lang="en" sz="2200" b="1">
                <a:solidFill>
                  <a:srgbClr val="00FF00"/>
                </a:solidFill>
                <a:latin typeface="Comfortaa"/>
                <a:ea typeface="Comfortaa"/>
                <a:cs typeface="Comfortaa"/>
                <a:sym typeface="Comfortaa"/>
              </a:rPr>
              <a:t>apiVersion</a:t>
            </a:r>
            <a:r>
              <a:rPr lang="en" sz="2200" b="1">
                <a:solidFill>
                  <a:schemeClr val="dk1"/>
                </a:solidFill>
                <a:latin typeface="Comfortaa"/>
                <a:ea typeface="Comfortaa"/>
                <a:cs typeface="Comfortaa"/>
                <a:sym typeface="Comfortaa"/>
              </a:rPr>
              <a:t>.</a:t>
            </a:r>
            <a:endParaRPr sz="2200" b="1">
              <a:solidFill>
                <a:schemeClr val="dk1"/>
              </a:solidFill>
              <a:latin typeface="Comfortaa"/>
              <a:ea typeface="Comfortaa"/>
              <a:cs typeface="Comfortaa"/>
              <a:sym typeface="Comfortaa"/>
            </a:endParaRPr>
          </a:p>
          <a:p>
            <a:pPr marL="0" marR="34925" lvl="0" indent="0" algn="l" rtl="0">
              <a:lnSpc>
                <a:spcPct val="118750"/>
              </a:lnSpc>
              <a:spcBef>
                <a:spcPts val="0"/>
              </a:spcBef>
              <a:spcAft>
                <a:spcPts val="0"/>
              </a:spcAft>
              <a:buNone/>
            </a:pPr>
            <a:endParaRPr sz="2200" b="1">
              <a:solidFill>
                <a:schemeClr val="dk1"/>
              </a:solidFill>
              <a:latin typeface="Comfortaa"/>
              <a:ea typeface="Comfortaa"/>
              <a:cs typeface="Comfortaa"/>
              <a:sym typeface="Comfortaa"/>
            </a:endParaRPr>
          </a:p>
          <a:p>
            <a:pPr marL="0" lvl="0" indent="0" algn="l" rtl="0">
              <a:spcBef>
                <a:spcPts val="0"/>
              </a:spcBef>
              <a:spcAft>
                <a:spcPts val="0"/>
              </a:spcAft>
              <a:buNone/>
            </a:pPr>
            <a:r>
              <a:rPr lang="en" sz="2200" b="1">
                <a:solidFill>
                  <a:srgbClr val="00FF00"/>
                </a:solidFill>
                <a:latin typeface="Comfortaa"/>
                <a:ea typeface="Comfortaa"/>
                <a:cs typeface="Comfortaa"/>
                <a:sym typeface="Comfortaa"/>
              </a:rPr>
              <a:t>Alpha</a:t>
            </a:r>
            <a:r>
              <a:rPr lang="en" sz="2200" b="1">
                <a:solidFill>
                  <a:schemeClr val="dk1"/>
                </a:solidFill>
                <a:latin typeface="Comfortaa"/>
                <a:ea typeface="Comfortaa"/>
                <a:cs typeface="Comfortaa"/>
                <a:sym typeface="Comfortaa"/>
              </a:rPr>
              <a:t>: Possibly buggy, And may change. Disabled by default.</a:t>
            </a:r>
            <a:endParaRPr sz="2200" b="1">
              <a:solidFill>
                <a:schemeClr val="dk1"/>
              </a:solidFill>
              <a:latin typeface="Comfortaa"/>
              <a:ea typeface="Comfortaa"/>
              <a:cs typeface="Comfortaa"/>
              <a:sym typeface="Comfortaa"/>
            </a:endParaRPr>
          </a:p>
          <a:p>
            <a:pPr marL="0" marR="5080" lvl="0" indent="0" algn="l" rtl="0">
              <a:lnSpc>
                <a:spcPct val="100699"/>
              </a:lnSpc>
              <a:spcBef>
                <a:spcPts val="975"/>
              </a:spcBef>
              <a:spcAft>
                <a:spcPts val="0"/>
              </a:spcAft>
              <a:buNone/>
            </a:pPr>
            <a:r>
              <a:rPr lang="en" sz="2200" b="1">
                <a:solidFill>
                  <a:srgbClr val="00FF00"/>
                </a:solidFill>
                <a:latin typeface="Comfortaa"/>
                <a:ea typeface="Comfortaa"/>
                <a:cs typeface="Comfortaa"/>
                <a:sym typeface="Comfortaa"/>
              </a:rPr>
              <a:t>Beta</a:t>
            </a:r>
            <a:r>
              <a:rPr lang="en" sz="2200" b="1">
                <a:solidFill>
                  <a:schemeClr val="dk1"/>
                </a:solidFill>
                <a:latin typeface="Comfortaa"/>
                <a:ea typeface="Comfortaa"/>
                <a:cs typeface="Comfortaa"/>
                <a:sym typeface="Comfortaa"/>
              </a:rPr>
              <a:t>: Tested and considered stable. However API Schema may change. Enabled by default.</a:t>
            </a:r>
            <a:endParaRPr sz="2200" b="1">
              <a:solidFill>
                <a:schemeClr val="dk1"/>
              </a:solidFill>
              <a:latin typeface="Comfortaa"/>
              <a:ea typeface="Comfortaa"/>
              <a:cs typeface="Comfortaa"/>
              <a:sym typeface="Comfortaa"/>
            </a:endParaRPr>
          </a:p>
          <a:p>
            <a:pPr marL="0" lvl="0" indent="0" algn="l" rtl="0">
              <a:spcBef>
                <a:spcPts val="990"/>
              </a:spcBef>
              <a:spcAft>
                <a:spcPts val="0"/>
              </a:spcAft>
              <a:buNone/>
            </a:pPr>
            <a:r>
              <a:rPr lang="en" sz="2200" b="1">
                <a:solidFill>
                  <a:srgbClr val="00FF00"/>
                </a:solidFill>
                <a:latin typeface="Comfortaa"/>
                <a:ea typeface="Comfortaa"/>
                <a:cs typeface="Comfortaa"/>
                <a:sym typeface="Comfortaa"/>
              </a:rPr>
              <a:t>Stable</a:t>
            </a:r>
            <a:r>
              <a:rPr lang="en" sz="2200" b="1">
                <a:solidFill>
                  <a:schemeClr val="dk1"/>
                </a:solidFill>
                <a:latin typeface="Comfortaa"/>
                <a:ea typeface="Comfortaa"/>
                <a:cs typeface="Comfortaa"/>
                <a:sym typeface="Comfortaa"/>
              </a:rPr>
              <a:t>: Released, stable and API schema will not change.</a:t>
            </a:r>
            <a:endParaRPr sz="2200" b="1">
              <a:solidFill>
                <a:schemeClr val="dk1"/>
              </a:solidFill>
              <a:latin typeface="Comfortaa"/>
              <a:ea typeface="Comfortaa"/>
              <a:cs typeface="Comfortaa"/>
              <a:sym typeface="Comfortaa"/>
            </a:endParaRPr>
          </a:p>
          <a:p>
            <a:pPr marL="0" lvl="0" indent="0" algn="l" rtl="0">
              <a:spcBef>
                <a:spcPts val="15"/>
              </a:spcBef>
              <a:spcAft>
                <a:spcPts val="0"/>
              </a:spcAft>
              <a:buNone/>
            </a:pPr>
            <a:r>
              <a:rPr lang="en" sz="2200" b="1">
                <a:solidFill>
                  <a:schemeClr val="dk1"/>
                </a:solidFill>
                <a:latin typeface="Comfortaa"/>
                <a:ea typeface="Comfortaa"/>
                <a:cs typeface="Comfortaa"/>
                <a:sym typeface="Comfortaa"/>
              </a:rPr>
              <a:t>Enabled by default.</a:t>
            </a:r>
            <a:endParaRPr sz="2200" b="1">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4">
                                            <p:txEl>
                                              <p:pRg st="0" end="0"/>
                                            </p:txEl>
                                          </p:spTgt>
                                        </p:tgtEl>
                                        <p:attrNameLst>
                                          <p:attrName>style.visibility</p:attrName>
                                        </p:attrNameLst>
                                      </p:cBhvr>
                                      <p:to>
                                        <p:strVal val="visible"/>
                                      </p:to>
                                    </p:set>
                                    <p:animEffect transition="in" filter="fade">
                                      <p:cBhvr>
                                        <p:cTn id="7" dur="1000"/>
                                        <p:tgtEl>
                                          <p:spTgt spid="7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4">
                                            <p:txEl>
                                              <p:pRg st="1" end="1"/>
                                            </p:txEl>
                                          </p:spTgt>
                                        </p:tgtEl>
                                        <p:attrNameLst>
                                          <p:attrName>style.visibility</p:attrName>
                                        </p:attrNameLst>
                                      </p:cBhvr>
                                      <p:to>
                                        <p:strVal val="visible"/>
                                      </p:to>
                                    </p:set>
                                    <p:animEffect transition="in" filter="fade">
                                      <p:cBhvr>
                                        <p:cTn id="12" dur="1000"/>
                                        <p:tgtEl>
                                          <p:spTgt spid="7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4">
                                            <p:txEl>
                                              <p:pRg st="2" end="2"/>
                                            </p:txEl>
                                          </p:spTgt>
                                        </p:tgtEl>
                                        <p:attrNameLst>
                                          <p:attrName>style.visibility</p:attrName>
                                        </p:attrNameLst>
                                      </p:cBhvr>
                                      <p:to>
                                        <p:strVal val="visible"/>
                                      </p:to>
                                    </p:set>
                                    <p:animEffect transition="in" filter="fade">
                                      <p:cBhvr>
                                        <p:cTn id="17" dur="1000"/>
                                        <p:tgtEl>
                                          <p:spTgt spid="7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4">
                                            <p:txEl>
                                              <p:pRg st="3" end="3"/>
                                            </p:txEl>
                                          </p:spTgt>
                                        </p:tgtEl>
                                        <p:attrNameLst>
                                          <p:attrName>style.visibility</p:attrName>
                                        </p:attrNameLst>
                                      </p:cBhvr>
                                      <p:to>
                                        <p:strVal val="visible"/>
                                      </p:to>
                                    </p:set>
                                    <p:animEffect transition="in" filter="fade">
                                      <p:cBhvr>
                                        <p:cTn id="22" dur="1000"/>
                                        <p:tgtEl>
                                          <p:spTgt spid="7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4">
                                            <p:txEl>
                                              <p:pRg st="4" end="4"/>
                                            </p:txEl>
                                          </p:spTgt>
                                        </p:tgtEl>
                                        <p:attrNameLst>
                                          <p:attrName>style.visibility</p:attrName>
                                        </p:attrNameLst>
                                      </p:cBhvr>
                                      <p:to>
                                        <p:strVal val="visible"/>
                                      </p:to>
                                    </p:set>
                                    <p:animEffect transition="in" filter="fade">
                                      <p:cBhvr>
                                        <p:cTn id="27" dur="1000"/>
                                        <p:tgtEl>
                                          <p:spTgt spid="7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4">
                                            <p:txEl>
                                              <p:pRg st="5" end="5"/>
                                            </p:txEl>
                                          </p:spTgt>
                                        </p:tgtEl>
                                        <p:attrNameLst>
                                          <p:attrName>style.visibility</p:attrName>
                                        </p:attrNameLst>
                                      </p:cBhvr>
                                      <p:to>
                                        <p:strVal val="visible"/>
                                      </p:to>
                                    </p:set>
                                    <p:animEffect transition="in" filter="fade">
                                      <p:cBhvr>
                                        <p:cTn id="32" dur="1000"/>
                                        <p:tgtEl>
                                          <p:spTgt spid="7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14">
                                            <p:txEl>
                                              <p:pRg st="6" end="6"/>
                                            </p:txEl>
                                          </p:spTgt>
                                        </p:tgtEl>
                                        <p:attrNameLst>
                                          <p:attrName>style.visibility</p:attrName>
                                        </p:attrNameLst>
                                      </p:cBhvr>
                                      <p:to>
                                        <p:strVal val="visible"/>
                                      </p:to>
                                    </p:set>
                                    <p:animEffect transition="in" filter="fade">
                                      <p:cBhvr>
                                        <p:cTn id="37" dur="1000"/>
                                        <p:tgtEl>
                                          <p:spTgt spid="7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4">
                                            <p:txEl>
                                              <p:pRg st="7" end="7"/>
                                            </p:txEl>
                                          </p:spTgt>
                                        </p:tgtEl>
                                        <p:attrNameLst>
                                          <p:attrName>style.visibility</p:attrName>
                                        </p:attrNameLst>
                                      </p:cBhvr>
                                      <p:to>
                                        <p:strVal val="visible"/>
                                      </p:to>
                                    </p:set>
                                    <p:animEffect transition="in" filter="fade">
                                      <p:cBhvr>
                                        <p:cTn id="42" dur="1000"/>
                                        <p:tgtEl>
                                          <p:spTgt spid="7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07"/>
          <p:cNvSpPr txBox="1"/>
          <p:nvPr/>
        </p:nvSpPr>
        <p:spPr>
          <a:xfrm>
            <a:off x="328675" y="248525"/>
            <a:ext cx="8246700" cy="4747500"/>
          </a:xfrm>
          <a:prstGeom prst="rect">
            <a:avLst/>
          </a:prstGeom>
          <a:noFill/>
          <a:ln>
            <a:noFill/>
          </a:ln>
        </p:spPr>
        <p:txBody>
          <a:bodyPr spcFirstLastPara="1" wrap="square" lIns="0" tIns="27925" rIns="0" bIns="0" anchor="t" anchorCtr="0">
            <a:noAutofit/>
          </a:bodyPr>
          <a:lstStyle/>
          <a:p>
            <a:pPr marL="0" lvl="0" indent="0" algn="l" rtl="0">
              <a:spcBef>
                <a:spcPts val="15"/>
              </a:spcBef>
              <a:spcAft>
                <a:spcPts val="0"/>
              </a:spcAft>
              <a:buNone/>
            </a:pPr>
            <a:endParaRPr sz="2100">
              <a:solidFill>
                <a:schemeClr val="dk1"/>
              </a:solidFill>
              <a:latin typeface="Comfortaa"/>
              <a:ea typeface="Comfortaa"/>
              <a:cs typeface="Comfortaa"/>
              <a:sym typeface="Comfortaa"/>
            </a:endParaRPr>
          </a:p>
          <a:p>
            <a:pPr marL="0" lvl="0" indent="0" algn="l" rtl="0">
              <a:spcBef>
                <a:spcPts val="15"/>
              </a:spcBef>
              <a:spcAft>
                <a:spcPts val="0"/>
              </a:spcAft>
              <a:buNone/>
            </a:pPr>
            <a:endParaRPr sz="2100">
              <a:solidFill>
                <a:schemeClr val="dk1"/>
              </a:solidFill>
              <a:latin typeface="Comfortaa"/>
              <a:ea typeface="Comfortaa"/>
              <a:cs typeface="Comfortaa"/>
              <a:sym typeface="Comfortaa"/>
            </a:endParaRPr>
          </a:p>
          <a:p>
            <a:pPr marL="0" lvl="0" indent="0" algn="l" rtl="0">
              <a:spcBef>
                <a:spcPts val="15"/>
              </a:spcBef>
              <a:spcAft>
                <a:spcPts val="0"/>
              </a:spcAft>
              <a:buNone/>
            </a:pPr>
            <a:endParaRPr sz="2400">
              <a:solidFill>
                <a:schemeClr val="dk1"/>
              </a:solidFill>
              <a:latin typeface="Comfortaa"/>
              <a:ea typeface="Comfortaa"/>
              <a:cs typeface="Comfortaa"/>
              <a:sym typeface="Comfortaa"/>
            </a:endParaRPr>
          </a:p>
          <a:p>
            <a:pPr marL="0" lvl="0" indent="0" algn="l" rtl="0">
              <a:spcBef>
                <a:spcPts val="15"/>
              </a:spcBef>
              <a:spcAft>
                <a:spcPts val="0"/>
              </a:spcAft>
              <a:buNone/>
            </a:pPr>
            <a:endParaRPr sz="2400" b="1">
              <a:solidFill>
                <a:srgbClr val="FF0000"/>
              </a:solidFill>
              <a:latin typeface="Comfortaa"/>
              <a:ea typeface="Comfortaa"/>
              <a:cs typeface="Comfortaa"/>
              <a:sym typeface="Comfortaa"/>
            </a:endParaRPr>
          </a:p>
          <a:p>
            <a:pPr marL="0" lvl="0" indent="0" algn="l" rtl="0">
              <a:spcBef>
                <a:spcPts val="15"/>
              </a:spcBef>
              <a:spcAft>
                <a:spcPts val="0"/>
              </a:spcAft>
              <a:buNone/>
            </a:pPr>
            <a:r>
              <a:rPr lang="en" sz="2400" b="1">
                <a:solidFill>
                  <a:srgbClr val="FF0000"/>
                </a:solidFill>
                <a:latin typeface="Comfortaa"/>
                <a:ea typeface="Comfortaa"/>
                <a:cs typeface="Comfortaa"/>
                <a:sym typeface="Comfortaa"/>
              </a:rPr>
              <a:t>IMPORTANT</a:t>
            </a:r>
            <a:r>
              <a:rPr lang="en" sz="2400" b="1">
                <a:solidFill>
                  <a:schemeClr val="dk1"/>
                </a:solidFill>
                <a:latin typeface="Comfortaa"/>
                <a:ea typeface="Comfortaa"/>
                <a:cs typeface="Comfortaa"/>
                <a:sym typeface="Comfortaa"/>
              </a:rPr>
              <a:t>:</a:t>
            </a:r>
            <a:r>
              <a:rPr lang="en" sz="2400">
                <a:solidFill>
                  <a:schemeClr val="dk1"/>
                </a:solidFill>
                <a:latin typeface="Comfortaa"/>
                <a:ea typeface="Comfortaa"/>
                <a:cs typeface="Comfortaa"/>
                <a:sym typeface="Comfortaa"/>
              </a:rPr>
              <a:t>  During the exam, the best way to find the apiVersion for an object and write a object manifest in yaml is to use the </a:t>
            </a:r>
            <a:r>
              <a:rPr lang="en" sz="2400" b="1">
                <a:solidFill>
                  <a:srgbClr val="00FF00"/>
                </a:solidFill>
                <a:latin typeface="Comfortaa"/>
                <a:ea typeface="Comfortaa"/>
                <a:cs typeface="Comfortaa"/>
                <a:sym typeface="Comfortaa"/>
              </a:rPr>
              <a:t>kubectl explain</a:t>
            </a:r>
            <a:r>
              <a:rPr lang="en" sz="2400">
                <a:solidFill>
                  <a:schemeClr val="dk1"/>
                </a:solidFill>
                <a:latin typeface="Comfortaa"/>
                <a:ea typeface="Comfortaa"/>
                <a:cs typeface="Comfortaa"/>
                <a:sym typeface="Comfortaa"/>
              </a:rPr>
              <a:t> command.</a:t>
            </a:r>
            <a:endParaRPr sz="2400">
              <a:solidFill>
                <a:schemeClr val="dk1"/>
              </a:solidFill>
              <a:latin typeface="Comfortaa"/>
              <a:ea typeface="Comfortaa"/>
              <a:cs typeface="Comfortaa"/>
              <a:sym typeface="Comfortaa"/>
            </a:endParaRPr>
          </a:p>
          <a:p>
            <a:pPr marL="0" lvl="0" indent="0" algn="l" rtl="0">
              <a:spcBef>
                <a:spcPts val="15"/>
              </a:spcBef>
              <a:spcAft>
                <a:spcPts val="0"/>
              </a:spcAft>
              <a:buNone/>
            </a:pPr>
            <a:endParaRPr sz="2100">
              <a:solidFill>
                <a:srgbClr val="00FF00"/>
              </a:solidFill>
              <a:latin typeface="Comfortaa"/>
              <a:ea typeface="Comfortaa"/>
              <a:cs typeface="Comfortaa"/>
              <a:sym typeface="Comfortaa"/>
            </a:endParaRPr>
          </a:p>
          <a:p>
            <a:pPr marL="0" lvl="0" indent="0" algn="l" rtl="0">
              <a:lnSpc>
                <a:spcPct val="115000"/>
              </a:lnSpc>
              <a:spcBef>
                <a:spcPts val="0"/>
              </a:spcBef>
              <a:spcAft>
                <a:spcPts val="0"/>
              </a:spcAft>
              <a:buNone/>
            </a:pPr>
            <a:endParaRPr sz="1500">
              <a:solidFill>
                <a:srgbClr val="F2F2F2"/>
              </a:solidFill>
              <a:highlight>
                <a:srgbClr val="000000"/>
              </a:high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08"/>
          <p:cNvSpPr txBox="1">
            <a:spLocks noGrp="1"/>
          </p:cNvSpPr>
          <p:nvPr>
            <p:ph type="title"/>
          </p:nvPr>
        </p:nvSpPr>
        <p:spPr>
          <a:xfrm>
            <a:off x="311700" y="861700"/>
            <a:ext cx="8520600" cy="33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800">
              <a:latin typeface="Comfortaa"/>
              <a:ea typeface="Comfortaa"/>
              <a:cs typeface="Comfortaa"/>
              <a:sym typeface="Comfortaa"/>
            </a:endParaRPr>
          </a:p>
          <a:p>
            <a:pPr marL="0" lvl="0" indent="0" algn="l" rtl="0">
              <a:spcBef>
                <a:spcPts val="0"/>
              </a:spcBef>
              <a:spcAft>
                <a:spcPts val="0"/>
              </a:spcAft>
              <a:buNone/>
            </a:pPr>
            <a:r>
              <a:rPr lang="en" sz="3800">
                <a:latin typeface="Comfortaa"/>
                <a:ea typeface="Comfortaa"/>
                <a:cs typeface="Comfortaa"/>
                <a:sym typeface="Comfortaa"/>
              </a:rPr>
              <a:t>K8s API Group and Versioning</a:t>
            </a:r>
            <a:endParaRPr sz="3800">
              <a:latin typeface="Comfortaa"/>
              <a:ea typeface="Comfortaa"/>
              <a:cs typeface="Comfortaa"/>
              <a:sym typeface="Comfortaa"/>
            </a:endParaRPr>
          </a:p>
          <a:p>
            <a:pPr marL="0" lvl="0" indent="0" algn="l" rtl="0">
              <a:spcBef>
                <a:spcPts val="0"/>
              </a:spcBef>
              <a:spcAft>
                <a:spcPts val="0"/>
              </a:spcAft>
              <a:buNone/>
            </a:pPr>
            <a:r>
              <a:rPr lang="en" sz="3800">
                <a:latin typeface="Comfortaa"/>
                <a:ea typeface="Comfortaa"/>
                <a:cs typeface="Comfortaa"/>
                <a:sym typeface="Comfortaa"/>
              </a:rPr>
              <a:t> Demo Lab</a:t>
            </a:r>
            <a:endParaRPr sz="3800">
              <a:latin typeface="Comfortaa"/>
              <a:ea typeface="Comfortaa"/>
              <a:cs typeface="Comfortaa"/>
              <a:sym typeface="Comfortaa"/>
            </a:endParaRPr>
          </a:p>
          <a:p>
            <a:pPr marL="0" lvl="0" indent="0" algn="l" rtl="0">
              <a:spcBef>
                <a:spcPts val="0"/>
              </a:spcBef>
              <a:spcAft>
                <a:spcPts val="0"/>
              </a:spcAft>
              <a:buNone/>
            </a:pPr>
            <a:endParaRPr sz="3800">
              <a:latin typeface="Comfortaa"/>
              <a:ea typeface="Comfortaa"/>
              <a:cs typeface="Comfortaa"/>
              <a:sym typeface="Comfortaa"/>
            </a:endParaRPr>
          </a:p>
          <a:p>
            <a:pPr marL="0" lvl="0" indent="0" algn="l" rtl="0">
              <a:lnSpc>
                <a:spcPct val="115000"/>
              </a:lnSpc>
              <a:spcBef>
                <a:spcPts val="0"/>
              </a:spcBef>
              <a:spcAft>
                <a:spcPts val="0"/>
              </a:spcAft>
              <a:buNone/>
            </a:pPr>
            <a:endParaRPr sz="1800">
              <a:solidFill>
                <a:srgbClr val="F2F2F2"/>
              </a:solidFill>
            </a:endParaRPr>
          </a:p>
          <a:p>
            <a:pPr marL="0" lvl="0" indent="0" algn="l" rtl="0">
              <a:spcBef>
                <a:spcPts val="0"/>
              </a:spcBef>
              <a:spcAft>
                <a:spcPts val="0"/>
              </a:spcAft>
              <a:buNone/>
            </a:pPr>
            <a:endParaRPr sz="3800">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8"/>
          <p:cNvPicPr preferRelativeResize="0"/>
          <p:nvPr/>
        </p:nvPicPr>
        <p:blipFill>
          <a:blip r:embed="rId3">
            <a:alphaModFix/>
          </a:blip>
          <a:stretch>
            <a:fillRect/>
          </a:stretch>
        </p:blipFill>
        <p:spPr>
          <a:xfrm>
            <a:off x="634100" y="602800"/>
            <a:ext cx="7875775" cy="3937900"/>
          </a:xfrm>
          <a:prstGeom prst="rect">
            <a:avLst/>
          </a:prstGeom>
          <a:no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pic>
        <p:nvPicPr>
          <p:cNvPr id="729" name="Google Shape;729;p109"/>
          <p:cNvPicPr preferRelativeResize="0"/>
          <p:nvPr/>
        </p:nvPicPr>
        <p:blipFill>
          <a:blip r:embed="rId3">
            <a:alphaModFix/>
          </a:blip>
          <a:stretch>
            <a:fillRect/>
          </a:stretch>
        </p:blipFill>
        <p:spPr>
          <a:xfrm>
            <a:off x="152400" y="541901"/>
            <a:ext cx="8839199" cy="4345776"/>
          </a:xfrm>
          <a:prstGeom prst="rect">
            <a:avLst/>
          </a:prstGeom>
          <a:noFill/>
          <a:ln>
            <a:noFill/>
          </a:ln>
        </p:spPr>
      </p:pic>
      <p:sp>
        <p:nvSpPr>
          <p:cNvPr id="730" name="Google Shape;730;p109"/>
          <p:cNvSpPr txBox="1"/>
          <p:nvPr/>
        </p:nvSpPr>
        <p:spPr>
          <a:xfrm>
            <a:off x="0" y="0"/>
            <a:ext cx="8892300" cy="4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1900" u="sng">
                <a:solidFill>
                  <a:schemeClr val="hlink"/>
                </a:solidFill>
                <a:hlinkClick r:id="rId4"/>
              </a:rPr>
              <a:t>https://kubernetes.io/docs/reference/generated/kubernetes-api/v1.19</a:t>
            </a:r>
            <a:endParaRPr sz="1900">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10"/>
          <p:cNvSpPr txBox="1">
            <a:spLocks noGrp="1"/>
          </p:cNvSpPr>
          <p:nvPr>
            <p:ph type="title"/>
          </p:nvPr>
        </p:nvSpPr>
        <p:spPr>
          <a:xfrm>
            <a:off x="104450" y="2150850"/>
            <a:ext cx="852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700" b="1">
                <a:latin typeface="Comfortaa"/>
                <a:ea typeface="Comfortaa"/>
                <a:cs typeface="Comfortaa"/>
                <a:sym typeface="Comfortaa"/>
              </a:rPr>
              <a:t>The Kubernetes Object Model</a:t>
            </a:r>
            <a:endParaRPr sz="3700" b="1">
              <a:latin typeface="Comfortaa"/>
              <a:ea typeface="Comfortaa"/>
              <a:cs typeface="Comfortaa"/>
              <a:sym typeface="Comforta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11"/>
          <p:cNvSpPr txBox="1"/>
          <p:nvPr/>
        </p:nvSpPr>
        <p:spPr>
          <a:xfrm>
            <a:off x="435550" y="198966"/>
            <a:ext cx="7989000" cy="4866300"/>
          </a:xfrm>
          <a:prstGeom prst="rect">
            <a:avLst/>
          </a:prstGeom>
          <a:noFill/>
          <a:ln>
            <a:noFill/>
          </a:ln>
        </p:spPr>
        <p:txBody>
          <a:bodyPr spcFirstLastPara="1" wrap="square" lIns="0" tIns="27925" rIns="0" bIns="0" anchor="t" anchorCtr="0">
            <a:noAutofit/>
          </a:bodyPr>
          <a:lstStyle/>
          <a:p>
            <a:pPr marL="0" marR="5080" lvl="0" indent="0" algn="l" rtl="0">
              <a:lnSpc>
                <a:spcPct val="118750"/>
              </a:lnSpc>
              <a:spcBef>
                <a:spcPts val="0"/>
              </a:spcBef>
              <a:spcAft>
                <a:spcPts val="0"/>
              </a:spcAft>
              <a:buNone/>
            </a:pPr>
            <a:r>
              <a:rPr lang="en" sz="2400" b="1">
                <a:solidFill>
                  <a:schemeClr val="dk1"/>
                </a:solidFill>
                <a:latin typeface="Comfortaa"/>
                <a:ea typeface="Comfortaa"/>
                <a:cs typeface="Comfortaa"/>
                <a:sym typeface="Comfortaa"/>
              </a:rPr>
              <a:t>Kubernetes objects are entities used to deploy, maintain and scale applications in a cluster..</a:t>
            </a:r>
            <a:r>
              <a:rPr lang="en" sz="2500" b="1">
                <a:solidFill>
                  <a:schemeClr val="dk1"/>
                </a:solidFill>
                <a:latin typeface="Comfortaa"/>
                <a:ea typeface="Comfortaa"/>
                <a:cs typeface="Comfortaa"/>
                <a:sym typeface="Comfortaa"/>
              </a:rPr>
              <a:t>ie Pods, replicatsets, deployments etc..</a:t>
            </a:r>
            <a:endParaRPr sz="24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5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500" b="1">
                <a:solidFill>
                  <a:schemeClr val="dk1"/>
                </a:solidFill>
                <a:latin typeface="Comfortaa"/>
                <a:ea typeface="Comfortaa"/>
                <a:cs typeface="Comfortaa"/>
                <a:sym typeface="Comfortaa"/>
              </a:rPr>
              <a:t>They collectively represent the </a:t>
            </a:r>
            <a:r>
              <a:rPr lang="en" sz="2500" b="1">
                <a:solidFill>
                  <a:srgbClr val="00FF00"/>
                </a:solidFill>
                <a:latin typeface="Comfortaa"/>
                <a:ea typeface="Comfortaa"/>
                <a:cs typeface="Comfortaa"/>
                <a:sym typeface="Comfortaa"/>
              </a:rPr>
              <a:t>state</a:t>
            </a:r>
            <a:r>
              <a:rPr lang="en" sz="2500" b="1">
                <a:solidFill>
                  <a:schemeClr val="dk1"/>
                </a:solidFill>
                <a:latin typeface="Comfortaa"/>
                <a:ea typeface="Comfortaa"/>
                <a:cs typeface="Comfortaa"/>
                <a:sym typeface="Comfortaa"/>
              </a:rPr>
              <a:t> of the cluster. </a:t>
            </a:r>
            <a:endParaRPr sz="25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5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r>
              <a:rPr lang="en" sz="2500" b="1">
                <a:solidFill>
                  <a:schemeClr val="dk1"/>
                </a:solidFill>
                <a:latin typeface="Comfortaa"/>
                <a:ea typeface="Comfortaa"/>
                <a:cs typeface="Comfortaa"/>
                <a:sym typeface="Comfortaa"/>
              </a:rPr>
              <a:t>Kubernetes works to ensure that the object exists by reconciling the desired end state with its actual state.</a:t>
            </a:r>
            <a:endParaRPr sz="2500" b="1">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3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300">
              <a:solidFill>
                <a:schemeClr val="dk1"/>
              </a:solidFill>
              <a:latin typeface="Comfortaa"/>
              <a:ea typeface="Comfortaa"/>
              <a:cs typeface="Comfortaa"/>
              <a:sym typeface="Comfortaa"/>
            </a:endParaRPr>
          </a:p>
          <a:p>
            <a:pPr marL="0" marR="5080" lvl="0" indent="0" algn="l" rtl="0">
              <a:lnSpc>
                <a:spcPct val="118750"/>
              </a:lnSpc>
              <a:spcBef>
                <a:spcPts val="0"/>
              </a:spcBef>
              <a:spcAft>
                <a:spcPts val="0"/>
              </a:spcAft>
              <a:buNone/>
            </a:pPr>
            <a:endParaRPr sz="2300">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0">
                                            <p:txEl>
                                              <p:pRg st="0" end="0"/>
                                            </p:txEl>
                                          </p:spTgt>
                                        </p:tgtEl>
                                        <p:attrNameLst>
                                          <p:attrName>style.visibility</p:attrName>
                                        </p:attrNameLst>
                                      </p:cBhvr>
                                      <p:to>
                                        <p:strVal val="visible"/>
                                      </p:to>
                                    </p:set>
                                    <p:animEffect transition="in" filter="fade">
                                      <p:cBhvr>
                                        <p:cTn id="7" dur="1000"/>
                                        <p:tgtEl>
                                          <p:spTgt spid="7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0">
                                            <p:txEl>
                                              <p:pRg st="1" end="1"/>
                                            </p:txEl>
                                          </p:spTgt>
                                        </p:tgtEl>
                                        <p:attrNameLst>
                                          <p:attrName>style.visibility</p:attrName>
                                        </p:attrNameLst>
                                      </p:cBhvr>
                                      <p:to>
                                        <p:strVal val="visible"/>
                                      </p:to>
                                    </p:set>
                                    <p:animEffect transition="in" filter="fade">
                                      <p:cBhvr>
                                        <p:cTn id="12" dur="1000"/>
                                        <p:tgtEl>
                                          <p:spTgt spid="7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0">
                                            <p:txEl>
                                              <p:pRg st="2" end="2"/>
                                            </p:txEl>
                                          </p:spTgt>
                                        </p:tgtEl>
                                        <p:attrNameLst>
                                          <p:attrName>style.visibility</p:attrName>
                                        </p:attrNameLst>
                                      </p:cBhvr>
                                      <p:to>
                                        <p:strVal val="visible"/>
                                      </p:to>
                                    </p:set>
                                    <p:animEffect transition="in" filter="fade">
                                      <p:cBhvr>
                                        <p:cTn id="17" dur="1000"/>
                                        <p:tgtEl>
                                          <p:spTgt spid="7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0">
                                            <p:txEl>
                                              <p:pRg st="3" end="3"/>
                                            </p:txEl>
                                          </p:spTgt>
                                        </p:tgtEl>
                                        <p:attrNameLst>
                                          <p:attrName>style.visibility</p:attrName>
                                        </p:attrNameLst>
                                      </p:cBhvr>
                                      <p:to>
                                        <p:strVal val="visible"/>
                                      </p:to>
                                    </p:set>
                                    <p:animEffect transition="in" filter="fade">
                                      <p:cBhvr>
                                        <p:cTn id="22" dur="1000"/>
                                        <p:tgtEl>
                                          <p:spTgt spid="7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0">
                                            <p:txEl>
                                              <p:pRg st="4" end="4"/>
                                            </p:txEl>
                                          </p:spTgt>
                                        </p:tgtEl>
                                        <p:attrNameLst>
                                          <p:attrName>style.visibility</p:attrName>
                                        </p:attrNameLst>
                                      </p:cBhvr>
                                      <p:to>
                                        <p:strVal val="visible"/>
                                      </p:to>
                                    </p:set>
                                    <p:animEffect transition="in" filter="fade">
                                      <p:cBhvr>
                                        <p:cTn id="27" dur="1000"/>
                                        <p:tgtEl>
                                          <p:spTgt spid="7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0">
                                            <p:txEl>
                                              <p:pRg st="5" end="5"/>
                                            </p:txEl>
                                          </p:spTgt>
                                        </p:tgtEl>
                                        <p:attrNameLst>
                                          <p:attrName>style.visibility</p:attrName>
                                        </p:attrNameLst>
                                      </p:cBhvr>
                                      <p:to>
                                        <p:strVal val="visible"/>
                                      </p:to>
                                    </p:set>
                                    <p:animEffect transition="in" filter="fade">
                                      <p:cBhvr>
                                        <p:cTn id="32" dur="1000"/>
                                        <p:tgtEl>
                                          <p:spTgt spid="74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0">
                                            <p:txEl>
                                              <p:pRg st="6" end="6"/>
                                            </p:txEl>
                                          </p:spTgt>
                                        </p:tgtEl>
                                        <p:attrNameLst>
                                          <p:attrName>style.visibility</p:attrName>
                                        </p:attrNameLst>
                                      </p:cBhvr>
                                      <p:to>
                                        <p:strVal val="visible"/>
                                      </p:to>
                                    </p:set>
                                    <p:animEffect transition="in" filter="fade">
                                      <p:cBhvr>
                                        <p:cTn id="37" dur="1000"/>
                                        <p:tgtEl>
                                          <p:spTgt spid="74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40">
                                            <p:txEl>
                                              <p:pRg st="7" end="7"/>
                                            </p:txEl>
                                          </p:spTgt>
                                        </p:tgtEl>
                                        <p:attrNameLst>
                                          <p:attrName>style.visibility</p:attrName>
                                        </p:attrNameLst>
                                      </p:cBhvr>
                                      <p:to>
                                        <p:strVal val="visible"/>
                                      </p:to>
                                    </p:set>
                                    <p:animEffect transition="in" filter="fade">
                                      <p:cBhvr>
                                        <p:cTn id="42" dur="1000"/>
                                        <p:tgtEl>
                                          <p:spTgt spid="74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12"/>
          <p:cNvSpPr txBox="1"/>
          <p:nvPr/>
        </p:nvSpPr>
        <p:spPr>
          <a:xfrm>
            <a:off x="239125" y="284675"/>
            <a:ext cx="8529000" cy="4566000"/>
          </a:xfrm>
          <a:prstGeom prst="rect">
            <a:avLst/>
          </a:prstGeom>
          <a:noFill/>
          <a:ln>
            <a:noFill/>
          </a:ln>
        </p:spPr>
        <p:txBody>
          <a:bodyPr spcFirstLastPara="1" wrap="square" lIns="0" tIns="10775" rIns="0" bIns="0" anchor="t" anchorCtr="0">
            <a:noAutofit/>
          </a:bodyPr>
          <a:lstStyle/>
          <a:p>
            <a:pPr marL="0" marR="469900" lvl="0" indent="0" algn="l" rtl="0">
              <a:lnSpc>
                <a:spcPct val="100699"/>
              </a:lnSpc>
              <a:spcBef>
                <a:spcPts val="0"/>
              </a:spcBef>
              <a:spcAft>
                <a:spcPts val="0"/>
              </a:spcAft>
              <a:buNone/>
            </a:pPr>
            <a:r>
              <a:rPr lang="en" sz="2300" b="1">
                <a:solidFill>
                  <a:schemeClr val="dk1"/>
                </a:solidFill>
                <a:latin typeface="Comfortaa"/>
                <a:ea typeface="Comfortaa"/>
                <a:cs typeface="Comfortaa"/>
                <a:sym typeface="Comfortaa"/>
              </a:rPr>
              <a:t>Kubernetes Objects are represented in configuration files or manifests using YAML or JSON.</a:t>
            </a:r>
            <a:endParaRPr sz="2300" b="1">
              <a:solidFill>
                <a:schemeClr val="dk1"/>
              </a:solidFill>
              <a:latin typeface="Comfortaa"/>
              <a:ea typeface="Comfortaa"/>
              <a:cs typeface="Comfortaa"/>
              <a:sym typeface="Comfortaa"/>
            </a:endParaRPr>
          </a:p>
          <a:p>
            <a:pPr marL="0" marR="469900" lvl="0" indent="0" algn="l" rtl="0">
              <a:lnSpc>
                <a:spcPct val="100699"/>
              </a:lnSpc>
              <a:spcBef>
                <a:spcPts val="0"/>
              </a:spcBef>
              <a:spcAft>
                <a:spcPts val="0"/>
              </a:spcAft>
              <a:buNone/>
            </a:pPr>
            <a:endParaRPr sz="2300" b="1">
              <a:solidFill>
                <a:schemeClr val="dk1"/>
              </a:solidFill>
              <a:latin typeface="Comfortaa"/>
              <a:ea typeface="Comfortaa"/>
              <a:cs typeface="Comfortaa"/>
              <a:sym typeface="Comfortaa"/>
            </a:endParaRPr>
          </a:p>
          <a:p>
            <a:pPr marL="0" marR="0" lvl="0" indent="0" algn="l" rtl="0">
              <a:lnSpc>
                <a:spcPct val="100000"/>
              </a:lnSpc>
              <a:spcBef>
                <a:spcPts val="990"/>
              </a:spcBef>
              <a:spcAft>
                <a:spcPts val="0"/>
              </a:spcAft>
              <a:buNone/>
            </a:pPr>
            <a:r>
              <a:rPr lang="en" sz="2300" b="1">
                <a:solidFill>
                  <a:schemeClr val="dk1"/>
                </a:solidFill>
                <a:latin typeface="Comfortaa"/>
                <a:ea typeface="Comfortaa"/>
                <a:cs typeface="Comfortaa"/>
                <a:sym typeface="Comfortaa"/>
              </a:rPr>
              <a:t>YAML is preferred as it is a </a:t>
            </a:r>
            <a:r>
              <a:rPr lang="en" sz="2300" b="1">
                <a:solidFill>
                  <a:srgbClr val="00FF00"/>
                </a:solidFill>
                <a:latin typeface="Comfortaa"/>
                <a:ea typeface="Comfortaa"/>
                <a:cs typeface="Comfortaa"/>
                <a:sym typeface="Comfortaa"/>
              </a:rPr>
              <a:t>human readable. </a:t>
            </a:r>
            <a:r>
              <a:rPr lang="en" sz="2300" b="1">
                <a:solidFill>
                  <a:schemeClr val="dk1"/>
                </a:solidFill>
                <a:latin typeface="Comfortaa"/>
                <a:ea typeface="Comfortaa"/>
                <a:cs typeface="Comfortaa"/>
                <a:sym typeface="Comfortaa"/>
              </a:rPr>
              <a:t>Uses indentation to denote ownership.</a:t>
            </a:r>
            <a:endParaRPr sz="2300" b="1">
              <a:solidFill>
                <a:schemeClr val="dk1"/>
              </a:solidFill>
              <a:latin typeface="Comfortaa"/>
              <a:ea typeface="Comfortaa"/>
              <a:cs typeface="Comfortaa"/>
              <a:sym typeface="Comfortaa"/>
            </a:endParaRPr>
          </a:p>
          <a:p>
            <a:pPr marL="0" marR="0" lvl="0" indent="0" algn="l" rtl="0">
              <a:lnSpc>
                <a:spcPct val="100000"/>
              </a:lnSpc>
              <a:spcBef>
                <a:spcPts val="990"/>
              </a:spcBef>
              <a:spcAft>
                <a:spcPts val="0"/>
              </a:spcAft>
              <a:buNone/>
            </a:pPr>
            <a:endParaRPr sz="2300" b="1">
              <a:solidFill>
                <a:schemeClr val="dk1"/>
              </a:solidFill>
              <a:latin typeface="Comfortaa"/>
              <a:ea typeface="Comfortaa"/>
              <a:cs typeface="Comfortaa"/>
              <a:sym typeface="Comfortaa"/>
            </a:endParaRPr>
          </a:p>
          <a:p>
            <a:pPr marL="0" marR="0" lvl="0" indent="0" algn="l" rtl="0">
              <a:lnSpc>
                <a:spcPct val="100000"/>
              </a:lnSpc>
              <a:spcBef>
                <a:spcPts val="990"/>
              </a:spcBef>
              <a:spcAft>
                <a:spcPts val="0"/>
              </a:spcAft>
              <a:buNone/>
            </a:pPr>
            <a:r>
              <a:rPr lang="en" sz="2300" b="1">
                <a:solidFill>
                  <a:schemeClr val="dk1"/>
                </a:solidFill>
                <a:latin typeface="Comfortaa"/>
                <a:ea typeface="Comfortaa"/>
                <a:cs typeface="Comfortaa"/>
                <a:sym typeface="Comfortaa"/>
              </a:rPr>
              <a:t>Kubernetes manifests use 3 basic data types:</a:t>
            </a:r>
            <a:endParaRPr sz="2300" b="1">
              <a:solidFill>
                <a:schemeClr val="dk1"/>
              </a:solidFill>
              <a:latin typeface="Comfortaa"/>
              <a:ea typeface="Comfortaa"/>
              <a:cs typeface="Comfortaa"/>
              <a:sym typeface="Comfortaa"/>
            </a:endParaRPr>
          </a:p>
          <a:p>
            <a:pPr marL="457200" marR="0" lvl="0" indent="0" algn="l" rtl="0">
              <a:lnSpc>
                <a:spcPct val="100000"/>
              </a:lnSpc>
              <a:spcBef>
                <a:spcPts val="990"/>
              </a:spcBef>
              <a:spcAft>
                <a:spcPts val="0"/>
              </a:spcAft>
              <a:buNone/>
            </a:pPr>
            <a:r>
              <a:rPr lang="en" sz="2300" b="1" i="0" u="none" strike="noStrike" cap="none">
                <a:solidFill>
                  <a:schemeClr val="dk1"/>
                </a:solidFill>
                <a:latin typeface="Comfortaa"/>
                <a:ea typeface="Comfortaa"/>
                <a:cs typeface="Comfortaa"/>
                <a:sym typeface="Comfortaa"/>
              </a:rPr>
              <a:t>mapping - key:value or hash or dictionary,</a:t>
            </a:r>
            <a:endParaRPr sz="2300" b="1" i="0" u="none" strike="noStrike" cap="none">
              <a:solidFill>
                <a:schemeClr val="dk1"/>
              </a:solidFill>
              <a:latin typeface="Comfortaa"/>
              <a:ea typeface="Comfortaa"/>
              <a:cs typeface="Comfortaa"/>
              <a:sym typeface="Comfortaa"/>
            </a:endParaRPr>
          </a:p>
          <a:p>
            <a:pPr marL="457200" marR="0" lvl="0" indent="0" algn="l" rtl="0">
              <a:lnSpc>
                <a:spcPct val="100000"/>
              </a:lnSpc>
              <a:spcBef>
                <a:spcPts val="15"/>
              </a:spcBef>
              <a:spcAft>
                <a:spcPts val="0"/>
              </a:spcAft>
              <a:buNone/>
            </a:pPr>
            <a:r>
              <a:rPr lang="en" sz="2300" b="1" i="0" u="none" strike="noStrike" cap="none">
                <a:solidFill>
                  <a:schemeClr val="dk1"/>
                </a:solidFill>
                <a:latin typeface="Comfortaa"/>
                <a:ea typeface="Comfortaa"/>
                <a:cs typeface="Comfortaa"/>
                <a:sym typeface="Comfortaa"/>
              </a:rPr>
              <a:t>sequence - array or list of val</a:t>
            </a:r>
            <a:r>
              <a:rPr lang="en" sz="2300" b="1">
                <a:solidFill>
                  <a:schemeClr val="dk1"/>
                </a:solidFill>
                <a:latin typeface="Comfortaa"/>
                <a:ea typeface="Comfortaa"/>
                <a:cs typeface="Comfortaa"/>
                <a:sym typeface="Comfortaa"/>
              </a:rPr>
              <a:t>ues</a:t>
            </a:r>
            <a:endParaRPr sz="2300" b="1" i="0" u="none" strike="noStrike" cap="none">
              <a:solidFill>
                <a:schemeClr val="dk1"/>
              </a:solidFill>
              <a:latin typeface="Comfortaa"/>
              <a:ea typeface="Comfortaa"/>
              <a:cs typeface="Comfortaa"/>
              <a:sym typeface="Comfortaa"/>
            </a:endParaRPr>
          </a:p>
          <a:p>
            <a:pPr marL="457200" marR="0" lvl="0" indent="0" algn="l" rtl="0">
              <a:lnSpc>
                <a:spcPct val="100000"/>
              </a:lnSpc>
              <a:spcBef>
                <a:spcPts val="15"/>
              </a:spcBef>
              <a:spcAft>
                <a:spcPts val="0"/>
              </a:spcAft>
              <a:buNone/>
            </a:pPr>
            <a:r>
              <a:rPr lang="en" sz="2300" b="1" i="0" u="none" strike="noStrike" cap="none">
                <a:solidFill>
                  <a:schemeClr val="dk1"/>
                </a:solidFill>
                <a:latin typeface="Comfortaa"/>
                <a:ea typeface="Comfortaa"/>
                <a:cs typeface="Comfortaa"/>
                <a:sym typeface="Comfortaa"/>
              </a:rPr>
              <a:t>scalar - single valu</a:t>
            </a:r>
            <a:r>
              <a:rPr lang="en" sz="2300" b="1">
                <a:solidFill>
                  <a:schemeClr val="dk1"/>
                </a:solidFill>
                <a:latin typeface="Comfortaa"/>
                <a:ea typeface="Comfortaa"/>
                <a:cs typeface="Comfortaa"/>
                <a:sym typeface="Comfortaa"/>
              </a:rPr>
              <a:t>e as </a:t>
            </a:r>
            <a:r>
              <a:rPr lang="en" sz="2300" b="1" i="0" u="none" strike="noStrike" cap="none">
                <a:solidFill>
                  <a:schemeClr val="dk1"/>
                </a:solidFill>
                <a:latin typeface="Comfortaa"/>
                <a:ea typeface="Comfortaa"/>
                <a:cs typeface="Comfortaa"/>
                <a:sym typeface="Comfortaa"/>
              </a:rPr>
              <a:t>string, number, boolean etc</a:t>
            </a:r>
            <a:endParaRPr sz="2300" b="1" i="0" u="none" strike="noStrike" cap="none">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5">
                                            <p:txEl>
                                              <p:pRg st="0" end="0"/>
                                            </p:txEl>
                                          </p:spTgt>
                                        </p:tgtEl>
                                        <p:attrNameLst>
                                          <p:attrName>style.visibility</p:attrName>
                                        </p:attrNameLst>
                                      </p:cBhvr>
                                      <p:to>
                                        <p:strVal val="visible"/>
                                      </p:to>
                                    </p:set>
                                    <p:animEffect transition="in" filter="fade">
                                      <p:cBhvr>
                                        <p:cTn id="7" dur="1000"/>
                                        <p:tgtEl>
                                          <p:spTgt spid="7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5">
                                            <p:txEl>
                                              <p:pRg st="1" end="1"/>
                                            </p:txEl>
                                          </p:spTgt>
                                        </p:tgtEl>
                                        <p:attrNameLst>
                                          <p:attrName>style.visibility</p:attrName>
                                        </p:attrNameLst>
                                      </p:cBhvr>
                                      <p:to>
                                        <p:strVal val="visible"/>
                                      </p:to>
                                    </p:set>
                                    <p:animEffect transition="in" filter="fade">
                                      <p:cBhvr>
                                        <p:cTn id="12" dur="1000"/>
                                        <p:tgtEl>
                                          <p:spTgt spid="7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5">
                                            <p:txEl>
                                              <p:pRg st="2" end="2"/>
                                            </p:txEl>
                                          </p:spTgt>
                                        </p:tgtEl>
                                        <p:attrNameLst>
                                          <p:attrName>style.visibility</p:attrName>
                                        </p:attrNameLst>
                                      </p:cBhvr>
                                      <p:to>
                                        <p:strVal val="visible"/>
                                      </p:to>
                                    </p:set>
                                    <p:animEffect transition="in" filter="fade">
                                      <p:cBhvr>
                                        <p:cTn id="17" dur="1000"/>
                                        <p:tgtEl>
                                          <p:spTgt spid="7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5">
                                            <p:txEl>
                                              <p:pRg st="3" end="3"/>
                                            </p:txEl>
                                          </p:spTgt>
                                        </p:tgtEl>
                                        <p:attrNameLst>
                                          <p:attrName>style.visibility</p:attrName>
                                        </p:attrNameLst>
                                      </p:cBhvr>
                                      <p:to>
                                        <p:strVal val="visible"/>
                                      </p:to>
                                    </p:set>
                                    <p:animEffect transition="in" filter="fade">
                                      <p:cBhvr>
                                        <p:cTn id="22" dur="1000"/>
                                        <p:tgtEl>
                                          <p:spTgt spid="7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45">
                                            <p:txEl>
                                              <p:pRg st="4" end="4"/>
                                            </p:txEl>
                                          </p:spTgt>
                                        </p:tgtEl>
                                        <p:attrNameLst>
                                          <p:attrName>style.visibility</p:attrName>
                                        </p:attrNameLst>
                                      </p:cBhvr>
                                      <p:to>
                                        <p:strVal val="visible"/>
                                      </p:to>
                                    </p:set>
                                    <p:animEffect transition="in" filter="fade">
                                      <p:cBhvr>
                                        <p:cTn id="27" dur="1000"/>
                                        <p:tgtEl>
                                          <p:spTgt spid="7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45">
                                            <p:txEl>
                                              <p:pRg st="5" end="5"/>
                                            </p:txEl>
                                          </p:spTgt>
                                        </p:tgtEl>
                                        <p:attrNameLst>
                                          <p:attrName>style.visibility</p:attrName>
                                        </p:attrNameLst>
                                      </p:cBhvr>
                                      <p:to>
                                        <p:strVal val="visible"/>
                                      </p:to>
                                    </p:set>
                                    <p:animEffect transition="in" filter="fade">
                                      <p:cBhvr>
                                        <p:cTn id="32" dur="1000"/>
                                        <p:tgtEl>
                                          <p:spTgt spid="74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45">
                                            <p:txEl>
                                              <p:pRg st="6" end="6"/>
                                            </p:txEl>
                                          </p:spTgt>
                                        </p:tgtEl>
                                        <p:attrNameLst>
                                          <p:attrName>style.visibility</p:attrName>
                                        </p:attrNameLst>
                                      </p:cBhvr>
                                      <p:to>
                                        <p:strVal val="visible"/>
                                      </p:to>
                                    </p:set>
                                    <p:animEffect transition="in" filter="fade">
                                      <p:cBhvr>
                                        <p:cTn id="37" dur="1000"/>
                                        <p:tgtEl>
                                          <p:spTgt spid="74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45">
                                            <p:txEl>
                                              <p:pRg st="7" end="7"/>
                                            </p:txEl>
                                          </p:spTgt>
                                        </p:tgtEl>
                                        <p:attrNameLst>
                                          <p:attrName>style.visibility</p:attrName>
                                        </p:attrNameLst>
                                      </p:cBhvr>
                                      <p:to>
                                        <p:strVal val="visible"/>
                                      </p:to>
                                    </p:set>
                                    <p:animEffect transition="in" filter="fade">
                                      <p:cBhvr>
                                        <p:cTn id="42" dur="1000"/>
                                        <p:tgtEl>
                                          <p:spTgt spid="7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13"/>
          <p:cNvSpPr txBox="1">
            <a:spLocks noGrp="1"/>
          </p:cNvSpPr>
          <p:nvPr>
            <p:ph type="title"/>
          </p:nvPr>
        </p:nvSpPr>
        <p:spPr>
          <a:xfrm>
            <a:off x="225775" y="127675"/>
            <a:ext cx="85425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100">
                <a:solidFill>
                  <a:schemeClr val="dk1"/>
                </a:solidFill>
                <a:latin typeface="Comfortaa"/>
                <a:ea typeface="Comfortaa"/>
                <a:cs typeface="Comfortaa"/>
                <a:sym typeface="Comfortaa"/>
              </a:rPr>
              <a:t>Object Model</a:t>
            </a:r>
            <a:r>
              <a:rPr lang="en" sz="3100">
                <a:solidFill>
                  <a:srgbClr val="00FF00"/>
                </a:solidFill>
                <a:latin typeface="Comfortaa"/>
                <a:ea typeface="Comfortaa"/>
                <a:cs typeface="Comfortaa"/>
                <a:sym typeface="Comfortaa"/>
              </a:rPr>
              <a:t> </a:t>
            </a:r>
            <a:r>
              <a:rPr lang="en" sz="3100">
                <a:solidFill>
                  <a:schemeClr val="dk1"/>
                </a:solidFill>
                <a:latin typeface="Comfortaa"/>
                <a:ea typeface="Comfortaa"/>
                <a:cs typeface="Comfortaa"/>
                <a:sym typeface="Comfortaa"/>
              </a:rPr>
              <a:t>Requirements in manifests:</a:t>
            </a:r>
            <a:endParaRPr sz="3100">
              <a:solidFill>
                <a:schemeClr val="dk1"/>
              </a:solidFill>
              <a:latin typeface="Comfortaa"/>
              <a:ea typeface="Comfortaa"/>
              <a:cs typeface="Comfortaa"/>
              <a:sym typeface="Comfortaa"/>
            </a:endParaRPr>
          </a:p>
        </p:txBody>
      </p:sp>
      <p:sp>
        <p:nvSpPr>
          <p:cNvPr id="751" name="Google Shape;751;p113"/>
          <p:cNvSpPr txBox="1"/>
          <p:nvPr/>
        </p:nvSpPr>
        <p:spPr>
          <a:xfrm>
            <a:off x="182375" y="828150"/>
            <a:ext cx="8184900" cy="4062900"/>
          </a:xfrm>
          <a:prstGeom prst="rect">
            <a:avLst/>
          </a:prstGeom>
          <a:noFill/>
          <a:ln>
            <a:noFill/>
          </a:ln>
        </p:spPr>
        <p:txBody>
          <a:bodyPr spcFirstLastPara="1" wrap="square" lIns="0" tIns="12700" rIns="0" bIns="0" anchor="t" anchorCtr="0">
            <a:noAutofit/>
          </a:bodyPr>
          <a:lstStyle/>
          <a:p>
            <a:pPr marL="0" marR="0" lvl="0" indent="0" algn="l" rtl="0">
              <a:lnSpc>
                <a:spcPct val="119210"/>
              </a:lnSpc>
              <a:spcBef>
                <a:spcPts val="0"/>
              </a:spcBef>
              <a:spcAft>
                <a:spcPts val="0"/>
              </a:spcAft>
              <a:buNone/>
            </a:pPr>
            <a:r>
              <a:rPr lang="en" sz="2500" b="1">
                <a:solidFill>
                  <a:srgbClr val="00FF00"/>
                </a:solidFill>
                <a:latin typeface="Comfortaa"/>
                <a:ea typeface="Comfortaa"/>
                <a:cs typeface="Comfortaa"/>
                <a:sym typeface="Comfortaa"/>
              </a:rPr>
              <a:t>apiVersion</a:t>
            </a:r>
            <a:r>
              <a:rPr lang="en" sz="2500" b="1">
                <a:solidFill>
                  <a:srgbClr val="1155CC"/>
                </a:solidFill>
                <a:latin typeface="Comfortaa"/>
                <a:ea typeface="Comfortaa"/>
                <a:cs typeface="Comfortaa"/>
                <a:sym typeface="Comfortaa"/>
              </a:rPr>
              <a:t>: </a:t>
            </a:r>
            <a:r>
              <a:rPr lang="en" sz="2500" b="1">
                <a:solidFill>
                  <a:schemeClr val="dk1"/>
                </a:solidFill>
                <a:latin typeface="Comfortaa"/>
                <a:ea typeface="Comfortaa"/>
                <a:cs typeface="Comfortaa"/>
                <a:sym typeface="Comfortaa"/>
              </a:rPr>
              <a:t>Kubernetes API version of the Object</a:t>
            </a:r>
            <a:endParaRPr sz="2500" b="1">
              <a:solidFill>
                <a:schemeClr val="dk1"/>
              </a:solidFill>
              <a:latin typeface="Comfortaa"/>
              <a:ea typeface="Comfortaa"/>
              <a:cs typeface="Comfortaa"/>
              <a:sym typeface="Comfortaa"/>
            </a:endParaRPr>
          </a:p>
          <a:p>
            <a:pPr marL="0" marR="0" lvl="0" indent="0" algn="l" rtl="0">
              <a:lnSpc>
                <a:spcPct val="118421"/>
              </a:lnSpc>
              <a:spcBef>
                <a:spcPts val="0"/>
              </a:spcBef>
              <a:spcAft>
                <a:spcPts val="0"/>
              </a:spcAft>
              <a:buNone/>
            </a:pPr>
            <a:r>
              <a:rPr lang="en" sz="2500" b="1">
                <a:solidFill>
                  <a:srgbClr val="00FF00"/>
                </a:solidFill>
                <a:latin typeface="Comfortaa"/>
                <a:ea typeface="Comfortaa"/>
                <a:cs typeface="Comfortaa"/>
                <a:sym typeface="Comfortaa"/>
              </a:rPr>
              <a:t>kind:</a:t>
            </a:r>
            <a:r>
              <a:rPr lang="en" sz="2500" b="1">
                <a:solidFill>
                  <a:srgbClr val="1155CC"/>
                </a:solidFill>
                <a:latin typeface="Comfortaa"/>
                <a:ea typeface="Comfortaa"/>
                <a:cs typeface="Comfortaa"/>
                <a:sym typeface="Comfortaa"/>
              </a:rPr>
              <a:t>	</a:t>
            </a:r>
            <a:r>
              <a:rPr lang="en" sz="2500" b="1">
                <a:solidFill>
                  <a:schemeClr val="dk1"/>
                </a:solidFill>
                <a:latin typeface="Comfortaa"/>
                <a:ea typeface="Comfortaa"/>
                <a:cs typeface="Comfortaa"/>
                <a:sym typeface="Comfortaa"/>
              </a:rPr>
              <a:t>Type of Kubernetes Object</a:t>
            </a:r>
            <a:endParaRPr sz="2500" b="1">
              <a:solidFill>
                <a:schemeClr val="dk1"/>
              </a:solidFill>
              <a:latin typeface="Comfortaa"/>
              <a:ea typeface="Comfortaa"/>
              <a:cs typeface="Comfortaa"/>
              <a:sym typeface="Comfortaa"/>
            </a:endParaRPr>
          </a:p>
          <a:p>
            <a:pPr marL="0" marR="0" lvl="0" indent="0" algn="l" rtl="0">
              <a:lnSpc>
                <a:spcPct val="118421"/>
              </a:lnSpc>
              <a:spcBef>
                <a:spcPts val="0"/>
              </a:spcBef>
              <a:spcAft>
                <a:spcPts val="0"/>
              </a:spcAft>
              <a:buNone/>
            </a:pPr>
            <a:r>
              <a:rPr lang="en" sz="2500" b="1">
                <a:solidFill>
                  <a:srgbClr val="00FF00"/>
                </a:solidFill>
                <a:latin typeface="Comfortaa"/>
                <a:ea typeface="Comfortaa"/>
                <a:cs typeface="Comfortaa"/>
                <a:sym typeface="Comfortaa"/>
              </a:rPr>
              <a:t>metadata.name:</a:t>
            </a:r>
            <a:r>
              <a:rPr lang="en" sz="2500" b="1">
                <a:solidFill>
                  <a:srgbClr val="1155CC"/>
                </a:solidFill>
                <a:latin typeface="Comfortaa"/>
                <a:ea typeface="Comfortaa"/>
                <a:cs typeface="Comfortaa"/>
                <a:sym typeface="Comfortaa"/>
              </a:rPr>
              <a:t> </a:t>
            </a:r>
            <a:r>
              <a:rPr lang="en" sz="2500" b="1">
                <a:solidFill>
                  <a:schemeClr val="dk1"/>
                </a:solidFill>
                <a:latin typeface="Comfortaa"/>
                <a:ea typeface="Comfortaa"/>
                <a:cs typeface="Comfortaa"/>
                <a:sym typeface="Comfortaa"/>
              </a:rPr>
              <a:t>Unique name of the Object</a:t>
            </a:r>
            <a:endParaRPr sz="2500" b="1">
              <a:solidFill>
                <a:schemeClr val="dk1"/>
              </a:solidFill>
              <a:latin typeface="Comfortaa"/>
              <a:ea typeface="Comfortaa"/>
              <a:cs typeface="Comfortaa"/>
              <a:sym typeface="Comfortaa"/>
            </a:endParaRPr>
          </a:p>
          <a:p>
            <a:pPr marL="0" marR="5080" lvl="0" indent="0" algn="l" rtl="0">
              <a:lnSpc>
                <a:spcPct val="118421"/>
              </a:lnSpc>
              <a:spcBef>
                <a:spcPts val="85"/>
              </a:spcBef>
              <a:spcAft>
                <a:spcPts val="0"/>
              </a:spcAft>
              <a:buNone/>
            </a:pPr>
            <a:r>
              <a:rPr lang="en" sz="2500" b="1">
                <a:solidFill>
                  <a:srgbClr val="00FF00"/>
                </a:solidFill>
                <a:latin typeface="Comfortaa"/>
                <a:ea typeface="Comfortaa"/>
                <a:cs typeface="Comfortaa"/>
                <a:sym typeface="Comfortaa"/>
              </a:rPr>
              <a:t>metadata.namespace: </a:t>
            </a:r>
            <a:r>
              <a:rPr lang="en" sz="2500" b="1">
                <a:solidFill>
                  <a:schemeClr val="dk1"/>
                </a:solidFill>
                <a:latin typeface="Comfortaa"/>
                <a:ea typeface="Comfortaa"/>
                <a:cs typeface="Comfortaa"/>
                <a:sym typeface="Comfortaa"/>
              </a:rPr>
              <a:t>defaults to </a:t>
            </a:r>
            <a:r>
              <a:rPr lang="en" sz="2500" b="1">
                <a:solidFill>
                  <a:srgbClr val="FF0000"/>
                </a:solidFill>
                <a:latin typeface="Comfortaa"/>
                <a:ea typeface="Comfortaa"/>
                <a:cs typeface="Comfortaa"/>
                <a:sym typeface="Comfortaa"/>
              </a:rPr>
              <a:t>current namespace</a:t>
            </a:r>
            <a:r>
              <a:rPr lang="en" sz="2500" b="1">
                <a:solidFill>
                  <a:schemeClr val="dk1"/>
                </a:solidFill>
                <a:latin typeface="Comfortaa"/>
                <a:ea typeface="Comfortaa"/>
                <a:cs typeface="Comfortaa"/>
                <a:sym typeface="Comfortaa"/>
              </a:rPr>
              <a:t> or specify namespace if other than current namespace.  </a:t>
            </a:r>
            <a:endParaRPr sz="2500" b="1">
              <a:solidFill>
                <a:schemeClr val="dk1"/>
              </a:solidFill>
              <a:latin typeface="Comfortaa"/>
              <a:ea typeface="Comfortaa"/>
              <a:cs typeface="Comfortaa"/>
              <a:sym typeface="Comfortaa"/>
            </a:endParaRPr>
          </a:p>
          <a:p>
            <a:pPr marL="0" marR="0" lvl="0" indent="0" algn="l" rtl="0">
              <a:lnSpc>
                <a:spcPct val="114736"/>
              </a:lnSpc>
              <a:spcBef>
                <a:spcPts val="0"/>
              </a:spcBef>
              <a:spcAft>
                <a:spcPts val="0"/>
              </a:spcAft>
              <a:buNone/>
            </a:pPr>
            <a:r>
              <a:rPr lang="en" sz="2500" b="1">
                <a:solidFill>
                  <a:srgbClr val="00FF00"/>
                </a:solidFill>
                <a:latin typeface="Comfortaa"/>
                <a:ea typeface="Comfortaa"/>
                <a:cs typeface="Comfortaa"/>
                <a:sym typeface="Comfortaa"/>
              </a:rPr>
              <a:t>spec: </a:t>
            </a:r>
            <a:r>
              <a:rPr lang="en" sz="2500" b="1">
                <a:solidFill>
                  <a:schemeClr val="dk1"/>
                </a:solidFill>
                <a:latin typeface="Comfortaa"/>
                <a:ea typeface="Comfortaa"/>
                <a:cs typeface="Comfortaa"/>
                <a:sym typeface="Comfortaa"/>
              </a:rPr>
              <a:t>Describes the desired end state or  configuration of the object to be created.</a:t>
            </a:r>
            <a:endParaRPr sz="2500" b="1">
              <a:solidFill>
                <a:srgbClr val="00FF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1">
                                            <p:txEl>
                                              <p:pRg st="0" end="0"/>
                                            </p:txEl>
                                          </p:spTgt>
                                        </p:tgtEl>
                                        <p:attrNameLst>
                                          <p:attrName>style.visibility</p:attrName>
                                        </p:attrNameLst>
                                      </p:cBhvr>
                                      <p:to>
                                        <p:strVal val="visible"/>
                                      </p:to>
                                    </p:set>
                                    <p:animEffect transition="in" filter="fade">
                                      <p:cBhvr>
                                        <p:cTn id="7" dur="1000"/>
                                        <p:tgtEl>
                                          <p:spTgt spid="7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1">
                                            <p:txEl>
                                              <p:pRg st="1" end="1"/>
                                            </p:txEl>
                                          </p:spTgt>
                                        </p:tgtEl>
                                        <p:attrNameLst>
                                          <p:attrName>style.visibility</p:attrName>
                                        </p:attrNameLst>
                                      </p:cBhvr>
                                      <p:to>
                                        <p:strVal val="visible"/>
                                      </p:to>
                                    </p:set>
                                    <p:animEffect transition="in" filter="fade">
                                      <p:cBhvr>
                                        <p:cTn id="12" dur="1000"/>
                                        <p:tgtEl>
                                          <p:spTgt spid="7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1">
                                            <p:txEl>
                                              <p:pRg st="2" end="2"/>
                                            </p:txEl>
                                          </p:spTgt>
                                        </p:tgtEl>
                                        <p:attrNameLst>
                                          <p:attrName>style.visibility</p:attrName>
                                        </p:attrNameLst>
                                      </p:cBhvr>
                                      <p:to>
                                        <p:strVal val="visible"/>
                                      </p:to>
                                    </p:set>
                                    <p:animEffect transition="in" filter="fade">
                                      <p:cBhvr>
                                        <p:cTn id="17" dur="1000"/>
                                        <p:tgtEl>
                                          <p:spTgt spid="7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1">
                                            <p:txEl>
                                              <p:pRg st="3" end="3"/>
                                            </p:txEl>
                                          </p:spTgt>
                                        </p:tgtEl>
                                        <p:attrNameLst>
                                          <p:attrName>style.visibility</p:attrName>
                                        </p:attrNameLst>
                                      </p:cBhvr>
                                      <p:to>
                                        <p:strVal val="visible"/>
                                      </p:to>
                                    </p:set>
                                    <p:animEffect transition="in" filter="fade">
                                      <p:cBhvr>
                                        <p:cTn id="22" dur="1000"/>
                                        <p:tgtEl>
                                          <p:spTgt spid="7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51">
                                            <p:txEl>
                                              <p:pRg st="4" end="4"/>
                                            </p:txEl>
                                          </p:spTgt>
                                        </p:tgtEl>
                                        <p:attrNameLst>
                                          <p:attrName>style.visibility</p:attrName>
                                        </p:attrNameLst>
                                      </p:cBhvr>
                                      <p:to>
                                        <p:strVal val="visible"/>
                                      </p:to>
                                    </p:set>
                                    <p:animEffect transition="in" filter="fade">
                                      <p:cBhvr>
                                        <p:cTn id="27" dur="1000"/>
                                        <p:tgtEl>
                                          <p:spTgt spid="7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14"/>
          <p:cNvSpPr txBox="1"/>
          <p:nvPr/>
        </p:nvSpPr>
        <p:spPr>
          <a:xfrm>
            <a:off x="127150" y="1202075"/>
            <a:ext cx="3791100" cy="2958900"/>
          </a:xfrm>
          <a:prstGeom prst="rect">
            <a:avLst/>
          </a:prstGeom>
          <a:noFill/>
          <a:ln w="9525" cap="flat" cmpd="sng">
            <a:solidFill>
              <a:schemeClr val="dk1"/>
            </a:solidFill>
            <a:prstDash val="solid"/>
            <a:round/>
            <a:headEnd type="none" w="sm" len="sm"/>
            <a:tailEnd type="none" w="sm" len="sm"/>
          </a:ln>
        </p:spPr>
        <p:txBody>
          <a:bodyPr spcFirstLastPara="1" wrap="square" lIns="0" tIns="73650" rIns="0" bIns="0" anchor="t" anchorCtr="0">
            <a:noAutofit/>
          </a:bodyPr>
          <a:lstStyle/>
          <a:p>
            <a:pPr marL="0" marR="1351915" lvl="0" indent="0" algn="l" rtl="0">
              <a:lnSpc>
                <a:spcPct val="101600"/>
              </a:lnSpc>
              <a:spcBef>
                <a:spcPts val="0"/>
              </a:spcBef>
              <a:spcAft>
                <a:spcPts val="0"/>
              </a:spcAft>
              <a:buNone/>
            </a:pPr>
            <a:endParaRPr sz="2000" b="1">
              <a:solidFill>
                <a:schemeClr val="dk1"/>
              </a:solidFill>
              <a:latin typeface="Courier New"/>
              <a:ea typeface="Courier New"/>
              <a:cs typeface="Courier New"/>
              <a:sym typeface="Courier New"/>
            </a:endParaRPr>
          </a:p>
          <a:p>
            <a:pPr marL="85725" marR="1351915" lvl="0" indent="0" algn="l" rtl="0">
              <a:lnSpc>
                <a:spcPct val="101600"/>
              </a:lnSpc>
              <a:spcBef>
                <a:spcPts val="0"/>
              </a:spcBef>
              <a:spcAft>
                <a:spcPts val="0"/>
              </a:spcAft>
              <a:buNone/>
            </a:pPr>
            <a:r>
              <a:rPr lang="en" sz="2000" b="1">
                <a:solidFill>
                  <a:schemeClr val="dk1"/>
                </a:solidFill>
                <a:latin typeface="Courier New"/>
                <a:ea typeface="Courier New"/>
                <a:cs typeface="Courier New"/>
                <a:sym typeface="Courier New"/>
              </a:rPr>
              <a:t>spec:</a:t>
            </a:r>
            <a:endParaRPr sz="2000" b="1">
              <a:solidFill>
                <a:schemeClr val="dk1"/>
              </a:solidFill>
              <a:latin typeface="Courier New"/>
              <a:ea typeface="Courier New"/>
              <a:cs typeface="Courier New"/>
              <a:sym typeface="Courier New"/>
            </a:endParaRPr>
          </a:p>
          <a:p>
            <a:pPr marL="85725" marR="1351915" lvl="0" indent="0" algn="l" rtl="0">
              <a:lnSpc>
                <a:spcPct val="101600"/>
              </a:lnSpc>
              <a:spcBef>
                <a:spcPts val="0"/>
              </a:spcBef>
              <a:spcAft>
                <a:spcPts val="0"/>
              </a:spcAft>
              <a:buNone/>
            </a:pPr>
            <a:r>
              <a:rPr lang="en" sz="2000" b="1">
                <a:solidFill>
                  <a:schemeClr val="dk1"/>
                </a:solidFill>
                <a:latin typeface="Courier New"/>
                <a:ea typeface="Courier New"/>
                <a:cs typeface="Courier New"/>
                <a:sym typeface="Courier New"/>
              </a:rPr>
              <a:t>  replicas: </a:t>
            </a:r>
            <a:r>
              <a:rPr lang="en" sz="2000" b="1">
                <a:solidFill>
                  <a:srgbClr val="FF0000"/>
                </a:solidFill>
                <a:latin typeface="Courier New"/>
                <a:ea typeface="Courier New"/>
                <a:cs typeface="Courier New"/>
                <a:sym typeface="Courier New"/>
              </a:rPr>
              <a:t>3</a:t>
            </a:r>
            <a:endParaRPr sz="2000" b="1">
              <a:solidFill>
                <a:srgbClr val="FF0000"/>
              </a:solidFill>
              <a:latin typeface="Courier New"/>
              <a:ea typeface="Courier New"/>
              <a:cs typeface="Courier New"/>
              <a:sym typeface="Courier New"/>
            </a:endParaRPr>
          </a:p>
          <a:p>
            <a:pPr marL="85725" marR="1351915" lvl="0" indent="0" algn="l" rtl="0">
              <a:lnSpc>
                <a:spcPct val="101600"/>
              </a:lnSpc>
              <a:spcBef>
                <a:spcPts val="0"/>
              </a:spcBef>
              <a:spcAft>
                <a:spcPts val="0"/>
              </a:spcAft>
              <a:buNone/>
            </a:pPr>
            <a:r>
              <a:rPr lang="en" sz="2000" b="1">
                <a:solidFill>
                  <a:schemeClr val="dk1"/>
                </a:solidFill>
                <a:latin typeface="Courier New"/>
                <a:ea typeface="Courier New"/>
                <a:cs typeface="Courier New"/>
                <a:sym typeface="Courier New"/>
              </a:rPr>
              <a:t>  template:</a:t>
            </a:r>
            <a:endParaRPr sz="2000" b="1">
              <a:solidFill>
                <a:schemeClr val="dk1"/>
              </a:solidFill>
              <a:latin typeface="Courier New"/>
              <a:ea typeface="Courier New"/>
              <a:cs typeface="Courier New"/>
              <a:sym typeface="Courier New"/>
            </a:endParaRPr>
          </a:p>
          <a:p>
            <a:pPr marL="85725" marR="1351915" lvl="0" indent="0" algn="l" rtl="0">
              <a:lnSpc>
                <a:spcPct val="101600"/>
              </a:lnSpc>
              <a:spcBef>
                <a:spcPts val="0"/>
              </a:spcBef>
              <a:spcAft>
                <a:spcPts val="0"/>
              </a:spcAft>
              <a:buNone/>
            </a:pPr>
            <a:r>
              <a:rPr lang="en" sz="2000" b="1">
                <a:solidFill>
                  <a:schemeClr val="dk1"/>
                </a:solidFill>
                <a:latin typeface="Courier New"/>
                <a:ea typeface="Courier New"/>
                <a:cs typeface="Courier New"/>
                <a:sym typeface="Courier New"/>
              </a:rPr>
              <a:t>    spec:</a:t>
            </a:r>
            <a:endParaRPr sz="2000" b="1">
              <a:solidFill>
                <a:schemeClr val="dk1"/>
              </a:solidFill>
              <a:latin typeface="Courier New"/>
              <a:ea typeface="Courier New"/>
              <a:cs typeface="Courier New"/>
              <a:sym typeface="Courier New"/>
            </a:endParaRPr>
          </a:p>
          <a:p>
            <a:pPr marL="85725" marR="1351915" lvl="0" indent="0" algn="l" rtl="0">
              <a:lnSpc>
                <a:spcPct val="101600"/>
              </a:lnSpc>
              <a:spcBef>
                <a:spcPts val="0"/>
              </a:spcBef>
              <a:spcAft>
                <a:spcPts val="0"/>
              </a:spcAft>
              <a:buNone/>
            </a:pPr>
            <a:r>
              <a:rPr lang="en" sz="2000" b="1">
                <a:solidFill>
                  <a:schemeClr val="dk1"/>
                </a:solidFill>
                <a:latin typeface="Courier New"/>
                <a:ea typeface="Courier New"/>
                <a:cs typeface="Courier New"/>
                <a:sym typeface="Courier New"/>
              </a:rPr>
              <a:t>    containers:</a:t>
            </a:r>
            <a:endParaRPr sz="2000" b="1">
              <a:solidFill>
                <a:schemeClr val="dk1"/>
              </a:solidFill>
              <a:latin typeface="Courier New"/>
              <a:ea typeface="Courier New"/>
              <a:cs typeface="Courier New"/>
              <a:sym typeface="Courier New"/>
            </a:endParaRPr>
          </a:p>
          <a:p>
            <a:pPr marL="0" marR="132715" lvl="0" indent="0" algn="l" rtl="0">
              <a:lnSpc>
                <a:spcPct val="101600"/>
              </a:lnSpc>
              <a:spcBef>
                <a:spcPts val="0"/>
              </a:spcBef>
              <a:spcAft>
                <a:spcPts val="0"/>
              </a:spcAft>
              <a:buNone/>
            </a:pPr>
            <a:r>
              <a:rPr lang="en" sz="2000" b="1">
                <a:solidFill>
                  <a:schemeClr val="dk1"/>
                </a:solidFill>
                <a:latin typeface="Courier New"/>
                <a:ea typeface="Courier New"/>
                <a:cs typeface="Courier New"/>
                <a:sym typeface="Courier New"/>
              </a:rPr>
              <a:t>      - name: container1  </a:t>
            </a:r>
            <a:endParaRPr sz="2000" b="1">
              <a:solidFill>
                <a:schemeClr val="dk1"/>
              </a:solidFill>
              <a:latin typeface="Courier New"/>
              <a:ea typeface="Courier New"/>
              <a:cs typeface="Courier New"/>
              <a:sym typeface="Courier New"/>
            </a:endParaRPr>
          </a:p>
          <a:p>
            <a:pPr marL="0" marR="132715" lvl="0" indent="0" algn="l" rtl="0">
              <a:lnSpc>
                <a:spcPct val="101600"/>
              </a:lnSpc>
              <a:spcBef>
                <a:spcPts val="0"/>
              </a:spcBef>
              <a:spcAft>
                <a:spcPts val="0"/>
              </a:spcAft>
              <a:buNone/>
            </a:pPr>
            <a:r>
              <a:rPr lang="en" sz="2000" b="1">
                <a:solidFill>
                  <a:schemeClr val="dk1"/>
                </a:solidFill>
                <a:latin typeface="Courier New"/>
                <a:ea typeface="Courier New"/>
                <a:cs typeface="Courier New"/>
                <a:sym typeface="Courier New"/>
              </a:rPr>
              <a:t>      - image: nginx</a:t>
            </a:r>
            <a:endParaRPr sz="2000" b="1">
              <a:solidFill>
                <a:schemeClr val="dk1"/>
              </a:solidFill>
              <a:latin typeface="Courier New"/>
              <a:ea typeface="Courier New"/>
              <a:cs typeface="Courier New"/>
              <a:sym typeface="Courier New"/>
            </a:endParaRPr>
          </a:p>
          <a:p>
            <a:pPr marL="0" marR="132715" lvl="0" indent="0" algn="l" rtl="0">
              <a:lnSpc>
                <a:spcPct val="101600"/>
              </a:lnSpc>
              <a:spcBef>
                <a:spcPts val="0"/>
              </a:spcBef>
              <a:spcAft>
                <a:spcPts val="0"/>
              </a:spcAft>
              <a:buNone/>
            </a:pPr>
            <a:endParaRPr sz="2000" b="1">
              <a:solidFill>
                <a:schemeClr val="dk1"/>
              </a:solidFill>
              <a:latin typeface="Courier New"/>
              <a:ea typeface="Courier New"/>
              <a:cs typeface="Courier New"/>
              <a:sym typeface="Courier New"/>
            </a:endParaRPr>
          </a:p>
        </p:txBody>
      </p:sp>
      <p:grpSp>
        <p:nvGrpSpPr>
          <p:cNvPr id="757" name="Google Shape;757;p114"/>
          <p:cNvGrpSpPr/>
          <p:nvPr/>
        </p:nvGrpSpPr>
        <p:grpSpPr>
          <a:xfrm>
            <a:off x="5894948" y="1202111"/>
            <a:ext cx="3190066" cy="2958831"/>
            <a:chOff x="3285953" y="2122325"/>
            <a:chExt cx="2804700" cy="2288700"/>
          </a:xfrm>
        </p:grpSpPr>
        <p:sp>
          <p:nvSpPr>
            <p:cNvPr id="758" name="Google Shape;758;p114"/>
            <p:cNvSpPr/>
            <p:nvPr/>
          </p:nvSpPr>
          <p:spPr>
            <a:xfrm>
              <a:off x="3285953" y="2122325"/>
              <a:ext cx="2804700" cy="2288700"/>
            </a:xfrm>
            <a:prstGeom prst="pentagon">
              <a:avLst>
                <a:gd name="hf" fmla="val 105146"/>
                <a:gd name="vf" fmla="val 110557"/>
              </a:avLst>
            </a:prstGeom>
            <a:solidFill>
              <a:srgbClr val="4A86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14"/>
            <p:cNvSpPr/>
            <p:nvPr/>
          </p:nvSpPr>
          <p:spPr>
            <a:xfrm>
              <a:off x="3589125" y="2940550"/>
              <a:ext cx="798900" cy="7989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POD 1</a:t>
              </a:r>
              <a:endParaRPr b="1">
                <a:latin typeface="Comfortaa"/>
                <a:ea typeface="Comfortaa"/>
                <a:cs typeface="Comfortaa"/>
                <a:sym typeface="Comfortaa"/>
              </a:endParaRPr>
            </a:p>
          </p:txBody>
        </p:sp>
        <p:sp>
          <p:nvSpPr>
            <p:cNvPr id="760" name="Google Shape;760;p114"/>
            <p:cNvSpPr/>
            <p:nvPr/>
          </p:nvSpPr>
          <p:spPr>
            <a:xfrm>
              <a:off x="4238925" y="3548025"/>
              <a:ext cx="798900" cy="7989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POD3</a:t>
              </a:r>
              <a:endParaRPr b="1">
                <a:latin typeface="Comfortaa"/>
                <a:ea typeface="Comfortaa"/>
                <a:cs typeface="Comfortaa"/>
                <a:sym typeface="Comfortaa"/>
              </a:endParaRPr>
            </a:p>
          </p:txBody>
        </p:sp>
      </p:grpSp>
      <p:grpSp>
        <p:nvGrpSpPr>
          <p:cNvPr id="761" name="Google Shape;761;p114"/>
          <p:cNvGrpSpPr/>
          <p:nvPr/>
        </p:nvGrpSpPr>
        <p:grpSpPr>
          <a:xfrm>
            <a:off x="4171412" y="2948625"/>
            <a:ext cx="1470381" cy="1559163"/>
            <a:chOff x="4124425" y="2012625"/>
            <a:chExt cx="1470381" cy="1559163"/>
          </a:xfrm>
        </p:grpSpPr>
        <p:sp>
          <p:nvSpPr>
            <p:cNvPr id="762" name="Google Shape;762;p114"/>
            <p:cNvSpPr/>
            <p:nvPr/>
          </p:nvSpPr>
          <p:spPr>
            <a:xfrm rot="9806315">
              <a:off x="4808039" y="2885792"/>
              <a:ext cx="716734" cy="596191"/>
            </a:xfrm>
            <a:prstGeom prst="bentArrow">
              <a:avLst>
                <a:gd name="adj1" fmla="val 25000"/>
                <a:gd name="adj2" fmla="val 25000"/>
                <a:gd name="adj3" fmla="val 25000"/>
                <a:gd name="adj4" fmla="val 4375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14"/>
            <p:cNvSpPr/>
            <p:nvPr/>
          </p:nvSpPr>
          <p:spPr>
            <a:xfrm rot="-5112979">
              <a:off x="4095134" y="2768721"/>
              <a:ext cx="712281" cy="596358"/>
            </a:xfrm>
            <a:prstGeom prst="bentArrow">
              <a:avLst>
                <a:gd name="adj1" fmla="val 25000"/>
                <a:gd name="adj2" fmla="val 25000"/>
                <a:gd name="adj3" fmla="val 25000"/>
                <a:gd name="adj4" fmla="val 4375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14"/>
            <p:cNvSpPr/>
            <p:nvPr/>
          </p:nvSpPr>
          <p:spPr>
            <a:xfrm rot="1972588">
              <a:off x="4435568" y="2191173"/>
              <a:ext cx="855517" cy="670703"/>
            </a:xfrm>
            <a:prstGeom prst="bentArrow">
              <a:avLst>
                <a:gd name="adj1" fmla="val 25000"/>
                <a:gd name="adj2" fmla="val 25714"/>
                <a:gd name="adj3" fmla="val 25000"/>
                <a:gd name="adj4" fmla="val 43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114"/>
          <p:cNvSpPr txBox="1"/>
          <p:nvPr/>
        </p:nvSpPr>
        <p:spPr>
          <a:xfrm>
            <a:off x="127225" y="705075"/>
            <a:ext cx="37911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1"/>
                </a:solidFill>
              </a:rPr>
              <a:t>Desired End State</a:t>
            </a:r>
            <a:endParaRPr sz="2200" b="1">
              <a:solidFill>
                <a:schemeClr val="dk1"/>
              </a:solidFill>
            </a:endParaRPr>
          </a:p>
        </p:txBody>
      </p:sp>
      <p:sp>
        <p:nvSpPr>
          <p:cNvPr id="766" name="Google Shape;766;p114"/>
          <p:cNvSpPr txBox="1"/>
          <p:nvPr/>
        </p:nvSpPr>
        <p:spPr>
          <a:xfrm>
            <a:off x="5894950" y="705075"/>
            <a:ext cx="30765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rPr>
              <a:t>        </a:t>
            </a:r>
            <a:r>
              <a:rPr lang="en" sz="2200" b="1">
                <a:solidFill>
                  <a:schemeClr val="dk1"/>
                </a:solidFill>
              </a:rPr>
              <a:t>Actual State</a:t>
            </a:r>
            <a:endParaRPr sz="2200" b="1">
              <a:solidFill>
                <a:schemeClr val="dk1"/>
              </a:solidFill>
            </a:endParaRPr>
          </a:p>
        </p:txBody>
      </p:sp>
      <p:sp>
        <p:nvSpPr>
          <p:cNvPr id="767" name="Google Shape;767;p114"/>
          <p:cNvSpPr txBox="1"/>
          <p:nvPr/>
        </p:nvSpPr>
        <p:spPr>
          <a:xfrm>
            <a:off x="3881913" y="393525"/>
            <a:ext cx="1955400" cy="2555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457200" lvl="0" indent="-368300" algn="l" rtl="0">
              <a:spcBef>
                <a:spcPts val="0"/>
              </a:spcBef>
              <a:spcAft>
                <a:spcPts val="0"/>
              </a:spcAft>
              <a:buClr>
                <a:srgbClr val="FF0000"/>
              </a:buClr>
              <a:buSzPts val="2200"/>
              <a:buChar char="●"/>
            </a:pPr>
            <a:r>
              <a:rPr lang="en" sz="2200" b="1">
                <a:solidFill>
                  <a:srgbClr val="FF0000"/>
                </a:solidFill>
              </a:rPr>
              <a:t>Only 2 pod running</a:t>
            </a:r>
            <a:endParaRPr sz="2200" b="1">
              <a:solidFill>
                <a:srgbClr val="FF0000"/>
              </a:solidFill>
            </a:endParaRPr>
          </a:p>
          <a:p>
            <a:pPr marL="457200" lvl="0" indent="-368300" algn="l" rtl="0">
              <a:spcBef>
                <a:spcPts val="0"/>
              </a:spcBef>
              <a:spcAft>
                <a:spcPts val="0"/>
              </a:spcAft>
              <a:buClr>
                <a:srgbClr val="FFFF00"/>
              </a:buClr>
              <a:buSzPts val="2200"/>
              <a:buChar char="●"/>
            </a:pPr>
            <a:r>
              <a:rPr lang="en" sz="2200" b="1">
                <a:solidFill>
                  <a:srgbClr val="FFFF00"/>
                </a:solidFill>
              </a:rPr>
              <a:t>1 pod missing</a:t>
            </a:r>
            <a:endParaRPr sz="2200" b="1">
              <a:solidFill>
                <a:srgbClr val="FFFF00"/>
              </a:solidFill>
            </a:endParaRPr>
          </a:p>
          <a:p>
            <a:pPr marL="457200" lvl="0" indent="-368300" algn="l" rtl="0">
              <a:spcBef>
                <a:spcPts val="0"/>
              </a:spcBef>
              <a:spcAft>
                <a:spcPts val="0"/>
              </a:spcAft>
              <a:buClr>
                <a:srgbClr val="2EAEBB"/>
              </a:buClr>
              <a:buSzPts val="2200"/>
              <a:buChar char="●"/>
            </a:pPr>
            <a:r>
              <a:rPr lang="en" sz="2200" b="1">
                <a:solidFill>
                  <a:srgbClr val="2EAEBB"/>
                </a:solidFill>
              </a:rPr>
              <a:t>add a new pod</a:t>
            </a:r>
            <a:endParaRPr sz="2200" b="1">
              <a:solidFill>
                <a:srgbClr val="2EAEBB"/>
              </a:solidFill>
            </a:endParaRPr>
          </a:p>
        </p:txBody>
      </p:sp>
      <p:sp>
        <p:nvSpPr>
          <p:cNvPr id="768" name="Google Shape;768;p114"/>
          <p:cNvSpPr/>
          <p:nvPr/>
        </p:nvSpPr>
        <p:spPr>
          <a:xfrm>
            <a:off x="7358777" y="2007750"/>
            <a:ext cx="1113600" cy="1032900"/>
          </a:xfrm>
          <a:prstGeom prst="ellipse">
            <a:avLst/>
          </a:prstGeom>
          <a:solidFill>
            <a:schemeClr val="accent6"/>
          </a:solidFill>
          <a:ln w="38100" cap="flat" cmpd="sng">
            <a:solidFill>
              <a:srgbClr val="08080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mfortaa"/>
                <a:ea typeface="Comfortaa"/>
                <a:cs typeface="Comfortaa"/>
                <a:sym typeface="Comfortaa"/>
              </a:rPr>
              <a:t>new pod added</a:t>
            </a:r>
            <a:endParaRPr b="1">
              <a:latin typeface="Comfortaa"/>
              <a:ea typeface="Comfortaa"/>
              <a:cs typeface="Comfortaa"/>
              <a:sym typeface="Comfortaa"/>
            </a:endParaRPr>
          </a:p>
        </p:txBody>
      </p:sp>
      <p:pic>
        <p:nvPicPr>
          <p:cNvPr id="769" name="Google Shape;769;p114"/>
          <p:cNvPicPr preferRelativeResize="0"/>
          <p:nvPr/>
        </p:nvPicPr>
        <p:blipFill>
          <a:blip r:embed="rId3">
            <a:alphaModFix/>
          </a:blip>
          <a:stretch>
            <a:fillRect/>
          </a:stretch>
        </p:blipFill>
        <p:spPr>
          <a:xfrm>
            <a:off x="7949191" y="3637775"/>
            <a:ext cx="523184" cy="523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5"/>
          <p:cNvSpPr txBox="1"/>
          <p:nvPr/>
        </p:nvSpPr>
        <p:spPr>
          <a:xfrm>
            <a:off x="2113975" y="1835650"/>
            <a:ext cx="2064300" cy="621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5" name="Google Shape;775;p115"/>
          <p:cNvSpPr txBox="1"/>
          <p:nvPr/>
        </p:nvSpPr>
        <p:spPr>
          <a:xfrm>
            <a:off x="2039375" y="1069425"/>
            <a:ext cx="3954600" cy="3935100"/>
          </a:xfrm>
          <a:prstGeom prst="rect">
            <a:avLst/>
          </a:prstGeom>
          <a:noFill/>
          <a:ln w="9525" cap="flat" cmpd="sng">
            <a:solidFill>
              <a:srgbClr val="000000"/>
            </a:solidFill>
            <a:prstDash val="solid"/>
            <a:round/>
            <a:headEnd type="none" w="sm" len="sm"/>
            <a:tailEnd type="none" w="sm" len="sm"/>
          </a:ln>
        </p:spPr>
        <p:txBody>
          <a:bodyPr spcFirstLastPara="1" wrap="square" lIns="0" tIns="73650" rIns="0" bIns="0" anchor="t" anchorCtr="0">
            <a:noAutofit/>
          </a:bodyPr>
          <a:lstStyle/>
          <a:p>
            <a:pPr marL="85725" marR="1108075" lvl="0" indent="0" algn="l" rtl="0">
              <a:lnSpc>
                <a:spcPct val="101600"/>
              </a:lnSpc>
              <a:spcBef>
                <a:spcPts val="0"/>
              </a:spcBef>
              <a:spcAft>
                <a:spcPts val="0"/>
              </a:spcAft>
              <a:buNone/>
            </a:pPr>
            <a:r>
              <a:rPr lang="en" sz="2000" b="1">
                <a:solidFill>
                  <a:schemeClr val="dk1"/>
                </a:solidFill>
                <a:latin typeface="Courier New"/>
                <a:ea typeface="Courier New"/>
                <a:cs typeface="Courier New"/>
                <a:sym typeface="Courier New"/>
              </a:rPr>
              <a:t>apiVersion: v1  kind: Pod  metadata:</a:t>
            </a:r>
            <a:endParaRPr sz="2000" b="1">
              <a:solidFill>
                <a:schemeClr val="dk1"/>
              </a:solidFill>
              <a:latin typeface="Courier New"/>
              <a:ea typeface="Courier New"/>
              <a:cs typeface="Courier New"/>
              <a:sym typeface="Courier New"/>
            </a:endParaRPr>
          </a:p>
          <a:p>
            <a:pPr marL="85725" marR="1351915" lvl="0" indent="243840" algn="l" rtl="0">
              <a:lnSpc>
                <a:spcPct val="101600"/>
              </a:lnSpc>
              <a:spcBef>
                <a:spcPts val="0"/>
              </a:spcBef>
              <a:spcAft>
                <a:spcPts val="0"/>
              </a:spcAft>
              <a:buNone/>
            </a:pPr>
            <a:r>
              <a:rPr lang="en" sz="2000" b="1">
                <a:solidFill>
                  <a:schemeClr val="dk1"/>
                </a:solidFill>
                <a:latin typeface="Courier New"/>
                <a:ea typeface="Courier New"/>
                <a:cs typeface="Courier New"/>
                <a:sym typeface="Courier New"/>
              </a:rPr>
              <a:t>name: webapp  spec:</a:t>
            </a:r>
            <a:endParaRPr sz="2000" b="1">
              <a:solidFill>
                <a:schemeClr val="dk1"/>
              </a:solidFill>
              <a:latin typeface="Courier New"/>
              <a:ea typeface="Courier New"/>
              <a:cs typeface="Courier New"/>
              <a:sym typeface="Courier New"/>
            </a:endParaRPr>
          </a:p>
          <a:p>
            <a:pPr marL="329565" marR="0" lvl="0" indent="0" algn="l" rtl="0">
              <a:lnSpc>
                <a:spcPct val="100000"/>
              </a:lnSpc>
              <a:spcBef>
                <a:spcPts val="30"/>
              </a:spcBef>
              <a:spcAft>
                <a:spcPts val="0"/>
              </a:spcAft>
              <a:buNone/>
            </a:pPr>
            <a:r>
              <a:rPr lang="en" sz="2000" b="1">
                <a:solidFill>
                  <a:schemeClr val="dk1"/>
                </a:solidFill>
                <a:latin typeface="Courier New"/>
                <a:ea typeface="Courier New"/>
                <a:cs typeface="Courier New"/>
                <a:sym typeface="Courier New"/>
              </a:rPr>
              <a:t>containers:</a:t>
            </a:r>
            <a:endParaRPr sz="2000" b="1">
              <a:solidFill>
                <a:schemeClr val="dk1"/>
              </a:solidFill>
              <a:latin typeface="Courier New"/>
              <a:ea typeface="Courier New"/>
              <a:cs typeface="Courier New"/>
              <a:sym typeface="Courier New"/>
            </a:endParaRPr>
          </a:p>
          <a:p>
            <a:pPr marL="817243" marR="132715" lvl="0" indent="-269240" algn="l" rtl="0">
              <a:lnSpc>
                <a:spcPct val="101600"/>
              </a:lnSpc>
              <a:spcBef>
                <a:spcPts val="0"/>
              </a:spcBef>
              <a:spcAft>
                <a:spcPts val="0"/>
              </a:spcAft>
              <a:buClr>
                <a:schemeClr val="dk1"/>
              </a:buClr>
              <a:buSzPts val="2000"/>
              <a:buFont typeface="Courier New"/>
              <a:buChar char="-"/>
            </a:pPr>
            <a:r>
              <a:rPr lang="en" sz="2000" b="1">
                <a:solidFill>
                  <a:schemeClr val="dk1"/>
                </a:solidFill>
                <a:latin typeface="Courier New"/>
                <a:ea typeface="Courier New"/>
                <a:cs typeface="Courier New"/>
                <a:sym typeface="Courier New"/>
              </a:rPr>
              <a:t>name: container1  image: nginx</a:t>
            </a:r>
            <a:endParaRPr sz="2000" b="1">
              <a:solidFill>
                <a:schemeClr val="dk1"/>
              </a:solidFill>
              <a:latin typeface="Courier New"/>
              <a:ea typeface="Courier New"/>
              <a:cs typeface="Courier New"/>
              <a:sym typeface="Courier New"/>
            </a:endParaRPr>
          </a:p>
          <a:p>
            <a:pPr marL="817243" marR="132715" lvl="0" indent="-269240" algn="l" rtl="0">
              <a:lnSpc>
                <a:spcPct val="101600"/>
              </a:lnSpc>
              <a:spcBef>
                <a:spcPts val="0"/>
              </a:spcBef>
              <a:spcAft>
                <a:spcPts val="0"/>
              </a:spcAft>
              <a:buClr>
                <a:schemeClr val="dk1"/>
              </a:buClr>
              <a:buSzPts val="2000"/>
              <a:buFont typeface="Courier New"/>
              <a:buChar char="-"/>
            </a:pPr>
            <a:r>
              <a:rPr lang="en" sz="2000" b="1">
                <a:solidFill>
                  <a:schemeClr val="dk1"/>
                </a:solidFill>
                <a:latin typeface="Courier New"/>
                <a:ea typeface="Courier New"/>
                <a:cs typeface="Courier New"/>
                <a:sym typeface="Courier New"/>
              </a:rPr>
              <a:t>name: container2  image: busybox</a:t>
            </a:r>
            <a:endParaRPr sz="2000" b="1">
              <a:solidFill>
                <a:schemeClr val="dk1"/>
              </a:solidFill>
              <a:latin typeface="Courier New"/>
              <a:ea typeface="Courier New"/>
              <a:cs typeface="Courier New"/>
              <a:sym typeface="Courier New"/>
            </a:endParaRPr>
          </a:p>
        </p:txBody>
      </p:sp>
      <p:sp>
        <p:nvSpPr>
          <p:cNvPr id="776" name="Google Shape;776;p115"/>
          <p:cNvSpPr txBox="1"/>
          <p:nvPr/>
        </p:nvSpPr>
        <p:spPr>
          <a:xfrm>
            <a:off x="3888075" y="1153925"/>
            <a:ext cx="555300" cy="4128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p115"/>
          <p:cNvSpPr txBox="1"/>
          <p:nvPr/>
        </p:nvSpPr>
        <p:spPr>
          <a:xfrm>
            <a:off x="2304650" y="2726175"/>
            <a:ext cx="3365700" cy="16014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p115"/>
          <p:cNvSpPr txBox="1"/>
          <p:nvPr/>
        </p:nvSpPr>
        <p:spPr>
          <a:xfrm>
            <a:off x="124025" y="2457250"/>
            <a:ext cx="1310100" cy="621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Map or Dictionary</a:t>
            </a:r>
            <a:endParaRPr>
              <a:solidFill>
                <a:schemeClr val="dk1"/>
              </a:solidFill>
              <a:latin typeface="Comfortaa"/>
              <a:ea typeface="Comfortaa"/>
              <a:cs typeface="Comfortaa"/>
              <a:sym typeface="Comfortaa"/>
            </a:endParaRPr>
          </a:p>
        </p:txBody>
      </p:sp>
      <p:sp>
        <p:nvSpPr>
          <p:cNvPr id="779" name="Google Shape;779;p115"/>
          <p:cNvSpPr txBox="1"/>
          <p:nvPr/>
        </p:nvSpPr>
        <p:spPr>
          <a:xfrm>
            <a:off x="6540875" y="3078850"/>
            <a:ext cx="1310100" cy="621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Comfortaa"/>
                <a:ea typeface="Comfortaa"/>
                <a:cs typeface="Comfortaa"/>
                <a:sym typeface="Comfortaa"/>
              </a:rPr>
              <a:t>Array or List</a:t>
            </a:r>
            <a:endParaRPr sz="1600">
              <a:solidFill>
                <a:schemeClr val="dk1"/>
              </a:solidFill>
              <a:latin typeface="Comfortaa"/>
              <a:ea typeface="Comfortaa"/>
              <a:cs typeface="Comfortaa"/>
              <a:sym typeface="Comfortaa"/>
            </a:endParaRPr>
          </a:p>
        </p:txBody>
      </p:sp>
      <p:sp>
        <p:nvSpPr>
          <p:cNvPr id="780" name="Google Shape;780;p115"/>
          <p:cNvSpPr txBox="1"/>
          <p:nvPr/>
        </p:nvSpPr>
        <p:spPr>
          <a:xfrm>
            <a:off x="6540875" y="1214050"/>
            <a:ext cx="1310100" cy="621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Scalar </a:t>
            </a: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string</a:t>
            </a:r>
            <a:endParaRPr>
              <a:solidFill>
                <a:schemeClr val="dk1"/>
              </a:solidFill>
              <a:latin typeface="Comfortaa"/>
              <a:ea typeface="Comfortaa"/>
              <a:cs typeface="Comfortaa"/>
              <a:sym typeface="Comfortaa"/>
            </a:endParaRPr>
          </a:p>
        </p:txBody>
      </p:sp>
      <p:cxnSp>
        <p:nvCxnSpPr>
          <p:cNvPr id="781" name="Google Shape;781;p115"/>
          <p:cNvCxnSpPr>
            <a:stCxn id="778" idx="3"/>
            <a:endCxn id="774" idx="1"/>
          </p:cNvCxnSpPr>
          <p:nvPr/>
        </p:nvCxnSpPr>
        <p:spPr>
          <a:xfrm rot="10800000" flipH="1">
            <a:off x="1434125" y="2146450"/>
            <a:ext cx="679800" cy="621600"/>
          </a:xfrm>
          <a:prstGeom prst="straightConnector1">
            <a:avLst/>
          </a:prstGeom>
          <a:noFill/>
          <a:ln w="9525" cap="flat" cmpd="sng">
            <a:solidFill>
              <a:srgbClr val="00FF00"/>
            </a:solidFill>
            <a:prstDash val="solid"/>
            <a:round/>
            <a:headEnd type="none" w="med" len="med"/>
            <a:tailEnd type="none" w="med" len="med"/>
          </a:ln>
        </p:spPr>
      </p:cxnSp>
      <p:cxnSp>
        <p:nvCxnSpPr>
          <p:cNvPr id="782" name="Google Shape;782;p115"/>
          <p:cNvCxnSpPr>
            <a:endCxn id="780" idx="1"/>
          </p:cNvCxnSpPr>
          <p:nvPr/>
        </p:nvCxnSpPr>
        <p:spPr>
          <a:xfrm>
            <a:off x="4443275" y="1386850"/>
            <a:ext cx="2097600" cy="138000"/>
          </a:xfrm>
          <a:prstGeom prst="straightConnector1">
            <a:avLst/>
          </a:prstGeom>
          <a:noFill/>
          <a:ln w="9525" cap="flat" cmpd="sng">
            <a:solidFill>
              <a:srgbClr val="00FF00"/>
            </a:solidFill>
            <a:prstDash val="solid"/>
            <a:round/>
            <a:headEnd type="none" w="med" len="med"/>
            <a:tailEnd type="none" w="med" len="med"/>
          </a:ln>
        </p:spPr>
      </p:cxnSp>
      <p:cxnSp>
        <p:nvCxnSpPr>
          <p:cNvPr id="783" name="Google Shape;783;p115"/>
          <p:cNvCxnSpPr>
            <a:endCxn id="779" idx="1"/>
          </p:cNvCxnSpPr>
          <p:nvPr/>
        </p:nvCxnSpPr>
        <p:spPr>
          <a:xfrm>
            <a:off x="5670275" y="3389650"/>
            <a:ext cx="870600" cy="0"/>
          </a:xfrm>
          <a:prstGeom prst="straightConnector1">
            <a:avLst/>
          </a:prstGeom>
          <a:noFill/>
          <a:ln w="9525" cap="flat" cmpd="sng">
            <a:solidFill>
              <a:srgbClr val="00FF00"/>
            </a:solidFill>
            <a:prstDash val="solid"/>
            <a:round/>
            <a:headEnd type="none" w="med" len="med"/>
            <a:tailEnd type="none"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16"/>
          <p:cNvSpPr txBox="1">
            <a:spLocks noGrp="1"/>
          </p:cNvSpPr>
          <p:nvPr>
            <p:ph type="title"/>
          </p:nvPr>
        </p:nvSpPr>
        <p:spPr>
          <a:xfrm>
            <a:off x="530225" y="394225"/>
            <a:ext cx="38802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YAML vs JSON</a:t>
            </a:r>
            <a:endParaRPr sz="3600">
              <a:solidFill>
                <a:schemeClr val="dk1"/>
              </a:solidFill>
              <a:latin typeface="Comfortaa"/>
              <a:ea typeface="Comfortaa"/>
              <a:cs typeface="Comfortaa"/>
              <a:sym typeface="Comfortaa"/>
            </a:endParaRPr>
          </a:p>
        </p:txBody>
      </p:sp>
      <p:sp>
        <p:nvSpPr>
          <p:cNvPr id="789" name="Google Shape;789;p116"/>
          <p:cNvSpPr txBox="1"/>
          <p:nvPr/>
        </p:nvSpPr>
        <p:spPr>
          <a:xfrm>
            <a:off x="457200" y="1200150"/>
            <a:ext cx="3994800" cy="3726300"/>
          </a:xfrm>
          <a:prstGeom prst="rect">
            <a:avLst/>
          </a:prstGeom>
          <a:noFill/>
          <a:ln w="19025" cap="flat" cmpd="sng">
            <a:solidFill>
              <a:srgbClr val="000000"/>
            </a:solidFill>
            <a:prstDash val="solid"/>
            <a:round/>
            <a:headEnd type="none" w="sm" len="sm"/>
            <a:tailEnd type="none" w="sm" len="sm"/>
          </a:ln>
        </p:spPr>
        <p:txBody>
          <a:bodyPr spcFirstLastPara="1" wrap="square" lIns="0" tIns="73650" rIns="0" bIns="0" anchor="t" anchorCtr="0">
            <a:noAutofit/>
          </a:bodyPr>
          <a:lstStyle/>
          <a:p>
            <a:pPr marL="85725" marR="2193925" lvl="0" indent="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apiVersion: v1  kind: Pod  metadata:</a:t>
            </a:r>
            <a:endParaRPr sz="1600" b="1">
              <a:solidFill>
                <a:schemeClr val="dk1"/>
              </a:solidFill>
              <a:latin typeface="Courier New"/>
              <a:ea typeface="Courier New"/>
              <a:cs typeface="Courier New"/>
              <a:sym typeface="Courier New"/>
            </a:endParaRPr>
          </a:p>
          <a:p>
            <a:pPr marL="85725" marR="1584325" lvl="0" indent="24384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name: webapp</a:t>
            </a:r>
            <a:endParaRPr sz="1600" b="1">
              <a:solidFill>
                <a:schemeClr val="dk1"/>
              </a:solidFill>
              <a:latin typeface="Courier New"/>
              <a:ea typeface="Courier New"/>
              <a:cs typeface="Courier New"/>
              <a:sym typeface="Courier New"/>
            </a:endParaRPr>
          </a:p>
          <a:p>
            <a:pPr marL="0" marR="1584325" lvl="0" indent="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spec:</a:t>
            </a:r>
            <a:endParaRPr sz="1600" b="1">
              <a:solidFill>
                <a:schemeClr val="dk1"/>
              </a:solidFill>
              <a:latin typeface="Courier New"/>
              <a:ea typeface="Courier New"/>
              <a:cs typeface="Courier New"/>
              <a:sym typeface="Courier New"/>
            </a:endParaRPr>
          </a:p>
          <a:p>
            <a:pPr marL="329565" marR="0" lvl="0" indent="0" algn="l" rtl="0">
              <a:lnSpc>
                <a:spcPct val="100000"/>
              </a:lnSpc>
              <a:spcBef>
                <a:spcPts val="30"/>
              </a:spcBef>
              <a:spcAft>
                <a:spcPts val="0"/>
              </a:spcAft>
              <a:buNone/>
            </a:pPr>
            <a:r>
              <a:rPr lang="en" sz="1600" b="1">
                <a:solidFill>
                  <a:schemeClr val="dk1"/>
                </a:solidFill>
                <a:latin typeface="Courier New"/>
                <a:ea typeface="Courier New"/>
                <a:cs typeface="Courier New"/>
                <a:sym typeface="Courier New"/>
              </a:rPr>
              <a:t>containers:</a:t>
            </a:r>
            <a:endParaRPr sz="1600" b="1">
              <a:solidFill>
                <a:schemeClr val="dk1"/>
              </a:solidFill>
              <a:latin typeface="Courier New"/>
              <a:ea typeface="Courier New"/>
              <a:cs typeface="Courier New"/>
              <a:sym typeface="Courier New"/>
            </a:endParaRPr>
          </a:p>
          <a:p>
            <a:pPr marL="329565" marR="0" lvl="0" indent="0" algn="l" rtl="0">
              <a:lnSpc>
                <a:spcPct val="100000"/>
              </a:lnSpc>
              <a:spcBef>
                <a:spcPts val="30"/>
              </a:spcBef>
              <a:spcAft>
                <a:spcPts val="0"/>
              </a:spcAft>
              <a:buNone/>
            </a:pPr>
            <a:r>
              <a:rPr lang="en" sz="1600" b="1">
                <a:solidFill>
                  <a:schemeClr val="dk1"/>
                </a:solidFill>
                <a:latin typeface="Courier New"/>
                <a:ea typeface="Courier New"/>
                <a:cs typeface="Courier New"/>
                <a:sym typeface="Courier New"/>
              </a:rPr>
              <a:t>- name: nginx</a:t>
            </a:r>
            <a:endParaRPr sz="1600" b="1">
              <a:solidFill>
                <a:schemeClr val="dk1"/>
              </a:solidFill>
              <a:latin typeface="Courier New"/>
              <a:ea typeface="Courier New"/>
              <a:cs typeface="Courier New"/>
              <a:sym typeface="Courier New"/>
            </a:endParaRPr>
          </a:p>
          <a:p>
            <a:pPr marL="573405" marR="243203" lvl="0" indent="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image: nginx</a:t>
            </a:r>
            <a:endParaRPr sz="1600" b="1">
              <a:solidFill>
                <a:schemeClr val="dk1"/>
              </a:solidFill>
              <a:latin typeface="Courier New"/>
              <a:ea typeface="Courier New"/>
              <a:cs typeface="Courier New"/>
              <a:sym typeface="Courier New"/>
            </a:endParaRPr>
          </a:p>
          <a:p>
            <a:pPr marL="573405" marR="243203" lvl="0" indent="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ports:</a:t>
            </a:r>
            <a:endParaRPr sz="1600" b="1">
              <a:solidFill>
                <a:schemeClr val="dk1"/>
              </a:solidFill>
              <a:latin typeface="Courier New"/>
              <a:ea typeface="Courier New"/>
              <a:cs typeface="Courier New"/>
              <a:sym typeface="Courier New"/>
            </a:endParaRPr>
          </a:p>
          <a:p>
            <a:pPr marL="573405" marR="0" lvl="0" indent="0" algn="l" rtl="0">
              <a:lnSpc>
                <a:spcPct val="100000"/>
              </a:lnSpc>
              <a:spcBef>
                <a:spcPts val="25"/>
              </a:spcBef>
              <a:spcAft>
                <a:spcPts val="0"/>
              </a:spcAft>
              <a:buNone/>
            </a:pPr>
            <a:r>
              <a:rPr lang="en" sz="1600" b="1">
                <a:solidFill>
                  <a:schemeClr val="dk1"/>
                </a:solidFill>
                <a:latin typeface="Courier New"/>
                <a:ea typeface="Courier New"/>
                <a:cs typeface="Courier New"/>
                <a:sym typeface="Courier New"/>
              </a:rPr>
              <a:t>- containerPort: 80</a:t>
            </a:r>
            <a:endParaRPr sz="1600" b="1">
              <a:solidFill>
                <a:schemeClr val="dk1"/>
              </a:solidFill>
              <a:latin typeface="Courier New"/>
              <a:ea typeface="Courier New"/>
              <a:cs typeface="Courier New"/>
              <a:sym typeface="Courier New"/>
            </a:endParaRPr>
          </a:p>
        </p:txBody>
      </p:sp>
      <p:sp>
        <p:nvSpPr>
          <p:cNvPr id="790" name="Google Shape;790;p116"/>
          <p:cNvSpPr txBox="1"/>
          <p:nvPr/>
        </p:nvSpPr>
        <p:spPr>
          <a:xfrm>
            <a:off x="4667400" y="630150"/>
            <a:ext cx="4236300" cy="4296300"/>
          </a:xfrm>
          <a:prstGeom prst="rect">
            <a:avLst/>
          </a:prstGeom>
          <a:noFill/>
          <a:ln w="19025" cap="flat" cmpd="sng">
            <a:solidFill>
              <a:srgbClr val="000000"/>
            </a:solidFill>
            <a:prstDash val="solid"/>
            <a:round/>
            <a:headEnd type="none" w="sm" len="sm"/>
            <a:tailEnd type="none" w="sm" len="sm"/>
          </a:ln>
        </p:spPr>
        <p:txBody>
          <a:bodyPr spcFirstLastPara="1" wrap="square" lIns="0" tIns="78725" rIns="0" bIns="0" anchor="t" anchorCtr="0">
            <a:noAutofit/>
          </a:bodyPr>
          <a:lstStyle/>
          <a:p>
            <a:pPr marL="85725" marR="0" lvl="0" indent="0" algn="l" rtl="0">
              <a:lnSpc>
                <a:spcPct val="118857"/>
              </a:lnSpc>
              <a:spcBef>
                <a:spcPts val="0"/>
              </a:spcBef>
              <a:spcAft>
                <a:spcPts val="0"/>
              </a:spcAft>
              <a:buNone/>
            </a:pPr>
            <a:r>
              <a:rPr lang="en" sz="1400" b="1">
                <a:solidFill>
                  <a:schemeClr val="dk1"/>
                </a:solidFill>
              </a:rPr>
              <a:t>{</a:t>
            </a:r>
            <a:endParaRPr sz="1400" b="1">
              <a:solidFill>
                <a:schemeClr val="dk1"/>
              </a:solidFill>
            </a:endParaRPr>
          </a:p>
          <a:p>
            <a:pPr marL="184150" marR="0" lvl="0" indent="0" algn="l" rtl="0">
              <a:lnSpc>
                <a:spcPct val="117857"/>
              </a:lnSpc>
              <a:spcBef>
                <a:spcPts val="0"/>
              </a:spcBef>
              <a:spcAft>
                <a:spcPts val="0"/>
              </a:spcAft>
              <a:buNone/>
            </a:pPr>
            <a:r>
              <a:rPr lang="en" sz="1400" b="1">
                <a:solidFill>
                  <a:schemeClr val="dk1"/>
                </a:solidFill>
              </a:rPr>
              <a:t>"apiVersion": "v1",</a:t>
            </a:r>
            <a:endParaRPr sz="1400" b="1">
              <a:solidFill>
                <a:schemeClr val="dk1"/>
              </a:solidFill>
            </a:endParaRPr>
          </a:p>
          <a:p>
            <a:pPr marL="184150" marR="2759710" lvl="0" indent="0" algn="l" rtl="0">
              <a:lnSpc>
                <a:spcPct val="117857"/>
              </a:lnSpc>
              <a:spcBef>
                <a:spcPts val="65"/>
              </a:spcBef>
              <a:spcAft>
                <a:spcPts val="0"/>
              </a:spcAft>
              <a:buNone/>
            </a:pPr>
            <a:r>
              <a:rPr lang="en" sz="1400" b="1">
                <a:solidFill>
                  <a:schemeClr val="dk1"/>
                </a:solidFill>
              </a:rPr>
              <a:t>"kind": "Pod",  "metadata": {</a:t>
            </a:r>
            <a:endParaRPr sz="1400" b="1">
              <a:solidFill>
                <a:schemeClr val="dk1"/>
              </a:solidFill>
            </a:endParaRPr>
          </a:p>
          <a:p>
            <a:pPr marL="282575" marR="0" lvl="0" indent="0" algn="l" rtl="0">
              <a:lnSpc>
                <a:spcPct val="113214"/>
              </a:lnSpc>
              <a:spcBef>
                <a:spcPts val="0"/>
              </a:spcBef>
              <a:spcAft>
                <a:spcPts val="0"/>
              </a:spcAft>
              <a:buNone/>
            </a:pPr>
            <a:r>
              <a:rPr lang="en" sz="1400" b="1">
                <a:solidFill>
                  <a:schemeClr val="dk1"/>
                </a:solidFill>
              </a:rPr>
              <a:t>"name": "</a:t>
            </a:r>
            <a:r>
              <a:rPr lang="en" b="1">
                <a:solidFill>
                  <a:schemeClr val="dk1"/>
                </a:solidFill>
              </a:rPr>
              <a:t>webapp</a:t>
            </a:r>
            <a:r>
              <a:rPr lang="en" sz="1400" b="1">
                <a:solidFill>
                  <a:schemeClr val="dk1"/>
                </a:solidFill>
              </a:rPr>
              <a:t>"</a:t>
            </a:r>
            <a:endParaRPr sz="1400" b="1">
              <a:solidFill>
                <a:schemeClr val="dk1"/>
              </a:solidFill>
            </a:endParaRPr>
          </a:p>
          <a:p>
            <a:pPr marL="184150" marR="0" lvl="0" indent="0" algn="l" rtl="0">
              <a:lnSpc>
                <a:spcPct val="117857"/>
              </a:lnSpc>
              <a:spcBef>
                <a:spcPts val="0"/>
              </a:spcBef>
              <a:spcAft>
                <a:spcPts val="0"/>
              </a:spcAft>
              <a:buNone/>
            </a:pPr>
            <a:r>
              <a:rPr lang="en" sz="1400" b="1">
                <a:solidFill>
                  <a:schemeClr val="dk1"/>
                </a:solidFill>
              </a:rPr>
              <a:t>},</a:t>
            </a:r>
            <a:endParaRPr sz="1400" b="1">
              <a:solidFill>
                <a:schemeClr val="dk1"/>
              </a:solidFill>
            </a:endParaRPr>
          </a:p>
          <a:p>
            <a:pPr marL="282575" marR="2613660" lvl="0" indent="-99060" algn="l" rtl="0">
              <a:lnSpc>
                <a:spcPct val="117857"/>
              </a:lnSpc>
              <a:spcBef>
                <a:spcPts val="65"/>
              </a:spcBef>
              <a:spcAft>
                <a:spcPts val="0"/>
              </a:spcAft>
              <a:buNone/>
            </a:pPr>
            <a:r>
              <a:rPr lang="en" sz="1400" b="1">
                <a:solidFill>
                  <a:schemeClr val="dk1"/>
                </a:solidFill>
              </a:rPr>
              <a:t>"spec": {  "containers": [</a:t>
            </a:r>
            <a:endParaRPr sz="1400" b="1">
              <a:solidFill>
                <a:schemeClr val="dk1"/>
              </a:solidFill>
            </a:endParaRPr>
          </a:p>
          <a:p>
            <a:pPr marL="381000" marR="0" lvl="0" indent="0" algn="l" rtl="0">
              <a:lnSpc>
                <a:spcPct val="113214"/>
              </a:lnSpc>
              <a:spcBef>
                <a:spcPts val="0"/>
              </a:spcBef>
              <a:spcAft>
                <a:spcPts val="0"/>
              </a:spcAft>
              <a:buNone/>
            </a:pPr>
            <a:r>
              <a:rPr lang="en" sz="1400" b="1">
                <a:solidFill>
                  <a:schemeClr val="dk1"/>
                </a:solidFill>
              </a:rPr>
              <a:t>{</a:t>
            </a:r>
            <a:endParaRPr sz="1400" b="1">
              <a:solidFill>
                <a:schemeClr val="dk1"/>
              </a:solidFill>
            </a:endParaRPr>
          </a:p>
          <a:p>
            <a:pPr marL="479425" marR="0" lvl="0" indent="0" algn="l" rtl="0">
              <a:lnSpc>
                <a:spcPct val="117857"/>
              </a:lnSpc>
              <a:spcBef>
                <a:spcPts val="0"/>
              </a:spcBef>
              <a:spcAft>
                <a:spcPts val="0"/>
              </a:spcAft>
              <a:buNone/>
            </a:pPr>
            <a:r>
              <a:rPr lang="en" sz="1400" b="1">
                <a:solidFill>
                  <a:schemeClr val="dk1"/>
                </a:solidFill>
              </a:rPr>
              <a:t>"name": "nginx",</a:t>
            </a:r>
            <a:endParaRPr sz="1400" b="1">
              <a:solidFill>
                <a:schemeClr val="dk1"/>
              </a:solidFill>
            </a:endParaRPr>
          </a:p>
          <a:p>
            <a:pPr marL="479425" marR="991868" lvl="0" indent="0" algn="l" rtl="0">
              <a:lnSpc>
                <a:spcPct val="117857"/>
              </a:lnSpc>
              <a:spcBef>
                <a:spcPts val="65"/>
              </a:spcBef>
              <a:spcAft>
                <a:spcPts val="0"/>
              </a:spcAft>
              <a:buNone/>
            </a:pPr>
            <a:r>
              <a:rPr lang="en" sz="1400" b="1">
                <a:solidFill>
                  <a:schemeClr val="dk1"/>
                </a:solidFill>
              </a:rPr>
              <a:t>"image": "nginx",  </a:t>
            </a:r>
            <a:endParaRPr sz="1400" b="1">
              <a:solidFill>
                <a:schemeClr val="dk1"/>
              </a:solidFill>
            </a:endParaRPr>
          </a:p>
          <a:p>
            <a:pPr marL="479425" marR="991868" lvl="0" indent="0" algn="l" rtl="0">
              <a:lnSpc>
                <a:spcPct val="117857"/>
              </a:lnSpc>
              <a:spcBef>
                <a:spcPts val="65"/>
              </a:spcBef>
              <a:spcAft>
                <a:spcPts val="0"/>
              </a:spcAft>
              <a:buNone/>
            </a:pPr>
            <a:r>
              <a:rPr lang="en" sz="1400" b="1">
                <a:solidFill>
                  <a:schemeClr val="dk1"/>
                </a:solidFill>
              </a:rPr>
              <a:t>"ports": [ { "containerPort": 80 </a:t>
            </a:r>
            <a:r>
              <a:rPr lang="en" b="1">
                <a:solidFill>
                  <a:schemeClr val="dk1"/>
                </a:solidFill>
              </a:rPr>
              <a:t>}</a:t>
            </a:r>
            <a:r>
              <a:rPr lang="en" sz="1400" b="1">
                <a:solidFill>
                  <a:schemeClr val="dk1"/>
                </a:solidFill>
              </a:rPr>
              <a:t>]</a:t>
            </a:r>
            <a:endParaRPr sz="1400" b="1">
              <a:solidFill>
                <a:schemeClr val="dk1"/>
              </a:solidFill>
            </a:endParaRPr>
          </a:p>
          <a:p>
            <a:pPr marL="381000" marR="0" lvl="0" indent="0" algn="l" rtl="0">
              <a:lnSpc>
                <a:spcPct val="113214"/>
              </a:lnSpc>
              <a:spcBef>
                <a:spcPts val="0"/>
              </a:spcBef>
              <a:spcAft>
                <a:spcPts val="0"/>
              </a:spcAft>
              <a:buNone/>
            </a:pPr>
            <a:r>
              <a:rPr lang="en" b="1">
                <a:solidFill>
                  <a:schemeClr val="dk1"/>
                </a:solidFill>
              </a:rPr>
              <a:t>　</a:t>
            </a:r>
            <a:r>
              <a:rPr lang="en" sz="1400" b="1">
                <a:solidFill>
                  <a:schemeClr val="dk1"/>
                </a:solidFill>
              </a:rPr>
              <a:t>}</a:t>
            </a:r>
            <a:endParaRPr sz="1400" b="1">
              <a:solidFill>
                <a:schemeClr val="dk1"/>
              </a:solidFill>
            </a:endParaRPr>
          </a:p>
          <a:p>
            <a:pPr marL="282575" marR="0" lvl="0" indent="0" algn="l" rtl="0">
              <a:lnSpc>
                <a:spcPct val="117857"/>
              </a:lnSpc>
              <a:spcBef>
                <a:spcPts val="0"/>
              </a:spcBef>
              <a:spcAft>
                <a:spcPts val="0"/>
              </a:spcAft>
              <a:buNone/>
            </a:pPr>
            <a:r>
              <a:rPr lang="en" b="1">
                <a:solidFill>
                  <a:schemeClr val="dk1"/>
                </a:solidFill>
              </a:rPr>
              <a:t>　</a:t>
            </a:r>
            <a:r>
              <a:rPr lang="en" sz="1400" b="1">
                <a:solidFill>
                  <a:schemeClr val="dk1"/>
                </a:solidFill>
              </a:rPr>
              <a:t>]</a:t>
            </a:r>
            <a:endParaRPr sz="1400" b="1">
              <a:solidFill>
                <a:schemeClr val="dk1"/>
              </a:solidFill>
            </a:endParaRPr>
          </a:p>
          <a:p>
            <a:pPr marL="184150" marR="0" lvl="0" indent="0" algn="l" rtl="0">
              <a:lnSpc>
                <a:spcPct val="117857"/>
              </a:lnSpc>
              <a:spcBef>
                <a:spcPts val="0"/>
              </a:spcBef>
              <a:spcAft>
                <a:spcPts val="0"/>
              </a:spcAft>
              <a:buNone/>
            </a:pPr>
            <a:r>
              <a:rPr lang="en" sz="1400" b="1">
                <a:solidFill>
                  <a:schemeClr val="dk1"/>
                </a:solidFill>
              </a:rPr>
              <a:t>}</a:t>
            </a:r>
            <a:endParaRPr sz="1400" b="1">
              <a:solidFill>
                <a:schemeClr val="dk1"/>
              </a:solidFill>
            </a:endParaRPr>
          </a:p>
          <a:p>
            <a:pPr marL="85725" marR="0" lvl="0" indent="0" algn="l" rtl="0">
              <a:lnSpc>
                <a:spcPct val="118857"/>
              </a:lnSpc>
              <a:spcBef>
                <a:spcPts val="0"/>
              </a:spcBef>
              <a:spcAft>
                <a:spcPts val="0"/>
              </a:spcAft>
              <a:buNone/>
            </a:pPr>
            <a:r>
              <a:rPr lang="en" sz="1400" b="1">
                <a:solidFill>
                  <a:schemeClr val="dk1"/>
                </a:solidFill>
              </a:rPr>
              <a:t>}</a:t>
            </a:r>
            <a:endParaRPr sz="1400" b="1">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17"/>
          <p:cNvSpPr txBox="1">
            <a:spLocks noGrp="1"/>
          </p:cNvSpPr>
          <p:nvPr>
            <p:ph type="title"/>
          </p:nvPr>
        </p:nvSpPr>
        <p:spPr>
          <a:xfrm>
            <a:off x="422450" y="137250"/>
            <a:ext cx="84810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300">
                <a:solidFill>
                  <a:schemeClr val="dk1"/>
                </a:solidFill>
                <a:latin typeface="Comfortaa"/>
                <a:ea typeface="Comfortaa"/>
                <a:cs typeface="Comfortaa"/>
                <a:sym typeface="Comfortaa"/>
              </a:rPr>
              <a:t>Object desired state vs Actual State</a:t>
            </a:r>
            <a:endParaRPr sz="3300">
              <a:solidFill>
                <a:schemeClr val="dk1"/>
              </a:solidFill>
              <a:latin typeface="Comfortaa"/>
              <a:ea typeface="Comfortaa"/>
              <a:cs typeface="Comfortaa"/>
              <a:sym typeface="Comfortaa"/>
            </a:endParaRPr>
          </a:p>
        </p:txBody>
      </p:sp>
      <p:sp>
        <p:nvSpPr>
          <p:cNvPr id="796" name="Google Shape;796;p117"/>
          <p:cNvSpPr txBox="1"/>
          <p:nvPr/>
        </p:nvSpPr>
        <p:spPr>
          <a:xfrm>
            <a:off x="232100" y="945100"/>
            <a:ext cx="8447700" cy="3846300"/>
          </a:xfrm>
          <a:prstGeom prst="rect">
            <a:avLst/>
          </a:prstGeom>
          <a:noFill/>
          <a:ln>
            <a:noFill/>
          </a:ln>
        </p:spPr>
        <p:txBody>
          <a:bodyPr spcFirstLastPara="1" wrap="square" lIns="0" tIns="12700" rIns="0" bIns="0" anchor="t" anchorCtr="0">
            <a:noAutofit/>
          </a:bodyPr>
          <a:lstStyle/>
          <a:p>
            <a:pPr marL="0" marR="231775" lvl="0" indent="0" algn="l" rtl="0">
              <a:lnSpc>
                <a:spcPct val="100000"/>
              </a:lnSpc>
              <a:spcBef>
                <a:spcPts val="0"/>
              </a:spcBef>
              <a:spcAft>
                <a:spcPts val="0"/>
              </a:spcAft>
              <a:buNone/>
            </a:pPr>
            <a:endParaRPr sz="2500">
              <a:solidFill>
                <a:schemeClr val="dk1"/>
              </a:solidFill>
              <a:latin typeface="Comfortaa"/>
              <a:ea typeface="Comfortaa"/>
              <a:cs typeface="Comfortaa"/>
              <a:sym typeface="Comfortaa"/>
            </a:endParaRPr>
          </a:p>
          <a:p>
            <a:pPr marL="0" marR="231775" lvl="0" indent="0" algn="l" rtl="0">
              <a:lnSpc>
                <a:spcPct val="100000"/>
              </a:lnSpc>
              <a:spcBef>
                <a:spcPts val="0"/>
              </a:spcBef>
              <a:spcAft>
                <a:spcPts val="0"/>
              </a:spcAft>
              <a:buNone/>
            </a:pPr>
            <a:r>
              <a:rPr lang="en" sz="2500">
                <a:solidFill>
                  <a:schemeClr val="dk1"/>
                </a:solidFill>
                <a:latin typeface="Comfortaa"/>
                <a:ea typeface="Comfortaa"/>
                <a:cs typeface="Comfortaa"/>
                <a:sym typeface="Comfortaa"/>
              </a:rPr>
              <a:t>The object state governed by following fields:</a:t>
            </a:r>
            <a:endParaRPr sz="2500">
              <a:solidFill>
                <a:schemeClr val="dk1"/>
              </a:solidFill>
              <a:latin typeface="Comfortaa"/>
              <a:ea typeface="Comfortaa"/>
              <a:cs typeface="Comfortaa"/>
              <a:sym typeface="Comfortaa"/>
            </a:endParaRPr>
          </a:p>
          <a:p>
            <a:pPr marL="0" marR="231775" lvl="0" indent="0" algn="l" rtl="0">
              <a:lnSpc>
                <a:spcPct val="100000"/>
              </a:lnSpc>
              <a:spcBef>
                <a:spcPts val="0"/>
              </a:spcBef>
              <a:spcAft>
                <a:spcPts val="0"/>
              </a:spcAft>
              <a:buNone/>
            </a:pPr>
            <a:endParaRPr sz="2700">
              <a:solidFill>
                <a:schemeClr val="dk1"/>
              </a:solidFill>
              <a:latin typeface="Comfortaa"/>
              <a:ea typeface="Comfortaa"/>
              <a:cs typeface="Comfortaa"/>
              <a:sym typeface="Comfortaa"/>
            </a:endParaRPr>
          </a:p>
          <a:p>
            <a:pPr marL="0" marR="231775" lvl="0" indent="0" algn="l" rtl="0">
              <a:lnSpc>
                <a:spcPct val="100000"/>
              </a:lnSpc>
              <a:spcBef>
                <a:spcPts val="0"/>
              </a:spcBef>
              <a:spcAft>
                <a:spcPts val="0"/>
              </a:spcAft>
              <a:buNone/>
            </a:pPr>
            <a:r>
              <a:rPr lang="en" sz="2300" b="1" i="0" u="none" strike="noStrike" cap="none">
                <a:solidFill>
                  <a:srgbClr val="00FF00"/>
                </a:solidFill>
                <a:latin typeface="Comfortaa"/>
                <a:ea typeface="Comfortaa"/>
                <a:cs typeface="Comfortaa"/>
                <a:sym typeface="Comfortaa"/>
              </a:rPr>
              <a:t>spec</a:t>
            </a:r>
            <a:r>
              <a:rPr lang="en" sz="2300" i="0" u="none" strike="noStrike" cap="none">
                <a:solidFill>
                  <a:srgbClr val="1155CC"/>
                </a:solidFill>
                <a:latin typeface="Comfortaa"/>
                <a:ea typeface="Comfortaa"/>
                <a:cs typeface="Comfortaa"/>
                <a:sym typeface="Comfortaa"/>
              </a:rPr>
              <a:t> </a:t>
            </a:r>
            <a:r>
              <a:rPr lang="en" sz="2300" i="0" u="none" strike="noStrike" cap="none">
                <a:solidFill>
                  <a:schemeClr val="dk1"/>
                </a:solidFill>
                <a:latin typeface="Comfortaa"/>
                <a:ea typeface="Comfortaa"/>
                <a:cs typeface="Comfortaa"/>
                <a:sym typeface="Comfortaa"/>
              </a:rPr>
              <a:t>- Describes the </a:t>
            </a:r>
            <a:r>
              <a:rPr lang="en" sz="2300" b="1" i="0" u="none" strike="noStrike" cap="none">
                <a:solidFill>
                  <a:srgbClr val="00FFFF"/>
                </a:solidFill>
                <a:latin typeface="Comfortaa"/>
                <a:ea typeface="Comfortaa"/>
                <a:cs typeface="Comfortaa"/>
                <a:sym typeface="Comfortaa"/>
              </a:rPr>
              <a:t>desired end state</a:t>
            </a:r>
            <a:r>
              <a:rPr lang="en" sz="2300" b="1" i="0" u="none" strike="noStrike" cap="none">
                <a:solidFill>
                  <a:schemeClr val="dk1"/>
                </a:solidFill>
                <a:latin typeface="Comfortaa"/>
                <a:ea typeface="Comfortaa"/>
                <a:cs typeface="Comfortaa"/>
                <a:sym typeface="Comfortaa"/>
              </a:rPr>
              <a:t> </a:t>
            </a:r>
            <a:r>
              <a:rPr lang="en" sz="2300" i="0" u="none" strike="noStrike" cap="none">
                <a:solidFill>
                  <a:schemeClr val="dk1"/>
                </a:solidFill>
                <a:latin typeface="Comfortaa"/>
                <a:ea typeface="Comfortaa"/>
                <a:cs typeface="Comfortaa"/>
                <a:sym typeface="Comfortaa"/>
              </a:rPr>
              <a:t>or</a:t>
            </a:r>
            <a:r>
              <a:rPr lang="en" sz="2300">
                <a:solidFill>
                  <a:schemeClr val="dk1"/>
                </a:solidFill>
                <a:latin typeface="Comfortaa"/>
                <a:ea typeface="Comfortaa"/>
                <a:cs typeface="Comfortaa"/>
                <a:sym typeface="Comfortaa"/>
              </a:rPr>
              <a:t>  configuration</a:t>
            </a:r>
            <a:r>
              <a:rPr lang="en" sz="2300" b="1">
                <a:solidFill>
                  <a:schemeClr val="dk1"/>
                </a:solidFill>
                <a:latin typeface="Comfortaa"/>
                <a:ea typeface="Comfortaa"/>
                <a:cs typeface="Comfortaa"/>
                <a:sym typeface="Comfortaa"/>
              </a:rPr>
              <a:t> </a:t>
            </a:r>
            <a:r>
              <a:rPr lang="en" sz="2300">
                <a:solidFill>
                  <a:schemeClr val="dk1"/>
                </a:solidFill>
                <a:latin typeface="Comfortaa"/>
                <a:ea typeface="Comfortaa"/>
                <a:cs typeface="Comfortaa"/>
                <a:sym typeface="Comfortaa"/>
              </a:rPr>
              <a:t>of the object to be created.</a:t>
            </a:r>
            <a:endParaRPr sz="2300">
              <a:solidFill>
                <a:schemeClr val="dk1"/>
              </a:solidFill>
              <a:latin typeface="Comfortaa"/>
              <a:ea typeface="Comfortaa"/>
              <a:cs typeface="Comfortaa"/>
              <a:sym typeface="Comfortaa"/>
            </a:endParaRPr>
          </a:p>
          <a:p>
            <a:pPr marL="0" marR="231775" lvl="0" indent="0" algn="l" rtl="0">
              <a:lnSpc>
                <a:spcPct val="100000"/>
              </a:lnSpc>
              <a:spcBef>
                <a:spcPts val="0"/>
              </a:spcBef>
              <a:spcAft>
                <a:spcPts val="0"/>
              </a:spcAft>
              <a:buNone/>
            </a:pPr>
            <a:endParaRPr sz="2300">
              <a:solidFill>
                <a:schemeClr val="dk1"/>
              </a:solidFill>
              <a:latin typeface="Comfortaa"/>
              <a:ea typeface="Comfortaa"/>
              <a:cs typeface="Comfortaa"/>
              <a:sym typeface="Comfortaa"/>
            </a:endParaRPr>
          </a:p>
          <a:p>
            <a:pPr marL="0" marR="5080" lvl="0" indent="0" algn="l" rtl="0">
              <a:lnSpc>
                <a:spcPct val="118750"/>
              </a:lnSpc>
              <a:spcBef>
                <a:spcPts val="1140"/>
              </a:spcBef>
              <a:spcAft>
                <a:spcPts val="0"/>
              </a:spcAft>
              <a:buNone/>
            </a:pPr>
            <a:r>
              <a:rPr lang="en" sz="2300" b="1" i="0" u="none" strike="noStrike" cap="none">
                <a:solidFill>
                  <a:srgbClr val="00FF00"/>
                </a:solidFill>
                <a:latin typeface="Comfortaa"/>
                <a:ea typeface="Comfortaa"/>
                <a:cs typeface="Comfortaa"/>
                <a:sym typeface="Comfortaa"/>
              </a:rPr>
              <a:t>status</a:t>
            </a:r>
            <a:r>
              <a:rPr lang="en" sz="2300" i="0" u="none" strike="noStrike" cap="none">
                <a:solidFill>
                  <a:srgbClr val="1155CC"/>
                </a:solidFill>
                <a:latin typeface="Comfortaa"/>
                <a:ea typeface="Comfortaa"/>
                <a:cs typeface="Comfortaa"/>
                <a:sym typeface="Comfortaa"/>
              </a:rPr>
              <a:t> </a:t>
            </a:r>
            <a:r>
              <a:rPr lang="en" sz="2300" i="0" u="none" strike="noStrike" cap="none">
                <a:solidFill>
                  <a:schemeClr val="dk1"/>
                </a:solidFill>
                <a:latin typeface="Comfortaa"/>
                <a:ea typeface="Comfortaa"/>
                <a:cs typeface="Comfortaa"/>
                <a:sym typeface="Comfortaa"/>
              </a:rPr>
              <a:t>-</a:t>
            </a:r>
            <a:r>
              <a:rPr lang="en" sz="2300">
                <a:solidFill>
                  <a:schemeClr val="dk1"/>
                </a:solidFill>
                <a:latin typeface="Comfortaa"/>
                <a:ea typeface="Comfortaa"/>
                <a:cs typeface="Comfortaa"/>
                <a:sym typeface="Comfortaa"/>
              </a:rPr>
              <a:t> D</a:t>
            </a:r>
            <a:r>
              <a:rPr lang="en" sz="2300" i="0" u="none" strike="noStrike" cap="none">
                <a:solidFill>
                  <a:schemeClr val="dk1"/>
                </a:solidFill>
                <a:latin typeface="Comfortaa"/>
                <a:ea typeface="Comfortaa"/>
                <a:cs typeface="Comfortaa"/>
                <a:sym typeface="Comfortaa"/>
              </a:rPr>
              <a:t>escri</a:t>
            </a:r>
            <a:r>
              <a:rPr lang="en" sz="2300">
                <a:solidFill>
                  <a:schemeClr val="dk1"/>
                </a:solidFill>
                <a:latin typeface="Comfortaa"/>
                <a:ea typeface="Comfortaa"/>
                <a:cs typeface="Comfortaa"/>
                <a:sym typeface="Comfortaa"/>
              </a:rPr>
              <a:t>ption of </a:t>
            </a:r>
            <a:r>
              <a:rPr lang="en" sz="2300" i="0" u="none" strike="noStrike" cap="none">
                <a:solidFill>
                  <a:schemeClr val="dk1"/>
                </a:solidFill>
                <a:latin typeface="Comfortaa"/>
                <a:ea typeface="Comfortaa"/>
                <a:cs typeface="Comfortaa"/>
                <a:sym typeface="Comfortaa"/>
              </a:rPr>
              <a:t> the </a:t>
            </a:r>
            <a:r>
              <a:rPr lang="en" sz="2300" b="1">
                <a:solidFill>
                  <a:srgbClr val="00FFFF"/>
                </a:solidFill>
                <a:latin typeface="Comfortaa"/>
                <a:ea typeface="Comfortaa"/>
                <a:cs typeface="Comfortaa"/>
                <a:sym typeface="Comfortaa"/>
              </a:rPr>
              <a:t>actual</a:t>
            </a:r>
            <a:r>
              <a:rPr lang="en" sz="2300" b="1" i="0" u="none" strike="noStrike" cap="none">
                <a:solidFill>
                  <a:srgbClr val="00FFFF"/>
                </a:solidFill>
                <a:latin typeface="Comfortaa"/>
                <a:ea typeface="Comfortaa"/>
                <a:cs typeface="Comfortaa"/>
                <a:sym typeface="Comfortaa"/>
              </a:rPr>
              <a:t> state</a:t>
            </a:r>
            <a:r>
              <a:rPr lang="en" sz="2300" b="1" i="0" u="none" strike="noStrike" cap="none">
                <a:solidFill>
                  <a:schemeClr val="dk1"/>
                </a:solidFill>
                <a:latin typeface="Comfortaa"/>
                <a:ea typeface="Comfortaa"/>
                <a:cs typeface="Comfortaa"/>
                <a:sym typeface="Comfortaa"/>
              </a:rPr>
              <a:t> </a:t>
            </a:r>
            <a:r>
              <a:rPr lang="en" sz="2300" i="0" u="none" strike="noStrike" cap="none">
                <a:solidFill>
                  <a:schemeClr val="dk1"/>
                </a:solidFill>
                <a:latin typeface="Comfortaa"/>
                <a:ea typeface="Comfortaa"/>
                <a:cs typeface="Comfortaa"/>
                <a:sym typeface="Comfortaa"/>
              </a:rPr>
              <a:t>of the object and its history.</a:t>
            </a:r>
            <a:endParaRPr sz="2300" i="0" u="none" strike="noStrike" cap="none">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6">
                                            <p:txEl>
                                              <p:pRg st="0" end="0"/>
                                            </p:txEl>
                                          </p:spTgt>
                                        </p:tgtEl>
                                        <p:attrNameLst>
                                          <p:attrName>style.visibility</p:attrName>
                                        </p:attrNameLst>
                                      </p:cBhvr>
                                      <p:to>
                                        <p:strVal val="visible"/>
                                      </p:to>
                                    </p:set>
                                    <p:animEffect transition="in" filter="fade">
                                      <p:cBhvr>
                                        <p:cTn id="7" dur="1000"/>
                                        <p:tgtEl>
                                          <p:spTgt spid="7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6">
                                            <p:txEl>
                                              <p:pRg st="1" end="1"/>
                                            </p:txEl>
                                          </p:spTgt>
                                        </p:tgtEl>
                                        <p:attrNameLst>
                                          <p:attrName>style.visibility</p:attrName>
                                        </p:attrNameLst>
                                      </p:cBhvr>
                                      <p:to>
                                        <p:strVal val="visible"/>
                                      </p:to>
                                    </p:set>
                                    <p:animEffect transition="in" filter="fade">
                                      <p:cBhvr>
                                        <p:cTn id="12" dur="1000"/>
                                        <p:tgtEl>
                                          <p:spTgt spid="7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6">
                                            <p:txEl>
                                              <p:pRg st="2" end="2"/>
                                            </p:txEl>
                                          </p:spTgt>
                                        </p:tgtEl>
                                        <p:attrNameLst>
                                          <p:attrName>style.visibility</p:attrName>
                                        </p:attrNameLst>
                                      </p:cBhvr>
                                      <p:to>
                                        <p:strVal val="visible"/>
                                      </p:to>
                                    </p:set>
                                    <p:animEffect transition="in" filter="fade">
                                      <p:cBhvr>
                                        <p:cTn id="17" dur="1000"/>
                                        <p:tgtEl>
                                          <p:spTgt spid="7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6">
                                            <p:txEl>
                                              <p:pRg st="3" end="3"/>
                                            </p:txEl>
                                          </p:spTgt>
                                        </p:tgtEl>
                                        <p:attrNameLst>
                                          <p:attrName>style.visibility</p:attrName>
                                        </p:attrNameLst>
                                      </p:cBhvr>
                                      <p:to>
                                        <p:strVal val="visible"/>
                                      </p:to>
                                    </p:set>
                                    <p:animEffect transition="in" filter="fade">
                                      <p:cBhvr>
                                        <p:cTn id="22" dur="1000"/>
                                        <p:tgtEl>
                                          <p:spTgt spid="7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6">
                                            <p:txEl>
                                              <p:pRg st="4" end="4"/>
                                            </p:txEl>
                                          </p:spTgt>
                                        </p:tgtEl>
                                        <p:attrNameLst>
                                          <p:attrName>style.visibility</p:attrName>
                                        </p:attrNameLst>
                                      </p:cBhvr>
                                      <p:to>
                                        <p:strVal val="visible"/>
                                      </p:to>
                                    </p:set>
                                    <p:animEffect transition="in" filter="fade">
                                      <p:cBhvr>
                                        <p:cTn id="27" dur="1000"/>
                                        <p:tgtEl>
                                          <p:spTgt spid="7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6">
                                            <p:txEl>
                                              <p:pRg st="5" end="5"/>
                                            </p:txEl>
                                          </p:spTgt>
                                        </p:tgtEl>
                                        <p:attrNameLst>
                                          <p:attrName>style.visibility</p:attrName>
                                        </p:attrNameLst>
                                      </p:cBhvr>
                                      <p:to>
                                        <p:strVal val="visible"/>
                                      </p:to>
                                    </p:set>
                                    <p:animEffect transition="in" filter="fade">
                                      <p:cBhvr>
                                        <p:cTn id="32" dur="1000"/>
                                        <p:tgtEl>
                                          <p:spTgt spid="7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18"/>
          <p:cNvSpPr txBox="1">
            <a:spLocks noGrp="1"/>
          </p:cNvSpPr>
          <p:nvPr>
            <p:ph type="title"/>
          </p:nvPr>
        </p:nvSpPr>
        <p:spPr>
          <a:xfrm>
            <a:off x="706000" y="195275"/>
            <a:ext cx="73437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3600">
                <a:solidFill>
                  <a:schemeClr val="dk1"/>
                </a:solidFill>
                <a:latin typeface="Comfortaa"/>
                <a:ea typeface="Comfortaa"/>
                <a:cs typeface="Comfortaa"/>
                <a:sym typeface="Comfortaa"/>
              </a:rPr>
              <a:t>Desired State vs Actual State</a:t>
            </a:r>
            <a:endParaRPr sz="3600">
              <a:solidFill>
                <a:schemeClr val="dk1"/>
              </a:solidFill>
              <a:latin typeface="Comfortaa"/>
              <a:ea typeface="Comfortaa"/>
              <a:cs typeface="Comfortaa"/>
              <a:sym typeface="Comfortaa"/>
            </a:endParaRPr>
          </a:p>
        </p:txBody>
      </p:sp>
      <p:sp>
        <p:nvSpPr>
          <p:cNvPr id="802" name="Google Shape;802;p118"/>
          <p:cNvSpPr txBox="1"/>
          <p:nvPr/>
        </p:nvSpPr>
        <p:spPr>
          <a:xfrm>
            <a:off x="133875" y="1084075"/>
            <a:ext cx="3903000" cy="3726300"/>
          </a:xfrm>
          <a:prstGeom prst="rect">
            <a:avLst/>
          </a:prstGeom>
          <a:noFill/>
          <a:ln w="19025" cap="flat" cmpd="sng">
            <a:solidFill>
              <a:srgbClr val="000000"/>
            </a:solidFill>
            <a:prstDash val="solid"/>
            <a:round/>
            <a:headEnd type="none" w="sm" len="sm"/>
            <a:tailEnd type="none" w="sm" len="sm"/>
          </a:ln>
        </p:spPr>
        <p:txBody>
          <a:bodyPr spcFirstLastPara="1" wrap="square" lIns="0" tIns="76200" rIns="0" bIns="0" anchor="t" anchorCtr="0">
            <a:noAutofit/>
          </a:bodyPr>
          <a:lstStyle/>
          <a:p>
            <a:pPr marL="0" marR="0" lvl="0" indent="0" algn="l" rtl="0">
              <a:lnSpc>
                <a:spcPct val="100000"/>
              </a:lnSpc>
              <a:spcBef>
                <a:spcPts val="0"/>
              </a:spcBef>
              <a:spcAft>
                <a:spcPts val="0"/>
              </a:spcAft>
              <a:buNone/>
            </a:pPr>
            <a:r>
              <a:rPr lang="en" sz="1800" b="1">
                <a:solidFill>
                  <a:schemeClr val="dk1"/>
                </a:solidFill>
                <a:latin typeface="Comfortaa"/>
                <a:ea typeface="Comfortaa"/>
                <a:cs typeface="Comfortaa"/>
                <a:sym typeface="Comfortaa"/>
              </a:rPr>
              <a:t>Pod spec- </a:t>
            </a:r>
            <a:r>
              <a:rPr lang="en" sz="1800" b="1">
                <a:solidFill>
                  <a:srgbClr val="00FF00"/>
                </a:solidFill>
                <a:latin typeface="Comfortaa"/>
                <a:ea typeface="Comfortaa"/>
                <a:cs typeface="Comfortaa"/>
                <a:sym typeface="Comfortaa"/>
              </a:rPr>
              <a:t>desired end state</a:t>
            </a:r>
            <a:endParaRPr sz="1800">
              <a:solidFill>
                <a:srgbClr val="00FF00"/>
              </a:solidFill>
              <a:latin typeface="Comfortaa"/>
              <a:ea typeface="Comfortaa"/>
              <a:cs typeface="Comfortaa"/>
              <a:sym typeface="Comfortaa"/>
            </a:endParaRPr>
          </a:p>
          <a:p>
            <a:pPr marL="85725" marR="2193925" lvl="0" indent="0" algn="l" rtl="0">
              <a:lnSpc>
                <a:spcPct val="101600"/>
              </a:lnSpc>
              <a:spcBef>
                <a:spcPts val="1645"/>
              </a:spcBef>
              <a:spcAft>
                <a:spcPts val="0"/>
              </a:spcAft>
              <a:buNone/>
            </a:pPr>
            <a:r>
              <a:rPr lang="en" sz="1600" b="1">
                <a:solidFill>
                  <a:schemeClr val="dk1"/>
                </a:solidFill>
                <a:latin typeface="Courier New"/>
                <a:ea typeface="Courier New"/>
                <a:cs typeface="Courier New"/>
                <a:sym typeface="Courier New"/>
              </a:rPr>
              <a:t>apiVersion: v1  kind: Pod  metadata:</a:t>
            </a:r>
            <a:endParaRPr sz="1600" b="1">
              <a:solidFill>
                <a:schemeClr val="dk1"/>
              </a:solidFill>
              <a:latin typeface="Courier New"/>
              <a:ea typeface="Courier New"/>
              <a:cs typeface="Courier New"/>
              <a:sym typeface="Courier New"/>
            </a:endParaRPr>
          </a:p>
          <a:p>
            <a:pPr marL="85725" marR="1584325" lvl="0" indent="24384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name: pod-example  spec:</a:t>
            </a:r>
            <a:endParaRPr sz="1600" b="1">
              <a:solidFill>
                <a:schemeClr val="dk1"/>
              </a:solidFill>
              <a:latin typeface="Courier New"/>
              <a:ea typeface="Courier New"/>
              <a:cs typeface="Courier New"/>
              <a:sym typeface="Courier New"/>
            </a:endParaRPr>
          </a:p>
          <a:p>
            <a:pPr marL="329565" marR="0" lvl="0" indent="0" algn="l" rtl="0">
              <a:lnSpc>
                <a:spcPct val="100000"/>
              </a:lnSpc>
              <a:spcBef>
                <a:spcPts val="30"/>
              </a:spcBef>
              <a:spcAft>
                <a:spcPts val="0"/>
              </a:spcAft>
              <a:buNone/>
            </a:pPr>
            <a:r>
              <a:rPr lang="en" sz="1600" b="1">
                <a:solidFill>
                  <a:schemeClr val="dk1"/>
                </a:solidFill>
                <a:latin typeface="Courier New"/>
                <a:ea typeface="Courier New"/>
                <a:cs typeface="Courier New"/>
                <a:sym typeface="Courier New"/>
              </a:rPr>
              <a:t>containers:</a:t>
            </a:r>
            <a:endParaRPr sz="1600" b="1">
              <a:solidFill>
                <a:schemeClr val="dk1"/>
              </a:solidFill>
              <a:latin typeface="Courier New"/>
              <a:ea typeface="Courier New"/>
              <a:cs typeface="Courier New"/>
              <a:sym typeface="Courier New"/>
            </a:endParaRPr>
          </a:p>
          <a:p>
            <a:pPr marL="329565" marR="0" lvl="0" indent="0" algn="l" rtl="0">
              <a:lnSpc>
                <a:spcPct val="100000"/>
              </a:lnSpc>
              <a:spcBef>
                <a:spcPts val="30"/>
              </a:spcBef>
              <a:spcAft>
                <a:spcPts val="0"/>
              </a:spcAft>
              <a:buNone/>
            </a:pPr>
            <a:r>
              <a:rPr lang="en" sz="1600" b="1">
                <a:solidFill>
                  <a:schemeClr val="dk1"/>
                </a:solidFill>
                <a:latin typeface="Courier New"/>
                <a:ea typeface="Courier New"/>
                <a:cs typeface="Courier New"/>
                <a:sym typeface="Courier New"/>
              </a:rPr>
              <a:t>- name: nginx</a:t>
            </a:r>
            <a:endParaRPr sz="1600" b="1">
              <a:solidFill>
                <a:schemeClr val="dk1"/>
              </a:solidFill>
              <a:latin typeface="Courier New"/>
              <a:ea typeface="Courier New"/>
              <a:cs typeface="Courier New"/>
              <a:sym typeface="Courier New"/>
            </a:endParaRPr>
          </a:p>
          <a:p>
            <a:pPr marL="573405" marR="243203" lvl="0" indent="0" algn="l" rtl="0">
              <a:lnSpc>
                <a:spcPct val="101600"/>
              </a:lnSpc>
              <a:spcBef>
                <a:spcPts val="0"/>
              </a:spcBef>
              <a:spcAft>
                <a:spcPts val="0"/>
              </a:spcAft>
              <a:buNone/>
            </a:pPr>
            <a:r>
              <a:rPr lang="en" sz="1600" b="1">
                <a:solidFill>
                  <a:schemeClr val="dk1"/>
                </a:solidFill>
                <a:latin typeface="Courier New"/>
                <a:ea typeface="Courier New"/>
                <a:cs typeface="Courier New"/>
                <a:sym typeface="Courier New"/>
              </a:rPr>
              <a:t>image: nginx:stable-alpine  ports:</a:t>
            </a:r>
            <a:endParaRPr sz="1600" b="1">
              <a:solidFill>
                <a:schemeClr val="dk1"/>
              </a:solidFill>
              <a:latin typeface="Courier New"/>
              <a:ea typeface="Courier New"/>
              <a:cs typeface="Courier New"/>
              <a:sym typeface="Courier New"/>
            </a:endParaRPr>
          </a:p>
          <a:p>
            <a:pPr marL="573405" marR="0" lvl="0" indent="0" algn="l" rtl="0">
              <a:lnSpc>
                <a:spcPct val="100000"/>
              </a:lnSpc>
              <a:spcBef>
                <a:spcPts val="25"/>
              </a:spcBef>
              <a:spcAft>
                <a:spcPts val="0"/>
              </a:spcAft>
              <a:buNone/>
            </a:pPr>
            <a:r>
              <a:rPr lang="en" sz="1600" b="1">
                <a:solidFill>
                  <a:schemeClr val="dk1"/>
                </a:solidFill>
                <a:latin typeface="Courier New"/>
                <a:ea typeface="Courier New"/>
                <a:cs typeface="Courier New"/>
                <a:sym typeface="Courier New"/>
              </a:rPr>
              <a:t>- containerPort: 80</a:t>
            </a:r>
            <a:endParaRPr sz="1600" b="1">
              <a:solidFill>
                <a:schemeClr val="dk1"/>
              </a:solidFill>
              <a:latin typeface="Courier New"/>
              <a:ea typeface="Courier New"/>
              <a:cs typeface="Courier New"/>
              <a:sym typeface="Courier New"/>
            </a:endParaRPr>
          </a:p>
        </p:txBody>
      </p:sp>
      <p:sp>
        <p:nvSpPr>
          <p:cNvPr id="803" name="Google Shape;803;p118"/>
          <p:cNvSpPr txBox="1"/>
          <p:nvPr/>
        </p:nvSpPr>
        <p:spPr>
          <a:xfrm>
            <a:off x="4170125" y="1084075"/>
            <a:ext cx="4808100" cy="3726300"/>
          </a:xfrm>
          <a:prstGeom prst="rect">
            <a:avLst/>
          </a:prstGeom>
          <a:noFill/>
          <a:ln w="19025" cap="flat" cmpd="sng">
            <a:solidFill>
              <a:srgbClr val="000000"/>
            </a:solidFill>
            <a:prstDash val="solid"/>
            <a:round/>
            <a:headEnd type="none" w="sm" len="sm"/>
            <a:tailEnd type="none" w="sm" len="sm"/>
          </a:ln>
        </p:spPr>
        <p:txBody>
          <a:bodyPr spcFirstLastPara="1" wrap="square" lIns="0" tIns="76200" rIns="0" bIns="0" anchor="t" anchorCtr="0">
            <a:noAutofit/>
          </a:bodyPr>
          <a:lstStyle/>
          <a:p>
            <a:pPr marL="0" marR="0" lvl="0" indent="0" algn="l" rtl="0">
              <a:lnSpc>
                <a:spcPct val="100000"/>
              </a:lnSpc>
              <a:spcBef>
                <a:spcPts val="0"/>
              </a:spcBef>
              <a:spcAft>
                <a:spcPts val="0"/>
              </a:spcAft>
              <a:buNone/>
            </a:pPr>
            <a:r>
              <a:rPr lang="en" sz="1800" b="1" dirty="0">
                <a:solidFill>
                  <a:schemeClr val="dk1"/>
                </a:solidFill>
                <a:latin typeface="Comfortaa"/>
                <a:ea typeface="Comfortaa"/>
                <a:cs typeface="Comfortaa"/>
                <a:sym typeface="Comfortaa"/>
              </a:rPr>
              <a:t>Pod Status - </a:t>
            </a:r>
            <a:r>
              <a:rPr lang="en" sz="1800" b="1" dirty="0">
                <a:solidFill>
                  <a:srgbClr val="00FF00"/>
                </a:solidFill>
                <a:latin typeface="Comfortaa"/>
                <a:ea typeface="Comfortaa"/>
                <a:cs typeface="Comfortaa"/>
                <a:sym typeface="Comfortaa"/>
              </a:rPr>
              <a:t>actual state</a:t>
            </a:r>
            <a:endParaRPr sz="1800" b="1" dirty="0">
              <a:solidFill>
                <a:schemeClr val="dk1"/>
              </a:solidFill>
              <a:latin typeface="Comfortaa"/>
              <a:ea typeface="Comfortaa"/>
              <a:cs typeface="Comfortaa"/>
              <a:sym typeface="Comfortaa"/>
            </a:endParaRPr>
          </a:p>
          <a:p>
            <a:pPr marL="238125" marR="2910205" lvl="0" indent="-152400" algn="l" rtl="0">
              <a:lnSpc>
                <a:spcPct val="150000"/>
              </a:lnSpc>
              <a:spcBef>
                <a:spcPts val="50"/>
              </a:spcBef>
              <a:spcAft>
                <a:spcPts val="0"/>
              </a:spcAft>
              <a:buNone/>
            </a:pPr>
            <a:r>
              <a:rPr lang="en" sz="1200" b="1" dirty="0">
                <a:solidFill>
                  <a:schemeClr val="dk1"/>
                </a:solidFill>
              </a:rPr>
              <a:t>status:  conditions:</a:t>
            </a:r>
            <a:endParaRPr sz="1200" b="1" dirty="0">
              <a:solidFill>
                <a:schemeClr val="dk1"/>
              </a:solidFill>
            </a:endParaRPr>
          </a:p>
          <a:p>
            <a:pPr marL="389890" marR="0" lvl="0" indent="-165100" algn="l" rtl="0">
              <a:lnSpc>
                <a:spcPct val="100000"/>
              </a:lnSpc>
              <a:spcBef>
                <a:spcPts val="600"/>
              </a:spcBef>
              <a:spcAft>
                <a:spcPts val="0"/>
              </a:spcAft>
              <a:buClr>
                <a:schemeClr val="dk1"/>
              </a:buClr>
              <a:buSzPts val="1200"/>
              <a:buChar char="-"/>
            </a:pPr>
            <a:r>
              <a:rPr lang="en" sz="1200" b="1" dirty="0">
                <a:solidFill>
                  <a:schemeClr val="dk1"/>
                </a:solidFill>
              </a:rPr>
              <a:t>lastProbeTime: null</a:t>
            </a:r>
            <a:endParaRPr sz="1200" b="1" dirty="0">
              <a:solidFill>
                <a:schemeClr val="dk1"/>
              </a:solidFill>
            </a:endParaRPr>
          </a:p>
          <a:p>
            <a:pPr marL="390525" marR="548640" lvl="0" indent="0" algn="l" rtl="0">
              <a:lnSpc>
                <a:spcPct val="150000"/>
              </a:lnSpc>
              <a:spcBef>
                <a:spcPts val="0"/>
              </a:spcBef>
              <a:spcAft>
                <a:spcPts val="0"/>
              </a:spcAft>
              <a:buNone/>
            </a:pPr>
            <a:r>
              <a:rPr lang="en" sz="1200" b="1" dirty="0">
                <a:solidFill>
                  <a:schemeClr val="dk1"/>
                </a:solidFill>
              </a:rPr>
              <a:t>lastTransitionTime: 2018-02-14T14:15:52Z  status: "True"</a:t>
            </a:r>
            <a:endParaRPr sz="1200" b="1" dirty="0">
              <a:solidFill>
                <a:schemeClr val="dk1"/>
              </a:solidFill>
            </a:endParaRPr>
          </a:p>
          <a:p>
            <a:pPr marL="390525" marR="0" lvl="0" indent="0" algn="l" rtl="0">
              <a:lnSpc>
                <a:spcPct val="100000"/>
              </a:lnSpc>
              <a:spcBef>
                <a:spcPts val="600"/>
              </a:spcBef>
              <a:spcAft>
                <a:spcPts val="0"/>
              </a:spcAft>
              <a:buNone/>
            </a:pPr>
            <a:r>
              <a:rPr lang="en" sz="1200" b="1" dirty="0">
                <a:solidFill>
                  <a:schemeClr val="dk1"/>
                </a:solidFill>
              </a:rPr>
              <a:t>type: Ready</a:t>
            </a:r>
            <a:endParaRPr sz="1200" b="1" dirty="0">
              <a:solidFill>
                <a:schemeClr val="dk1"/>
              </a:solidFill>
            </a:endParaRPr>
          </a:p>
          <a:p>
            <a:pPr marL="389890" marR="0" lvl="0" indent="-165100" algn="l" rtl="0">
              <a:lnSpc>
                <a:spcPct val="100000"/>
              </a:lnSpc>
              <a:spcBef>
                <a:spcPts val="600"/>
              </a:spcBef>
              <a:spcAft>
                <a:spcPts val="0"/>
              </a:spcAft>
              <a:buClr>
                <a:schemeClr val="dk1"/>
              </a:buClr>
              <a:buSzPts val="1200"/>
              <a:buChar char="-"/>
            </a:pPr>
            <a:r>
              <a:rPr lang="en" sz="1200" b="1" dirty="0">
                <a:solidFill>
                  <a:schemeClr val="dk1"/>
                </a:solidFill>
              </a:rPr>
              <a:t>lastProbeTime: null</a:t>
            </a:r>
            <a:endParaRPr sz="1200" b="1" dirty="0">
              <a:solidFill>
                <a:schemeClr val="dk1"/>
              </a:solidFill>
            </a:endParaRPr>
          </a:p>
          <a:p>
            <a:pPr marL="390525" marR="548640" lvl="0" indent="0" algn="l" rtl="0">
              <a:lnSpc>
                <a:spcPct val="150000"/>
              </a:lnSpc>
              <a:spcBef>
                <a:spcPts val="0"/>
              </a:spcBef>
              <a:spcAft>
                <a:spcPts val="0"/>
              </a:spcAft>
              <a:buNone/>
            </a:pPr>
            <a:r>
              <a:rPr lang="en" sz="1200" b="1" dirty="0">
                <a:solidFill>
                  <a:schemeClr val="dk1"/>
                </a:solidFill>
              </a:rPr>
              <a:t>lastTransitionTime: 2018-02-14T14:15:49Z  status: "True"</a:t>
            </a:r>
            <a:endParaRPr sz="1200" b="1" dirty="0">
              <a:solidFill>
                <a:schemeClr val="dk1"/>
              </a:solidFill>
            </a:endParaRPr>
          </a:p>
          <a:p>
            <a:pPr marL="390525" marR="0" lvl="0" indent="0" algn="l" rtl="0">
              <a:lnSpc>
                <a:spcPct val="100000"/>
              </a:lnSpc>
              <a:spcBef>
                <a:spcPts val="600"/>
              </a:spcBef>
              <a:spcAft>
                <a:spcPts val="0"/>
              </a:spcAft>
              <a:buNone/>
            </a:pPr>
            <a:r>
              <a:rPr lang="en" sz="1200" b="1" dirty="0">
                <a:solidFill>
                  <a:schemeClr val="dk1"/>
                </a:solidFill>
              </a:rPr>
              <a:t>type: Initialized</a:t>
            </a:r>
            <a:endParaRPr sz="1200" b="1" dirty="0">
              <a:solidFill>
                <a:schemeClr val="dk1"/>
              </a:solidFill>
            </a:endParaRPr>
          </a:p>
          <a:p>
            <a:pPr marL="389890" marR="0" lvl="0" indent="-165100" algn="l" rtl="0">
              <a:lnSpc>
                <a:spcPct val="100000"/>
              </a:lnSpc>
              <a:spcBef>
                <a:spcPts val="600"/>
              </a:spcBef>
              <a:spcAft>
                <a:spcPts val="0"/>
              </a:spcAft>
              <a:buClr>
                <a:schemeClr val="dk1"/>
              </a:buClr>
              <a:buSzPts val="1200"/>
              <a:buChar char="-"/>
            </a:pPr>
            <a:r>
              <a:rPr lang="en" sz="1200" b="1" dirty="0">
                <a:solidFill>
                  <a:schemeClr val="dk1"/>
                </a:solidFill>
              </a:rPr>
              <a:t>lastProbeTime: null</a:t>
            </a:r>
            <a:endParaRPr sz="1200" b="1" dirty="0">
              <a:solidFill>
                <a:schemeClr val="dk1"/>
              </a:solidFill>
            </a:endParaRPr>
          </a:p>
          <a:p>
            <a:pPr marL="390525" marR="548640" lvl="0" indent="0" algn="l" rtl="0">
              <a:lnSpc>
                <a:spcPct val="150000"/>
              </a:lnSpc>
              <a:spcBef>
                <a:spcPts val="0"/>
              </a:spcBef>
              <a:spcAft>
                <a:spcPts val="0"/>
              </a:spcAft>
              <a:buNone/>
            </a:pPr>
            <a:r>
              <a:rPr lang="en" sz="1200" b="1" dirty="0">
                <a:solidFill>
                  <a:schemeClr val="dk1"/>
                </a:solidFill>
              </a:rPr>
              <a:t>lastTransitionTime: 2018-02-14T14:15:49Z  status: "True</a:t>
            </a:r>
            <a:endParaRPr sz="1200" b="1" dirty="0">
              <a:solidFill>
                <a:schemeClr val="dk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11117</TotalTime>
  <Words>22156</Words>
  <Application>Microsoft Office PowerPoint</Application>
  <PresentationFormat>On-screen Show (16:9)</PresentationFormat>
  <Paragraphs>5658</Paragraphs>
  <Slides>620</Slides>
  <Notes>620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620</vt:i4>
      </vt:variant>
    </vt:vector>
  </HeadingPairs>
  <TitlesOfParts>
    <vt:vector size="629" baseType="lpstr">
      <vt:lpstr>Arial</vt:lpstr>
      <vt:lpstr>Calibri</vt:lpstr>
      <vt:lpstr>Courier New</vt:lpstr>
      <vt:lpstr>Comfortaa</vt:lpstr>
      <vt:lpstr>Roboto</vt:lpstr>
      <vt:lpstr>Montserrat</vt:lpstr>
      <vt:lpstr>Playfair Display</vt:lpstr>
      <vt:lpstr>Simple Dark</vt:lpstr>
      <vt:lpstr>Custom</vt:lpstr>
      <vt:lpstr>PowerPoint Presentation</vt:lpstr>
      <vt:lpstr>PowerPoint Presentation</vt:lpstr>
      <vt:lpstr>Certified Kubernetes Administrator (CKA)    Online, Proctored Kubernetes Exams   https://www.cncf.io/certification/expert/cka/   – Curriculum was updated on September 1, 2020 The test consist of a set of scenarios to resolve from the command line in 2 hours; there is no multiple choice   https://training.linuxfoundation.org/cka-program-changes-2020/ </vt:lpstr>
      <vt:lpstr>Course Introduction </vt:lpstr>
      <vt:lpstr>Course Structure </vt:lpstr>
      <vt:lpstr> 1- Introduction to the fundamentals on what Kubernetes is, its origin and how it is a solution to all the challenges with managing applications at a large scale. 2- Introduces the Kubernetes architecture with all the control plane components that make up a Kubernetes cluster.  3- Goes through all the details on how to install and maintain a Kubernetes Kubeadm cluster  4- dives in all the Kubernetes Core concepts such as pods, labels, selectors and services 5- explains all the type of higher level workloads used to deploy applications  </vt:lpstr>
      <vt:lpstr> 6- covers all aspect of scheduling pods in a Kubernetes cluster 7- teaches you how to configure your application data and secrets  8- dives in on how networking is implemented in Kubernetes for pod connectivity and reachability 9- is all about storage and explains how data for your application can stored and accessed by your applications 10 - All about on how to secure your API server with authentication and authorization  </vt:lpstr>
      <vt:lpstr> 11- Covers how to monitor your applications health with metrics and logs. 12- all handson to install the Kubernetes cluster "the Hard way" 13- covers how to find and view information about your resources  14- Practice, Practice, Practice with troubleshooting labs  </vt:lpstr>
      <vt:lpstr>PowerPoint Presentation</vt:lpstr>
      <vt:lpstr>Exam Tips  add kubectl cheat link on k8s doc </vt:lpstr>
      <vt:lpstr>Creating command aliases: alias k="kubectl"  You only have 2 hours!! use kubectl autocomplete  $source &lt;(kubectl completion bash | sed 's/kubectl/k/g') $echo "source &lt;(kubectl completion bash)" &gt;&gt; ~/.bashrc  Documentation using the cli.. $kubectl explain &lt;resource_name&gt;  Switching between multiple clusters $kubectl config use-context &lt;context_name&gt; </vt:lpstr>
      <vt:lpstr>Introduction to  Kubernetes “The 30,000 feet view”</vt:lpstr>
      <vt:lpstr>PowerPoint Presentation</vt:lpstr>
      <vt:lpstr>Google figured that managing their huge number of  applications and service manually was no longer feasible..      there was also the need to be able massively scale their applications  while remaining cost-efficient         it was time for something new!                                            Kubernetes was born</vt:lpstr>
      <vt:lpstr>So..What is Kubernetes?</vt:lpstr>
      <vt:lpstr>          also known as K8s      K U B E R N E T E s                      1  2  3 4 5 6  7 8</vt:lpstr>
      <vt:lpstr>It is an open source project spun out from Google's internal system named Borg and Omega (~2 billion container per week)   It is a software system also known as the Linux Kernel of Distributed Systems.   It is a distributed, resilient and scalable architecture to deploy and manage containerized applications </vt:lpstr>
      <vt:lpstr>Who “Manages” Kubernetes?</vt:lpstr>
      <vt:lpstr>     Why containers?  Best utilization of server resources ..save $$$$ app isolation portability  Abstracts underlying infrastructure…A cluster though composed of many servers appears as a single compute unit.    cloud native platform     </vt:lpstr>
      <vt:lpstr>Great for developers and users.. simple environment to host apps without the need to care about the infrastructure details  Focus is managing the app and not the infrastructure  Developers rely on services provided by Kubernetes.. they do not have to implement them as in the past or worry about them</vt:lpstr>
      <vt:lpstr>PowerPoint Presentation</vt:lpstr>
      <vt:lpstr>What can Kubernetes do for you?    </vt:lpstr>
      <vt:lpstr>Me: “I want 3 healthy instances of Redis pods to always be running.”   Kubernetes: “Sir, I’ll ensure there are always 3 instances up and running.”   Kubernetes: “Sir, a pod has died. I’m going to attempt to spin up a new one.”</vt:lpstr>
      <vt:lpstr>The Kubernetes Architecture </vt:lpstr>
      <vt:lpstr>The Kubernetes Control Planes and {worker} Nodes</vt:lpstr>
      <vt:lpstr>The Kubernetes cluster consist of a set of worker machines called Nodes. These nodes or worker nodes can be a hardware server or a Virtual Machine. A Cluster consists of a minimum of ONE worker node.        * K8s (worker) node == server (HW or VM)   The Kubernetes cluster is divided into TWO node types: The control plane or master node(s) that controls, stores and manages the state of the cluster.  The worker nodes which host the containerized application workloads in pods.</vt:lpstr>
      <vt:lpstr>K8s Control Plane or master node Components are run as linux systemd services or as static pods</vt:lpstr>
      <vt:lpstr>K8s worker node Components are run as linux systemd services or as static pods </vt:lpstr>
      <vt:lpstr>kubernetes cluster management is done using the  kubectl command line tool.  kubectl commands are used to interact and manage Kubernetes objects and the cluster.   $ kubectl [command] [TYPE] [NAME] [flags] command: Specifies the operation ie..create, get, TYPE: Specifies the resource type...pod, replicaset NAME: user defined name of the resource  flags: ie. -h for help</vt:lpstr>
      <vt:lpstr>The Kubernetes Cluster Architecture:</vt:lpstr>
      <vt:lpstr>Add-on Components</vt:lpstr>
      <vt:lpstr>The Kube API Server /  kube-apiserver   </vt:lpstr>
      <vt:lpstr>PowerPoint Presentation</vt:lpstr>
      <vt:lpstr>        All clients and other applications interact with  kubernetes ONLY through the API Server. Clients can monitor any changes to deployed resources via the watch connection to the API server. The API server will send a notification.  The API server is the GATEKEEPER of the cluster by providing authentication, authorization, admission and validation of all requests to perform CRUD (create, read, update, delete) functions in the cluster.     </vt:lpstr>
      <vt:lpstr>PowerPoint Presentation</vt:lpstr>
      <vt:lpstr>The ETCD aka the Datastore</vt:lpstr>
      <vt:lpstr>PowerPoint Presentation</vt:lpstr>
      <vt:lpstr>PowerPoint Presentation</vt:lpstr>
      <vt:lpstr>PowerPoint Presentation</vt:lpstr>
      <vt:lpstr>PowerPoint Presentation</vt:lpstr>
      <vt:lpstr>PowerPoint Presentation</vt:lpstr>
      <vt:lpstr>PowerPoint Presentation</vt:lpstr>
      <vt:lpstr>The Distributed ETCD Datastore</vt:lpstr>
      <vt:lpstr>PowerPoint Presentation</vt:lpstr>
      <vt:lpstr>The Controller Manager aka         kube-controller-manager                     </vt:lpstr>
      <vt:lpstr>PowerPoint Presentation</vt:lpstr>
      <vt:lpstr>The controller manager has a manager component for every resource: </vt:lpstr>
      <vt:lpstr>It is then acts as the cluster state Reconciliator and monitors the cluster state through the API server using the watch mechanism  It reconciles the state of the cluster by ensuring that the cluster desired state is ALWAYS the same as the actual state. </vt:lpstr>
      <vt:lpstr>PowerPoint Presentation</vt:lpstr>
      <vt:lpstr>Replicaset controller will ALWAYS try and steer the cluster to its desired state:  Me: “I want 3 healthy instances of Redis to always be running.”   RScontroller: “Okay, I’ll ensure there are always 3 instances up and running.”   RScontroller: “Oh look, one has died. I’m going to attempt to spin up a new one.”</vt:lpstr>
      <vt:lpstr>  The Scheduler or kube-scheduler    </vt:lpstr>
      <vt:lpstr>PowerPoint Presentation</vt:lpstr>
      <vt:lpstr>PowerPoint Presentation</vt:lpstr>
      <vt:lpstr>PowerPoint Presentation</vt:lpstr>
      <vt:lpstr>  WATCH</vt:lpstr>
      <vt:lpstr>{worker} Node Components</vt:lpstr>
      <vt:lpstr>The Kubelet aka The node agent</vt:lpstr>
      <vt:lpstr>PowerPoint Presentation</vt:lpstr>
      <vt:lpstr>  Ensures that ONLY containers declared in the pod manifest on the API server are running and are healthy.   Containers declared outside of K8s are not managed by Kubelet  Provides the support for static pods. Used as control planes components with kubeadm and minikube</vt:lpstr>
      <vt:lpstr>   The Kube Service Proxy or Kube-proxy </vt:lpstr>
      <vt:lpstr>A couple of K8s key concepts...</vt:lpstr>
      <vt:lpstr>Pods</vt:lpstr>
      <vt:lpstr>PowerPoint Presentation</vt:lpstr>
      <vt:lpstr>Services</vt:lpstr>
      <vt:lpstr>PowerPoint Presentation</vt:lpstr>
      <vt:lpstr>a Service is a Layer 4 (TCP/UDP) load balancer that uses the DNAT to redirect inbound traffic to backend pods ie replaces service IP with target Pod IP :-)   The redirecting is performed by kube-proxy  </vt:lpstr>
      <vt:lpstr>kube-proxy</vt:lpstr>
      <vt:lpstr>PowerPoint Presentation</vt:lpstr>
      <vt:lpstr>PowerPoint Presentation</vt:lpstr>
      <vt:lpstr>PowerPoint Presentation</vt:lpstr>
      <vt:lpstr>PowerPoint Presentation</vt:lpstr>
      <vt:lpstr> The Container Runtime Interface </vt:lpstr>
      <vt:lpstr>Problem:  "Docker and rkt were integrated directly and deeply into kubelet source code through internal and volatile interface"  Solution: ”  In the Kubernetes 1.5 release, we are proud to introduce the Container Runtime Interface (CRI)  -- a plugin interface which enables kubelet to use a wide variety of container runtimes, without the need to recompile ”</vt:lpstr>
      <vt:lpstr>PowerPoint Presentation</vt:lpstr>
      <vt:lpstr>Understanding the REST API</vt:lpstr>
      <vt:lpstr>REST is a network API and stands for Representational State Transfer…. exchange data between client and server in well-defined formats using URIs and HTTP  Use Uniform Resource Identifiers (URIs) to form a URL to address and manages each API object or resource. http://api.server.com/my-resources/resource-name (The forward slash (/) denotes hierarchy)     </vt:lpstr>
      <vt:lpstr>A REST URL always has only one entrypoint or URL root to target a resource.  ie /api.example.com/collection/resource-id  A resource can be a singleton or a collection.  singleton is a singular object and a collection is a group of objects  For example, “bank_users” is a collection resources and “customer” is a singleton resource  </vt:lpstr>
      <vt:lpstr>  Uses the the CRUD functions which map to HTTP verbs to perform actions in order to manipulate the state of a resource:   Create ------  POST Read   ------   GET Update ------ PUT Delete  ------  DELETE </vt:lpstr>
      <vt:lpstr>   REST APIs use versioning for ease of management and to iterate faster when changes to the API are needed   //api.example.com/v1/customers/customer-id  "API versioning is the practice of transparently managing changes to your API"  changes do happen on the server side like data types, property naming or removal of that property can cause the API to break on the client side as they would no longer be able to get or interpret the data that requested    </vt:lpstr>
      <vt:lpstr>The Kubernetes API and Objects</vt:lpstr>
      <vt:lpstr>The Kubernetes API is a RESTful API exposed by the API server and is the foundation of  Kubernetes.</vt:lpstr>
      <vt:lpstr>Kubernetes API groups and versioning</vt:lpstr>
      <vt:lpstr>PowerPoint Presentation</vt:lpstr>
      <vt:lpstr>PowerPoint Presentation</vt:lpstr>
      <vt:lpstr>PowerPoint Presentation</vt:lpstr>
      <vt:lpstr>PowerPoint Presentation</vt:lpstr>
      <vt:lpstr>PowerPoint Presentation</vt:lpstr>
      <vt:lpstr>PowerPoint Presentation</vt:lpstr>
      <vt:lpstr> K8s API Group and Versioning  Demo Lab   </vt:lpstr>
      <vt:lpstr>PowerPoint Presentation</vt:lpstr>
      <vt:lpstr>The Kubernetes Object Model</vt:lpstr>
      <vt:lpstr>PowerPoint Presentation</vt:lpstr>
      <vt:lpstr>PowerPoint Presentation</vt:lpstr>
      <vt:lpstr>Object Model Requirements in manifests:</vt:lpstr>
      <vt:lpstr>PowerPoint Presentation</vt:lpstr>
      <vt:lpstr>PowerPoint Presentation</vt:lpstr>
      <vt:lpstr>YAML vs JSON</vt:lpstr>
      <vt:lpstr>Object desired state vs Actual State</vt:lpstr>
      <vt:lpstr>Desired State vs Actual State</vt:lpstr>
      <vt:lpstr>Kubernetes Core Concepts</vt:lpstr>
      <vt:lpstr>Core Concepts</vt:lpstr>
      <vt:lpstr>Namespaces</vt:lpstr>
      <vt:lpstr>PowerPoint Presentation</vt:lpstr>
      <vt:lpstr>PowerPoint Presentation</vt:lpstr>
      <vt:lpstr>Provides a scope for resources: namespaces cluster  Some things to watch out for.. a Namespace name is a DNS compatible label. should be created before adding objects to it must not be deleted if there is content associated with it. </vt:lpstr>
      <vt:lpstr> Must be added in the K8s API URI to manage objects  **entrypoint api or apis       </vt:lpstr>
      <vt:lpstr>The default K8s namespaces are:</vt:lpstr>
      <vt:lpstr>Namespaces Demo Lab </vt:lpstr>
      <vt:lpstr>Pods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Some Pod Phases ..  Pending: Pod has been created and accepted by the cluster but not assigned to a node or one of its containers are not yet running.  Running: Pod has been bound to a node and all of the containers have been created.  ContainerCreating: containers are being created and would be a problem if stuck in this state Succeeded: All containers in the Pod have terminated successfully.  Failed: one or more containers in the Pod have failed and terminated Unknown: The state of the Pod cannot be determined.  </vt:lpstr>
      <vt:lpstr>  Pod admin useful commands  kubectl run command kubectl create -f pod-manifest.yaml kubectl describe pod kubectl get pod -o wide kubectl get pod -o yaml &gt;&gt; filename.yaml kubectl edit pod  kubectl apply -f pod-manifest.yaml kubectl replace -f pod-manifest.yaml (pod need to exist) kubectl set image pod container-name=image-name kubectl delete pod   </vt:lpstr>
      <vt:lpstr>Pods Demo Lab</vt:lpstr>
      <vt:lpstr>Static Pods </vt:lpstr>
      <vt:lpstr>PowerPoint Presentation</vt:lpstr>
      <vt:lpstr>PowerPoint Presentation</vt:lpstr>
      <vt:lpstr>Static Pods Demo Lab </vt:lpstr>
      <vt:lpstr>Init Containers </vt:lpstr>
      <vt:lpstr>Why use Init Containers..?  It allows to decouple application initialization from the app itself..  They can be managed by different teams with different levels of authentication and authorization. An app container cannot start until all init containers have executed succesfully.  Used to init some data for a database or setting up account or installing some update before running an application </vt:lpstr>
      <vt:lpstr>PowerPoint Presentation</vt:lpstr>
      <vt:lpstr>PowerPoint Presentation</vt:lpstr>
      <vt:lpstr>PowerPoint Presentation</vt:lpstr>
      <vt:lpstr>PowerPoint Presentation</vt:lpstr>
      <vt:lpstr>PowerPoint Presentation</vt:lpstr>
      <vt:lpstr>Init Container Demo Lab </vt:lpstr>
      <vt:lpstr>Labels</vt:lpstr>
      <vt:lpstr>PowerPoint Presentation</vt:lpstr>
      <vt:lpstr>Labels are attached to resources (pod, deployments, daemonsets etc..)   used to identify, describe and group related sets of resources around functionality or common attributes like release type or team etc..  Labels are NOT a unique identifier for a resource.  One or more labels can be added imperatively or declaratively at creation or at a later stage.  They can also be modified any time.</vt:lpstr>
      <vt:lpstr>PowerPoint Presentation</vt:lpstr>
      <vt:lpstr>Selectors aka Label Selectors..</vt:lpstr>
      <vt:lpstr>PowerPoint Presentation</vt:lpstr>
      <vt:lpstr>PowerPoint Presentation</vt:lpstr>
      <vt:lpstr>Selector Types</vt:lpstr>
      <vt:lpstr>  Selector command to use with the selector types:  kubectl get &lt;resource&gt; -l &lt;label&gt;  </vt:lpstr>
      <vt:lpstr>Annotations</vt:lpstr>
      <vt:lpstr>PowerPoint Presentation</vt:lpstr>
      <vt:lpstr>  Build, release, or image information like timestamps, release IDs, git branch, PR numbers,   Client library or tool information like name, version, and build information.  Phone or email of persons responsible or sites url where information can be found in case of a problem  introduce new features in alpha and beta API ver without the need to add a configuration field for a new object  </vt:lpstr>
      <vt:lpstr>Introducing Kubernetes Services</vt:lpstr>
      <vt:lpstr>   Cloud native application are designed to receive requests from other apps or external clients. With microservices, each app provide a particular service for other apps.   There are challenges with accessing Apps in Pods over the network with Kubernetes.. </vt:lpstr>
      <vt:lpstr>PowerPoint Presentation</vt:lpstr>
      <vt:lpstr>PowerPoint Presentation</vt:lpstr>
      <vt:lpstr>PowerPoint Presentation</vt:lpstr>
      <vt:lpstr>PowerPoint Presentation</vt:lpstr>
      <vt:lpstr>PowerPoint Presentation</vt:lpstr>
      <vt:lpstr>static cluster-unique IP   static namespaced DNS name &lt;service name&gt;.&lt;namespace&gt;.svc.cluster.local </vt:lpstr>
      <vt:lpstr>PowerPoint Presentation</vt:lpstr>
      <vt:lpstr>Service Types</vt:lpstr>
      <vt:lpstr>The ClusterIP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ClusterIP Service Demo Lab</vt:lpstr>
      <vt:lpstr>PowerPoint Presentation</vt:lpstr>
      <vt:lpstr>NodePort Service</vt:lpstr>
      <vt:lpstr>PowerPoint Presentation</vt:lpstr>
      <vt:lpstr>PowerPoint Presentation</vt:lpstr>
      <vt:lpstr>PowerPoint Presentation</vt:lpstr>
      <vt:lpstr>PowerPoint Presentation</vt:lpstr>
      <vt:lpstr>PowerPoint Presentation</vt:lpstr>
      <vt:lpstr>External users can access endpoint via any of the nodes hosting the services endpoints using the same nodePort.  However the challenge is that the the external users would lose access if that node fails….</vt:lpstr>
      <vt:lpstr>NodePort Service Demo Lab</vt:lpstr>
      <vt:lpstr>Load Balancer Service</vt:lpstr>
      <vt:lpstr>PowerPoint Presentation</vt:lpstr>
      <vt:lpstr>Note: LoadBalancer builds on NodePort and creates an external load-balancer (if supported in the current cloud such as AWS, GCP, Azure)   It would not happen when used with Kubeadm or minikube though you can use the externalIPs argument in the service configuration   </vt:lpstr>
      <vt:lpstr>PowerPoint Presentation</vt:lpstr>
      <vt:lpstr>PowerPoint Presentation</vt:lpstr>
      <vt:lpstr>PowerPoint Presentation</vt:lpstr>
      <vt:lpstr>PowerPoint Presentation</vt:lpstr>
      <vt:lpstr>Load Balancer Service Demo LAB  Please remember to clean up your environment when using public cloud.    $kubectl delete svc,pod --all </vt:lpstr>
      <vt:lpstr>External Name Service</vt:lpstr>
      <vt:lpstr>PowerPoint Presentation</vt:lpstr>
      <vt:lpstr>Workloads and the Pod Template</vt:lpstr>
      <vt:lpstr>PowerPoint Presentation</vt:lpstr>
      <vt:lpstr>PowerPoint Presentation</vt:lpstr>
      <vt:lpstr>PowerPoint Presentation</vt:lpstr>
      <vt:lpstr>PowerPoint Presentation</vt:lpstr>
      <vt:lpstr>The ReplicaSet  </vt:lpstr>
      <vt:lpstr>PowerPoint Presentation</vt:lpstr>
      <vt:lpstr>PowerPoint Presentation</vt:lpstr>
      <vt:lpstr>REFRESHER: Set-based selector operators:    In: match pods with the label name key and one of the label values. Either one or the other.   NotIn: match pods with any label values other than the one specified for the label name key   Exists: match any pod with the label name as key . no need to specify values.   DoesNotExist: match any label other the label name specified as key</vt:lpstr>
      <vt:lpstr>PowerPoint Presentation</vt:lpstr>
      <vt:lpstr>PowerPoint Presentation</vt:lpstr>
      <vt:lpstr>ReplicaSets Demo Lab</vt:lpstr>
      <vt:lpstr>Deployments</vt:lpstr>
      <vt:lpstr>PowerPoint Presentation</vt:lpstr>
      <vt:lpstr>PowerPoint Presentation</vt:lpstr>
      <vt:lpstr>    Each replicaSet managed by the deployment can be identified by a unique label.  This label named pod-hash-template is added by the Deployment controller to every ReplicaSet and its pods that a Deployment creates or adopts via selectors.   boss@kube-master:~$ kubectl get rs NAME              DESIRED   CURRENT   READY   AGE rs1                           3                 3                3         13h test-5f6778868d      2                 2                2         13h   </vt:lpstr>
      <vt:lpstr>When there is a need to update to a new version of an application, the deployment resource have two deployment strategies: RollingUpdate: used when an applications supports running multiple versions at the same time. deletes pods of the older version while adding pods of the new version at the same time ensuring no downtime for the application. Recreate: All existing Pods are deleted before the new ones are created.. This will cause downtime.</vt:lpstr>
      <vt:lpstr>PowerPoint Presentation</vt:lpstr>
      <vt:lpstr>PowerPoint Presentation</vt:lpstr>
      <vt:lpstr>PowerPoint Presentation</vt:lpstr>
      <vt:lpstr>PowerPoint Presentation</vt:lpstr>
      <vt:lpstr>PowerPoint Presentation</vt:lpstr>
      <vt:lpstr>RollingUpdate Strategy</vt:lpstr>
      <vt:lpstr>RollingUpdate Strategy</vt:lpstr>
      <vt:lpstr>RollingUpdate Strategy</vt:lpstr>
      <vt:lpstr>PowerPoint Presentation</vt:lpstr>
      <vt:lpstr>PowerPoint Presentation</vt:lpstr>
      <vt:lpstr>PowerPoint Presentation</vt:lpstr>
      <vt:lpstr>PowerPoint Presentation</vt:lpstr>
      <vt:lpstr>PowerPoint Presentation</vt:lpstr>
      <vt:lpstr>Deployments Demo Lab</vt:lpstr>
      <vt:lpstr>PowerPoint Presentation</vt:lpstr>
      <vt:lpstr>DaemonSets</vt:lpstr>
      <vt:lpstr>PowerPoint Presentation</vt:lpstr>
      <vt:lpstr>Typically used for system services such as log forwarding, security and health monitoring  updates are managed via revisions and a controller-revision-hash label attached to the daemonsets pods. </vt:lpstr>
      <vt:lpstr>PowerPoint Presentation</vt:lpstr>
      <vt:lpstr>DaemonSet Demo Lab</vt:lpstr>
      <vt:lpstr> DaemonSet Lab command sheet: $kubectl get pod -n kube-system -o wide $kubectl get ds -n kube-system $kubectl create -f dsapp  $kubectl get ds  $kubectl get pod $kubectl describe ds  $kubectl delete ds  ## ds is a cli shorthand for daemonset.  </vt:lpstr>
      <vt:lpstr>Job</vt:lpstr>
      <vt:lpstr>PowerPoint Presentation</vt:lpstr>
      <vt:lpstr>Job supports parallelism with non-parallel and parallel job types. Parallel job means that multiple Pods are created and will be running at the same time till they successfully accomplish the task Non-parallel means that only one pod is created and will run till task successfully completed. NOTE: Pod(s) are not cleaned up until the job itself is deleted.</vt:lpstr>
      <vt:lpstr>PowerPoint Presentation</vt:lpstr>
      <vt:lpstr>Job Demo Lab</vt:lpstr>
      <vt:lpstr>CronJob</vt:lpstr>
      <vt:lpstr>PowerPoint Presentation</vt:lpstr>
      <vt:lpstr>PowerPoint Presentation</vt:lpstr>
      <vt:lpstr>CronJob Demo Lab</vt:lpstr>
      <vt:lpstr>Kubernetes Scheduling</vt:lpstr>
      <vt:lpstr>Useful commands..</vt:lpstr>
      <vt:lpstr> View the name of the scheduler pod: $kubectl get pods -n kube-system Get the information about your scheduler pod events: $kubectl describe pods [scheduler_pod_name] -n kube-system View the events in your default namespace: $kubectl get events View the events in your kube-system namespace: $kubectl get events -n kube-system Delete all the pods in your default namespace: $kubectl delete pods --all Watch events as they are appearing in real time: $kubectl get events -w View the logs from the scheduler pod: $kubectl logs [kube_scheduler_pod_name] -n kube-system The location of a systemd service scheduler pod: $/var/log/kube-scheduler.log </vt:lpstr>
      <vt:lpstr>Taints and Tolerations</vt:lpstr>
      <vt:lpstr>PowerPoint Presentation</vt:lpstr>
      <vt:lpstr>PowerPoint Presentation</vt:lpstr>
      <vt:lpstr>PowerPoint Presentation</vt:lpstr>
      <vt:lpstr>PowerPoint Presentation</vt:lpstr>
      <vt:lpstr>PowerPoint Presentation</vt:lpstr>
      <vt:lpstr>Taints and Tolerations  Demo Lab</vt:lpstr>
      <vt:lpstr>NodeSelector and NodeName</vt:lpstr>
      <vt:lpstr>PowerPoint Presentation</vt:lpstr>
      <vt:lpstr>  $ kubectl label node node02 node-type=web   node/node02 labeled </vt:lpstr>
      <vt:lpstr>NodeName  is manual scheduling… Allows the user or developer to pick a node by its name for the pod and bypass scheduler Part of the pod configuration. </vt:lpstr>
      <vt:lpstr>PowerPoint Presentation</vt:lpstr>
      <vt:lpstr>NodeSelector and NodeName Demo Lab</vt:lpstr>
      <vt:lpstr>Node Affinity</vt:lpstr>
      <vt:lpstr>PowerPoint Presentation</vt:lpstr>
      <vt:lpstr>PowerPoint Presentation</vt:lpstr>
      <vt:lpstr>PowerPoint Presentation</vt:lpstr>
      <vt:lpstr> nodeAffinity:   type of affinity..node or pod   nodeSelectorTerms:   the list of expressions to match the node labels. </vt:lpstr>
      <vt:lpstr> nodeAffinity:    type of affinity..node or pod  weight:  value used during the priority scoring to select best node. value from 1 to 100. Does not guarantee node selecting.  preference:  node selector terms associated with the weight.</vt:lpstr>
      <vt:lpstr>Node Affinity Demo Lab</vt:lpstr>
      <vt:lpstr>Pod Affinity &amp; Pod Anti-Affinity</vt:lpstr>
      <vt:lpstr>  NodeAffinity: affinity between pod and node  Pod Affinity: Inter-Pod affinity..co-locating pods   Pod anti-Affinity: keeping pods away from each other    </vt:lpstr>
      <vt:lpstr>   Pod Affinity allows you to colocate pods in the same node or topology as other running Pods with matching labels. This could help improve application performance by co-locating pods of same or dependent application tiers,  Pod anti-affinity is the opposite of the pod Affinity by segregating pods with matching labels.  By default applies only to the same namespace as scheduled but configurable.    </vt:lpstr>
      <vt:lpstr>  TopologyKey  defines how pods are co-located..Defined as a node label and could be a node, a rack, an availability zone or a region for example.  some predefined topologyKeys: kubernetes.io/hostname allows colocating pods on the same node. failure-domain.beta.kubernetes.io/zone allows colocating pods on the same availability zone. failure-domain.beta.kubernetes.io/region ...or you can just create your own topologyKey node label.   </vt:lpstr>
      <vt:lpstr>PowerPoint Presentation</vt:lpstr>
      <vt:lpstr>PowerPoint Presentation</vt:lpstr>
      <vt:lpstr>pod Affinity &amp; Pod Anti-Affinity                    Demo Lab</vt:lpstr>
      <vt:lpstr>Running Multiple Schedulers</vt:lpstr>
      <vt:lpstr>PowerPoint Presentation</vt:lpstr>
      <vt:lpstr>     $kubectl exec kube-scheduler-kube-master -n kube-system  --  kube-scheduler -h  https://kubernetes.io/docs/tasks/extend-kubernetes/configure-multiple-schedulers/  system:kube-scheduler Allows access to the resources required by the scheduler component. system:volume-scheduler Allows access to the volume resources required by the kube-scheduler component.    </vt:lpstr>
      <vt:lpstr>Managing multiple clusters with Kubernetes Contexts</vt:lpstr>
      <vt:lpstr>PowerPoint Presentation</vt:lpstr>
      <vt:lpstr> Kubernetes Storage     </vt:lpstr>
      <vt:lpstr>Pods by themselves are useful but applications need to read and write data using some type of storage.  Kubernetes provides multiple types of storage solutions:  Volumes Persistent Volumes Persistent Volume Claims Storage Classes</vt:lpstr>
      <vt:lpstr>        Understanding the difference between storage units: Gygabyte GB and Gibibyte Gi.. 1 GB is defined as 1000³ bytes whereas 1 GiB is defined as 1024³ bytes.  1 Megabyte (MB) as 1000² bytes whereas 1 Mebibyte (MiB) 1024² bytes  1 Kibibyte (KiB) as 1024 bytes whereas 1 KB as 1000 bytes         </vt:lpstr>
      <vt:lpstr>Storage Volumes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Volume Types</vt:lpstr>
      <vt:lpstr>Volumes</vt:lpstr>
      <vt:lpstr>Volumes Demo lab</vt:lpstr>
      <vt:lpstr>Persistent Volumes or PVs</vt:lpstr>
      <vt:lpstr>Persistent Volumes</vt:lpstr>
      <vt:lpstr> The admin provisions the underlying storage and registers it in K8s using persistent volumes. The admin can create many PVs of various size and access modes as a cluster wide pool of storage. When users need storage for their pods, they can create a persistent volume claim based on required size and access mode. The API server will then find the best PV match and bind it to the PVC The PVC can then be used as a type of volume in the pod </vt:lpstr>
      <vt:lpstr>PowerPoint Presentation</vt:lpstr>
      <vt:lpstr>PersistentVolume</vt:lpstr>
      <vt:lpstr>PowerPoint Presentation</vt:lpstr>
      <vt:lpstr>PowerPoint Presentation</vt:lpstr>
      <vt:lpstr>PowerPoint Presentation</vt:lpstr>
      <vt:lpstr>PowerPoint Presentation</vt:lpstr>
      <vt:lpstr>Persistent Volumes or PVs  Demo Lab</vt:lpstr>
      <vt:lpstr>Persistent Volume Claims or PVCs</vt:lpstr>
      <vt:lpstr>PersistentVolumeClaims</vt:lpstr>
      <vt:lpstr>PowerPoint Presentation</vt:lpstr>
      <vt:lpstr>PersistentVolumeClaim</vt:lpstr>
      <vt:lpstr>PVs and PVCs with Selectors</vt:lpstr>
      <vt:lpstr>PV Phases</vt:lpstr>
      <vt:lpstr>PersistentVolumeClaim Demo Lab</vt:lpstr>
      <vt:lpstr>NOTE:  if we delete pvc while in use by pod the pvc will still show as bound to the pv to prevent data loss.  This is caused by a storage object called data loss and user protection. It will prevent pvc to removed by accident or while used as a volume by a pod.  It is visible in the Finalizers field on the  kubectl describe pvc and pv outputs.</vt:lpstr>
      <vt:lpstr>Storage Classes</vt:lpstr>
      <vt:lpstr>Persistent Volumes are great by abstracting the underlying storage details from the developer or the user  It is however still a manual process that requires the cluster admin to pre-provision all the Persistent Volumes…  </vt:lpstr>
      <vt:lpstr>PowerPoint Presentation</vt:lpstr>
      <vt:lpstr>StorageClasses supports following storage systems:</vt:lpstr>
      <vt:lpstr>StorageClass</vt:lpstr>
      <vt:lpstr>StorageClass</vt:lpstr>
      <vt:lpstr>PowerPoint Presentation</vt:lpstr>
      <vt:lpstr>PowerPoint Presentation</vt:lpstr>
      <vt:lpstr>PowerPoint Presentation</vt:lpstr>
      <vt:lpstr>PowerPoint Presentation</vt:lpstr>
      <vt:lpstr>PowerPoint Presentation</vt:lpstr>
      <vt:lpstr>Storage Class Demo Lab</vt:lpstr>
      <vt:lpstr>Configuring Applications</vt:lpstr>
      <vt:lpstr>PowerPoint Presentation</vt:lpstr>
      <vt:lpstr> Three ways to pass configuration data to an application:  setting environment variables command-line arguments  config file using some type of volume   </vt:lpstr>
      <vt:lpstr>Commands and args</vt:lpstr>
      <vt:lpstr>PowerPoint Presentation</vt:lpstr>
      <vt:lpstr>In Kubernetes and the pod configuration, command and args are the equivalent of ENTRYPOINT and CMD respectively.   ENTRYPOINT == command CMD == args  command and args are an array or list data type and cannot be changed once the pod is created.</vt:lpstr>
      <vt:lpstr>Environment Variables</vt:lpstr>
      <vt:lpstr>PowerPoint Presentation</vt:lpstr>
      <vt:lpstr>PowerPoint Presentation</vt:lpstr>
      <vt:lpstr>ConfigMaps</vt:lpstr>
      <vt:lpstr>PowerPoint Presentation</vt:lpstr>
      <vt:lpstr>PowerPoint Presentation</vt:lpstr>
      <vt:lpstr>ConfigMaps can be created from:  a manifest: </vt:lpstr>
      <vt:lpstr>cm is shorthand for configmap literals:      $ kubectl create cm &lt;name&gt; --from-literal=key=value files:  $ kubectl create cm &lt;name&gt; --from-file=key=&lt;file_path&gt; $ kubectl create cm &lt;name&gt; --from-env-file=&lt;file_path&gt; directories:       $ kubectl create cm &lt;name&gt; --from-file=&lt;dir path&gt;</vt:lpstr>
      <vt:lpstr>PowerPoint Presentation</vt:lpstr>
      <vt:lpstr>ConfigMaps Demo Lab</vt:lpstr>
      <vt:lpstr>Secrets</vt:lpstr>
      <vt:lpstr>Secret</vt:lpstr>
      <vt:lpstr>  Secrets can be encrypted at rest in the etcd with the EncryptionConfiguration kubernetes object. more details at: https://kubernetes.io/docs/tasks/administer-cluster/encrypt-data/  secrets are stored in in-memory filesystem or tmpfs and not in disk. $ k exec posec2 -- mount | grep creds tmpfs on /home/creds type tmpfs (ro,relatime)  With the mount option relatime, the access time (atime) will not be written to the disc during every access   </vt:lpstr>
      <vt:lpstr>Secret</vt:lpstr>
      <vt:lpstr>Secrets Demo lab</vt:lpstr>
      <vt:lpstr>Kubernetes Security</vt:lpstr>
      <vt:lpstr>     TLS Certificates Demystified          </vt:lpstr>
      <vt:lpstr>Secret</vt:lpstr>
      <vt:lpstr>Secret</vt:lpstr>
      <vt:lpstr>Secret</vt:lpstr>
      <vt:lpstr>  K8s Components secure Communication          </vt:lpstr>
      <vt:lpstr>  Authentication and Access Control          </vt:lpstr>
      <vt:lpstr>What is Kubernetes Authentication? Validating the identity of a user requesting access to a Kubernetes cluster.  This validation is done by the API server for ALL authentication requests. </vt:lpstr>
      <vt:lpstr>Secret</vt:lpstr>
      <vt:lpstr>PowerPoint Presentation</vt:lpstr>
      <vt:lpstr>Secret</vt:lpstr>
      <vt:lpstr>Secret</vt:lpstr>
      <vt:lpstr>Secret</vt:lpstr>
      <vt:lpstr>Secret</vt:lpstr>
      <vt:lpstr>PowerPoint Presentation</vt:lpstr>
      <vt:lpstr>PowerPoint Presentation</vt:lpstr>
      <vt:lpstr>Secret</vt:lpstr>
      <vt:lpstr>Secret</vt:lpstr>
      <vt:lpstr>PowerPoint Presentation</vt:lpstr>
      <vt:lpstr>Secret</vt:lpstr>
      <vt:lpstr>Service Accounts</vt:lpstr>
      <vt:lpstr>Secret</vt:lpstr>
      <vt:lpstr>Secret</vt:lpstr>
      <vt:lpstr>PowerPoint Presentation</vt:lpstr>
      <vt:lpstr>Secret</vt:lpstr>
      <vt:lpstr>Secret</vt:lpstr>
      <vt:lpstr>Kubernetes Authorization Overview                   </vt:lpstr>
      <vt:lpstr>  Authorization is a process of giving a user permission to access a specific resource(s) or function(s).  </vt:lpstr>
      <vt:lpstr>  Gives permissions to user over which operations each user or group of users can execute in namespaces or cluster wide.  Have full control over which operations each process inside a pod can execute.  Limit the visibility of certain resources of namespaces. </vt:lpstr>
      <vt:lpstr>  Role Based Access Controls or RBAC </vt:lpstr>
      <vt:lpstr>Secret</vt:lpstr>
      <vt:lpstr>Secret</vt:lpstr>
      <vt:lpstr>                   RBAC == KUBERNETES Grammar  Subjects: users  Verbs: The set of actions or operations that can be executed to resources. Request  verbs represent actions ie: create, get, list,watch, delete, etc.) are CRUD operations in the API server.  Resources: Kubernetes API Objects in a cluster. Pods, Deployments, Services, Nodes, ReplicaSets, PersistentVolumes etc..</vt:lpstr>
      <vt:lpstr>PowerPoint Presentation</vt:lpstr>
      <vt:lpstr>PowerPoint Presentation</vt:lpstr>
      <vt:lpstr>PowerPoint Presentation</vt:lpstr>
      <vt:lpstr>Secret</vt:lpstr>
      <vt:lpstr>PowerPoint Presentation</vt:lpstr>
      <vt:lpstr>Using Roles and RoleBindings </vt:lpstr>
      <vt:lpstr>Secret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 and RoleBindings Demo Lab </vt:lpstr>
      <vt:lpstr>Using ClusterRoles and ClusterRoleBindings </vt:lpstr>
      <vt:lpstr>Secret</vt:lpstr>
      <vt:lpstr>PowerPoint Presentation</vt:lpstr>
      <vt:lpstr>Secret</vt:lpstr>
      <vt:lpstr>           creating a clusterRole: $kubectl create clusterrole boss1 --verb=list --verb=get --resource=peristentvolumes --resource=services --resource=pods clusterrole.rbac.authorization.k8s.io/boss1 created  binding a clusterRole with a service account using a roleBinding: $kubectl create rolebinding cbind1 --clusterrole=boss1 --serviceaccount=dev:default -n dev rolebinding.rbac.authorization.k8s.io/cbind1 created  binding a clusterRole with a service account using a clusterRoleBinding: $kubectl create clusterrolebinding cbind1 --clusterrole=boss1 --serviceaccount=dev:default rolebinding.rbac.authorization.k8s.io/cbind1 created            </vt:lpstr>
      <vt:lpstr>PowerPoint Presentation</vt:lpstr>
      <vt:lpstr>PowerPoint Presentation</vt:lpstr>
      <vt:lpstr>PowerPoint Presentation</vt:lpstr>
      <vt:lpstr>PowerPoint Presentation</vt:lpstr>
      <vt:lpstr>PowerPoint Presentation</vt:lpstr>
      <vt:lpstr>PowerPoint Presentation</vt:lpstr>
      <vt:lpstr>ClusterRoles and ClusterRoleBindings Demo Lab </vt:lpstr>
      <vt:lpstr>Security Contexts </vt:lpstr>
      <vt:lpstr>Secret</vt:lpstr>
      <vt:lpstr>Secret</vt:lpstr>
      <vt:lpstr>Secret</vt:lpstr>
      <vt:lpstr>PowerPoint Presentation</vt:lpstr>
      <vt:lpstr>Secret</vt:lpstr>
      <vt:lpstr>Assigns permissions to containers..you can add or drop specific capabilities at the container level like configuring the date and time or allow a system to reboot. https://github.com/torvalds/linux/blob/master/include/uapi/linux/capability.h under "/*** POSIX-draft defined capabilities" Prevent a container from writing to the container filesystem… readOnlyFileSystem </vt:lpstr>
      <vt:lpstr>  Network Policies     </vt:lpstr>
      <vt:lpstr>Secret</vt:lpstr>
      <vt:lpstr>Secret</vt:lpstr>
      <vt:lpstr>Secret</vt:lpstr>
      <vt:lpstr>Three levels of network isolation with ingress rules : between Pods between Namespaces between IP blocks using CIDR notation </vt:lpstr>
      <vt:lpstr>PowerPoint Presentation</vt:lpstr>
      <vt:lpstr>Secret</vt:lpstr>
      <vt:lpstr>Secret</vt:lpstr>
      <vt:lpstr>PowerPoint Presentation</vt:lpstr>
      <vt:lpstr>Secret</vt:lpstr>
      <vt:lpstr>PowerPoint Presentation</vt:lpstr>
      <vt:lpstr>Secret</vt:lpstr>
      <vt:lpstr>Secret</vt:lpstr>
      <vt:lpstr>  Network Policies Demo Lab     </vt:lpstr>
      <vt:lpstr> The KUBECONFIG file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Creating a KUBECONFIG file from scratch and mastering the kubectl config command.      </vt:lpstr>
      <vt:lpstr>PowerPoint Presentation</vt:lpstr>
      <vt:lpstr> Certificate Signing Requests Demo Lab      </vt:lpstr>
      <vt:lpstr>  Kubernetes Networking      </vt:lpstr>
      <vt:lpstr>  Kubernetes Networking Fundamentals     </vt:lpstr>
      <vt:lpstr>Fundamental Networking Rules</vt:lpstr>
      <vt:lpstr>Fundamental Networking Rules</vt:lpstr>
      <vt:lpstr>PowerPoint Presentation</vt:lpstr>
      <vt:lpstr>PowerPoint Presentation</vt:lpstr>
      <vt:lpstr>  Foundation :: Linux Networking Namespaces     </vt:lpstr>
      <vt:lpstr>                                A Linux network namespace is an isolated network environment running on a host or a VM that provides a logical networking stack with its own interfaces, routing tables, arp tables, firewall rules.. Each running process communicates within a network namespace  a network namespace or netns provides a brand new network stack for all processes...Used in Mininet, Docker, Kubernetes, Openstack etc..                   </vt:lpstr>
      <vt:lpstr>     By convention a named network namespace is an object at /var/run/netns/NAME where the NAME refers to the specified network namespace. This is how a network namespace can persist without having a process associated with it.          By default, Linux assigns every process to the ROOT network namespace to provide access to the external world which is a VM or a node in a Kubernetes cluster                    </vt:lpstr>
      <vt:lpstr>PowerPoint Presentation</vt:lpstr>
      <vt:lpstr>PowerPoint Presentation</vt:lpstr>
      <vt:lpstr>PowerPoint Presentation</vt:lpstr>
      <vt:lpstr>PowerPoint Presentation</vt:lpstr>
      <vt:lpstr>PowerPoint Presentation</vt:lpstr>
      <vt:lpstr>PowerPoint Presentation</vt:lpstr>
      <vt:lpstr>  Foundation :: Linux Networking Namespaces Demo Lab     </vt:lpstr>
      <vt:lpstr>PowerPoint Presentation</vt:lpstr>
      <vt:lpstr>  Foundation :: Container Networking      </vt:lpstr>
      <vt:lpstr>  "there is no such thing as container networking"                       Kelsey Hightower     </vt:lpstr>
      <vt:lpstr>PowerPoint Presentation</vt:lpstr>
      <vt:lpstr>PowerPoint Presentation</vt:lpstr>
      <vt:lpstr>PowerPoint Presentation</vt:lpstr>
      <vt:lpstr>  Understanding the  CNI or container network interface     </vt:lpstr>
      <vt:lpstr>PowerPoint Presentation</vt:lpstr>
      <vt:lpstr>  container is a Linux network namespace. What unit this corresponds to depends on a particular container runtime implementation..in k8s, pods..   network refers to a group of entities that are uniquely addressable that can communicate amongst each other. in K8s entities will be pods and their unique address will be their IP. </vt:lpstr>
      <vt:lpstr>interface between the container runtime and a network implementation plugin</vt:lpstr>
      <vt:lpstr>CNI 3rd Party Plugins</vt:lpstr>
      <vt:lpstr>Why CNI for K8s? Basic Network Requirements</vt:lpstr>
      <vt:lpstr>So what does the CNI actually do</vt:lpstr>
      <vt:lpstr>PowerPoint Presentation</vt:lpstr>
      <vt:lpstr>PowerPoint Presentation</vt:lpstr>
      <vt:lpstr>PowerPoint Presentation</vt:lpstr>
      <vt:lpstr>  Creating your own K8s CNI plugin    </vt:lpstr>
      <vt:lpstr>CNI is a simple interface based on environment variables and JSON https://github.com/containernetworking/cni </vt:lpstr>
      <vt:lpstr>PowerPoint Presentation</vt:lpstr>
      <vt:lpstr>PowerPoint Presentation</vt:lpstr>
      <vt:lpstr>PowerPoint Presentation</vt:lpstr>
      <vt:lpstr>Connectivity</vt:lpstr>
      <vt:lpstr>PowerPoint Presentation</vt:lpstr>
      <vt:lpstr>PowerPoint Presentation</vt:lpstr>
      <vt:lpstr>PowerPoint Presentation</vt:lpstr>
      <vt:lpstr>PowerPoint Presentation</vt:lpstr>
      <vt:lpstr>PowerPoint Presentation</vt:lpstr>
      <vt:lpstr>PowerPoint Presentation</vt:lpstr>
      <vt:lpstr>Reachability</vt:lpstr>
      <vt:lpstr>PowerPoint Presentation</vt:lpstr>
      <vt:lpstr>  Creating your own K8s CNI plugin Demo Lab      </vt:lpstr>
      <vt:lpstr>PowerPoint Presentation</vt:lpstr>
      <vt:lpstr>PowerPoint Presentation</vt:lpstr>
      <vt:lpstr>PowerPoint Presentation</vt:lpstr>
      <vt:lpstr>  The Weave net CNI     </vt:lpstr>
      <vt:lpstr>The Kubernetes Ingress     </vt:lpstr>
      <vt:lpstr> in·gress /ˈinˌɡres/  noun    the action or fact of going in or entering and in our case ingress of external traffic in a Kubernetes cluster  </vt:lpstr>
      <vt:lpstr>So Why Ingress??                                                     Why Ingress??                                                                         </vt:lpstr>
      <vt:lpstr>So Why Ingress??                                                       Pod.. atomic resource that host a singular app...does not care about how traffic gets routed to it                                                                   </vt:lpstr>
      <vt:lpstr>So Why Ingress??                                                       Services. representation of a singular app Does not care about routing.  adds one IP to a set of endpoint  using labels..                                                                   </vt:lpstr>
      <vt:lpstr>Secret</vt:lpstr>
      <vt:lpstr>So Why Ingress??                                                       Kubernetes Ingress...  one VIP and  domain name maps external traffic to a set of services.. uses routing to map external traffic to a particular service exposing one application..we are talking about L7 ...          ingress---&gt;service----&gt; pod                                                                      </vt:lpstr>
      <vt:lpstr>So Why Ingress??                                                       INGRESS == L7 LB VIP , Domain name TLS termination virtual host host based path routing custom rules                                                                   </vt:lpstr>
      <vt:lpstr>PowerPoint Presentation</vt:lpstr>
      <vt:lpstr>So Why Ingress??                                                     How??                                                                         </vt:lpstr>
      <vt:lpstr>PowerPoint Presentation</vt:lpstr>
      <vt:lpstr>PowerPoint Presentation</vt:lpstr>
      <vt:lpstr>Secret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NGINX Ingress Controller        • Deployed as a pod using a Kubernetes deployment and exposed with a load balancer service. • Community driven codebase        https://github.com/nginxinc/kubernetes-ingress                    </vt:lpstr>
      <vt:lpstr>PowerPoint Presentation</vt:lpstr>
      <vt:lpstr>The Kubernetes Ingress Demo Lab with GCE  </vt:lpstr>
      <vt:lpstr>Note:  There are two Ingress classes available for GKE Ingress.  The gce class deploys an external load balancer and the gce-internal class deploys an internal load balancer.  Ingress resources without a class specified default to gce</vt:lpstr>
      <vt:lpstr>  In the demo lab, we will configure the ingress resource:  Path based routing aka simple fanout Virtual Host mapping TLS offloading  .    </vt:lpstr>
      <vt:lpstr>PowerPoint Presentation</vt:lpstr>
      <vt:lpstr>PowerPoint Presentation</vt:lpstr>
      <vt:lpstr>PowerPoint Presentation</vt:lpstr>
      <vt:lpstr>PowerPoint Presentation</vt:lpstr>
      <vt:lpstr> The flannel CNI </vt:lpstr>
      <vt:lpstr> Flannel is one of the oldest CNI to provide network services for a Kubernetes cluster as a network addon. It is part of CoreOS technologies which distributes and maintains it. https://github.com/flannel-io/flannel Easy to install and use with the kube-flannel.yaml manifest For Kubernetes v1.17+: $kubectl apply -f https://raw.githubusercontent.com/coreos/flannel/master/Documentation/kube-flannel.yml This installs all the necessary kubernetes resources for flannel to operate </vt:lpstr>
      <vt:lpstr>    Flannel uses an overlay network with VXLAN as default encapsulation to allow. VXLAN uses ethernet for inter pod communication between nodes (wraps a Layer 2 packet in a UDP packet)  Flannel IPAM requires the use of the pod CIDR of 10.244.0.0/16 when initializing your kubeadm cluster with the command: $kubeadm init --pod-network-cidr flag 10.244.0.0/16  Flannel will assign a unique subnet from the pod CIDR for each node.  </vt:lpstr>
      <vt:lpstr> CNI flannel Demo Lab    </vt:lpstr>
      <vt:lpstr> Installing the Weave CNI  </vt:lpstr>
      <vt:lpstr>  https://www.weave.works/blog/weave-net-kubernetes-integration/  https://kubernetes.io/docs/setup/production-environment/tools/kubeadm/high-availability/  Only one command:  kubectl apply -f "https://cloud.weave.works/k8s/net?k8s-version=$(kubectl version | base64 | tr -d '\n')"    </vt:lpstr>
      <vt:lpstr> The Calico CNI  </vt:lpstr>
      <vt:lpstr>  Project Calico, a Tigera open-source project that provides a  layer 3 network implementation, aimed at scalable datacenter  deployments.   https://docs.projectcalico.org/getting-started/kubernetes/   </vt:lpstr>
      <vt:lpstr>   Calico has a highly scalable and distributed control plane Layer 3 Internet scale architecture..associate virtual router with each node. Uses BGP and IP-in-IP encapsulation by default no bridge. no overlay. Low overhead  Calico supports network policies.  IPAM  dynamically allocates small blocks of IP addresses to nodes  </vt:lpstr>
      <vt:lpstr> Felix: Calico daemonset  that is run as daemonset to program BGP tables and iptables. Writes to the etcd  BIRD: BGP client for pod connectivity that distributes BGP routing information.  Can use BGP route reflector for higher scale. </vt:lpstr>
      <vt:lpstr>PowerPoint Presentation</vt:lpstr>
      <vt:lpstr> Installing the Calico CNI  </vt:lpstr>
      <vt:lpstr>PowerPoint Presentation</vt:lpstr>
      <vt:lpstr>Cluster Installation and Maintenance   </vt:lpstr>
      <vt:lpstr>What is Kubeadm? </vt:lpstr>
      <vt:lpstr>Installing Kubernetes the "Hard Way" is a great learning experience but it is ..hard and time consuming.  Kubeadm was born from  the cluster lifecycle SIG (special Interest Group) ..provides a simple way to automate the setup of a best practice, conformant cluster for each Kubernetes minor version.  Kubeadm also allows for the upgrade, downgrade and deletion of the cluster</vt:lpstr>
      <vt:lpstr>The kubeadm initiates the installation with  with the following steps  $kubeadm init --pod-network-cidr &lt;pod cidr&gt; --apiserver-advertise-address &lt;host IP address&gt;  1- it creates all the TLS certificates to secure communication between the control plane components and the API server.  2- Then creates the client TLS certificates in Kubeconfig files </vt:lpstr>
      <vt:lpstr>3- it creates all static pods for etcd and control plane components in the kube-system namespace.  4- waits for kubelet to run the static pods...kubelet runs a linux service and needs to be started and active.</vt:lpstr>
      <vt:lpstr>Kubeadm does not setup the CNI and is agnostic to the administration of the kubelet.  Kubeadm uses a phased installation approach</vt:lpstr>
      <vt:lpstr>Kubeadm cluster upgrade can be done with  $kubeadm upgrade plan $kubeadm upgrade apply &lt;k8s version&gt;  Note: supported upgrades can be only one minor version at a time. this is shown with the kubeadm upgrade plan command</vt:lpstr>
      <vt:lpstr>Release Versioning in Kubernetes </vt:lpstr>
      <vt:lpstr>One critical task of a Kubernetes admin is make sure that his cluster(s) are up to date.  Cluster Upgrades are key to add more functionality, patch security vulnerabilities, bug fixes etc.. </vt:lpstr>
      <vt:lpstr>Kubernetes uses the semantics versioning  X.Y.Z  X: major version for API incompatible changes Y: minor version to add new functionality  Z: patch version for critical bug fixes for the minor version and security vulnerability fixes.  Y and Z are backward compatible to the most 3 recent minor releases (1.19, 1.18, 1.17) </vt:lpstr>
      <vt:lpstr> Kubernetes release cycle for a minor version broken down in 4 phases       </vt:lpstr>
      <vt:lpstr>Kubernetes release lifecycle for a minor version  patch versions on weekly basis or up to a month minor versions every 3 months minor versions supported for about 9 months  The Kubernetes project will support only up to 3 minor versions at one time (1.19,1.18,1.17)  https://github.com/kubernetes/sig-release/blob/master/releases/patch-releases.md</vt:lpstr>
      <vt:lpstr>PowerPoint Presentation</vt:lpstr>
      <vt:lpstr>PowerPoint Presentation</vt:lpstr>
      <vt:lpstr>PowerPoint Presentation</vt:lpstr>
      <vt:lpstr>All Kubernetes releases can be listed with:  curl -s https://packages.cloud.google.com/apt/dists/kubernetes-xenial/main/binary-amd64/Packages | grep Version | awk '{print $2}'  $apt-cache madison kubeadm command.</vt:lpstr>
      <vt:lpstr>Draining your Nodes </vt:lpstr>
      <vt:lpstr>When managing a Kubernetes cluster, it is important how to handle disruptions to your applications or your pods.  Kubernetes classify these as 2 types of disruption: involuntary disruption voluntary disruption https://kubernetes.io/docs/concepts/workloads/pods/disruptions/#voluntary-and-involuntary-disruptions</vt:lpstr>
      <vt:lpstr>Involuntary disruptions that will cause a pod to be terminated or evicted from a node refers to some unavoidable software, hardware or user error  ie..node crashing, node OS crashing or cloud VM stopped for cost reasons or node running out of CPU/memory resources.</vt:lpstr>
      <vt:lpstr>Voluntary disruptions where a pod was deleted by a user or the node which was hosting the pod was stopped or deleted by a user.  Kubernetes allows the cluster to gracefully accommodate these disruptions by draining the nodes with the $kubectl drain command</vt:lpstr>
      <vt:lpstr>The kubectl drain command allow  safely evict pods with the following steps:  cordon the node by making the node unschedulable ( taints the node)  Safely evicts and deletes pods while respecting the pod disruption budgets or PDBs. </vt:lpstr>
      <vt:lpstr>when a pod is not part of a replicated application, the system will request to use the --force flag as the pod will be terminated and not recreated. Otherwise the pod is deleted and recreated on another node.  Pod Disruption Budgets or PDBs are a kubernetes resource. They limits the number of pods of a replicated application that are down simultaneously from voluntary disruptions  This pdb requires at least two replicas to be available at any point in time:  $kubectl create poddisruptionbudget my-pdb --selector=app=web --min-available=2  </vt:lpstr>
      <vt:lpstr>Note that there are pods that cannot be deleted by the drain command:  daemonsets..need to use the --ignore-daemonset flag to override If a pod is using EmptyDir{} as a storage volume..need to use the --delete-local-data flag to override. Static Pods..as they are managed by Kubelet  </vt:lpstr>
      <vt:lpstr>Installing Kubeadm Clusters </vt:lpstr>
      <vt:lpstr>PowerPoint Presentation</vt:lpstr>
      <vt:lpstr>PowerPoint Presentation</vt:lpstr>
      <vt:lpstr>Installing a Highly Available Kubeadm Cluster </vt:lpstr>
      <vt:lpstr>Upgrading your Kubeadm clusters </vt:lpstr>
      <vt:lpstr>Kubernetes "The Hard Way" </vt:lpstr>
      <vt:lpstr>ETCD Backup and Restore Operations. </vt:lpstr>
      <vt:lpstr>Installing Vagrant and VBox </vt:lpstr>
      <vt:lpstr>Vagrant is a tool to build and manage VMs from HashiCorp https://www.vagrantup.com/ </vt:lpstr>
      <vt:lpstr>VBox or VirtualBox is an open source hypervisor from Oracle https://www.virtualbox.org/wiki/Downloads </vt:lpstr>
      <vt:lpstr>Github repo for vagrant files  https://github.com/chkp-dhouari/Mastering-Kubernetes </vt:lpstr>
      <vt:lpstr>Understanding Resource Limits and Requests </vt:lpstr>
      <vt:lpstr>PowerPoint Presentation</vt:lpstr>
      <vt:lpstr>PowerPoint Presentation</vt:lpstr>
      <vt:lpstr>Resource Types</vt:lpstr>
      <vt:lpstr>PowerPoint Presentation</vt:lpstr>
      <vt:lpstr>PowerPoint Presentation</vt:lpstr>
      <vt:lpstr>PowerPoint Presentation</vt:lpstr>
      <vt:lpstr>PowerPoint Presentation</vt:lpstr>
      <vt:lpstr>Understanding Resource Limits and Requests Demo Lab </vt:lpstr>
      <vt:lpstr>Dockerfile Entrypoint &amp; CMD </vt:lpstr>
      <vt:lpstr>Multi-Container Pods </vt:lpstr>
      <vt:lpstr>    Pods or applications should have only one main application container.   There are cases where there is a need of more than container within a pod  Additional containers in the same pod can provide helper processes to the main application container or add more functionality without having to refactor the main application code.    </vt:lpstr>
      <vt:lpstr>     Placing these containers in the same Pod has advantages:  managed as one unit under a logical host being the pod.  freely communicate and exchange data within the same pod as they can share the same network namespace and storage.    </vt:lpstr>
      <vt:lpstr>Shared network namespace: no need of routing or bridging. All containers cannot connect via localhost         </vt:lpstr>
      <vt:lpstr>Shared Storage: containers can exchange data with volumes.        </vt:lpstr>
      <vt:lpstr>Multi-container Design Patterns</vt:lpstr>
      <vt:lpstr>       Sidecar pattern  Like a bike sidecar.. tightly coupled with the main bike to provide additional seating or storage  For containers, sidecar containers are used to provide logging, monitoring or offload other tasks to assist the main application container      </vt:lpstr>
      <vt:lpstr>       Ambassador pattern:  Like an ambassador represent a country and negotiating on the behalf of his/her government  For containers, ambassador containers are typically used as a proxy to send or receive network or API requests       </vt:lpstr>
      <vt:lpstr>PowerPoint Presentation</vt:lpstr>
      <vt:lpstr>Multi-container Pods Demo Lab</vt:lpstr>
      <vt:lpstr>TLS Certificates Explained</vt:lpstr>
      <vt:lpstr>  Securing access to your clusters is critical. It would be like securing access to your home or your most prized possessions.  Breaches, ransomware, DDoS attacks are every day news and cost business millions and more  </vt:lpstr>
      <vt:lpstr>Need to implement the most secure security system to your cluster just as you would setup the most secure lock to the door of your home </vt:lpstr>
      <vt:lpstr>TLS or Transport layer Security and its predecessor SSL are the most widely used security protocol on the internet.. TLS provides the following element:  authentication and verification  encryption of data </vt:lpstr>
      <vt:lpstr>   Authentication and verification:  Provide a user with credentials and certifying those credentials with a trusted 3rd party source like a passport certified by some government authority   </vt:lpstr>
      <vt:lpstr>How does it work? TLS is composed of a public key and a private key.   The public key is like the lock on a door. It is visible and accessible to all but only one key can unlock it..the private key that you do not share with anyone. </vt:lpstr>
      <vt:lpstr>However you need to ensure that the public key is not fake just to get a copy of your private key.  That' s where the certificate authority or CA comes in to certify that the public key used in the genuine public key </vt:lpstr>
      <vt:lpstr>PowerPoint Presentation</vt:lpstr>
      <vt:lpstr>Anatomy of a cybersecurity attack on Kubernetes by exploiting code vulnerabilities  </vt:lpstr>
      <vt:lpstr>There are many CVEs that are affecting container images used by containerized applications deployed in a Kubernetes cluster.  These CVEs are generally not patched and can be used to hijack credentials to gain root or privileged access to a Kubernetes cluster </vt:lpstr>
      <vt:lpstr>PowerPoint Presentation</vt:lpstr>
      <vt:lpstr>   CVEs or Common Vulnerabilities and Exposures are cybersecurity flaws.  They tracked by a CVE ID and published by security advisories by the MITRE ATT&amp;CK framework    </vt:lpstr>
      <vt:lpstr>The goal is to obtain user or service account credentials that can be authenticated with the cluster and with root or privileged permissions to do some damage..  in this lab I will demonstrate how to do that with CVE-2014-6271</vt:lpstr>
      <vt:lpstr>Shellshock aka {bashdoor} is a vulnerability impacting web servers like apache allowing an attacker to cause vulnerable versions of Bash to execute arbitrary commands.   This can allow an attacker to gain unauthorized access to a computer system.</vt:lpstr>
      <vt:lpstr>The Kubernetes Monitoring Architecture</vt:lpstr>
      <vt:lpstr> Monitoring the actual resource usage  of your apps is critical to getting the maximum performance out of your cluster while ensuring the reliability and stability of your cluster   This can also allow to set proper resources requests and limits under various actual cluster loads and be used for the Pod Autoscaler </vt:lpstr>
      <vt:lpstr> So..How this does actually work??  </vt:lpstr>
      <vt:lpstr>  Metrics is data as a numeric measurement at a fixed point of time of a system resources like CPU load   Monitoring is the collecting, the storage and reporting of the aggregated metrics data at a fixed point of time or over a certain period of time. </vt:lpstr>
      <vt:lpstr>  Per Google, the 4 golden signals are the most critical elements to monitor a distributed system like Kubernetes: https://sre.google/sre-book/monitoring-distributed-systems/  Latency : The time it takes to service a request; Traffic : A measure of how much demand is being placed on the system; Errors : The rate of requests that fails; Saturation : How “full” our service is, basically how close we are to exhausting system resources   </vt:lpstr>
      <vt:lpstr>There are many monitoring solutions for Kubernetes to determine application resource usage and overall cluster performance….    </vt:lpstr>
      <vt:lpstr>Regardless of the tool that you chose to use, there are 2 types of metrics pipeline to monitor your cluster:  Resource metrics pipeline metrics-server : CPU and Memory for the node and containers.  Full metric pipeline prometheus etc.. for more  type of metrics (node, API server, etcd) </vt:lpstr>
      <vt:lpstr>   Metrics Server collects resource metrics from Kubelets and exposes them in Kubernetes apiserver through the Metrics API  The Metrics Server only provide actual resources usage and not historical  for use by Horizontal Pod Autoscaler and Vertical Pod Autoscaler.   The Metrics API can be accessed by  $ kubectl top command   https://github.com/kubernetes-sigs/metrics-server</vt:lpstr>
      <vt:lpstr>  cAdvisor is embedded into the kubelet and collects container metrics known as  “core” metrics for each pod  in a node:  CPU Usage (user and system) and time throttled   Filesystem read/writes/limits   Memory usage and limits   Network transmit/receive/dropped  </vt:lpstr>
      <vt:lpstr>node      </vt:lpstr>
      <vt:lpstr>  node         </vt:lpstr>
      <vt:lpstr>  node         </vt:lpstr>
      <vt:lpstr>  node         </vt:lpstr>
      <vt:lpstr>The Kubernetes Metrics Server installation and Demo Lab</vt:lpstr>
      <vt:lpstr>Managing Applications Logs</vt:lpstr>
      <vt:lpstr> When running applications and containerized applications in particular, logging is one of the most critical thing to have and master.   Logs will help the cluster admin and devops teams to debug and troubleshoot applications quickly by identifying errors patterns and bugs. </vt:lpstr>
      <vt:lpstr> With containerized applications in a Kubernetes cluster, logs are generated by the containers.   With Docker containers, logs are generated by Docker engine and stored in the host in a log file. </vt:lpstr>
      <vt:lpstr> Applications write their logs to a log file using standard I/O streams.                                                 </vt:lpstr>
      <vt:lpstr>       What are standard I/O streams?  in Linux system, a stream is something that can transfer data. In the case of these streams, that data is text  I/O is input and output of data.  These standard streams are the communication channels between the application program and its environment with stdin, stdout and stderr.                                                   </vt:lpstr>
      <vt:lpstr> Applications write their logs to a log file using standard I/O streams.  stdin -- text as input to app stdout -- text as output from the app stderr -- text as output of error messages                                                  </vt:lpstr>
      <vt:lpstr> With Docker, logs are encapsulated in JSON-map   {"log":"2021-04-19 15:49:03.355667 I | etcdserver/api/etcdhttp: /health OK (status code 200)\n", "stream":"stderr", "time":"2021-04-19T15:49:03.355836772Z"}  </vt:lpstr>
      <vt:lpstr>       How to collect logs in docker?  $docker logs &lt;container name&gt;  How to stream logs:  $docker logs -f &lt;container name&gt;                                                      </vt:lpstr>
      <vt:lpstr>           How to collect logs for a pod?   $kubectl logs  &lt;pod_name&gt;  Multi-container pods:  $kubectl logs  &lt;pod_name&gt; -c &lt;container&gt;  How to stream logs  $kubectl logs -f &lt;pod&gt; -c &lt;container&gt;                                                      </vt:lpstr>
      <vt:lpstr>       How to collect logs for systemd component like kubelet and docker?    $journalctl -u kubelet  $journalctl -u docker                                                     </vt:lpstr>
      <vt:lpstr>Managing Applications Logs Demo Lab</vt:lpstr>
      <vt:lpstr> The Elasticsearch Fluentd Kibana (EFK) Logging Stack for Kubernetes  </vt:lpstr>
      <vt:lpstr>PowerPoint Presentation</vt:lpstr>
      <vt:lpstr>  Fluentd collect and aggregate all the logging data on each node and ships that to elasticseach Elasticsearch search engine using distributed data storage to index and store the logging data heap from each node. Kibana Provide a dashboard for Elasticsearch for visualization and analysis.   </vt:lpstr>
      <vt:lpstr>   Each EFK tool is available for installation as binary or as a docker container images making it easy to deploy.  Fluentd is deployed as a daemonSet with a pod on each node. Elasticsearch is deployed as statefulSet and Kibana as a deployment and fronted with a kubernetes service .  </vt:lpstr>
      <vt:lpstr>PowerPoint Presentation</vt:lpstr>
      <vt:lpstr> The Elasticsearch Fluentd Kibana (EFK) Logging Stack for Kubernetes Demo Lab.  </vt:lpstr>
      <vt:lpstr>PowerPoint Presentation</vt:lpstr>
      <vt:lpstr> Troubleshooting Cluster failures  </vt:lpstr>
      <vt:lpstr> To successfully troubleshoot cluster failures it is important to understand the cluster architecture. That is the role of each control plane component and how they interacts with each other.  ie kube-apiserver, controller manager, kubelet etc...  </vt:lpstr>
      <vt:lpstr>Since this is geared towards the CKA exam we will focus on kubeadm but this would apply to any type of K8s cluster.  With kubeadm, the only control plane component not running as a pod is the kubelet and it runs as a linux systemd service  </vt:lpstr>
      <vt:lpstr>  Troubleshooting components running as pod would be the same as any other pods as follow:  $ kubectl describe pod -n kube-system $ kubectl logs (-c container) pod_name -n kube-system verify the logs under /var/log/containers ensure that authentication and authorization is ok review how the static pods are initialized  </vt:lpstr>
      <vt:lpstr>  Kubelet is a critical control plane component as it is responsible for the node health and join for the cluster as well as the lifecycle of pods.  must master the troubleshooting of the kubelet.  kubelet service configuration  /var/lib/kubelet/admin.conf logs:  $ journalctl -ru kubelet or -fu to stream logs   </vt:lpstr>
      <vt:lpstr> Troubleshooting Applications Failures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chand</cp:lastModifiedBy>
  <cp:revision>7</cp:revision>
  <dcterms:modified xsi:type="dcterms:W3CDTF">2022-11-03T13:06:37Z</dcterms:modified>
</cp:coreProperties>
</file>